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Calibri"/>
      <p:regular r:id="rId11"/>
      <p:bold r:id="rId12"/>
      <p:italic r:id="rId13"/>
      <p:boldItalic r:id="rId14"/>
    </p:embeddedFont>
    <p:embeddedFont>
      <p:font typeface="Questrial"/>
      <p:regular r:id="rId15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alibri-regular.fntdata"/><Relationship Id="rId10" Type="http://schemas.openxmlformats.org/officeDocument/2006/relationships/slide" Target="slides/slide5.xml"/><Relationship Id="rId13" Type="http://schemas.openxmlformats.org/officeDocument/2006/relationships/font" Target="fonts/Calibri-italic.fntdata"/><Relationship Id="rId12" Type="http://schemas.openxmlformats.org/officeDocument/2006/relationships/font" Target="fonts/Calibri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estrial-regular.fntdata"/><Relationship Id="rId14" Type="http://schemas.openxmlformats.org/officeDocument/2006/relationships/font" Target="fonts/Calibri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600"/>
            </a:lvl1pPr>
            <a:lvl2pPr indent="0" marL="457200" rtl="0">
              <a:spcBef>
                <a:spcPts val="0"/>
              </a:spcBef>
              <a:buFont typeface="Calibri"/>
              <a:buNone/>
              <a:defRPr sz="1400"/>
            </a:lvl2pPr>
            <a:lvl3pPr indent="0" marL="914400" rtl="0">
              <a:spcBef>
                <a:spcPts val="0"/>
              </a:spcBef>
              <a:buFont typeface="Calibri"/>
              <a:buNone/>
              <a:defRPr sz="1200"/>
            </a:lvl3pPr>
            <a:lvl4pPr indent="0" marL="1371600" rtl="0">
              <a:spcBef>
                <a:spcPts val="0"/>
              </a:spcBef>
              <a:buFont typeface="Calibri"/>
              <a:buNone/>
              <a:defRPr sz="1000"/>
            </a:lvl4pPr>
            <a:lvl5pPr indent="0" marL="1828800" rtl="0">
              <a:spcBef>
                <a:spcPts val="0"/>
              </a:spcBef>
              <a:buFont typeface="Calibri"/>
              <a:buNone/>
              <a:defRPr sz="1000"/>
            </a:lvl5pPr>
            <a:lvl6pPr indent="0" marL="2286000" rtl="0">
              <a:spcBef>
                <a:spcPts val="0"/>
              </a:spcBef>
              <a:buFont typeface="Calibri"/>
              <a:buNone/>
              <a:defRPr sz="1000"/>
            </a:lvl6pPr>
            <a:lvl7pPr indent="0" marL="2743200" rtl="0">
              <a:spcBef>
                <a:spcPts val="0"/>
              </a:spcBef>
              <a:buFont typeface="Calibri"/>
              <a:buNone/>
              <a:defRPr sz="1000"/>
            </a:lvl7pPr>
            <a:lvl8pPr indent="0" marL="3200400" rtl="0">
              <a:spcBef>
                <a:spcPts val="0"/>
              </a:spcBef>
              <a:buFont typeface="Calibri"/>
              <a:buNone/>
              <a:defRPr sz="1000"/>
            </a:lvl8pPr>
            <a:lvl9pPr indent="0" marL="3657600" rtl="0">
              <a:spcBef>
                <a:spcPts val="0"/>
              </a:spcBef>
              <a:buFont typeface="Calibri"/>
              <a:buNone/>
              <a:defRPr sz="10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baseline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600"/>
            </a:lvl1pPr>
            <a:lvl2pPr indent="0" marL="457200" rtl="0">
              <a:spcBef>
                <a:spcPts val="0"/>
              </a:spcBef>
              <a:buFont typeface="Calibri"/>
              <a:buNone/>
              <a:defRPr sz="1400"/>
            </a:lvl2pPr>
            <a:lvl3pPr indent="0" marL="914400" rtl="0">
              <a:spcBef>
                <a:spcPts val="0"/>
              </a:spcBef>
              <a:buFont typeface="Calibri"/>
              <a:buNone/>
              <a:defRPr sz="1200"/>
            </a:lvl3pPr>
            <a:lvl4pPr indent="0" marL="1371600" rtl="0">
              <a:spcBef>
                <a:spcPts val="0"/>
              </a:spcBef>
              <a:buFont typeface="Calibri"/>
              <a:buNone/>
              <a:defRPr sz="1000"/>
            </a:lvl4pPr>
            <a:lvl5pPr indent="0" marL="1828800" rtl="0">
              <a:spcBef>
                <a:spcPts val="0"/>
              </a:spcBef>
              <a:buFont typeface="Calibri"/>
              <a:buNone/>
              <a:defRPr sz="1000"/>
            </a:lvl5pPr>
            <a:lvl6pPr indent="0" marL="2286000" rtl="0">
              <a:spcBef>
                <a:spcPts val="0"/>
              </a:spcBef>
              <a:buFont typeface="Calibri"/>
              <a:buNone/>
              <a:defRPr sz="1000"/>
            </a:lvl6pPr>
            <a:lvl7pPr indent="0" marL="2743200" rtl="0">
              <a:spcBef>
                <a:spcPts val="0"/>
              </a:spcBef>
              <a:buFont typeface="Calibri"/>
              <a:buNone/>
              <a:defRPr sz="1000"/>
            </a:lvl7pPr>
            <a:lvl8pPr indent="0" marL="3200400" rtl="0">
              <a:spcBef>
                <a:spcPts val="0"/>
              </a:spcBef>
              <a:buFont typeface="Calibri"/>
              <a:buNone/>
              <a:defRPr sz="1000"/>
            </a:lvl8pPr>
            <a:lvl9pPr indent="0" marL="3657600" rtl="0">
              <a:spcBef>
                <a:spcPts val="0"/>
              </a:spcBef>
              <a:buFont typeface="Calibri"/>
              <a:buNone/>
              <a:defRPr sz="10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b="0" baseline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2F2F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Times New Roman"/>
              <a:buNone/>
            </a:pPr>
            <a:r>
              <a:rPr b="0" baseline="0" i="0" lang="en-US" sz="6000" u="sng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0" i="0" lang="en-US" sz="60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ilm </a:t>
            </a:r>
            <a:r>
              <a:rPr b="0" baseline="0" i="0" lang="en-US" sz="6000" u="sng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0" i="0" lang="en-US" sz="60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nalytics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Data Dawgs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rPr lang="en-US" sz="180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Abhimanyu Tomar, </a:t>
            </a:r>
            <a:r>
              <a:rPr b="0" baseline="0" lang="en-US" sz="1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Siddhant Sutar, Dalton Childers, Neil Matin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2F2F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Times New Roman"/>
              <a:buNone/>
            </a:pPr>
            <a:r>
              <a:rPr b="0" baseline="0" i="0" lang="en-US" sz="4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Populated an SQLite database of ~1.1 million movies fetched from IMDb. A typical row in the database table features fields such as the movie title, plot summary, director, movie (IMDb) rating amongst others.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rtl="0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Using OMDb API to fetch the IMDb and Rotten Tomatoes movie data.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 b="0" baseline="0" i="0" sz="2800" u="none" cap="none" strike="noStrike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2F2F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Times New Roman"/>
              <a:buNone/>
            </a:pPr>
            <a:r>
              <a:rPr b="0" baseline="0" i="0" lang="en-US" sz="4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Wrote a web scraping script to retrieve the movie box office data using urllib2 (Python 2.7) and Regex.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2F2F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Times New Roman"/>
              <a:buNone/>
            </a:pPr>
            <a:r>
              <a:rPr b="0" baseline="0" i="0" lang="en-US" sz="4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PLANS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838200" y="1825625"/>
            <a:ext cx="10515599" cy="479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Analyze trends based on the data, for example:	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production houses with higher box office success rate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comparison between commercially and critically acclaimed movies based on IMDb and Metascore ratings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box office success rate for a movie based on the release time</a:t>
            </a:r>
          </a:p>
          <a:p>
            <a:pPr indent="0" lvl="0" marL="457200" marR="0" rtl="0" algn="l">
              <a:lnSpc>
                <a:spcPct val="90000"/>
              </a:lnSpc>
              <a:spcBef>
                <a:spcPts val="500"/>
              </a:spcBef>
              <a:buNone/>
            </a:pPr>
            <a:r>
              <a:t/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2F2F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Times New Roman"/>
              <a:buNone/>
            </a:pPr>
            <a:r>
              <a:rPr b="0" baseline="0" i="0" lang="en-US" sz="4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PLANS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Automate the process and make the database dynamic by updating it with new movies and change over time in user ratings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Develop a web front-end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