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Questrial"/>
      <p:regular r:id="rId1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estrial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0" marR="0" rtl="0" algn="l">
              <a:spcBef>
                <a:spcPts val="0"/>
              </a:spcBef>
              <a:defRPr b="0" baseline="0" i="0" sz="1800" u="none" cap="none" strike="noStrike"/>
            </a:lvl2pPr>
            <a:lvl3pPr indent="0" marL="0" marR="0" rtl="0" algn="l">
              <a:spcBef>
                <a:spcPts val="0"/>
              </a:spcBef>
              <a:defRPr b="0" baseline="0" i="0" sz="1800" u="none" cap="none" strike="noStrike"/>
            </a:lvl3pPr>
            <a:lvl4pPr indent="0" marL="0" marR="0" rtl="0" algn="l">
              <a:spcBef>
                <a:spcPts val="0"/>
              </a:spcBef>
              <a:defRPr b="0" baseline="0" i="0" sz="1800" u="none" cap="none" strike="noStrike"/>
            </a:lvl4pPr>
            <a:lvl5pPr indent="0" marL="0" marR="0" rtl="0" algn="l">
              <a:spcBef>
                <a:spcPts val="0"/>
              </a:spcBef>
              <a:defRPr b="0" baseline="0" i="0" sz="1800" u="none" cap="none" strike="noStrike"/>
            </a:lvl5pPr>
            <a:lvl6pPr indent="0" marL="0" marR="0" rtl="0" algn="l">
              <a:spcBef>
                <a:spcPts val="0"/>
              </a:spcBef>
              <a:defRPr b="0" baseline="0" i="0" sz="1800" u="none" cap="none" strike="noStrike"/>
            </a:lvl6pPr>
            <a:lvl7pPr indent="0" marL="0" marR="0" rtl="0" algn="l">
              <a:spcBef>
                <a:spcPts val="0"/>
              </a:spcBef>
              <a:defRPr b="0" baseline="0" i="0" sz="1800" u="none" cap="none" strike="noStrike"/>
            </a:lvl7pPr>
            <a:lvl8pPr indent="0" marL="0" marR="0" rtl="0" algn="l">
              <a:spcBef>
                <a:spcPts val="0"/>
              </a:spcBef>
              <a:defRPr b="0" baseline="0" i="0" sz="1800" u="none" cap="none" strike="noStrike"/>
            </a:lvl8pPr>
            <a:lvl9pPr indent="0" marL="0" marR="0" rtl="0" algn="l">
              <a:spcBef>
                <a:spcPts val="0"/>
              </a:spcBef>
              <a:defRPr b="0" baseline="0" i="0" sz="1800" u="none" cap="none" strike="noStrike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600"/>
            </a:lvl1pPr>
            <a:lvl2pPr indent="0" marL="457200" rtl="0">
              <a:spcBef>
                <a:spcPts val="0"/>
              </a:spcBef>
              <a:buFont typeface="Calibri"/>
              <a:buNone/>
              <a:defRPr sz="1400"/>
            </a:lvl2pPr>
            <a:lvl3pPr indent="0" marL="914400" rtl="0">
              <a:spcBef>
                <a:spcPts val="0"/>
              </a:spcBef>
              <a:buFont typeface="Calibri"/>
              <a:buNone/>
              <a:defRPr sz="1200"/>
            </a:lvl3pPr>
            <a:lvl4pPr indent="0" marL="1371600" rtl="0">
              <a:spcBef>
                <a:spcPts val="0"/>
              </a:spcBef>
              <a:buFont typeface="Calibri"/>
              <a:buNone/>
              <a:defRPr sz="1000"/>
            </a:lvl4pPr>
            <a:lvl5pPr indent="0" marL="1828800" rtl="0">
              <a:spcBef>
                <a:spcPts val="0"/>
              </a:spcBef>
              <a:buFont typeface="Calibri"/>
              <a:buNone/>
              <a:defRPr sz="1000"/>
            </a:lvl5pPr>
            <a:lvl6pPr indent="0" marL="2286000" rtl="0">
              <a:spcBef>
                <a:spcPts val="0"/>
              </a:spcBef>
              <a:buFont typeface="Calibri"/>
              <a:buNone/>
              <a:defRPr sz="1000"/>
            </a:lvl6pPr>
            <a:lvl7pPr indent="0" marL="2743200" rtl="0">
              <a:spcBef>
                <a:spcPts val="0"/>
              </a:spcBef>
              <a:buFont typeface="Calibri"/>
              <a:buNone/>
              <a:defRPr sz="1000"/>
            </a:lvl7pPr>
            <a:lvl8pPr indent="0" marL="3200400" rtl="0">
              <a:spcBef>
                <a:spcPts val="0"/>
              </a:spcBef>
              <a:buFont typeface="Calibri"/>
              <a:buNone/>
              <a:defRPr sz="1000"/>
            </a:lvl8pPr>
            <a:lvl9pPr indent="0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600"/>
            </a:lvl1pPr>
            <a:lvl2pPr indent="0" marL="457200" rtl="0">
              <a:spcBef>
                <a:spcPts val="0"/>
              </a:spcBef>
              <a:buFont typeface="Calibri"/>
              <a:buNone/>
              <a:defRPr sz="1400"/>
            </a:lvl2pPr>
            <a:lvl3pPr indent="0" marL="914400" rtl="0">
              <a:spcBef>
                <a:spcPts val="0"/>
              </a:spcBef>
              <a:buFont typeface="Calibri"/>
              <a:buNone/>
              <a:defRPr sz="1200"/>
            </a:lvl3pPr>
            <a:lvl4pPr indent="0" marL="1371600" rtl="0">
              <a:spcBef>
                <a:spcPts val="0"/>
              </a:spcBef>
              <a:buFont typeface="Calibri"/>
              <a:buNone/>
              <a:defRPr sz="1000"/>
            </a:lvl4pPr>
            <a:lvl5pPr indent="0" marL="1828800" rtl="0">
              <a:spcBef>
                <a:spcPts val="0"/>
              </a:spcBef>
              <a:buFont typeface="Calibri"/>
              <a:buNone/>
              <a:defRPr sz="1000"/>
            </a:lvl5pPr>
            <a:lvl6pPr indent="0" marL="2286000" rtl="0">
              <a:spcBef>
                <a:spcPts val="0"/>
              </a:spcBef>
              <a:buFont typeface="Calibri"/>
              <a:buNone/>
              <a:defRPr sz="1000"/>
            </a:lvl6pPr>
            <a:lvl7pPr indent="0" marL="2743200" rtl="0">
              <a:spcBef>
                <a:spcPts val="0"/>
              </a:spcBef>
              <a:buFont typeface="Calibri"/>
              <a:buNone/>
              <a:defRPr sz="1000"/>
            </a:lvl7pPr>
            <a:lvl8pPr indent="0" marL="3200400" rtl="0">
              <a:spcBef>
                <a:spcPts val="0"/>
              </a:spcBef>
              <a:buFont typeface="Calibri"/>
              <a:buNone/>
              <a:defRPr sz="1000"/>
            </a:lvl8pPr>
            <a:lvl9pPr indent="0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0" marR="0" rtl="0" algn="l">
              <a:spcBef>
                <a:spcPts val="0"/>
              </a:spcBef>
              <a:defRPr b="0" baseline="0" i="0" sz="1800" u="none" cap="none" strike="noStrike"/>
            </a:lvl2pPr>
            <a:lvl3pPr indent="0" marL="0" marR="0" rtl="0" algn="l">
              <a:spcBef>
                <a:spcPts val="0"/>
              </a:spcBef>
              <a:defRPr b="0" baseline="0" i="0" sz="1800" u="none" cap="none" strike="noStrike"/>
            </a:lvl3pPr>
            <a:lvl4pPr indent="0" marL="0" marR="0" rtl="0" algn="l">
              <a:spcBef>
                <a:spcPts val="0"/>
              </a:spcBef>
              <a:defRPr b="0" baseline="0" i="0" sz="1800" u="none" cap="none" strike="noStrike"/>
            </a:lvl4pPr>
            <a:lvl5pPr indent="0" marL="0" marR="0" rtl="0" algn="l">
              <a:spcBef>
                <a:spcPts val="0"/>
              </a:spcBef>
              <a:defRPr b="0" baseline="0" i="0" sz="1800" u="none" cap="none" strike="noStrike"/>
            </a:lvl5pPr>
            <a:lvl6pPr indent="0" marL="0" marR="0" rtl="0" algn="l">
              <a:spcBef>
                <a:spcPts val="0"/>
              </a:spcBef>
              <a:defRPr b="0" baseline="0" i="0" sz="1800" u="none" cap="none" strike="noStrike"/>
            </a:lvl6pPr>
            <a:lvl7pPr indent="0" marL="0" marR="0" rtl="0" algn="l">
              <a:spcBef>
                <a:spcPts val="0"/>
              </a:spcBef>
              <a:defRPr b="0" baseline="0" i="0" sz="1800" u="none" cap="none" strike="noStrike"/>
            </a:lvl7pPr>
            <a:lvl8pPr indent="0" marL="0" marR="0" rtl="0" algn="l">
              <a:spcBef>
                <a:spcPts val="0"/>
              </a:spcBef>
              <a:defRPr b="0" baseline="0" i="0" sz="1800" u="none" cap="none" strike="noStrike"/>
            </a:lvl8pPr>
            <a:lvl9pPr indent="0" marL="0" marR="0" rtl="0" algn="l">
              <a:spcBef>
                <a:spcPts val="0"/>
              </a:spcBef>
              <a:defRPr b="0" baseline="0" i="0" sz="1800" u="none" cap="none" strike="noStrike"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76200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25400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b="0" baseline="0" i="0" lang="en-US" sz="6000" u="sng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F</a:t>
            </a:r>
            <a:r>
              <a:rPr b="0" baseline="0" i="0" lang="en-US" sz="60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ilm </a:t>
            </a:r>
            <a:r>
              <a:rPr b="0" baseline="0" i="0" lang="en-US" sz="6000" u="sng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A</a:t>
            </a:r>
            <a:r>
              <a:rPr b="0" baseline="0" i="0" lang="en-US" sz="60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nalytics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baseline="0" i="0" lang="en-US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D A T A   D A W G S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Siddhant Sutar, Dalton Childers, Neil Matin, Abhimanyu Tomar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b="0" baseline="0" i="0" lang="en-US" sz="4400" u="sng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O</a:t>
            </a:r>
            <a:r>
              <a:rPr b="0" baseline="0" i="0" lang="en-US" sz="4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BSERVATIONS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Scatter points closely lying around the </a:t>
            </a:r>
            <a:r>
              <a:rPr b="1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line of best-fit</a:t>
            </a: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 (blue line), indicating a strong positive correlation between the actual ratings and the predicted ratings.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Root-mean-square error (RMSE): 0.8112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b="0" baseline="0" i="0" lang="en-US" sz="4400" u="sng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I</a:t>
            </a:r>
            <a:r>
              <a:rPr b="0" baseline="0" i="0" lang="en-US" sz="4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SSUES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Scaling: the outcome rating with certain predictors crosses the 10 point mark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Memory management: since feature vectors are being created for categorical data, such as multiple actors, currently only considering movies above a certain threshold</a:t>
            </a: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 due to limited processing capabilities on a regular machine. </a:t>
            </a: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The training dataset includes only movies with </a:t>
            </a: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more than 1000 votes</a:t>
            </a: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. (Movie count</a:t>
            </a: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: 10200, director count: 4528, actor count: 15129)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b="0" baseline="0" i="0" lang="en-US" sz="4400" u="sng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F</a:t>
            </a:r>
            <a:r>
              <a:rPr b="0" baseline="0" i="0" lang="en-US" sz="4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UTURE </a:t>
            </a:r>
            <a:r>
              <a:rPr b="0" baseline="0" i="0" lang="en-US" sz="4400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P</a:t>
            </a:r>
            <a:r>
              <a:rPr b="0" baseline="0" i="0" lang="en-US" sz="4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LANS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Implement support for more features, more outcome predictors</a:t>
            </a: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 such as box office data: </a:t>
            </a: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budget (feature), gross (outcome)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Currently working on parsing Rotten Tomatoes movie data to add more predictors such as production houses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estrial"/>
              <a:buChar char="•"/>
            </a:pP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Using box office data, analyze trends such as predicting the ideal time (month) for a movie release based on the budget and gross, showing a bar chart for the predicted box office collections depending upon the months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b="0" baseline="0" i="0" lang="en-US" sz="4400" u="sng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F</a:t>
            </a:r>
            <a:r>
              <a:rPr b="0" baseline="0" i="0" lang="en-US" sz="4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UTURE </a:t>
            </a:r>
            <a:r>
              <a:rPr b="0" baseline="0" i="0" lang="en-US" sz="4400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P</a:t>
            </a:r>
            <a:r>
              <a:rPr b="0" baseline="0" i="0" lang="en-US" sz="4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LANS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rtl="0"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Improve memory handling to use more movies and actors, directors in the training dataset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Incorporate sentiment analysis on plot synopsis using naïve Bayes classification and Python’s NLTK library; movie plots with a rating of 7.5 are considered positive. Add plot keywords as predictor features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Look at other possible machine learning models, such as generalized additive model (GAM), and compar</a:t>
            </a: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e the results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u="sng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1"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Siddhant</a:t>
            </a: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: Machine learning model design and data mining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estrial"/>
              <a:buChar char="•"/>
            </a:pPr>
            <a:r>
              <a:rPr b="1"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Dalton</a:t>
            </a: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: Data acquisition and infrastructure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estrial"/>
              <a:buChar char="•"/>
            </a:pPr>
            <a:r>
              <a:rPr b="1"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Neil</a:t>
            </a: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: Documentation and machine learning research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estrial"/>
              <a:buChar char="•"/>
            </a:pPr>
            <a:r>
              <a:rPr b="1"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Abhimanyu</a:t>
            </a: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: Machine learning research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b="0" baseline="0" i="0" lang="en-US" sz="4400" u="sng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P</a:t>
            </a:r>
            <a:r>
              <a:rPr b="0" baseline="0" i="0" lang="en-US" sz="4400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ROGRESS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Dataset: Movie data for ~1.1 million movies obtained from OMDb, stored in a csv file (size: ~500mb)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Machine learning model: Multiple linear regression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  <a:rtl val="0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b="0" baseline="0" i="0" lang="en-US" sz="4400" u="sng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V</a:t>
            </a:r>
            <a:r>
              <a:rPr b="0" baseline="0" i="0" lang="en-US" sz="4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ARIABLES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Independent variables (features):</a:t>
            </a:r>
          </a:p>
          <a:p>
            <a:pPr indent="-514350" lvl="1" marL="971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baseline="0" i="0" lang="en-US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Rating (PG-13, R, etc.)</a:t>
            </a:r>
          </a:p>
          <a:p>
            <a:pPr indent="-514350" lvl="1" marL="971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baseline="0" i="0" lang="en-US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Genre(s)</a:t>
            </a:r>
          </a:p>
          <a:p>
            <a:pPr indent="-514350" lvl="1" marL="971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baseline="0" i="0" lang="en-US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Director(s)</a:t>
            </a:r>
          </a:p>
          <a:p>
            <a:pPr indent="-514350" lvl="1" marL="971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baseline="0" i="0" lang="en-US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Writer(s)</a:t>
            </a:r>
          </a:p>
          <a:p>
            <a:pPr indent="-514350" lvl="1" marL="971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baseline="0" i="0" lang="en-US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Actors</a:t>
            </a:r>
          </a:p>
          <a:p>
            <a:pPr indent="-361950" lvl="1" marL="971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  <a:rtl val="0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Dependent variable (outcome):</a:t>
            </a:r>
          </a:p>
          <a:p>
            <a:pPr indent="-457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AutoNum type="arabicPeriod"/>
            </a:pPr>
            <a:r>
              <a:rPr b="0" baseline="0" i="0" lang="en-US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IMDb rating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lang="en-US" u="sng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ODEL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Since all the independent variables are categorical, not continuous, need to convert the categorical variables into a form that “makes sense” to regression analysis.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estrial"/>
              <a:buChar char="•"/>
            </a:pP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Basically need to numerically represent the categories of a variable, called dummy variables, data coded according to 0 and 1 scheme.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estrial"/>
              <a:buChar char="•"/>
            </a:pPr>
            <a:r>
              <a:rPr lang="en-US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Interpretation: transform a variable such as Rating, which consists of categorical variables such as PG-13, R, etc. into a feature matrix with scores of 1 and 0 that can be analyzed with regression.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b="0" baseline="0" i="0" lang="en-US" sz="4400" u="sng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M</a:t>
            </a:r>
            <a:r>
              <a:rPr b="0" baseline="0" i="0" lang="en-US" sz="4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ODEL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Using Pandas get_dummies() function, create feature vectors for the independent variables: rating, genre(s), director(s), writer(s), actors. For example, a typical feature vector for actors would be a dataframe that would have movie IDs as rows and list of actors (from the movies in the dataset) as columns (dummy variables). If a specific actor was present in a specific movie, their intersection would have value 1; 0 otherwise.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Concatenate the feature vectors to the original dataframe which has the loaded csv data.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b="0" baseline="0" i="0" lang="en-US" sz="4400" u="sng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M</a:t>
            </a:r>
            <a:r>
              <a:rPr b="0" baseline="0" i="0" lang="en-US" sz="4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ODEL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Import scikit-learn module, instantiate the linear regression model and “fit” the x and y dataframes corresponding to the user-specified feature columns and the outcome prediction column.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For example, if the user entered “R”, “Quentin Tarantino”, “Leonardo DiCaprio” as the predictors, dataframe x would contain only those columns from the original dataset.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The x corresponds to x-axis which represents the independent variables, and the y corresponds to y-axis which represents the dependent variable in the following multiple linear regression equation: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  <a:rtl val="0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	</a:t>
            </a: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rgbClr val="7F7F7F"/>
              </a:solidFill>
              <a:latin typeface="Questrial"/>
              <a:ea typeface="Questrial"/>
              <a:cs typeface="Questrial"/>
              <a:sym typeface="Questrial"/>
              <a:rtl val="0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7176" y="6176985"/>
            <a:ext cx="3336300" cy="61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b="0" baseline="0" i="0" lang="en-US" sz="4400" u="sng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M</a:t>
            </a:r>
            <a:r>
              <a:rPr b="0" baseline="0" i="0" lang="en-US" sz="4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ODEL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Since all the independent variables are categorical, this is also known as an </a:t>
            </a:r>
            <a:r>
              <a:rPr b="1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analysis of variance </a:t>
            </a:r>
            <a:r>
              <a:rPr b="0" baseline="0" i="0" lang="en-US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  <a:rtl val="0"/>
              </a:rPr>
              <a:t>(ANOVA).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2F2F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Times New Roman"/>
              <a:buNone/>
            </a:pPr>
            <a:r>
              <a:rPr b="0" baseline="0" i="0" lang="en-US" sz="4400" u="sng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O</a:t>
            </a:r>
            <a:r>
              <a:rPr b="0" baseline="0" i="0" lang="en-US" sz="4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BSERVATIONS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139" y="1337479"/>
            <a:ext cx="7998548" cy="5332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