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alibri"/>
      <p:regular r:id="rId12"/>
      <p:bold r:id="rId13"/>
      <p:italic r:id="rId14"/>
      <p:boldItalic r:id="rId15"/>
    </p:embeddedFont>
    <p:embeddedFont>
      <p:font typeface="Questrial"/>
      <p:regular r:id="rId1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libri-bold.fntdata"/><Relationship Id="rId12" Type="http://schemas.openxmlformats.org/officeDocument/2006/relationships/font" Target="fonts/Calibri-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libri-boldItalic.fntdata"/><Relationship Id="rId14" Type="http://schemas.openxmlformats.org/officeDocument/2006/relationships/font" Target="fonts/Calibri-italic.fntdata"/><Relationship Id="rId16" Type="http://schemas.openxmlformats.org/officeDocument/2006/relationships/font" Target="fonts/Questrial-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0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b="0" baseline="0" i="0" sz="2400" u="none" cap="none" strike="noStrike">
                <a:solidFill>
                  <a:schemeClr val="dk1"/>
                </a:solidFill>
                <a:latin typeface="Calibri"/>
                <a:ea typeface="Calibri"/>
                <a:cs typeface="Calibri"/>
                <a:sym typeface="Calibri"/>
              </a:defRPr>
            </a:lvl1pPr>
            <a:lvl2pPr indent="0" marL="457200" marR="0" rtl="0" algn="ctr">
              <a:lnSpc>
                <a:spcPct val="90000"/>
              </a:lnSpc>
              <a:spcBef>
                <a:spcPts val="500"/>
              </a:spcBef>
              <a:buClr>
                <a:schemeClr val="dk1"/>
              </a:buClr>
              <a:buFont typeface="Arial"/>
              <a:buNone/>
              <a:defRPr b="0" baseline="0" i="0" sz="2000" u="none" cap="none" strike="noStrike">
                <a:solidFill>
                  <a:schemeClr val="dk1"/>
                </a:solidFill>
                <a:latin typeface="Calibri"/>
                <a:ea typeface="Calibri"/>
                <a:cs typeface="Calibri"/>
                <a:sym typeface="Calibri"/>
              </a:defRPr>
            </a:lvl2pPr>
            <a:lvl3pPr indent="0" marL="914400" marR="0" rtl="0" algn="ctr">
              <a:lnSpc>
                <a:spcPct val="90000"/>
              </a:lnSpc>
              <a:spcBef>
                <a:spcPts val="500"/>
              </a:spcBef>
              <a:buClr>
                <a:schemeClr val="dk1"/>
              </a:buClr>
              <a:buFont typeface="Arial"/>
              <a:buNone/>
              <a:defRPr b="0" baseline="0" i="0" sz="1800" u="none" cap="none" strike="noStrike">
                <a:solidFill>
                  <a:schemeClr val="dk1"/>
                </a:solidFill>
                <a:latin typeface="Calibri"/>
                <a:ea typeface="Calibri"/>
                <a:cs typeface="Calibri"/>
                <a:sym typeface="Calibri"/>
              </a:defRPr>
            </a:lvl3pPr>
            <a:lvl4pPr indent="0" marL="13716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4pPr>
            <a:lvl5pPr indent="0" marL="18288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5pPr>
            <a:lvl6pPr indent="0" marL="22860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6pPr>
            <a:lvl7pPr indent="0" marL="27432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7pPr>
            <a:lvl8pPr indent="0" marL="32004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8pPr>
            <a:lvl9pPr indent="0" marL="36576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9pPr>
          </a:lstStyle>
          <a:p/>
        </p:txBody>
      </p:sp>
      <p:sp>
        <p:nvSpPr>
          <p:cNvPr id="13" name="Shape 1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0" name="Shape 7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6" name="Shape 7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19" name="Shape 1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831850" y="1709738"/>
            <a:ext cx="10515599" cy="2852737"/>
          </a:xfrm>
          <a:prstGeom prst="rect">
            <a:avLst/>
          </a:prstGeom>
          <a:noFill/>
          <a:ln>
            <a:noFill/>
          </a:ln>
        </p:spPr>
        <p:txBody>
          <a:bodyPr anchorCtr="0" anchor="b" bIns="91425" lIns="91425" rIns="91425" tIns="91425"/>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400">
                <a:solidFill>
                  <a:srgbClr val="888888"/>
                </a:solidFill>
              </a:defRPr>
            </a:lvl1pPr>
            <a:lvl2pPr indent="0" marL="457200" rtl="0">
              <a:spcBef>
                <a:spcPts val="0"/>
              </a:spcBef>
              <a:buClr>
                <a:srgbClr val="888888"/>
              </a:buClr>
              <a:buFont typeface="Calibri"/>
              <a:buNone/>
              <a:defRPr sz="2000">
                <a:solidFill>
                  <a:srgbClr val="888888"/>
                </a:solidFill>
              </a:defRPr>
            </a:lvl2pPr>
            <a:lvl3pPr indent="0" marL="914400" rtl="0">
              <a:spcBef>
                <a:spcPts val="0"/>
              </a:spcBef>
              <a:buClr>
                <a:srgbClr val="888888"/>
              </a:buClr>
              <a:buFont typeface="Calibri"/>
              <a:buNone/>
              <a:defRPr sz="1800">
                <a:solidFill>
                  <a:srgbClr val="888888"/>
                </a:solidFill>
              </a:defRPr>
            </a:lvl3pPr>
            <a:lvl4pPr indent="0" marL="1371600" rtl="0">
              <a:spcBef>
                <a:spcPts val="0"/>
              </a:spcBef>
              <a:buClr>
                <a:srgbClr val="888888"/>
              </a:buClr>
              <a:buFont typeface="Calibri"/>
              <a:buNone/>
              <a:defRPr sz="1600">
                <a:solidFill>
                  <a:srgbClr val="888888"/>
                </a:solidFill>
              </a:defRPr>
            </a:lvl4pPr>
            <a:lvl5pPr indent="0" marL="1828800" rtl="0">
              <a:spcBef>
                <a:spcPts val="0"/>
              </a:spcBef>
              <a:buClr>
                <a:srgbClr val="888888"/>
              </a:buClr>
              <a:buFont typeface="Calibri"/>
              <a:buNone/>
              <a:defRPr sz="1600">
                <a:solidFill>
                  <a:srgbClr val="888888"/>
                </a:solidFill>
              </a:defRPr>
            </a:lvl5pPr>
            <a:lvl6pPr indent="0" marL="2286000" rtl="0">
              <a:spcBef>
                <a:spcPts val="0"/>
              </a:spcBef>
              <a:buClr>
                <a:srgbClr val="888888"/>
              </a:buClr>
              <a:buFont typeface="Calibri"/>
              <a:buNone/>
              <a:defRPr sz="1600">
                <a:solidFill>
                  <a:srgbClr val="888888"/>
                </a:solidFill>
              </a:defRPr>
            </a:lvl6pPr>
            <a:lvl7pPr indent="0" marL="2743200" rtl="0">
              <a:spcBef>
                <a:spcPts val="0"/>
              </a:spcBef>
              <a:buClr>
                <a:srgbClr val="888888"/>
              </a:buClr>
              <a:buFont typeface="Calibri"/>
              <a:buNone/>
              <a:defRPr sz="1600">
                <a:solidFill>
                  <a:srgbClr val="888888"/>
                </a:solidFill>
              </a:defRPr>
            </a:lvl7pPr>
            <a:lvl8pPr indent="0" marL="3200400" rtl="0">
              <a:spcBef>
                <a:spcPts val="0"/>
              </a:spcBef>
              <a:buClr>
                <a:srgbClr val="888888"/>
              </a:buClr>
              <a:buFont typeface="Calibri"/>
              <a:buNone/>
              <a:defRPr sz="1600">
                <a:solidFill>
                  <a:srgbClr val="888888"/>
                </a:solidFill>
              </a:defRPr>
            </a:lvl8pPr>
            <a:lvl9pPr indent="0" marL="3657600" rtl="0">
              <a:spcBef>
                <a:spcPts val="0"/>
              </a:spcBef>
              <a:buClr>
                <a:srgbClr val="888888"/>
              </a:buClr>
              <a:buFont typeface="Calibri"/>
              <a:buNone/>
              <a:defRPr sz="1600">
                <a:solidFill>
                  <a:srgbClr val="888888"/>
                </a:solidFill>
              </a:defRPr>
            </a:lvl9pPr>
          </a:lstStyle>
          <a:p/>
        </p:txBody>
      </p:sp>
      <p:sp>
        <p:nvSpPr>
          <p:cNvPr id="25" name="Shape 2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1" name="Shape 31"/>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2" name="Shape 3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839787"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38" name="Shape 38"/>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9" name="Shape 39"/>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0" name="Shape 40"/>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56" name="Shape 5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sz="1600"/>
            </a:lvl1pPr>
            <a:lvl2pPr indent="0" marL="457200" rtl="0">
              <a:spcBef>
                <a:spcPts val="0"/>
              </a:spcBef>
              <a:buFont typeface="Calibri"/>
              <a:buNone/>
              <a:defRPr sz="1400"/>
            </a:lvl2pPr>
            <a:lvl3pPr indent="0" marL="914400" rtl="0">
              <a:spcBef>
                <a:spcPts val="0"/>
              </a:spcBef>
              <a:buFont typeface="Calibri"/>
              <a:buNone/>
              <a:defRPr sz="1200"/>
            </a:lvl3pPr>
            <a:lvl4pPr indent="0" marL="1371600" rtl="0">
              <a:spcBef>
                <a:spcPts val="0"/>
              </a:spcBef>
              <a:buFont typeface="Calibri"/>
              <a:buNone/>
              <a:defRPr sz="1000"/>
            </a:lvl4pPr>
            <a:lvl5pPr indent="0" marL="1828800" rtl="0">
              <a:spcBef>
                <a:spcPts val="0"/>
              </a:spcBef>
              <a:buFont typeface="Calibri"/>
              <a:buNone/>
              <a:defRPr sz="1000"/>
            </a:lvl5pPr>
            <a:lvl6pPr indent="0" marL="2286000" rtl="0">
              <a:spcBef>
                <a:spcPts val="0"/>
              </a:spcBef>
              <a:buFont typeface="Calibri"/>
              <a:buNone/>
              <a:defRPr sz="1000"/>
            </a:lvl6pPr>
            <a:lvl7pPr indent="0" marL="2743200" rtl="0">
              <a:spcBef>
                <a:spcPts val="0"/>
              </a:spcBef>
              <a:buFont typeface="Calibri"/>
              <a:buNone/>
              <a:defRPr sz="1000"/>
            </a:lvl7pPr>
            <a:lvl8pPr indent="0" marL="3200400" rtl="0">
              <a:spcBef>
                <a:spcPts val="0"/>
              </a:spcBef>
              <a:buFont typeface="Calibri"/>
              <a:buNone/>
              <a:defRPr sz="1000"/>
            </a:lvl8pPr>
            <a:lvl9pPr indent="0" marL="3657600" rtl="0">
              <a:spcBef>
                <a:spcPts val="0"/>
              </a:spcBef>
              <a:buFont typeface="Calibri"/>
              <a:buNone/>
              <a:defRPr sz="1000"/>
            </a:lvl9pPr>
          </a:lstStyle>
          <a:p/>
        </p:txBody>
      </p:sp>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5183187" y="987425"/>
            <a:ext cx="6172199" cy="4873624"/>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sz="1600"/>
            </a:lvl1pPr>
            <a:lvl2pPr indent="0" marL="457200" rtl="0">
              <a:spcBef>
                <a:spcPts val="0"/>
              </a:spcBef>
              <a:buFont typeface="Calibri"/>
              <a:buNone/>
              <a:defRPr sz="1400"/>
            </a:lvl2pPr>
            <a:lvl3pPr indent="0" marL="914400" rtl="0">
              <a:spcBef>
                <a:spcPts val="0"/>
              </a:spcBef>
              <a:buFont typeface="Calibri"/>
              <a:buNone/>
              <a:defRPr sz="1200"/>
            </a:lvl3pPr>
            <a:lvl4pPr indent="0" marL="1371600" rtl="0">
              <a:spcBef>
                <a:spcPts val="0"/>
              </a:spcBef>
              <a:buFont typeface="Calibri"/>
              <a:buNone/>
              <a:defRPr sz="1000"/>
            </a:lvl4pPr>
            <a:lvl5pPr indent="0" marL="1828800" rtl="0">
              <a:spcBef>
                <a:spcPts val="0"/>
              </a:spcBef>
              <a:buFont typeface="Calibri"/>
              <a:buNone/>
              <a:defRPr sz="1000"/>
            </a:lvl5pPr>
            <a:lvl6pPr indent="0" marL="2286000" rtl="0">
              <a:spcBef>
                <a:spcPts val="0"/>
              </a:spcBef>
              <a:buFont typeface="Calibri"/>
              <a:buNone/>
              <a:defRPr sz="1000"/>
            </a:lvl6pPr>
            <a:lvl7pPr indent="0" marL="2743200" rtl="0">
              <a:spcBef>
                <a:spcPts val="0"/>
              </a:spcBef>
              <a:buFont typeface="Calibri"/>
              <a:buNone/>
              <a:defRPr sz="1000"/>
            </a:lvl7pPr>
            <a:lvl8pPr indent="0" marL="3200400" rtl="0">
              <a:spcBef>
                <a:spcPts val="0"/>
              </a:spcBef>
              <a:buFont typeface="Calibri"/>
              <a:buNone/>
              <a:defRPr sz="1000"/>
            </a:lvl8pPr>
            <a:lvl9pPr indent="0" marL="3657600" rtl="0">
              <a:spcBef>
                <a:spcPts val="0"/>
              </a:spcBef>
              <a:buFont typeface="Calibri"/>
              <a:buNone/>
              <a:defRPr sz="1000"/>
            </a:lvl9pPr>
          </a:lstStyle>
          <a:p/>
        </p:txBody>
      </p:sp>
      <p:sp>
        <p:nvSpPr>
          <p:cNvPr id="64" name="Shape 6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b="0" baseline="0" i="0" sz="2800" u="none" cap="none" strike="noStrike">
                <a:solidFill>
                  <a:schemeClr val="dk1"/>
                </a:solidFill>
                <a:latin typeface="Calibri"/>
                <a:ea typeface="Calibri"/>
                <a:cs typeface="Calibri"/>
                <a:sym typeface="Calibri"/>
              </a:defRPr>
            </a:lvl1pPr>
            <a:lvl2pPr indent="-76200" marL="685800" marR="0" rtl="0" algn="l">
              <a:lnSpc>
                <a:spcPct val="90000"/>
              </a:lnSpc>
              <a:spcBef>
                <a:spcPts val="500"/>
              </a:spcBef>
              <a:buClr>
                <a:schemeClr val="dk1"/>
              </a:buClr>
              <a:buFont typeface="Arial"/>
              <a:buChar char="•"/>
              <a:defRPr b="0" baseline="0" i="0" sz="2400" u="none" cap="none" strike="noStrike">
                <a:solidFill>
                  <a:schemeClr val="dk1"/>
                </a:solidFill>
                <a:latin typeface="Calibri"/>
                <a:ea typeface="Calibri"/>
                <a:cs typeface="Calibri"/>
                <a:sym typeface="Calibri"/>
              </a:defRPr>
            </a:lvl2pPr>
            <a:lvl3pPr indent="-101600" marL="1143000" marR="0" rtl="0" algn="l">
              <a:lnSpc>
                <a:spcPct val="90000"/>
              </a:lnSpc>
              <a:spcBef>
                <a:spcPts val="500"/>
              </a:spcBef>
              <a:buClr>
                <a:schemeClr val="dk1"/>
              </a:buClr>
              <a:buFont typeface="Arial"/>
              <a:buChar char="•"/>
              <a:defRPr b="0" baseline="0" i="0" sz="2000" u="none" cap="none" strike="noStrike">
                <a:solidFill>
                  <a:schemeClr val="dk1"/>
                </a:solidFill>
                <a:latin typeface="Calibri"/>
                <a:ea typeface="Calibri"/>
                <a:cs typeface="Calibri"/>
                <a:sym typeface="Calibri"/>
              </a:defRPr>
            </a:lvl3pPr>
            <a:lvl4pPr indent="-114300" marL="16002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4pPr>
            <a:lvl5pPr indent="-114300" marL="20574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5pPr>
            <a:lvl6pPr indent="-114300" marL="25146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6pPr>
            <a:lvl7pPr indent="-114300" marL="29718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7pPr>
            <a:lvl8pPr indent="-114300" marL="34290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8pPr>
            <a:lvl9pPr indent="-114300" marL="38862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 name="Shape 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 name="Shape 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79" name="Shape 79"/>
        <p:cNvGrpSpPr/>
        <p:nvPr/>
      </p:nvGrpSpPr>
      <p:grpSpPr>
        <a:xfrm>
          <a:off x="0" y="0"/>
          <a:ext cx="0" cy="0"/>
          <a:chOff x="0" y="0"/>
          <a:chExt cx="0" cy="0"/>
        </a:xfrm>
      </p:grpSpPr>
      <p:sp>
        <p:nvSpPr>
          <p:cNvPr id="80" name="Shape 80"/>
          <p:cNvSpPr txBox="1"/>
          <p:nvPr>
            <p:ph type="ctrTitle"/>
          </p:nvPr>
        </p:nvSpPr>
        <p:spPr>
          <a:xfrm>
            <a:off x="1524000" y="1122362"/>
            <a:ext cx="9144000" cy="2387600"/>
          </a:xfrm>
          <a:prstGeom prst="rect">
            <a:avLst/>
          </a:prstGeom>
          <a:solidFill>
            <a:srgbClr val="F2F2F2"/>
          </a:solidFill>
          <a:ln>
            <a:noFill/>
          </a:ln>
        </p:spPr>
        <p:txBody>
          <a:bodyPr anchorCtr="0" anchor="b" bIns="45700" lIns="91425" rIns="91425" tIns="45700">
            <a:noAutofit/>
          </a:bodyPr>
          <a:lstStyle/>
          <a:p>
            <a:pPr indent="0" lvl="0" marL="0" marR="0" rtl="0" algn="ctr">
              <a:lnSpc>
                <a:spcPct val="90000"/>
              </a:lnSpc>
              <a:spcBef>
                <a:spcPts val="0"/>
              </a:spcBef>
              <a:buClr>
                <a:srgbClr val="7F7F7F"/>
              </a:buClr>
              <a:buSzPct val="25000"/>
              <a:buFont typeface="Times New Roman"/>
              <a:buNone/>
            </a:pPr>
            <a:r>
              <a:rPr b="0" baseline="0" i="0" lang="en-US" sz="6000" u="sng" cap="none" strike="noStrike">
                <a:solidFill>
                  <a:srgbClr val="7F7F7F"/>
                </a:solidFill>
                <a:latin typeface="Times New Roman"/>
                <a:ea typeface="Times New Roman"/>
                <a:cs typeface="Times New Roman"/>
                <a:sym typeface="Times New Roman"/>
              </a:rPr>
              <a:t>F</a:t>
            </a:r>
            <a:r>
              <a:rPr b="0" baseline="0" i="0" lang="en-US" sz="6000" u="none" cap="none" strike="noStrike">
                <a:solidFill>
                  <a:srgbClr val="7F7F7F"/>
                </a:solidFill>
                <a:latin typeface="Times New Roman"/>
                <a:ea typeface="Times New Roman"/>
                <a:cs typeface="Times New Roman"/>
                <a:sym typeface="Times New Roman"/>
              </a:rPr>
              <a:t>ilm </a:t>
            </a:r>
            <a:r>
              <a:rPr b="0" baseline="0" i="0" lang="en-US" sz="6000" u="sng" cap="none" strike="noStrike">
                <a:solidFill>
                  <a:srgbClr val="7F7F7F"/>
                </a:solidFill>
                <a:latin typeface="Times New Roman"/>
                <a:ea typeface="Times New Roman"/>
                <a:cs typeface="Times New Roman"/>
                <a:sym typeface="Times New Roman"/>
              </a:rPr>
              <a:t>A</a:t>
            </a:r>
            <a:r>
              <a:rPr b="0" baseline="0" i="0" lang="en-US" sz="6000" u="none" cap="none" strike="noStrike">
                <a:solidFill>
                  <a:srgbClr val="7F7F7F"/>
                </a:solidFill>
                <a:latin typeface="Times New Roman"/>
                <a:ea typeface="Times New Roman"/>
                <a:cs typeface="Times New Roman"/>
                <a:sym typeface="Times New Roman"/>
              </a:rPr>
              <a:t>nalytics</a:t>
            </a:r>
          </a:p>
        </p:txBody>
      </p:sp>
      <p:sp>
        <p:nvSpPr>
          <p:cNvPr id="81" name="Shape 81"/>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rgbClr val="7F7F7F"/>
              </a:buClr>
              <a:buSzPct val="25000"/>
              <a:buFont typeface="Arial"/>
              <a:buNone/>
            </a:pPr>
            <a:r>
              <a:rPr lang="en-US">
                <a:solidFill>
                  <a:srgbClr val="7F7F7F"/>
                </a:solidFill>
                <a:latin typeface="Questrial"/>
                <a:ea typeface="Questrial"/>
                <a:cs typeface="Questrial"/>
                <a:sym typeface="Questrial"/>
              </a:rPr>
              <a:t>D A T A   D A W G S</a:t>
            </a:r>
          </a:p>
          <a:p>
            <a:pPr indent="0" lvl="0" marL="0" marR="0" rtl="0" algn="ctr">
              <a:lnSpc>
                <a:spcPct val="90000"/>
              </a:lnSpc>
              <a:spcBef>
                <a:spcPts val="1000"/>
              </a:spcBef>
              <a:buClr>
                <a:srgbClr val="7F7F7F"/>
              </a:buClr>
              <a:buSzPct val="25000"/>
              <a:buFont typeface="Arial"/>
              <a:buNone/>
            </a:pPr>
            <a:r>
              <a:rPr lang="en-US" sz="1800">
                <a:solidFill>
                  <a:srgbClr val="7F7F7F"/>
                </a:solidFill>
                <a:latin typeface="Questrial"/>
                <a:ea typeface="Questrial"/>
                <a:cs typeface="Questrial"/>
                <a:sym typeface="Questrial"/>
              </a:rPr>
              <a:t>Abhimanyu Tomar, </a:t>
            </a:r>
            <a:r>
              <a:rPr b="0" baseline="0" lang="en-US" sz="1800" u="none" cap="none" strike="noStrike">
                <a:solidFill>
                  <a:srgbClr val="7F7F7F"/>
                </a:solidFill>
                <a:latin typeface="Questrial"/>
                <a:ea typeface="Questrial"/>
                <a:cs typeface="Questrial"/>
                <a:sym typeface="Questrial"/>
              </a:rPr>
              <a:t>Siddhant Sutar, Dalton Childers, Neil Matin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F7F7F"/>
              </a:buClr>
              <a:buSzPct val="25000"/>
              <a:buFont typeface="Times New Roman"/>
              <a:buNone/>
            </a:pPr>
            <a:r>
              <a:rPr b="0" baseline="0" i="0" lang="en-US" sz="4400" u="none" cap="none" strike="noStrike">
                <a:solidFill>
                  <a:srgbClr val="7F7F7F"/>
                </a:solidFill>
                <a:latin typeface="Times New Roman"/>
                <a:ea typeface="Times New Roman"/>
                <a:cs typeface="Times New Roman"/>
                <a:sym typeface="Times New Roman"/>
              </a:rPr>
              <a:t>PROGRESS</a:t>
            </a:r>
          </a:p>
        </p:txBody>
      </p:sp>
      <p:sp>
        <p:nvSpPr>
          <p:cNvPr id="87" name="Shape 8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7F7F7F"/>
              </a:buClr>
              <a:buSzPct val="100000"/>
              <a:buFont typeface="Arial"/>
              <a:buChar char="•"/>
            </a:pPr>
            <a:r>
              <a:rPr b="0" baseline="0" i="0" lang="en-US" sz="2800" u="none" cap="none" strike="noStrike">
                <a:solidFill>
                  <a:srgbClr val="7F7F7F"/>
                </a:solidFill>
                <a:latin typeface="Questrial"/>
                <a:ea typeface="Questrial"/>
                <a:cs typeface="Questrial"/>
                <a:sym typeface="Questrial"/>
              </a:rPr>
              <a:t>Populated an SQLite database of ~1.1 million movies fetched from IMDb. A typical row in the database table features fields such as the movie title, plot summary, director, movie (IMDb) rating amongst others.</a:t>
            </a:r>
          </a:p>
          <a:p>
            <a:pPr indent="-228600" lvl="0" marL="228600" marR="0" rtl="0" algn="l">
              <a:lnSpc>
                <a:spcPct val="90000"/>
              </a:lnSpc>
              <a:spcBef>
                <a:spcPts val="0"/>
              </a:spcBef>
              <a:buClr>
                <a:srgbClr val="7F7F7F"/>
              </a:buClr>
              <a:buSzPct val="100000"/>
              <a:buFont typeface="Questrial"/>
              <a:buChar char="•"/>
            </a:pPr>
            <a:r>
              <a:rPr lang="en-US">
                <a:solidFill>
                  <a:srgbClr val="7F7F7F"/>
                </a:solidFill>
                <a:latin typeface="Questrial"/>
                <a:ea typeface="Questrial"/>
                <a:cs typeface="Questrial"/>
                <a:sym typeface="Questrial"/>
              </a:rPr>
              <a:t>Currently storing the data in an SQLite database, but have potentially looked at MongoDB and PostgreSQL because of their faster write operations.</a:t>
            </a:r>
          </a:p>
          <a:p>
            <a:pPr indent="0" lvl="0" marL="0" marR="0" rtl="0" algn="l">
              <a:lnSpc>
                <a:spcPct val="90000"/>
              </a:lnSpc>
              <a:spcBef>
                <a:spcPts val="1000"/>
              </a:spcBef>
              <a:buNone/>
            </a:pPr>
            <a:r>
              <a:t/>
            </a:r>
            <a:endParaRPr b="0" baseline="0" i="0" sz="28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F7F7F"/>
              </a:buClr>
              <a:buSzPct val="25000"/>
              <a:buFont typeface="Times New Roman"/>
              <a:buNone/>
            </a:pPr>
            <a:r>
              <a:rPr b="0" baseline="0" i="0" lang="en-US" sz="4400" u="none" cap="none" strike="noStrike">
                <a:solidFill>
                  <a:srgbClr val="7F7F7F"/>
                </a:solidFill>
                <a:latin typeface="Times New Roman"/>
                <a:ea typeface="Times New Roman"/>
                <a:cs typeface="Times New Roman"/>
                <a:sym typeface="Times New Roman"/>
              </a:rPr>
              <a:t>PROGRESS</a:t>
            </a:r>
          </a:p>
        </p:txBody>
      </p:sp>
      <p:sp>
        <p:nvSpPr>
          <p:cNvPr id="93" name="Shape 93"/>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7F7F7F"/>
              </a:buClr>
              <a:buSzPct val="100000"/>
              <a:buFont typeface="Questrial"/>
              <a:buChar char="•"/>
            </a:pPr>
            <a:r>
              <a:rPr lang="en-US">
                <a:solidFill>
                  <a:srgbClr val="7F7F7F"/>
                </a:solidFill>
                <a:latin typeface="Questrial"/>
                <a:ea typeface="Questrial"/>
                <a:cs typeface="Questrial"/>
                <a:sym typeface="Questrial"/>
              </a:rPr>
              <a:t>Using OMDb API to fetch the IMDb and Rotten Tomatoes movie data. However, the API does not support the retrieval of box office data.</a:t>
            </a:r>
          </a:p>
          <a:p>
            <a:pPr indent="-228600" lvl="0" marL="228600" marR="0" rtl="0" algn="l">
              <a:lnSpc>
                <a:spcPct val="90000"/>
              </a:lnSpc>
              <a:spcBef>
                <a:spcPts val="0"/>
              </a:spcBef>
              <a:buClr>
                <a:srgbClr val="7F7F7F"/>
              </a:buClr>
              <a:buSzPct val="100000"/>
              <a:buFont typeface="Questrial"/>
              <a:buChar char="•"/>
            </a:pPr>
            <a:r>
              <a:rPr lang="en-US">
                <a:solidFill>
                  <a:srgbClr val="7F7F7F"/>
                </a:solidFill>
                <a:latin typeface="Questrial"/>
                <a:ea typeface="Questrial"/>
                <a:cs typeface="Questrial"/>
                <a:sym typeface="Questrial"/>
              </a:rPr>
              <a:t>Originally planned on making the API calls by searching by movie title using the list of titles obtained from IMDb, but parsing the movie title is nearly impossible to achieve because of strange movie names. The current algorithm features brute forces through the list of all possible IMDb movie IDs.</a:t>
            </a:r>
          </a:p>
          <a:p>
            <a:pPr indent="0" lvl="0" marL="0" marR="0" rtl="0" algn="l">
              <a:lnSpc>
                <a:spcPct val="90000"/>
              </a:lnSpc>
              <a:spcBef>
                <a:spcPts val="1000"/>
              </a:spcBef>
              <a:buNone/>
            </a:pPr>
            <a:r>
              <a:t/>
            </a:r>
            <a:endParaRPr b="0" baseline="0" i="0" sz="28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F7F7F"/>
              </a:buClr>
              <a:buSzPct val="25000"/>
              <a:buFont typeface="Times New Roman"/>
              <a:buNone/>
            </a:pPr>
            <a:r>
              <a:rPr b="0" baseline="0" i="0" lang="en-US" sz="4400" u="none" cap="none" strike="noStrike">
                <a:solidFill>
                  <a:srgbClr val="7F7F7F"/>
                </a:solidFill>
                <a:latin typeface="Times New Roman"/>
                <a:ea typeface="Times New Roman"/>
                <a:cs typeface="Times New Roman"/>
                <a:sym typeface="Times New Roman"/>
              </a:rPr>
              <a:t>PROGRESS</a:t>
            </a:r>
          </a:p>
        </p:txBody>
      </p:sp>
      <p:sp>
        <p:nvSpPr>
          <p:cNvPr id="99" name="Shape 9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7F7F7F"/>
              </a:buClr>
              <a:buSzPct val="100000"/>
              <a:buFont typeface="Arial"/>
              <a:buChar char="•"/>
            </a:pPr>
            <a:r>
              <a:rPr lang="en-US">
                <a:solidFill>
                  <a:srgbClr val="7F7F7F"/>
                </a:solidFill>
                <a:latin typeface="Questrial"/>
                <a:ea typeface="Questrial"/>
                <a:cs typeface="Questrial"/>
                <a:sym typeface="Questrial"/>
              </a:rPr>
              <a:t>Wrote a web scraping script to retrieve the movie box office data using urllib2 (Python 2.7) and Regex. Looked at BeautifulSoup, a Python web scraping library, but it seems to be counter-productive for our purpose as well as inefficient.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F7F7F"/>
              </a:buClr>
              <a:buSzPct val="25000"/>
              <a:buFont typeface="Times New Roman"/>
              <a:buNone/>
            </a:pPr>
            <a:r>
              <a:rPr b="0" baseline="0" i="0" lang="en-US" sz="4400" u="none" cap="none" strike="noStrike">
                <a:solidFill>
                  <a:srgbClr val="7F7F7F"/>
                </a:solidFill>
                <a:latin typeface="Times New Roman"/>
                <a:ea typeface="Times New Roman"/>
                <a:cs typeface="Times New Roman"/>
                <a:sym typeface="Times New Roman"/>
              </a:rPr>
              <a:t>FUTURE PLANS</a:t>
            </a:r>
          </a:p>
        </p:txBody>
      </p:sp>
      <p:sp>
        <p:nvSpPr>
          <p:cNvPr id="105" name="Shape 105"/>
          <p:cNvSpPr txBox="1"/>
          <p:nvPr>
            <p:ph idx="1" type="body"/>
          </p:nvPr>
        </p:nvSpPr>
        <p:spPr>
          <a:xfrm>
            <a:off x="838200" y="1825625"/>
            <a:ext cx="10515599" cy="47900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7F7F7F"/>
              </a:buClr>
              <a:buSzPct val="100000"/>
              <a:buFont typeface="Arial"/>
              <a:buChar char="•"/>
            </a:pPr>
            <a:r>
              <a:rPr b="0" baseline="0" i="0" lang="en-US" sz="2800" u="none" cap="none" strike="noStrike">
                <a:solidFill>
                  <a:srgbClr val="7F7F7F"/>
                </a:solidFill>
                <a:latin typeface="Questrial"/>
                <a:ea typeface="Questrial"/>
                <a:cs typeface="Questrial"/>
                <a:sym typeface="Questrial"/>
              </a:rPr>
              <a:t>Analyze trends based on the data, for example:	</a:t>
            </a:r>
          </a:p>
          <a:p>
            <a:pPr indent="-228600" lvl="1" marL="685800" marR="0" rtl="0" algn="l">
              <a:lnSpc>
                <a:spcPct val="90000"/>
              </a:lnSpc>
              <a:spcBef>
                <a:spcPts val="500"/>
              </a:spcBef>
              <a:buClr>
                <a:srgbClr val="7F7F7F"/>
              </a:buClr>
              <a:buSzPct val="100000"/>
              <a:buFont typeface="Arial"/>
              <a:buChar char="•"/>
            </a:pPr>
            <a:r>
              <a:rPr b="0" baseline="0" i="0" lang="en-US" sz="2400" u="none" cap="none" strike="noStrike">
                <a:solidFill>
                  <a:srgbClr val="7F7F7F"/>
                </a:solidFill>
                <a:latin typeface="Questrial"/>
                <a:ea typeface="Questrial"/>
                <a:cs typeface="Questrial"/>
                <a:sym typeface="Questrial"/>
              </a:rPr>
              <a:t>production houses with higher box office success rate</a:t>
            </a:r>
          </a:p>
          <a:p>
            <a:pPr indent="-228600" lvl="1" marL="685800" marR="0" rtl="0" algn="l">
              <a:lnSpc>
                <a:spcPct val="90000"/>
              </a:lnSpc>
              <a:spcBef>
                <a:spcPts val="500"/>
              </a:spcBef>
              <a:buClr>
                <a:srgbClr val="7F7F7F"/>
              </a:buClr>
              <a:buSzPct val="100000"/>
              <a:buFont typeface="Arial"/>
              <a:buChar char="•"/>
            </a:pPr>
            <a:r>
              <a:rPr b="0" baseline="0" i="0" lang="en-US" sz="2400" u="none" cap="none" strike="noStrike">
                <a:solidFill>
                  <a:srgbClr val="7F7F7F"/>
                </a:solidFill>
                <a:latin typeface="Questrial"/>
                <a:ea typeface="Questrial"/>
                <a:cs typeface="Questrial"/>
                <a:sym typeface="Questrial"/>
              </a:rPr>
              <a:t>comparison between commercially and critically acclaimed movies based on IMDb and Metascore ratings</a:t>
            </a:r>
          </a:p>
          <a:p>
            <a:pPr indent="-228600" lvl="1" marL="685800" marR="0" rtl="0" algn="l">
              <a:lnSpc>
                <a:spcPct val="90000"/>
              </a:lnSpc>
              <a:spcBef>
                <a:spcPts val="500"/>
              </a:spcBef>
              <a:buClr>
                <a:srgbClr val="7F7F7F"/>
              </a:buClr>
              <a:buSzPct val="100000"/>
              <a:buFont typeface="Arial"/>
              <a:buChar char="•"/>
            </a:pPr>
            <a:r>
              <a:rPr b="0" baseline="0" i="0" lang="en-US" sz="2400" u="none" cap="none" strike="noStrike">
                <a:solidFill>
                  <a:srgbClr val="7F7F7F"/>
                </a:solidFill>
                <a:latin typeface="Questrial"/>
                <a:ea typeface="Questrial"/>
                <a:cs typeface="Questrial"/>
                <a:sym typeface="Questrial"/>
              </a:rPr>
              <a:t>box office success rate for a movie based on the release time</a:t>
            </a:r>
          </a:p>
          <a:p>
            <a:pPr indent="-228600" lvl="1" marL="685800" marR="0" rtl="0" algn="l">
              <a:lnSpc>
                <a:spcPct val="90000"/>
              </a:lnSpc>
              <a:spcBef>
                <a:spcPts val="500"/>
              </a:spcBef>
              <a:buClr>
                <a:srgbClr val="7F7F7F"/>
              </a:buClr>
              <a:buSzPct val="85714"/>
              <a:buFont typeface="Questrial"/>
              <a:buChar char="•"/>
            </a:pPr>
            <a:r>
              <a:rPr lang="en-US">
                <a:solidFill>
                  <a:srgbClr val="7F7F7F"/>
                </a:solidFill>
                <a:latin typeface="Questrial"/>
                <a:ea typeface="Questrial"/>
                <a:cs typeface="Questrial"/>
                <a:sym typeface="Questrial"/>
              </a:rPr>
              <a:t>establish a relation between plot analysis (using Python’s Natural Language Processing (NLTK) library) and critical and commercial success</a:t>
            </a:r>
          </a:p>
          <a:p>
            <a:pPr indent="0" lvl="0" marL="457200" marR="0" rtl="0" algn="l">
              <a:lnSpc>
                <a:spcPct val="90000"/>
              </a:lnSpc>
              <a:spcBef>
                <a:spcPts val="500"/>
              </a:spcBef>
              <a:buNone/>
            </a:pPr>
            <a:r>
              <a:t/>
            </a:r>
            <a:endParaRPr/>
          </a:p>
          <a:p>
            <a:pPr indent="-50800" lvl="0" marL="228600" marR="0" rtl="0" algn="l">
              <a:lnSpc>
                <a:spcPct val="90000"/>
              </a:lnSpc>
              <a:spcBef>
                <a:spcPts val="1000"/>
              </a:spcBef>
              <a:buClr>
                <a:schemeClr val="dk1"/>
              </a:buClr>
              <a:buFont typeface="Arial"/>
              <a:buNone/>
            </a:pPr>
            <a:r>
              <a:t/>
            </a:r>
            <a:endParaRPr b="0" baseline="0" i="0" sz="28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F7F7F"/>
              </a:buClr>
              <a:buSzPct val="25000"/>
              <a:buFont typeface="Times New Roman"/>
              <a:buNone/>
            </a:pPr>
            <a:r>
              <a:rPr b="0" baseline="0" i="0" lang="en-US" sz="4400" u="none" cap="none" strike="noStrike">
                <a:solidFill>
                  <a:srgbClr val="7F7F7F"/>
                </a:solidFill>
                <a:latin typeface="Times New Roman"/>
                <a:ea typeface="Times New Roman"/>
                <a:cs typeface="Times New Roman"/>
                <a:sym typeface="Times New Roman"/>
              </a:rPr>
              <a:t>FUTURE PLANS</a:t>
            </a:r>
          </a:p>
        </p:txBody>
      </p:sp>
      <p:sp>
        <p:nvSpPr>
          <p:cNvPr id="111" name="Shape 11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7F7F7F"/>
              </a:buClr>
              <a:buSzPct val="100000"/>
              <a:buFont typeface="Arial"/>
              <a:buChar char="•"/>
            </a:pPr>
            <a:r>
              <a:rPr b="0" baseline="0" i="0" lang="en-US" sz="2800" u="none" cap="none" strike="noStrike">
                <a:solidFill>
                  <a:srgbClr val="7F7F7F"/>
                </a:solidFill>
                <a:latin typeface="Questrial"/>
                <a:ea typeface="Questrial"/>
                <a:cs typeface="Questrial"/>
                <a:sym typeface="Questrial"/>
              </a:rPr>
              <a:t>Automate the process and make the database dynamic by updating it with new movies and change over time in user ratings using Se</a:t>
            </a:r>
            <a:r>
              <a:rPr lang="en-US">
                <a:solidFill>
                  <a:srgbClr val="7F7F7F"/>
                </a:solidFill>
                <a:latin typeface="Questrial"/>
                <a:ea typeface="Questrial"/>
                <a:cs typeface="Questrial"/>
                <a:sym typeface="Questrial"/>
              </a:rPr>
              <a:t>lenium with Python</a:t>
            </a:r>
          </a:p>
          <a:p>
            <a:pPr indent="-228600" lvl="0" marL="228600" marR="0" rtl="0" algn="l">
              <a:lnSpc>
                <a:spcPct val="90000"/>
              </a:lnSpc>
              <a:spcBef>
                <a:spcPts val="1000"/>
              </a:spcBef>
              <a:buClr>
                <a:srgbClr val="7F7F7F"/>
              </a:buClr>
              <a:buSzPct val="100000"/>
              <a:buFont typeface="Arial"/>
              <a:buChar char="•"/>
            </a:pPr>
            <a:r>
              <a:rPr b="0" baseline="0" i="0" lang="en-US" sz="2800" u="none" cap="none" strike="noStrike">
                <a:solidFill>
                  <a:srgbClr val="7F7F7F"/>
                </a:solidFill>
                <a:latin typeface="Questrial"/>
                <a:ea typeface="Questrial"/>
                <a:cs typeface="Questrial"/>
                <a:sym typeface="Questrial"/>
              </a:rPr>
              <a:t>Develop a web front-end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