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7" r:id="rId9"/>
    <p:sldId id="263" r:id="rId10"/>
    <p:sldId id="266" r:id="rId11"/>
    <p:sldId id="264" r:id="rId12"/>
    <p:sldId id="265"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234" autoAdjust="0"/>
    <p:restoredTop sz="94660"/>
  </p:normalViewPr>
  <p:slideViewPr>
    <p:cSldViewPr snapToGrid="0">
      <p:cViewPr varScale="1">
        <p:scale>
          <a:sx n="88" d="100"/>
          <a:sy n="88" d="100"/>
        </p:scale>
        <p:origin x="317"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4/29/2022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4/29/2022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4/29/2022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4/29/2022</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1600276" y="2841072"/>
            <a:ext cx="8804745" cy="2782957"/>
          </a:xfrm>
        </p:spPr>
        <p:txBody>
          <a:bodyPr>
            <a:normAutofit/>
          </a:bodyPr>
          <a:lstStyle/>
          <a:p>
            <a:pPr algn="ctr"/>
            <a:r>
              <a:rPr lang="en-IN" i="1" smtClean="0">
                <a:solidFill>
                  <a:srgbClr val="C00000"/>
                </a:solidFill>
              </a:rPr>
              <a:t>“BRAIN TUMOR </a:t>
            </a:r>
            <a:r>
              <a:rPr lang="en-IN" i="1" smtClean="0">
                <a:solidFill>
                  <a:srgbClr val="C00000"/>
                </a:solidFill>
              </a:rPr>
              <a:t>DETECTION”</a:t>
            </a:r>
            <a:endParaRPr lang="en-IN" sz="4400" i="1">
              <a:solidFill>
                <a:srgbClr val="C00000"/>
              </a:solidFill>
            </a:endParaRPr>
          </a:p>
        </p:txBody>
      </p:sp>
      <p:pic>
        <p:nvPicPr>
          <p:cNvPr id="1028" name="Picture 4" descr="Brain MRI Images for Brain Tumor Detection | Kagg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420000">
            <a:off x="649103" y="4001030"/>
            <a:ext cx="2930254" cy="24120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pic>
        <p:nvPicPr>
          <p:cNvPr id="1030" name="Picture 6" descr="Brain tumor - Wikipedi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420000">
            <a:off x="9037021" y="333922"/>
            <a:ext cx="2736000" cy="2349187"/>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8323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2"/>
                                        </p:tgtEl>
                                      </p:cBhvr>
                                    </p:animEffect>
                                    <p:animScale>
                                      <p:cBhvr>
                                        <p:cTn id="7" dur="250" autoRev="1" fill="hold"/>
                                        <p:tgtEl>
                                          <p:spTgt spid="2"/>
                                        </p:tgtEl>
                                      </p:cBhvr>
                                      <p:by x="105000" y="105000"/>
                                    </p:animScale>
                                  </p:childTnLst>
                                </p:cTn>
                              </p:par>
                              <p:par>
                                <p:cTn id="8" presetID="26" presetClass="emph" presetSubtype="0" fill="hold" nodeType="withEffect">
                                  <p:stCondLst>
                                    <p:cond delay="0"/>
                                  </p:stCondLst>
                                  <p:childTnLst>
                                    <p:animEffect transition="out" filter="fade">
                                      <p:cBhvr>
                                        <p:cTn id="9" dur="500" tmFilter="0, 0; .2, .5; .8, .5; 1, 0"/>
                                        <p:tgtEl>
                                          <p:spTgt spid="1028"/>
                                        </p:tgtEl>
                                      </p:cBhvr>
                                    </p:animEffect>
                                    <p:animScale>
                                      <p:cBhvr>
                                        <p:cTn id="10" dur="250" autoRev="1" fill="hold"/>
                                        <p:tgtEl>
                                          <p:spTgt spid="1028"/>
                                        </p:tgtEl>
                                      </p:cBhvr>
                                      <p:by x="105000" y="105000"/>
                                    </p:animScale>
                                  </p:childTnLst>
                                </p:cTn>
                              </p:par>
                              <p:par>
                                <p:cTn id="11" presetID="26" presetClass="emph" presetSubtype="0" fill="hold" nodeType="withEffect">
                                  <p:stCondLst>
                                    <p:cond delay="0"/>
                                  </p:stCondLst>
                                  <p:childTnLst>
                                    <p:animEffect transition="out" filter="fade">
                                      <p:cBhvr>
                                        <p:cTn id="12" dur="500" tmFilter="0, 0; .2, .5; .8, .5; 1, 0"/>
                                        <p:tgtEl>
                                          <p:spTgt spid="1030"/>
                                        </p:tgtEl>
                                      </p:cBhvr>
                                    </p:animEffect>
                                    <p:animScale>
                                      <p:cBhvr>
                                        <p:cTn id="13" dur="250" autoRev="1" fill="hold"/>
                                        <p:tgtEl>
                                          <p:spTgt spid="1030"/>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26251" y="598205"/>
            <a:ext cx="3264494" cy="584775"/>
          </a:xfrm>
          <a:prstGeom prst="rect">
            <a:avLst/>
          </a:prstGeom>
          <a:noFill/>
        </p:spPr>
        <p:txBody>
          <a:bodyPr wrap="square" rtlCol="0">
            <a:spAutoFit/>
          </a:bodyPr>
          <a:lstStyle/>
          <a:p>
            <a:r>
              <a:rPr lang="en-IN" sz="3200" u="sng" smtClean="0">
                <a:solidFill>
                  <a:schemeClr val="accent2"/>
                </a:solidFill>
                <a:latin typeface="+mj-lt"/>
              </a:rPr>
              <a:t>CONCLUSION:</a:t>
            </a:r>
            <a:endParaRPr lang="en-IN" sz="3200" u="sng">
              <a:solidFill>
                <a:schemeClr val="accent2"/>
              </a:solidFill>
              <a:latin typeface="+mj-lt"/>
            </a:endParaRPr>
          </a:p>
        </p:txBody>
      </p:sp>
      <p:sp>
        <p:nvSpPr>
          <p:cNvPr id="5" name="TextBox 4"/>
          <p:cNvSpPr txBox="1"/>
          <p:nvPr/>
        </p:nvSpPr>
        <p:spPr>
          <a:xfrm>
            <a:off x="1726251" y="3159478"/>
            <a:ext cx="10058399" cy="2585323"/>
          </a:xfrm>
          <a:prstGeom prst="rect">
            <a:avLst/>
          </a:prstGeom>
          <a:noFill/>
        </p:spPr>
        <p:txBody>
          <a:bodyPr wrap="square" rtlCol="0">
            <a:spAutoFit/>
          </a:bodyPr>
          <a:lstStyle/>
          <a:p>
            <a:r>
              <a:rPr lang="en-US">
                <a:latin typeface="Arial" panose="020B0604020202020204" pitchFamily="34" charset="0"/>
                <a:cs typeface="Arial" panose="020B0604020202020204" pitchFamily="34" charset="0"/>
              </a:rPr>
              <a:t>In this venture, a latest procedure is established by the amalgamation of One Hot Encoder algorithm and CNN to ascertain tumors in brain images. CNN can detect the tumor. CNN is very helpful in selecting a default feature in diagnostic imaging.</a:t>
            </a:r>
            <a:endParaRPr lang="en-IN">
              <a:latin typeface="Arial" panose="020B0604020202020204" pitchFamily="34" charset="0"/>
              <a:cs typeface="Arial" panose="020B0604020202020204" pitchFamily="34" charset="0"/>
            </a:endParaRPr>
          </a:p>
          <a:p>
            <a:r>
              <a:rPr lang="en-US">
                <a:latin typeface="Arial" panose="020B0604020202020204" pitchFamily="34" charset="0"/>
                <a:cs typeface="Arial" panose="020B0604020202020204" pitchFamily="34" charset="0"/>
              </a:rPr>
              <a:t>The images collected at the centers were written by doc- tors, and the tumor examination was divided into two general classes and one patient. Because of the im- portance of the diagnosis given by the physician, the ac- curacy of the physician assisted in diagnosing the tumor and treating the patient increases the medical accuracy of the proposed method.</a:t>
            </a:r>
            <a:endParaRPr lang="en-IN">
              <a:latin typeface="Arial" panose="020B0604020202020204" pitchFamily="34" charset="0"/>
              <a:cs typeface="Arial" panose="020B0604020202020204" pitchFamily="34" charset="0"/>
            </a:endParaRPr>
          </a:p>
          <a:p>
            <a:r>
              <a:rPr lang="en-US"/>
              <a:t/>
            </a:r>
            <a:br>
              <a:rPr lang="en-US"/>
            </a:br>
            <a:endParaRPr lang="en-IN"/>
          </a:p>
        </p:txBody>
      </p:sp>
      <p:pic>
        <p:nvPicPr>
          <p:cNvPr id="4098" name="Picture 2" descr="MRI - BRAIN TUMORS Conclusion - YouTub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300000">
            <a:off x="6281159" y="299103"/>
            <a:ext cx="3751603" cy="2238997"/>
          </a:xfrm>
          <a:prstGeom prst="rect">
            <a:avLst/>
          </a:prstGeom>
          <a:ln w="88900" cap="sq" cmpd="thickThin">
            <a:solidFill>
              <a:srgbClr val="000000"/>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7938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500" fill="hold"/>
                                        <p:tgtEl>
                                          <p:spTgt spid="5"/>
                                        </p:tgtEl>
                                        <p:attrNameLst>
                                          <p:attrName>ppt_w</p:attrName>
                                        </p:attrNameLst>
                                      </p:cBhvr>
                                      <p:tavLst>
                                        <p:tav tm="0">
                                          <p:val>
                                            <p:fltVal val="0"/>
                                          </p:val>
                                        </p:tav>
                                        <p:tav tm="100000">
                                          <p:val>
                                            <p:strVal val="#ppt_w"/>
                                          </p:val>
                                        </p:tav>
                                      </p:tavLst>
                                    </p:anim>
                                    <p:anim calcmode="lin" valueType="num">
                                      <p:cBhvr>
                                        <p:cTn id="13" dur="500" fill="hold"/>
                                        <p:tgtEl>
                                          <p:spTgt spid="5"/>
                                        </p:tgtEl>
                                        <p:attrNameLst>
                                          <p:attrName>ppt_h</p:attrName>
                                        </p:attrNameLst>
                                      </p:cBhvr>
                                      <p:tavLst>
                                        <p:tav tm="0">
                                          <p:val>
                                            <p:fltVal val="0"/>
                                          </p:val>
                                        </p:tav>
                                        <p:tav tm="100000">
                                          <p:val>
                                            <p:strVal val="#ppt_h"/>
                                          </p:val>
                                        </p:tav>
                                      </p:tavLst>
                                    </p:anim>
                                    <p:animEffect transition="in" filter="fade">
                                      <p:cBhvr>
                                        <p:cTn id="14" dur="500"/>
                                        <p:tgtEl>
                                          <p:spTgt spid="5"/>
                                        </p:tgtEl>
                                      </p:cBhvr>
                                    </p:animEffect>
                                  </p:childTnLst>
                                </p:cTn>
                              </p:par>
                              <p:par>
                                <p:cTn id="15" presetID="53" presetClass="entr" presetSubtype="16" fill="hold" nodeType="withEffect">
                                  <p:stCondLst>
                                    <p:cond delay="0"/>
                                  </p:stCondLst>
                                  <p:childTnLst>
                                    <p:set>
                                      <p:cBhvr>
                                        <p:cTn id="16" dur="1" fill="hold">
                                          <p:stCondLst>
                                            <p:cond delay="0"/>
                                          </p:stCondLst>
                                        </p:cTn>
                                        <p:tgtEl>
                                          <p:spTgt spid="4098"/>
                                        </p:tgtEl>
                                        <p:attrNameLst>
                                          <p:attrName>style.visibility</p:attrName>
                                        </p:attrNameLst>
                                      </p:cBhvr>
                                      <p:to>
                                        <p:strVal val="visible"/>
                                      </p:to>
                                    </p:set>
                                    <p:anim calcmode="lin" valueType="num">
                                      <p:cBhvr>
                                        <p:cTn id="17" dur="500" fill="hold"/>
                                        <p:tgtEl>
                                          <p:spTgt spid="4098"/>
                                        </p:tgtEl>
                                        <p:attrNameLst>
                                          <p:attrName>ppt_w</p:attrName>
                                        </p:attrNameLst>
                                      </p:cBhvr>
                                      <p:tavLst>
                                        <p:tav tm="0">
                                          <p:val>
                                            <p:fltVal val="0"/>
                                          </p:val>
                                        </p:tav>
                                        <p:tav tm="100000">
                                          <p:val>
                                            <p:strVal val="#ppt_w"/>
                                          </p:val>
                                        </p:tav>
                                      </p:tavLst>
                                    </p:anim>
                                    <p:anim calcmode="lin" valueType="num">
                                      <p:cBhvr>
                                        <p:cTn id="18" dur="500" fill="hold"/>
                                        <p:tgtEl>
                                          <p:spTgt spid="4098"/>
                                        </p:tgtEl>
                                        <p:attrNameLst>
                                          <p:attrName>ppt_h</p:attrName>
                                        </p:attrNameLst>
                                      </p:cBhvr>
                                      <p:tavLst>
                                        <p:tav tm="0">
                                          <p:val>
                                            <p:fltVal val="0"/>
                                          </p:val>
                                        </p:tav>
                                        <p:tav tm="100000">
                                          <p:val>
                                            <p:strVal val="#ppt_h"/>
                                          </p:val>
                                        </p:tav>
                                      </p:tavLst>
                                    </p:anim>
                                    <p:animEffect transition="in" filter="fade">
                                      <p:cBhvr>
                                        <p:cTn id="19" dur="500"/>
                                        <p:tgtEl>
                                          <p:spTgt spid="4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669978" y="615564"/>
            <a:ext cx="8911687" cy="1280890"/>
          </a:xfrm>
        </p:spPr>
        <p:txBody>
          <a:bodyPr>
            <a:normAutofit/>
          </a:bodyPr>
          <a:lstStyle/>
          <a:p>
            <a:r>
              <a:rPr lang="en-IN" sz="3200" u="sng" smtClean="0"/>
              <a:t>BIBLIOGRAPHY:</a:t>
            </a:r>
            <a:endParaRPr lang="en-IN" sz="3200" u="sng"/>
          </a:p>
        </p:txBody>
      </p:sp>
      <p:sp>
        <p:nvSpPr>
          <p:cNvPr id="5" name="TextBox 4"/>
          <p:cNvSpPr txBox="1"/>
          <p:nvPr/>
        </p:nvSpPr>
        <p:spPr>
          <a:xfrm>
            <a:off x="1669978" y="1455414"/>
            <a:ext cx="9106269" cy="5632311"/>
          </a:xfrm>
          <a:prstGeom prst="rect">
            <a:avLst/>
          </a:prstGeom>
          <a:noFill/>
        </p:spPr>
        <p:txBody>
          <a:bodyPr wrap="square" rtlCol="0">
            <a:spAutoFit/>
          </a:bodyPr>
          <a:lstStyle/>
          <a:p>
            <a:r>
              <a:rPr lang="en-IN"/>
              <a:t>[1] M. Soltaninejad, et al, “Automated brain tumor detection and segmentation using superpixel-based extremely randomized trees in FLAIR MRI”, International journal of computer assisted radiology and surgery, 12(2), pp. 183-203, 2017. </a:t>
            </a:r>
            <a:endParaRPr lang="en-IN" smtClean="0"/>
          </a:p>
          <a:p>
            <a:r>
              <a:rPr lang="en-IN" smtClean="0"/>
              <a:t>[</a:t>
            </a:r>
            <a:r>
              <a:rPr lang="en-IN"/>
              <a:t>2] R. Bayot and T. Gonalves, “A survey on object classification using convolutional neural networks”, 2015. </a:t>
            </a:r>
            <a:endParaRPr lang="en-IN" smtClean="0"/>
          </a:p>
          <a:p>
            <a:r>
              <a:rPr lang="en-IN" smtClean="0"/>
              <a:t>[</a:t>
            </a:r>
            <a:r>
              <a:rPr lang="en-IN"/>
              <a:t>3] A. joshi, D. H. Shah, et al, “Survey of brain tumor detection techniques through MRI images”, International Journal of Research in Engineering and Technology, 10, pp. 586- 594, 2013. </a:t>
            </a:r>
            <a:endParaRPr lang="en-IN" smtClean="0"/>
          </a:p>
          <a:p>
            <a:r>
              <a:rPr lang="en-IN" smtClean="0"/>
              <a:t>[</a:t>
            </a:r>
            <a:r>
              <a:rPr lang="en-IN"/>
              <a:t>4] JP. Poonam, “Review of image processing techniques for automatic detection of tumor in human brain”, International Journal of Computer Science and Mobile Computing, 2(11), pp. 117-122, 2013. </a:t>
            </a:r>
            <a:endParaRPr lang="en-IN" smtClean="0"/>
          </a:p>
          <a:p>
            <a:r>
              <a:rPr lang="en-IN" smtClean="0"/>
              <a:t>[</a:t>
            </a:r>
            <a:r>
              <a:rPr lang="en-IN"/>
              <a:t>5] M. Karuna and A. Joshi, “Automatic detection and severity analysis of brain tumors using GUI in matlab”, International Journal of Research in Engineering and Technology, 10, pp. 586-594, 2013. </a:t>
            </a:r>
            <a:endParaRPr lang="en-IN" smtClean="0"/>
          </a:p>
          <a:p>
            <a:r>
              <a:rPr lang="en-IN" smtClean="0"/>
              <a:t>[</a:t>
            </a:r>
            <a:r>
              <a:rPr lang="en-IN"/>
              <a:t>6] H. Cecotti and A. Graeser, “Convolutional neural network with embedded Fourier transform for EEG classification, Pattern Recognition”,19th International Conference on. IEEE, ICPR, pp. 1-14, 2008. </a:t>
            </a:r>
            <a:endParaRPr lang="en-IN" smtClean="0"/>
          </a:p>
          <a:p>
            <a:r>
              <a:rPr lang="en-IN" smtClean="0"/>
              <a:t>[</a:t>
            </a:r>
            <a:r>
              <a:rPr lang="en-IN"/>
              <a:t>7] KS. Aboody, A. Brown, et al, “Neural stem cells display extensive tropism for pathology in adult brain</a:t>
            </a:r>
            <a:br>
              <a:rPr lang="en-IN"/>
            </a:br>
            <a:endParaRPr lang="en-IN"/>
          </a:p>
        </p:txBody>
      </p:sp>
    </p:spTree>
    <p:extLst>
      <p:ext uri="{BB962C8B-B14F-4D97-AF65-F5344CB8AC3E}">
        <p14:creationId xmlns:p14="http://schemas.microsoft.com/office/powerpoint/2010/main" val="1783525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499104" y="2587752"/>
            <a:ext cx="5175504" cy="646331"/>
          </a:xfrm>
          <a:prstGeom prst="rect">
            <a:avLst/>
          </a:prstGeom>
          <a:noFill/>
        </p:spPr>
        <p:txBody>
          <a:bodyPr wrap="square" rtlCol="0">
            <a:spAutoFit/>
          </a:bodyPr>
          <a:lstStyle/>
          <a:p>
            <a:pPr algn="ctr"/>
            <a:r>
              <a:rPr lang="en-IN" sz="3600" smtClean="0"/>
              <a:t>THANK YOU</a:t>
            </a:r>
            <a:endParaRPr lang="en-IN" sz="3600"/>
          </a:p>
        </p:txBody>
      </p:sp>
      <p:sp>
        <p:nvSpPr>
          <p:cNvPr id="3" name="TextBox 2"/>
          <p:cNvSpPr txBox="1"/>
          <p:nvPr/>
        </p:nvSpPr>
        <p:spPr>
          <a:xfrm>
            <a:off x="7434072" y="4105656"/>
            <a:ext cx="2798064" cy="1200329"/>
          </a:xfrm>
          <a:prstGeom prst="rect">
            <a:avLst/>
          </a:prstGeom>
          <a:noFill/>
        </p:spPr>
        <p:txBody>
          <a:bodyPr wrap="square" rtlCol="0">
            <a:spAutoFit/>
          </a:bodyPr>
          <a:lstStyle/>
          <a:p>
            <a:r>
              <a:rPr lang="en-IN" smtClean="0">
                <a:solidFill>
                  <a:srgbClr val="FF0000"/>
                </a:solidFill>
              </a:rPr>
              <a:t>BY –</a:t>
            </a:r>
          </a:p>
          <a:p>
            <a:r>
              <a:rPr lang="en-IN" smtClean="0">
                <a:solidFill>
                  <a:srgbClr val="FF0000"/>
                </a:solidFill>
              </a:rPr>
              <a:t>SIDDHARATH BOHRA</a:t>
            </a:r>
          </a:p>
          <a:p>
            <a:r>
              <a:rPr lang="en-IN" smtClean="0">
                <a:solidFill>
                  <a:srgbClr val="FF0000"/>
                </a:solidFill>
              </a:rPr>
              <a:t>CHINMAY DAUND </a:t>
            </a:r>
          </a:p>
          <a:p>
            <a:r>
              <a:rPr lang="en-IN" smtClean="0">
                <a:solidFill>
                  <a:srgbClr val="FF0000"/>
                </a:solidFill>
              </a:rPr>
              <a:t>NEEL NIMBALKAR</a:t>
            </a:r>
            <a:endParaRPr lang="en-IN">
              <a:solidFill>
                <a:srgbClr val="FF0000"/>
              </a:solidFill>
            </a:endParaRPr>
          </a:p>
        </p:txBody>
      </p:sp>
    </p:spTree>
    <p:extLst>
      <p:ext uri="{BB962C8B-B14F-4D97-AF65-F5344CB8AC3E}">
        <p14:creationId xmlns:p14="http://schemas.microsoft.com/office/powerpoint/2010/main" val="1837335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569024717"/>
              </p:ext>
            </p:extLst>
          </p:nvPr>
        </p:nvGraphicFramePr>
        <p:xfrm>
          <a:off x="3315694" y="1280159"/>
          <a:ext cx="4699220" cy="5161986"/>
        </p:xfrm>
        <a:graphic>
          <a:graphicData uri="http://schemas.openxmlformats.org/drawingml/2006/table">
            <a:tbl>
              <a:tblPr firstRow="1" bandRow="1">
                <a:tableStyleId>{5C22544A-7EE6-4342-B048-85BDC9FD1C3A}</a:tableStyleId>
              </a:tblPr>
              <a:tblGrid>
                <a:gridCol w="2349610"/>
                <a:gridCol w="2349610"/>
              </a:tblGrid>
              <a:tr h="860331">
                <a:tc>
                  <a:txBody>
                    <a:bodyPr/>
                    <a:lstStyle/>
                    <a:p>
                      <a:pPr marL="285750" indent="-285750" algn="ctr">
                        <a:buFont typeface="Arial" panose="020B0604020202020204" pitchFamily="34" charset="0"/>
                        <a:buChar char="•"/>
                      </a:pPr>
                      <a:r>
                        <a:rPr lang="en-IN" b="0" smtClean="0">
                          <a:solidFill>
                            <a:srgbClr val="FF0000"/>
                          </a:solidFill>
                          <a:latin typeface="+mn-lt"/>
                        </a:rPr>
                        <a:t>Introduction</a:t>
                      </a:r>
                      <a:endParaRPr lang="en-IN" b="0">
                        <a:solidFill>
                          <a:srgbClr val="FF0000"/>
                        </a:solidFill>
                        <a:latin typeface="+mn-lt"/>
                      </a:endParaRPr>
                    </a:p>
                  </a:txBody>
                  <a:tcPr>
                    <a:lnB w="38100" cmpd="sng">
                      <a:noFill/>
                    </a:lnB>
                    <a:gradFill>
                      <a:gsLst>
                        <a:gs pos="0">
                          <a:schemeClr val="bg1">
                            <a:tint val="90000"/>
                            <a:lumMod val="110000"/>
                          </a:schemeClr>
                        </a:gs>
                        <a:gs pos="100000">
                          <a:schemeClr val="bg1">
                            <a:shade val="64000"/>
                            <a:lumMod val="88000"/>
                          </a:schemeClr>
                        </a:gs>
                      </a:gsLst>
                      <a:lin ang="5400000" scaled="0"/>
                    </a:gradFill>
                  </a:tcPr>
                </a:tc>
                <a:tc>
                  <a:txBody>
                    <a:bodyPr/>
                    <a:lstStyle/>
                    <a:p>
                      <a:pPr algn="ctr"/>
                      <a:r>
                        <a:rPr lang="en-IN" b="0" smtClean="0">
                          <a:solidFill>
                            <a:srgbClr val="FF0000"/>
                          </a:solidFill>
                        </a:rPr>
                        <a:t>1</a:t>
                      </a:r>
                      <a:r>
                        <a:rPr lang="en-IN" smtClean="0"/>
                        <a:t>          </a:t>
                      </a:r>
                      <a:endParaRPr lang="en-IN"/>
                    </a:p>
                  </a:txBody>
                  <a:tcPr>
                    <a:gradFill>
                      <a:gsLst>
                        <a:gs pos="0">
                          <a:schemeClr val="bg1">
                            <a:tint val="90000"/>
                            <a:lumMod val="110000"/>
                          </a:schemeClr>
                        </a:gs>
                        <a:gs pos="100000">
                          <a:schemeClr val="bg1">
                            <a:shade val="64000"/>
                            <a:lumMod val="88000"/>
                          </a:schemeClr>
                        </a:gs>
                      </a:gsLst>
                      <a:lin ang="5400000" scaled="0"/>
                    </a:gradFill>
                  </a:tcPr>
                </a:tc>
              </a:tr>
              <a:tr h="860331">
                <a:tc>
                  <a:txBody>
                    <a:bodyPr/>
                    <a:lstStyle/>
                    <a:p>
                      <a:pPr marL="285750" indent="-285750" algn="ctr">
                        <a:buFont typeface="Arial" panose="020B0604020202020204" pitchFamily="34" charset="0"/>
                        <a:buChar char="•"/>
                      </a:pPr>
                      <a:r>
                        <a:rPr lang="en-IN" smtClean="0">
                          <a:solidFill>
                            <a:srgbClr val="FF0000"/>
                          </a:solidFill>
                        </a:rPr>
                        <a:t>Literature</a:t>
                      </a:r>
                      <a:r>
                        <a:rPr lang="en-IN" baseline="0" smtClean="0">
                          <a:solidFill>
                            <a:srgbClr val="FF0000"/>
                          </a:solidFill>
                        </a:rPr>
                        <a:t> Survey</a:t>
                      </a:r>
                      <a:endParaRPr lang="en-IN">
                        <a:solidFill>
                          <a:srgbClr val="FF0000"/>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gradFill>
                      <a:gsLst>
                        <a:gs pos="0">
                          <a:schemeClr val="bg1">
                            <a:tint val="90000"/>
                            <a:lumMod val="110000"/>
                          </a:schemeClr>
                        </a:gs>
                        <a:gs pos="100000">
                          <a:schemeClr val="bg1">
                            <a:shade val="64000"/>
                            <a:lumMod val="88000"/>
                          </a:schemeClr>
                        </a:gs>
                      </a:gsLst>
                      <a:lin ang="5400000" scaled="0"/>
                    </a:gradFill>
                  </a:tcPr>
                </a:tc>
                <a:tc>
                  <a:txBody>
                    <a:bodyPr/>
                    <a:lstStyle/>
                    <a:p>
                      <a:pPr algn="ctr"/>
                      <a:r>
                        <a:rPr lang="en-IN" smtClean="0">
                          <a:solidFill>
                            <a:srgbClr val="FF0000"/>
                          </a:solidFill>
                        </a:rPr>
                        <a:t>2</a:t>
                      </a:r>
                      <a:endParaRPr lang="en-IN">
                        <a:solidFill>
                          <a:srgbClr val="FF0000"/>
                        </a:solidFill>
                      </a:endParaRPr>
                    </a:p>
                  </a:txBody>
                  <a:tcPr>
                    <a:lnL w="12700" cmpd="sng">
                      <a:noFill/>
                    </a:lnL>
                    <a:gradFill>
                      <a:gsLst>
                        <a:gs pos="0">
                          <a:schemeClr val="bg1">
                            <a:tint val="90000"/>
                            <a:lumMod val="110000"/>
                          </a:schemeClr>
                        </a:gs>
                        <a:gs pos="100000">
                          <a:schemeClr val="bg1">
                            <a:shade val="64000"/>
                            <a:lumMod val="88000"/>
                          </a:schemeClr>
                        </a:gs>
                      </a:gsLst>
                      <a:lin ang="5400000" scaled="0"/>
                    </a:gradFill>
                  </a:tcPr>
                </a:tc>
              </a:tr>
              <a:tr h="860331">
                <a:tc>
                  <a:txBody>
                    <a:bodyPr/>
                    <a:lstStyle/>
                    <a:p>
                      <a:pPr marL="285750" indent="-285750" algn="ctr">
                        <a:buFont typeface="Arial" panose="020B0604020202020204" pitchFamily="34" charset="0"/>
                        <a:buChar char="•"/>
                      </a:pPr>
                      <a:r>
                        <a:rPr lang="en-IN" smtClean="0">
                          <a:solidFill>
                            <a:srgbClr val="FF0000"/>
                          </a:solidFill>
                        </a:rPr>
                        <a:t>Problem Statement</a:t>
                      </a:r>
                      <a:endParaRPr lang="en-IN">
                        <a:solidFill>
                          <a:srgbClr val="FF0000"/>
                        </a:solidFill>
                      </a:endParaRPr>
                    </a:p>
                  </a:txBody>
                  <a:tcPr>
                    <a:lnT w="12700" cmpd="sng">
                      <a:noFill/>
                    </a:lnT>
                    <a:lnB w="12700" cmpd="sng">
                      <a:noFill/>
                    </a:lnB>
                    <a:gradFill>
                      <a:gsLst>
                        <a:gs pos="0">
                          <a:schemeClr val="bg1">
                            <a:tint val="90000"/>
                            <a:lumMod val="110000"/>
                          </a:schemeClr>
                        </a:gs>
                        <a:gs pos="100000">
                          <a:schemeClr val="bg1">
                            <a:shade val="64000"/>
                            <a:lumMod val="88000"/>
                          </a:schemeClr>
                        </a:gs>
                      </a:gsLst>
                      <a:lin ang="5400000" scaled="0"/>
                    </a:gradFill>
                  </a:tcPr>
                </a:tc>
                <a:tc>
                  <a:txBody>
                    <a:bodyPr/>
                    <a:lstStyle/>
                    <a:p>
                      <a:pPr algn="ctr"/>
                      <a:r>
                        <a:rPr lang="en-IN" smtClean="0">
                          <a:solidFill>
                            <a:srgbClr val="FF0000"/>
                          </a:solidFill>
                        </a:rPr>
                        <a:t>3</a:t>
                      </a:r>
                    </a:p>
                  </a:txBody>
                  <a:tcPr>
                    <a:gradFill>
                      <a:gsLst>
                        <a:gs pos="0">
                          <a:schemeClr val="bg1">
                            <a:tint val="90000"/>
                            <a:lumMod val="110000"/>
                          </a:schemeClr>
                        </a:gs>
                        <a:gs pos="100000">
                          <a:schemeClr val="bg1">
                            <a:shade val="64000"/>
                            <a:lumMod val="88000"/>
                          </a:schemeClr>
                        </a:gs>
                      </a:gsLst>
                      <a:lin ang="5400000" scaled="0"/>
                    </a:gradFill>
                  </a:tcPr>
                </a:tc>
              </a:tr>
              <a:tr h="860331">
                <a:tc>
                  <a:txBody>
                    <a:bodyPr/>
                    <a:lstStyle/>
                    <a:p>
                      <a:pPr marL="285750" indent="-285750" algn="ctr">
                        <a:buFont typeface="Arial" panose="020B0604020202020204" pitchFamily="34" charset="0"/>
                        <a:buChar char="•"/>
                      </a:pPr>
                      <a:r>
                        <a:rPr lang="en-IN" smtClean="0">
                          <a:solidFill>
                            <a:srgbClr val="FF0000"/>
                          </a:solidFill>
                        </a:rPr>
                        <a:t>Proposed Framework</a:t>
                      </a:r>
                      <a:endParaRPr lang="en-IN">
                        <a:solidFill>
                          <a:srgbClr val="FF0000"/>
                        </a:solidFill>
                      </a:endParaRPr>
                    </a:p>
                  </a:txBody>
                  <a:tcPr>
                    <a:lnT w="12700" cmpd="sng">
                      <a:noFill/>
                    </a:lnT>
                    <a:lnB w="12700" cmpd="sng">
                      <a:noFill/>
                    </a:lnB>
                    <a:gradFill>
                      <a:gsLst>
                        <a:gs pos="0">
                          <a:schemeClr val="bg1">
                            <a:tint val="90000"/>
                            <a:lumMod val="110000"/>
                          </a:schemeClr>
                        </a:gs>
                        <a:gs pos="100000">
                          <a:schemeClr val="bg1">
                            <a:shade val="64000"/>
                            <a:lumMod val="88000"/>
                          </a:schemeClr>
                        </a:gs>
                      </a:gsLst>
                      <a:lin ang="5400000" scaled="0"/>
                    </a:gradFill>
                  </a:tcPr>
                </a:tc>
                <a:tc>
                  <a:txBody>
                    <a:bodyPr/>
                    <a:lstStyle/>
                    <a:p>
                      <a:pPr algn="ctr"/>
                      <a:r>
                        <a:rPr lang="en-IN" smtClean="0">
                          <a:solidFill>
                            <a:srgbClr val="FF0000"/>
                          </a:solidFill>
                        </a:rPr>
                        <a:t>4</a:t>
                      </a:r>
                    </a:p>
                  </a:txBody>
                  <a:tcPr>
                    <a:gradFill>
                      <a:gsLst>
                        <a:gs pos="0">
                          <a:schemeClr val="bg1">
                            <a:tint val="90000"/>
                            <a:lumMod val="110000"/>
                          </a:schemeClr>
                        </a:gs>
                        <a:gs pos="100000">
                          <a:schemeClr val="bg1">
                            <a:shade val="64000"/>
                            <a:lumMod val="88000"/>
                          </a:schemeClr>
                        </a:gs>
                      </a:gsLst>
                      <a:lin ang="5400000" scaled="0"/>
                    </a:gradFill>
                  </a:tcPr>
                </a:tc>
              </a:tr>
              <a:tr h="860331">
                <a:tc>
                  <a:txBody>
                    <a:bodyPr/>
                    <a:lstStyle/>
                    <a:p>
                      <a:pPr marL="285750" indent="-285750" algn="ctr">
                        <a:buFont typeface="Arial" panose="020B0604020202020204" pitchFamily="34" charset="0"/>
                        <a:buChar char="•"/>
                      </a:pPr>
                      <a:r>
                        <a:rPr lang="en-IN" smtClean="0">
                          <a:solidFill>
                            <a:srgbClr val="FF0000"/>
                          </a:solidFill>
                        </a:rPr>
                        <a:t>Result</a:t>
                      </a:r>
                      <a:r>
                        <a:rPr lang="en-IN" baseline="0" smtClean="0">
                          <a:solidFill>
                            <a:srgbClr val="FF0000"/>
                          </a:solidFill>
                        </a:rPr>
                        <a:t> Analysis</a:t>
                      </a:r>
                      <a:endParaRPr lang="en-IN">
                        <a:solidFill>
                          <a:srgbClr val="FF0000"/>
                        </a:solidFill>
                      </a:endParaRPr>
                    </a:p>
                  </a:txBody>
                  <a:tcPr>
                    <a:lnT w="12700" cmpd="sng">
                      <a:noFill/>
                    </a:lnT>
                    <a:lnB w="12700" cmpd="sng">
                      <a:noFill/>
                    </a:lnB>
                    <a:gradFill>
                      <a:gsLst>
                        <a:gs pos="0">
                          <a:schemeClr val="bg1">
                            <a:tint val="90000"/>
                            <a:lumMod val="110000"/>
                          </a:schemeClr>
                        </a:gs>
                        <a:gs pos="100000">
                          <a:schemeClr val="bg1">
                            <a:shade val="64000"/>
                            <a:lumMod val="88000"/>
                          </a:schemeClr>
                        </a:gs>
                      </a:gsLst>
                      <a:lin ang="5400000" scaled="0"/>
                    </a:gradFill>
                  </a:tcPr>
                </a:tc>
                <a:tc>
                  <a:txBody>
                    <a:bodyPr/>
                    <a:lstStyle/>
                    <a:p>
                      <a:pPr algn="ctr"/>
                      <a:r>
                        <a:rPr lang="en-IN" smtClean="0">
                          <a:solidFill>
                            <a:srgbClr val="FF0000"/>
                          </a:solidFill>
                        </a:rPr>
                        <a:t>5</a:t>
                      </a:r>
                    </a:p>
                  </a:txBody>
                  <a:tcPr>
                    <a:gradFill>
                      <a:gsLst>
                        <a:gs pos="0">
                          <a:schemeClr val="bg1">
                            <a:tint val="90000"/>
                            <a:lumMod val="110000"/>
                          </a:schemeClr>
                        </a:gs>
                        <a:gs pos="100000">
                          <a:schemeClr val="bg1">
                            <a:shade val="64000"/>
                            <a:lumMod val="88000"/>
                          </a:schemeClr>
                        </a:gs>
                      </a:gsLst>
                      <a:lin ang="5400000" scaled="0"/>
                    </a:gradFill>
                  </a:tcPr>
                </a:tc>
              </a:tr>
              <a:tr h="860331">
                <a:tc>
                  <a:txBody>
                    <a:bodyPr/>
                    <a:lstStyle/>
                    <a:p>
                      <a:pPr marL="285750" indent="-285750" algn="ctr">
                        <a:buFont typeface="Arial" panose="020B0604020202020204" pitchFamily="34" charset="0"/>
                        <a:buChar char="•"/>
                      </a:pPr>
                      <a:r>
                        <a:rPr lang="en-IN" smtClean="0">
                          <a:solidFill>
                            <a:srgbClr val="FF0000"/>
                          </a:solidFill>
                        </a:rPr>
                        <a:t>Conclusion</a:t>
                      </a:r>
                      <a:endParaRPr lang="en-IN">
                        <a:solidFill>
                          <a:srgbClr val="FF0000"/>
                        </a:solidFill>
                      </a:endParaRPr>
                    </a:p>
                  </a:txBody>
                  <a:tcPr>
                    <a:lnT w="12700" cmpd="sng">
                      <a:noFill/>
                    </a:lnT>
                    <a:gradFill>
                      <a:gsLst>
                        <a:gs pos="0">
                          <a:schemeClr val="bg1">
                            <a:tint val="90000"/>
                            <a:lumMod val="110000"/>
                          </a:schemeClr>
                        </a:gs>
                        <a:gs pos="100000">
                          <a:schemeClr val="bg1">
                            <a:shade val="64000"/>
                            <a:lumMod val="88000"/>
                          </a:schemeClr>
                        </a:gs>
                      </a:gsLst>
                      <a:lin ang="5400000" scaled="0"/>
                    </a:gradFill>
                  </a:tcPr>
                </a:tc>
                <a:tc>
                  <a:txBody>
                    <a:bodyPr/>
                    <a:lstStyle/>
                    <a:p>
                      <a:pPr algn="ctr"/>
                      <a:r>
                        <a:rPr lang="en-IN" smtClean="0">
                          <a:solidFill>
                            <a:srgbClr val="FF0000"/>
                          </a:solidFill>
                        </a:rPr>
                        <a:t>6</a:t>
                      </a:r>
                    </a:p>
                  </a:txBody>
                  <a:tcPr>
                    <a:gradFill>
                      <a:gsLst>
                        <a:gs pos="0">
                          <a:schemeClr val="bg1">
                            <a:tint val="90000"/>
                            <a:lumMod val="110000"/>
                          </a:schemeClr>
                        </a:gs>
                        <a:gs pos="100000">
                          <a:schemeClr val="bg1">
                            <a:shade val="64000"/>
                            <a:lumMod val="88000"/>
                          </a:schemeClr>
                        </a:gs>
                      </a:gsLst>
                      <a:lin ang="5400000" scaled="0"/>
                    </a:gradFill>
                  </a:tcPr>
                </a:tc>
              </a:tr>
            </a:tbl>
          </a:graphicData>
        </a:graphic>
      </p:graphicFrame>
      <p:sp>
        <p:nvSpPr>
          <p:cNvPr id="3" name="TextBox 2"/>
          <p:cNvSpPr txBox="1"/>
          <p:nvPr/>
        </p:nvSpPr>
        <p:spPr>
          <a:xfrm>
            <a:off x="1637969" y="604961"/>
            <a:ext cx="8555603" cy="400110"/>
          </a:xfrm>
          <a:prstGeom prst="rect">
            <a:avLst/>
          </a:prstGeom>
          <a:noFill/>
        </p:spPr>
        <p:txBody>
          <a:bodyPr wrap="square" rtlCol="0">
            <a:spAutoFit/>
          </a:bodyPr>
          <a:lstStyle/>
          <a:p>
            <a:pPr algn="ctr"/>
            <a:r>
              <a:rPr lang="en-IN" sz="2000" smtClean="0"/>
              <a:t> </a:t>
            </a:r>
            <a:r>
              <a:rPr lang="en-IN" sz="2000" u="sng" smtClean="0"/>
              <a:t>Agenda covered in presentation</a:t>
            </a:r>
            <a:r>
              <a:rPr lang="en-IN" sz="2000" u="sng"/>
              <a:t> </a:t>
            </a:r>
            <a:r>
              <a:rPr lang="en-IN" u="sng" smtClean="0"/>
              <a:t>:</a:t>
            </a:r>
            <a:endParaRPr lang="en-IN" u="sng"/>
          </a:p>
        </p:txBody>
      </p:sp>
    </p:spTree>
    <p:extLst>
      <p:ext uri="{BB962C8B-B14F-4D97-AF65-F5344CB8AC3E}">
        <p14:creationId xmlns:p14="http://schemas.microsoft.com/office/powerpoint/2010/main" val="238467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arn(inVertical)">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5330" y="631767"/>
            <a:ext cx="9747373" cy="1280890"/>
          </a:xfrm>
        </p:spPr>
        <p:txBody>
          <a:bodyPr>
            <a:normAutofit/>
          </a:bodyPr>
          <a:lstStyle/>
          <a:p>
            <a:r>
              <a:rPr lang="en-IN" sz="3200" u="sng" smtClean="0"/>
              <a:t>ABSTRACT:</a:t>
            </a:r>
            <a:endParaRPr lang="en-IN" sz="3200" u="sng"/>
          </a:p>
        </p:txBody>
      </p:sp>
      <p:sp>
        <p:nvSpPr>
          <p:cNvPr id="3" name="TextBox 2"/>
          <p:cNvSpPr txBox="1"/>
          <p:nvPr/>
        </p:nvSpPr>
        <p:spPr>
          <a:xfrm>
            <a:off x="1665330" y="1272212"/>
            <a:ext cx="4985092" cy="5509200"/>
          </a:xfrm>
          <a:prstGeom prst="rect">
            <a:avLst/>
          </a:prstGeom>
          <a:noFill/>
        </p:spPr>
        <p:txBody>
          <a:bodyPr wrap="square" rtlCol="0">
            <a:spAutoFit/>
          </a:bodyPr>
          <a:lstStyle/>
          <a:p>
            <a:r>
              <a:rPr lang="en-US" sz="1600">
                <a:latin typeface="Arial" panose="020B0604020202020204" pitchFamily="34" charset="0"/>
                <a:cs typeface="Arial" panose="020B0604020202020204" pitchFamily="34" charset="0"/>
              </a:rPr>
              <a:t>A tumor on the brain can be divided into two cat- egories: benign and malignant. Prompt diagnosis and nurs- ing arrangement ushers to refined standard of life and ex- panded life span of these convalescents. One of the majorly effective and important course of action is to avail the Deep Neural Network (DNN). In this case the Convolutional Neural Network (CNN) was utilized to ascertain a tumor with images of the Magnetic Resonance Imaging (MRI) brain. Along with the issue of precision, we will be using the susceptibility, particularity and precision standards to as- sess network conduction. Because of the significance ofthe prognosis given by the physician, the precision of the phy- sician helping in diagnosing the tumor and medicating the sick skyrockets. In presence of the present methods will try to implement various algorithms to bring out maximum accuracy. We have implemented an algorithm called as One Hot Encoder which will classify the tumor into different types based on some key features and display the results accordingly with the type of tumor and accuracy of result. </a:t>
            </a:r>
            <a:endParaRPr lang="en-IN" sz="1600">
              <a:solidFill>
                <a:schemeClr val="tx2"/>
              </a:solidFill>
              <a:latin typeface="Arial" panose="020B0604020202020204" pitchFamily="34" charset="0"/>
              <a:cs typeface="Arial" panose="020B0604020202020204" pitchFamily="34" charset="0"/>
            </a:endParaRPr>
          </a:p>
        </p:txBody>
      </p:sp>
      <p:pic>
        <p:nvPicPr>
          <p:cNvPr id="3074" name="Picture 2" descr="Benign Brain Tumour Symptoms &amp; Diagnosis put into a Reassuring Perspective  - Aegon LifeAegon Life Blog – Read all about Insurance &amp; Invest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19931" y="190831"/>
            <a:ext cx="3792772" cy="2266122"/>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8514454" y="2548263"/>
            <a:ext cx="2003729" cy="369332"/>
          </a:xfrm>
          <a:prstGeom prst="rect">
            <a:avLst/>
          </a:prstGeom>
          <a:noFill/>
        </p:spPr>
        <p:txBody>
          <a:bodyPr wrap="square" rtlCol="0">
            <a:spAutoFit/>
          </a:bodyPr>
          <a:lstStyle/>
          <a:p>
            <a:r>
              <a:rPr lang="en-IN" smtClean="0"/>
              <a:t>BENIGN TUMOR</a:t>
            </a:r>
            <a:endParaRPr lang="en-IN"/>
          </a:p>
        </p:txBody>
      </p:sp>
      <p:pic>
        <p:nvPicPr>
          <p:cNvPr id="6" name="Picture 2" descr="Developmental Origins and Oncogenic Pathways in Malignant Brain Tumors -  Advanced Science New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41735" y="3008905"/>
            <a:ext cx="4949163" cy="26603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
        <p:nvSpPr>
          <p:cNvPr id="5" name="Rectangle 4"/>
          <p:cNvSpPr/>
          <p:nvPr/>
        </p:nvSpPr>
        <p:spPr>
          <a:xfrm>
            <a:off x="8313103" y="5710299"/>
            <a:ext cx="2406428" cy="369332"/>
          </a:xfrm>
          <a:prstGeom prst="rect">
            <a:avLst/>
          </a:prstGeom>
        </p:spPr>
        <p:txBody>
          <a:bodyPr wrap="none">
            <a:spAutoFit/>
          </a:bodyPr>
          <a:lstStyle/>
          <a:p>
            <a:r>
              <a:rPr lang="en-IN"/>
              <a:t>MALIGNANT TUMOR</a:t>
            </a:r>
          </a:p>
        </p:txBody>
      </p:sp>
    </p:spTree>
    <p:extLst>
      <p:ext uri="{BB962C8B-B14F-4D97-AF65-F5344CB8AC3E}">
        <p14:creationId xmlns:p14="http://schemas.microsoft.com/office/powerpoint/2010/main" val="487170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heel(1)">
                                      <p:cBhvr>
                                        <p:cTn id="10" dur="2000"/>
                                        <p:tgtEl>
                                          <p:spTgt spid="3"/>
                                        </p:tgtEl>
                                      </p:cBhvr>
                                    </p:animEffect>
                                  </p:childTnLst>
                                </p:cTn>
                              </p:par>
                              <p:par>
                                <p:cTn id="11" presetID="21" presetClass="entr" presetSubtype="1" fill="hold" nodeType="withEffect">
                                  <p:stCondLst>
                                    <p:cond delay="0"/>
                                  </p:stCondLst>
                                  <p:childTnLst>
                                    <p:set>
                                      <p:cBhvr>
                                        <p:cTn id="12" dur="1" fill="hold">
                                          <p:stCondLst>
                                            <p:cond delay="0"/>
                                          </p:stCondLst>
                                        </p:cTn>
                                        <p:tgtEl>
                                          <p:spTgt spid="3074"/>
                                        </p:tgtEl>
                                        <p:attrNameLst>
                                          <p:attrName>style.visibility</p:attrName>
                                        </p:attrNameLst>
                                      </p:cBhvr>
                                      <p:to>
                                        <p:strVal val="visible"/>
                                      </p:to>
                                    </p:set>
                                    <p:animEffect transition="in" filter="wheel(1)">
                                      <p:cBhvr>
                                        <p:cTn id="13" dur="2000"/>
                                        <p:tgtEl>
                                          <p:spTgt spid="3074"/>
                                        </p:tgtEl>
                                      </p:cBhvr>
                                    </p:animEffect>
                                  </p:childTnLst>
                                </p:cTn>
                              </p:par>
                              <p:par>
                                <p:cTn id="14" presetID="21" presetClass="entr" presetSubtype="1" fill="hold" grpId="0"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wheel(1)">
                                      <p:cBhvr>
                                        <p:cTn id="16" dur="2000"/>
                                        <p:tgtEl>
                                          <p:spTgt spid="4"/>
                                        </p:tgtEl>
                                      </p:cBhvr>
                                    </p:animEffect>
                                  </p:childTnLst>
                                </p:cTn>
                              </p:par>
                              <p:par>
                                <p:cTn id="17" presetID="26" presetClass="entr" presetSubtype="0" fill="hold"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ipe(down)">
                                      <p:cBhvr>
                                        <p:cTn id="19" dur="580">
                                          <p:stCondLst>
                                            <p:cond delay="0"/>
                                          </p:stCondLst>
                                        </p:cTn>
                                        <p:tgtEl>
                                          <p:spTgt spid="6"/>
                                        </p:tgtEl>
                                      </p:cBhvr>
                                    </p:animEffect>
                                    <p:anim calcmode="lin" valueType="num">
                                      <p:cBhvr>
                                        <p:cTn id="20"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21"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22"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23"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24"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25" dur="26">
                                          <p:stCondLst>
                                            <p:cond delay="650"/>
                                          </p:stCondLst>
                                        </p:cTn>
                                        <p:tgtEl>
                                          <p:spTgt spid="6"/>
                                        </p:tgtEl>
                                      </p:cBhvr>
                                      <p:to x="100000" y="60000"/>
                                    </p:animScale>
                                    <p:animScale>
                                      <p:cBhvr>
                                        <p:cTn id="26" dur="166" decel="50000">
                                          <p:stCondLst>
                                            <p:cond delay="676"/>
                                          </p:stCondLst>
                                        </p:cTn>
                                        <p:tgtEl>
                                          <p:spTgt spid="6"/>
                                        </p:tgtEl>
                                      </p:cBhvr>
                                      <p:to x="100000" y="100000"/>
                                    </p:animScale>
                                    <p:animScale>
                                      <p:cBhvr>
                                        <p:cTn id="27" dur="26">
                                          <p:stCondLst>
                                            <p:cond delay="1312"/>
                                          </p:stCondLst>
                                        </p:cTn>
                                        <p:tgtEl>
                                          <p:spTgt spid="6"/>
                                        </p:tgtEl>
                                      </p:cBhvr>
                                      <p:to x="100000" y="80000"/>
                                    </p:animScale>
                                    <p:animScale>
                                      <p:cBhvr>
                                        <p:cTn id="28" dur="166" decel="50000">
                                          <p:stCondLst>
                                            <p:cond delay="1338"/>
                                          </p:stCondLst>
                                        </p:cTn>
                                        <p:tgtEl>
                                          <p:spTgt spid="6"/>
                                        </p:tgtEl>
                                      </p:cBhvr>
                                      <p:to x="100000" y="100000"/>
                                    </p:animScale>
                                    <p:animScale>
                                      <p:cBhvr>
                                        <p:cTn id="29" dur="26">
                                          <p:stCondLst>
                                            <p:cond delay="1642"/>
                                          </p:stCondLst>
                                        </p:cTn>
                                        <p:tgtEl>
                                          <p:spTgt spid="6"/>
                                        </p:tgtEl>
                                      </p:cBhvr>
                                      <p:to x="100000" y="90000"/>
                                    </p:animScale>
                                    <p:animScale>
                                      <p:cBhvr>
                                        <p:cTn id="30" dur="166" decel="50000">
                                          <p:stCondLst>
                                            <p:cond delay="1668"/>
                                          </p:stCondLst>
                                        </p:cTn>
                                        <p:tgtEl>
                                          <p:spTgt spid="6"/>
                                        </p:tgtEl>
                                      </p:cBhvr>
                                      <p:to x="100000" y="100000"/>
                                    </p:animScale>
                                    <p:animScale>
                                      <p:cBhvr>
                                        <p:cTn id="31" dur="26">
                                          <p:stCondLst>
                                            <p:cond delay="1808"/>
                                          </p:stCondLst>
                                        </p:cTn>
                                        <p:tgtEl>
                                          <p:spTgt spid="6"/>
                                        </p:tgtEl>
                                      </p:cBhvr>
                                      <p:to x="100000" y="95000"/>
                                    </p:animScale>
                                    <p:animScale>
                                      <p:cBhvr>
                                        <p:cTn id="32" dur="166" decel="50000">
                                          <p:stCondLst>
                                            <p:cond delay="1834"/>
                                          </p:stCondLst>
                                        </p:cTn>
                                        <p:tgtEl>
                                          <p:spTgt spid="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04946" y="1270469"/>
            <a:ext cx="4476584" cy="5847755"/>
          </a:xfrm>
          <a:prstGeom prst="rect">
            <a:avLst/>
          </a:prstGeom>
          <a:noFill/>
        </p:spPr>
        <p:txBody>
          <a:bodyPr wrap="square" rtlCol="0">
            <a:spAutoFit/>
          </a:bodyPr>
          <a:lstStyle/>
          <a:p>
            <a:r>
              <a:rPr lang="en-US" sz="1500">
                <a:latin typeface="Arial" panose="020B0604020202020204" pitchFamily="34" charset="0"/>
                <a:cs typeface="Arial" panose="020B0604020202020204" pitchFamily="34" charset="0"/>
              </a:rPr>
              <a:t>Deep learning is a method of stratifying, combining, and fore- casting objects using a neural network trained with a large quantity of input. Deep learning produces numerous surfaces of neurons, trying to grasp the formal portrayal of largeinput in a layer wise manner. Deep Neural Network consists of three types of neural networks out of which we have used Convolutional Neural Network ( CNN ). It is a kind of deep neural network linearization as it takes input in size and pro- duces output with established size.</a:t>
            </a:r>
            <a:endParaRPr lang="en-IN" sz="1500">
              <a:latin typeface="Arial" panose="020B0604020202020204" pitchFamily="34" charset="0"/>
              <a:cs typeface="Arial" panose="020B0604020202020204" pitchFamily="34" charset="0"/>
            </a:endParaRPr>
          </a:p>
          <a:p>
            <a:r>
              <a:rPr lang="en-US" sz="1500">
                <a:latin typeface="Arial" panose="020B0604020202020204" pitchFamily="34" charset="0"/>
                <a:cs typeface="Arial" panose="020B0604020202020204" pitchFamily="34" charset="0"/>
              </a:rPr>
              <a:t>It is widely used in computer vision systems for object dis- cernment, stratification and semantic dissociation and is fea- sible for video and image clarifying.</a:t>
            </a:r>
            <a:endParaRPr lang="en-IN" sz="1500">
              <a:latin typeface="Arial" panose="020B0604020202020204" pitchFamily="34" charset="0"/>
              <a:cs typeface="Arial" panose="020B0604020202020204" pitchFamily="34" charset="0"/>
            </a:endParaRPr>
          </a:p>
          <a:p>
            <a:r>
              <a:rPr lang="en-US" sz="1500">
                <a:latin typeface="Arial" panose="020B0604020202020204" pitchFamily="34" charset="0"/>
                <a:cs typeface="Arial" panose="020B0604020202020204" pitchFamily="34" charset="0"/>
              </a:rPr>
              <a:t>Softwares likes Keras &amp; Tensor Flow which is a highly pro- ductive interface for solving Deep Learning problems. Ten- sorFlow is an extensively utilized deep learning model de- rived from Github stars and forks and stack overflow func- tion. The majorly popular and generally availed visual connector for deep learning today is the Cameras. Keras is an advanced and prominent learning API, corresponded via Py- thon</a:t>
            </a:r>
            <a:r>
              <a:rPr lang="en-US" sz="1400">
                <a:latin typeface="Arial" panose="020B0604020202020204" pitchFamily="34" charset="0"/>
                <a:cs typeface="Arial" panose="020B0604020202020204" pitchFamily="34" charset="0"/>
              </a:rPr>
              <a:t>.</a:t>
            </a:r>
            <a:endParaRPr lang="en-IN" sz="1400">
              <a:latin typeface="Arial" panose="020B0604020202020204" pitchFamily="34" charset="0"/>
              <a:cs typeface="Arial" panose="020B0604020202020204" pitchFamily="34" charset="0"/>
            </a:endParaRPr>
          </a:p>
          <a:p>
            <a:endParaRPr lang="en-US" sz="1400" smtClean="0">
              <a:latin typeface="Tw Cen MT" panose="020B0602020104020603" pitchFamily="34" charset="0"/>
            </a:endParaRPr>
          </a:p>
        </p:txBody>
      </p:sp>
      <p:sp>
        <p:nvSpPr>
          <p:cNvPr id="5" name="TextBox 4"/>
          <p:cNvSpPr txBox="1"/>
          <p:nvPr/>
        </p:nvSpPr>
        <p:spPr>
          <a:xfrm>
            <a:off x="1804946" y="588397"/>
            <a:ext cx="4206240" cy="584775"/>
          </a:xfrm>
          <a:prstGeom prst="rect">
            <a:avLst/>
          </a:prstGeom>
          <a:noFill/>
        </p:spPr>
        <p:txBody>
          <a:bodyPr wrap="square" rtlCol="0">
            <a:spAutoFit/>
          </a:bodyPr>
          <a:lstStyle/>
          <a:p>
            <a:r>
              <a:rPr lang="en-IN" sz="3200" u="sng" smtClean="0">
                <a:solidFill>
                  <a:schemeClr val="accent2">
                    <a:lumMod val="75000"/>
                  </a:schemeClr>
                </a:solidFill>
              </a:rPr>
              <a:t>INTRODUCTION</a:t>
            </a:r>
            <a:r>
              <a:rPr lang="en-IN" sz="3200" smtClean="0">
                <a:solidFill>
                  <a:schemeClr val="accent2">
                    <a:lumMod val="75000"/>
                  </a:schemeClr>
                </a:solidFill>
              </a:rPr>
              <a:t>:</a:t>
            </a:r>
            <a:endParaRPr lang="en-IN" sz="3200" u="sng">
              <a:solidFill>
                <a:schemeClr val="accent2">
                  <a:lumMod val="75000"/>
                </a:schemeClr>
              </a:solidFill>
            </a:endParaRPr>
          </a:p>
        </p:txBody>
      </p:sp>
      <p:pic>
        <p:nvPicPr>
          <p:cNvPr id="1026" name="Picture 2" descr="Keras as a simplified interface to TensorFlow: tutori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360000">
            <a:off x="6715402" y="1512042"/>
            <a:ext cx="4762500" cy="2678147"/>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a:extLst/>
        </p:spPr>
      </p:pic>
    </p:spTree>
    <p:extLst>
      <p:ext uri="{BB962C8B-B14F-4D97-AF65-F5344CB8AC3E}">
        <p14:creationId xmlns:p14="http://schemas.microsoft.com/office/powerpoint/2010/main" val="836784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heel(1)">
                                      <p:cBhvr>
                                        <p:cTn id="10" dur="2000"/>
                                        <p:tgtEl>
                                          <p:spTgt spid="5"/>
                                        </p:tgtEl>
                                      </p:cBhvr>
                                    </p:animEffect>
                                  </p:childTnLst>
                                </p:cTn>
                              </p:par>
                              <p:par>
                                <p:cTn id="11" presetID="21" presetClass="entr" presetSubtype="1" fill="hold" nodeType="withEffect">
                                  <p:stCondLst>
                                    <p:cond delay="0"/>
                                  </p:stCondLst>
                                  <p:childTnLst>
                                    <p:set>
                                      <p:cBhvr>
                                        <p:cTn id="12" dur="1" fill="hold">
                                          <p:stCondLst>
                                            <p:cond delay="0"/>
                                          </p:stCondLst>
                                        </p:cTn>
                                        <p:tgtEl>
                                          <p:spTgt spid="1026"/>
                                        </p:tgtEl>
                                        <p:attrNameLst>
                                          <p:attrName>style.visibility</p:attrName>
                                        </p:attrNameLst>
                                      </p:cBhvr>
                                      <p:to>
                                        <p:strVal val="visible"/>
                                      </p:to>
                                    </p:set>
                                    <p:animEffect transition="in" filter="wheel(1)">
                                      <p:cBhvr>
                                        <p:cTn id="13" dur="20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0929" y="575591"/>
            <a:ext cx="8911687" cy="1280890"/>
          </a:xfrm>
        </p:spPr>
        <p:txBody>
          <a:bodyPr>
            <a:normAutofit/>
          </a:bodyPr>
          <a:lstStyle/>
          <a:p>
            <a:r>
              <a:rPr lang="en-IN" sz="3200" u="sng" smtClean="0"/>
              <a:t>LITERATURE SURVEY:</a:t>
            </a:r>
            <a:endParaRPr lang="en-IN" sz="3200" u="sng"/>
          </a:p>
        </p:txBody>
      </p:sp>
      <p:sp>
        <p:nvSpPr>
          <p:cNvPr id="14" name="Rectangle 3"/>
          <p:cNvSpPr>
            <a:spLocks noChangeArrowheads="1"/>
          </p:cNvSpPr>
          <p:nvPr/>
        </p:nvSpPr>
        <p:spPr bwMode="auto">
          <a:xfrm>
            <a:off x="1620927" y="2343776"/>
            <a:ext cx="9249509" cy="48628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defTabSz="914400" eaLnBrk="0" fontAlgn="base" hangingPunct="0">
              <a:spcBef>
                <a:spcPct val="0"/>
              </a:spcBef>
              <a:spcAft>
                <a:spcPct val="0"/>
              </a:spcAft>
            </a:pPr>
            <a:r>
              <a:rPr kumimoji="0" lang="en-US" sz="1600" b="0" i="0" u="none" strike="noStrike" cap="none" normalizeH="0" baseline="0" smtClean="0">
                <a:ln>
                  <a:noFill/>
                </a:ln>
                <a:solidFill>
                  <a:schemeClr val="tx1"/>
                </a:solidFill>
                <a:effectLst/>
                <a:latin typeface="Tw Cen MT" panose="020B0602020104020603"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700" b="0" i="0" u="none" strike="noStrike" cap="none" normalizeH="0" baseline="0" smtClean="0">
                <a:ln>
                  <a:noFill/>
                </a:ln>
                <a:solidFill>
                  <a:schemeClr val="tx1"/>
                </a:solidFill>
                <a:effectLst/>
                <a:latin typeface="Arial" panose="020B0604020202020204" pitchFamily="34" charset="0"/>
              </a:rPr>
              <a:t/>
            </a:r>
            <a:br>
              <a:rPr kumimoji="0" lang="en-US" sz="14700" b="0" i="0" u="none" strike="noStrike" cap="none" normalizeH="0" baseline="0" smtClean="0">
                <a:ln>
                  <a:noFill/>
                </a:ln>
                <a:solidFill>
                  <a:schemeClr val="tx1"/>
                </a:solidFill>
                <a:effectLst/>
                <a:latin typeface="Arial" panose="020B0604020202020204" pitchFamily="34" charset="0"/>
              </a:rPr>
            </a:br>
            <a:endParaRPr kumimoji="0" lang="en-US" sz="14700" b="0" i="0" u="none" strike="noStrike" cap="none" normalizeH="0" baseline="0" smtClean="0">
              <a:ln>
                <a:noFill/>
              </a:ln>
              <a:solidFill>
                <a:schemeClr val="tx1"/>
              </a:solidFill>
              <a:effectLst/>
              <a:latin typeface="Arial" panose="020B0604020202020204" pitchFamily="34" charset="0"/>
            </a:endParaRPr>
          </a:p>
        </p:txBody>
      </p:sp>
      <p:sp>
        <p:nvSpPr>
          <p:cNvPr id="3" name="TextBox 2"/>
          <p:cNvSpPr txBox="1"/>
          <p:nvPr/>
        </p:nvSpPr>
        <p:spPr>
          <a:xfrm flipH="1">
            <a:off x="1620927" y="1337095"/>
            <a:ext cx="9402791" cy="4278094"/>
          </a:xfrm>
          <a:prstGeom prst="rect">
            <a:avLst/>
          </a:prstGeom>
          <a:noFill/>
        </p:spPr>
        <p:txBody>
          <a:bodyPr wrap="square" rtlCol="0">
            <a:spAutoFit/>
          </a:bodyPr>
          <a:lstStyle/>
          <a:p>
            <a:r>
              <a:rPr lang="en-US" sz="1600">
                <a:latin typeface="Arial" panose="020B0604020202020204" pitchFamily="34" charset="0"/>
                <a:cs typeface="Arial" panose="020B0604020202020204" pitchFamily="34" charset="0"/>
              </a:rPr>
              <a:t>Identification of the brain tumor takes a major role in the proposed pathway. In more recent times, the classification methodology obliges substantial utility of DL and ML algorithms. This segment introduces previous techniques and functions in differentiating brain tumor and ML-based isolation from MRI. </a:t>
            </a:r>
            <a:endParaRPr lang="en-US" sz="1600" smtClean="0">
              <a:latin typeface="Arial" panose="020B0604020202020204" pitchFamily="34" charset="0"/>
              <a:cs typeface="Arial" panose="020B0604020202020204" pitchFamily="34" charset="0"/>
            </a:endParaRPr>
          </a:p>
          <a:p>
            <a:r>
              <a:rPr lang="en-US" sz="1600" smtClean="0">
                <a:latin typeface="Arial" panose="020B0604020202020204" pitchFamily="34" charset="0"/>
                <a:cs typeface="Arial" panose="020B0604020202020204" pitchFamily="34" charset="0"/>
              </a:rPr>
              <a:t>A.Sivaramakrishnan </a:t>
            </a:r>
            <a:r>
              <a:rPr lang="en-US" sz="1600">
                <a:latin typeface="Arial" panose="020B0604020202020204" pitchFamily="34" charset="0"/>
                <a:cs typeface="Arial" panose="020B0604020202020204" pitchFamily="34" charset="0"/>
              </a:rPr>
              <a:t>and Dr.M.Karnan (2013) brought forward an innovative and fruitful discovery of a brain tumor region from a brain image performed using Fuzzy C-means compilation and histogram. Histogram estimates were availed to determine the level of magnitude of the gray images. Image decompression was performed using a partial analysis system used to reduce the wavelength coefficient. The outcome of the suggested Fuzzy C-means (FCM) algorithm, fruitfully and precisely extracted the tumor area from brain MRI images. </a:t>
            </a:r>
            <a:endParaRPr lang="en-US" sz="1600" smtClean="0">
              <a:latin typeface="Arial" panose="020B0604020202020204" pitchFamily="34" charset="0"/>
              <a:cs typeface="Arial" panose="020B0604020202020204" pitchFamily="34" charset="0"/>
            </a:endParaRPr>
          </a:p>
          <a:p>
            <a:r>
              <a:rPr lang="en-US" sz="1600" smtClean="0">
                <a:latin typeface="Arial" panose="020B0604020202020204" pitchFamily="34" charset="0"/>
                <a:cs typeface="Arial" panose="020B0604020202020204" pitchFamily="34" charset="0"/>
              </a:rPr>
              <a:t>Jaskirat </a:t>
            </a:r>
            <a:r>
              <a:rPr lang="en-US" sz="1600">
                <a:latin typeface="Arial" panose="020B0604020202020204" pitchFamily="34" charset="0"/>
                <a:cs typeface="Arial" panose="020B0604020202020204" pitchFamily="34" charset="0"/>
              </a:rPr>
              <a:t>kaur et al (2012), characterized integrating images, classification algorithms and evaluated various kinds of image separation techniques. They also suggested a process of differentiating and measuring contrasting integration algorithms hinging on their compatibility in different methodology. They explain the many execution limitations on which compliance will be measured</a:t>
            </a:r>
            <a:r>
              <a:rPr lang="en-US" sz="1600" smtClean="0">
                <a:latin typeface="Arial" panose="020B0604020202020204" pitchFamily="34" charset="0"/>
                <a:cs typeface="Arial" panose="020B0604020202020204" pitchFamily="34" charset="0"/>
              </a:rPr>
              <a:t>.</a:t>
            </a:r>
          </a:p>
          <a:p>
            <a:r>
              <a:rPr lang="en-US" sz="1600">
                <a:latin typeface="Arial" panose="020B0604020202020204" pitchFamily="34" charset="0"/>
                <a:cs typeface="Arial" panose="020B0604020202020204" pitchFamily="34" charset="0"/>
              </a:rPr>
              <a:t>Roy et al (2012) determines the impacted region of a tumor for scrutiny. They demonstrated its effectiveness with several data sets of contrasting tumor measurement, magnitude and whereabouts. They have demonstrated that their algorithm can intuitively ascertain a brain tumor. MR images provide a superior outcome in contrast to different methods like CT and X-ray images. </a:t>
            </a:r>
            <a:endParaRPr lang="en-IN" sz="16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65935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rgbClr val="F2F8F9"/>
            </a:gs>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p:nvSpPr>
          <p:cNvPr id="12" name="TextBox 11"/>
          <p:cNvSpPr txBox="1"/>
          <p:nvPr/>
        </p:nvSpPr>
        <p:spPr>
          <a:xfrm>
            <a:off x="1726249" y="632390"/>
            <a:ext cx="4418177" cy="584775"/>
          </a:xfrm>
          <a:prstGeom prst="rect">
            <a:avLst/>
          </a:prstGeom>
          <a:noFill/>
        </p:spPr>
        <p:txBody>
          <a:bodyPr wrap="square" rtlCol="0">
            <a:spAutoFit/>
          </a:bodyPr>
          <a:lstStyle/>
          <a:p>
            <a:r>
              <a:rPr lang="en-IN" sz="3200" u="sng" smtClean="0">
                <a:ln w="0"/>
                <a:solidFill>
                  <a:schemeClr val="accent2"/>
                </a:solidFill>
                <a:effectLst>
                  <a:outerShdw blurRad="38100" dist="19050" dir="2700000" algn="tl" rotWithShape="0">
                    <a:schemeClr val="dk1">
                      <a:alpha val="40000"/>
                    </a:schemeClr>
                  </a:outerShdw>
                </a:effectLst>
                <a:latin typeface="+mj-lt"/>
              </a:rPr>
              <a:t>PROBLEM STATEMENT</a:t>
            </a:r>
            <a:r>
              <a:rPr lang="en-IN" sz="3200" smtClean="0">
                <a:ln w="0"/>
                <a:effectLst>
                  <a:outerShdw blurRad="38100" dist="19050" dir="2700000" algn="tl" rotWithShape="0">
                    <a:schemeClr val="dk1">
                      <a:alpha val="40000"/>
                    </a:schemeClr>
                  </a:outerShdw>
                </a:effectLst>
              </a:rPr>
              <a:t>:</a:t>
            </a:r>
            <a:endParaRPr lang="en-IN" sz="3200">
              <a:ln w="0"/>
              <a:effectLst>
                <a:outerShdw blurRad="38100" dist="19050" dir="2700000" algn="tl" rotWithShape="0">
                  <a:schemeClr val="dk1">
                    <a:alpha val="40000"/>
                  </a:schemeClr>
                </a:outerShdw>
              </a:effectLst>
            </a:endParaRPr>
          </a:p>
        </p:txBody>
      </p:sp>
      <p:sp>
        <p:nvSpPr>
          <p:cNvPr id="15" name="Rectangle 1"/>
          <p:cNvSpPr>
            <a:spLocks noChangeArrowheads="1"/>
          </p:cNvSpPr>
          <p:nvPr/>
        </p:nvSpPr>
        <p:spPr bwMode="auto">
          <a:xfrm>
            <a:off x="1726249" y="1217165"/>
            <a:ext cx="5433646" cy="56938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1400">
                <a:latin typeface="Arial" panose="020B0604020202020204" pitchFamily="34" charset="0"/>
                <a:cs typeface="Arial" panose="020B0604020202020204" pitchFamily="34" charset="0"/>
              </a:rPr>
              <a:t>Sequential Model</a:t>
            </a:r>
            <a:endParaRPr lang="en-IN" sz="1400">
              <a:latin typeface="Arial" panose="020B0604020202020204" pitchFamily="34" charset="0"/>
              <a:cs typeface="Arial" panose="020B0604020202020204" pitchFamily="34" charset="0"/>
            </a:endParaRPr>
          </a:p>
          <a:p>
            <a:r>
              <a:rPr lang="en-US" sz="1400">
                <a:latin typeface="Arial" panose="020B0604020202020204" pitchFamily="34" charset="0"/>
                <a:cs typeface="Arial" panose="020B0604020202020204" pitchFamily="34" charset="0"/>
              </a:rPr>
              <a:t>Sequential is the easiest way to build a model in Keras. Se- quential paradigms of machine learning models add or sub- tract data sequences. It allows us to create a layer wise para- digm. We are utilizing the 'add ()' function to input layers to our paradigm. Our foremost layer is Conv2D layers. These are the layers of convolution that interact with the inserted images, which are being considered as 2-dimensional matri- ces. Activating the activation layer function. Using the acti- vation function which we will use for our first 2 layers is ReLU, or Rectified Linear Activation. This activation func- tion’s demonstrated to perform efficiently on neural net- works. Between the Conv2D surfaces and the dense surface, there exists a 'Flatten' layer. Flatten acts as a link connecting convolution and dense layers. A hidden layers is nothing but</a:t>
            </a:r>
            <a:endParaRPr lang="en-IN" sz="1400">
              <a:latin typeface="Arial" panose="020B0604020202020204" pitchFamily="34" charset="0"/>
              <a:cs typeface="Arial" panose="020B0604020202020204" pitchFamily="34" charset="0"/>
            </a:endParaRPr>
          </a:p>
          <a:p>
            <a:r>
              <a:rPr lang="en-US" sz="1400">
                <a:latin typeface="Arial" panose="020B0604020202020204" pitchFamily="34" charset="0"/>
                <a:cs typeface="Arial" panose="020B0604020202020204" pitchFamily="34" charset="0"/>
              </a:rPr>
              <a:t/>
            </a:r>
            <a:br>
              <a:rPr lang="en-US" sz="1400">
                <a:latin typeface="Arial" panose="020B0604020202020204" pitchFamily="34" charset="0"/>
                <a:cs typeface="Arial" panose="020B0604020202020204" pitchFamily="34" charset="0"/>
              </a:rPr>
            </a:br>
            <a:r>
              <a:rPr lang="en-US" sz="1400">
                <a:latin typeface="Arial" panose="020B0604020202020204" pitchFamily="34" charset="0"/>
                <a:cs typeface="Arial" panose="020B0604020202020204" pitchFamily="34" charset="0"/>
              </a:rPr>
              <a:t>number of hidden patterns associated between input(x) and output(y).</a:t>
            </a:r>
            <a:endParaRPr lang="en-IN" sz="1400">
              <a:latin typeface="Arial" panose="020B0604020202020204" pitchFamily="34" charset="0"/>
              <a:cs typeface="Arial" panose="020B0604020202020204" pitchFamily="34" charset="0"/>
            </a:endParaRPr>
          </a:p>
          <a:p>
            <a:r>
              <a:rPr lang="en-US" sz="1400" b="1">
                <a:latin typeface="Arial" panose="020B0604020202020204" pitchFamily="34" charset="0"/>
                <a:cs typeface="Arial" panose="020B0604020202020204" pitchFamily="34" charset="0"/>
              </a:rPr>
              <a:t>Zero Padding</a:t>
            </a:r>
            <a:r>
              <a:rPr lang="en-US" sz="1400">
                <a:latin typeface="Arial" panose="020B0604020202020204" pitchFamily="34" charset="0"/>
                <a:cs typeface="Arial" panose="020B0604020202020204" pitchFamily="34" charset="0"/>
              </a:rPr>
              <a:t>=&gt; symmetrically adding zeroes to the input matrix</a:t>
            </a:r>
            <a:endParaRPr lang="en-IN" sz="1400">
              <a:latin typeface="Arial" panose="020B0604020202020204" pitchFamily="34" charset="0"/>
              <a:cs typeface="Arial" panose="020B0604020202020204" pitchFamily="34" charset="0"/>
            </a:endParaRPr>
          </a:p>
          <a:p>
            <a:r>
              <a:rPr lang="en-US" sz="1400" b="1">
                <a:latin typeface="Arial" panose="020B0604020202020204" pitchFamily="34" charset="0"/>
                <a:cs typeface="Arial" panose="020B0604020202020204" pitchFamily="34" charset="0"/>
              </a:rPr>
              <a:t>Convolutional 2D</a:t>
            </a:r>
            <a:r>
              <a:rPr lang="en-US" sz="1400">
                <a:latin typeface="Arial" panose="020B0604020202020204" pitchFamily="34" charset="0"/>
                <a:cs typeface="Arial" panose="020B0604020202020204" pitchFamily="34" charset="0"/>
              </a:rPr>
              <a:t>=&gt; Calculates dot product of pixel </a:t>
            </a:r>
            <a:r>
              <a:rPr lang="en-US" sz="1400">
                <a:latin typeface="Arial" panose="020B0604020202020204" pitchFamily="34" charset="0"/>
                <a:cs typeface="Arial" panose="020B0604020202020204" pitchFamily="34" charset="0"/>
              </a:rPr>
              <a:t>value </a:t>
            </a:r>
            <a:endParaRPr lang="en-US" sz="1400" smtClean="0">
              <a:latin typeface="Arial" panose="020B0604020202020204" pitchFamily="34" charset="0"/>
              <a:cs typeface="Arial" panose="020B0604020202020204" pitchFamily="34" charset="0"/>
            </a:endParaRPr>
          </a:p>
          <a:p>
            <a:r>
              <a:rPr lang="en-US" sz="1400" b="1" smtClean="0">
                <a:latin typeface="Arial" panose="020B0604020202020204" pitchFamily="34" charset="0"/>
                <a:cs typeface="Arial" panose="020B0604020202020204" pitchFamily="34" charset="0"/>
              </a:rPr>
              <a:t>Batch </a:t>
            </a:r>
            <a:r>
              <a:rPr lang="en-US" sz="1400" b="1">
                <a:latin typeface="Arial" panose="020B0604020202020204" pitchFamily="34" charset="0"/>
                <a:cs typeface="Arial" panose="020B0604020202020204" pitchFamily="34" charset="0"/>
              </a:rPr>
              <a:t>Normalization</a:t>
            </a:r>
            <a:r>
              <a:rPr lang="en-US" sz="1400">
                <a:latin typeface="Arial" panose="020B0604020202020204" pitchFamily="34" charset="0"/>
                <a:cs typeface="Arial" panose="020B0604020202020204" pitchFamily="34" charset="0"/>
              </a:rPr>
              <a:t>=&gt; Improves performance, stability of CNN</a:t>
            </a:r>
            <a:endParaRPr lang="en-IN" sz="1400">
              <a:latin typeface="Arial" panose="020B0604020202020204" pitchFamily="34" charset="0"/>
              <a:cs typeface="Arial" panose="020B0604020202020204" pitchFamily="34" charset="0"/>
            </a:endParaRPr>
          </a:p>
          <a:p>
            <a:r>
              <a:rPr lang="en-US" sz="1400" b="1">
                <a:latin typeface="Arial" panose="020B0604020202020204" pitchFamily="34" charset="0"/>
                <a:cs typeface="Arial" panose="020B0604020202020204" pitchFamily="34" charset="0"/>
              </a:rPr>
              <a:t>Maxpool </a:t>
            </a:r>
            <a:r>
              <a:rPr lang="en-US" sz="1400">
                <a:latin typeface="Arial" panose="020B0604020202020204" pitchFamily="34" charset="0"/>
                <a:cs typeface="Arial" panose="020B0604020202020204" pitchFamily="34" charset="0"/>
              </a:rPr>
              <a:t>=&gt; A Sample based discretization process for input data.</a:t>
            </a:r>
            <a:endParaRPr lang="en-IN" sz="1400">
              <a:latin typeface="Arial" panose="020B0604020202020204" pitchFamily="34" charset="0"/>
              <a:cs typeface="Arial" panose="020B0604020202020204" pitchFamily="34" charset="0"/>
            </a:endParaRPr>
          </a:p>
          <a:p>
            <a:r>
              <a:rPr lang="en-US" sz="1400" b="1">
                <a:latin typeface="Arial" panose="020B0604020202020204" pitchFamily="34" charset="0"/>
                <a:cs typeface="Arial" panose="020B0604020202020204" pitchFamily="34" charset="0"/>
              </a:rPr>
              <a:t>Flattern </a:t>
            </a:r>
            <a:r>
              <a:rPr lang="en-US" sz="1400">
                <a:latin typeface="Arial" panose="020B0604020202020204" pitchFamily="34" charset="0"/>
                <a:cs typeface="Arial" panose="020B0604020202020204" pitchFamily="34" charset="0"/>
              </a:rPr>
              <a:t>=&gt; Pooled features mapped into </a:t>
            </a:r>
            <a:r>
              <a:rPr lang="en-US" sz="1400">
                <a:latin typeface="Arial" panose="020B0604020202020204" pitchFamily="34" charset="0"/>
                <a:cs typeface="Arial" panose="020B0604020202020204" pitchFamily="34" charset="0"/>
              </a:rPr>
              <a:t>single </a:t>
            </a:r>
            <a:r>
              <a:rPr lang="en-US" sz="1400" smtClean="0">
                <a:latin typeface="Arial" panose="020B0604020202020204" pitchFamily="34" charset="0"/>
                <a:cs typeface="Arial" panose="020B0604020202020204" pitchFamily="34" charset="0"/>
              </a:rPr>
              <a:t>column </a:t>
            </a:r>
          </a:p>
          <a:p>
            <a:r>
              <a:rPr lang="en-US" sz="1200" b="1" smtClean="0"/>
              <a:t>Dense</a:t>
            </a:r>
            <a:r>
              <a:rPr lang="en-US" sz="1200" smtClean="0"/>
              <a:t>=&gt; </a:t>
            </a:r>
            <a:r>
              <a:rPr lang="en-US" sz="1200" smtClean="0">
                <a:latin typeface="Arial" panose="020B0604020202020204" pitchFamily="34" charset="0"/>
                <a:cs typeface="Arial" panose="020B0604020202020204" pitchFamily="34" charset="0"/>
              </a:rPr>
              <a:t>To</a:t>
            </a:r>
            <a:r>
              <a:rPr lang="en-US" sz="1400" smtClean="0">
                <a:latin typeface="Arial" panose="020B0604020202020204" pitchFamily="34" charset="0"/>
                <a:cs typeface="Arial" panose="020B0604020202020204" pitchFamily="34" charset="0"/>
              </a:rPr>
              <a:t>To </a:t>
            </a:r>
            <a:r>
              <a:rPr lang="en-US" sz="1400">
                <a:latin typeface="Arial" panose="020B0604020202020204" pitchFamily="34" charset="0"/>
                <a:cs typeface="Arial" panose="020B0604020202020204" pitchFamily="34" charset="0"/>
              </a:rPr>
              <a:t>connect the pooled features into connected layer.</a:t>
            </a:r>
            <a:endParaRPr lang="en-IN" sz="1400">
              <a:latin typeface="Arial" panose="020B0604020202020204" pitchFamily="34" charset="0"/>
              <a:cs typeface="Arial" panose="020B0604020202020204" pitchFamily="34" charset="0"/>
            </a:endParaRPr>
          </a:p>
          <a:p>
            <a:r>
              <a:rPr lang="en-US" sz="1400"/>
              <a:t> </a:t>
            </a:r>
            <a:endParaRPr lang="en-IN" sz="1400"/>
          </a:p>
          <a:p>
            <a:endParaRPr kumimoji="0" lang="en-US" sz="1400" b="0" i="0" u="none" strike="noStrike" cap="none" normalizeH="0" baseline="0" smtClean="0">
              <a:ln>
                <a:noFill/>
              </a:ln>
              <a:solidFill>
                <a:schemeClr val="tx1"/>
              </a:solidFill>
              <a:effectLst/>
              <a:latin typeface="Arial" panose="020B0604020202020204" pitchFamily="34" charset="0"/>
            </a:endParaRPr>
          </a:p>
        </p:txBody>
      </p:sp>
      <p:pic>
        <p:nvPicPr>
          <p:cNvPr id="2050" name="Picture 2" descr="https://lh3.googleusercontent.com/cAckppU0P-h1XtfYUip3HTuatjULGu4qeYLvLW7vzip2Fs4iV1WBLQuP0pOFDkjN64JAqYZJXVpPg8VBLRZNnw_-xkGbGwVh5lNWuGhNkyrDLnpPm7moh14QLkm4O37y6fek29D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29742" y="1502670"/>
            <a:ext cx="4683096" cy="296539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4502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circle(in)">
                                      <p:cBhvr>
                                        <p:cTn id="7" dur="2000"/>
                                        <p:tgtEl>
                                          <p:spTgt spid="12"/>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circle(in)">
                                      <p:cBhvr>
                                        <p:cTn id="10" dur="2000"/>
                                        <p:tgtEl>
                                          <p:spTgt spid="15"/>
                                        </p:tgtEl>
                                      </p:cBhvr>
                                    </p:animEffect>
                                  </p:childTnLst>
                                </p:cTn>
                              </p:par>
                              <p:par>
                                <p:cTn id="11" presetID="6" presetClass="entr" presetSubtype="16" fill="hold" nodeType="withEffect">
                                  <p:stCondLst>
                                    <p:cond delay="0"/>
                                  </p:stCondLst>
                                  <p:childTnLst>
                                    <p:set>
                                      <p:cBhvr>
                                        <p:cTn id="12" dur="1" fill="hold">
                                          <p:stCondLst>
                                            <p:cond delay="0"/>
                                          </p:stCondLst>
                                        </p:cTn>
                                        <p:tgtEl>
                                          <p:spTgt spid="2050"/>
                                        </p:tgtEl>
                                        <p:attrNameLst>
                                          <p:attrName>style.visibility</p:attrName>
                                        </p:attrNameLst>
                                      </p:cBhvr>
                                      <p:to>
                                        <p:strVal val="visible"/>
                                      </p:to>
                                    </p:set>
                                    <p:animEffect transition="in" filter="circle(in)">
                                      <p:cBhvr>
                                        <p:cTn id="13" dur="20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704161" y="632656"/>
            <a:ext cx="8911687" cy="1280890"/>
          </a:xfrm>
        </p:spPr>
        <p:txBody>
          <a:bodyPr>
            <a:normAutofit/>
          </a:bodyPr>
          <a:lstStyle/>
          <a:p>
            <a:r>
              <a:rPr lang="en-IN" sz="3200" u="sng" smtClean="0"/>
              <a:t>PROPOSED FRAMEWORK:</a:t>
            </a:r>
            <a:endParaRPr lang="en-IN" sz="3200" u="sng"/>
          </a:p>
        </p:txBody>
      </p:sp>
      <p:sp>
        <p:nvSpPr>
          <p:cNvPr id="7" name="TextBox 6"/>
          <p:cNvSpPr txBox="1"/>
          <p:nvPr/>
        </p:nvSpPr>
        <p:spPr>
          <a:xfrm>
            <a:off x="1704161" y="1273101"/>
            <a:ext cx="10037760" cy="5693866"/>
          </a:xfrm>
          <a:prstGeom prst="rect">
            <a:avLst/>
          </a:prstGeom>
          <a:noFill/>
        </p:spPr>
        <p:txBody>
          <a:bodyPr wrap="square" rtlCol="0">
            <a:spAutoFit/>
          </a:bodyPr>
          <a:lstStyle/>
          <a:p>
            <a:r>
              <a:rPr lang="en-US" sz="1400">
                <a:latin typeface="Arial" panose="020B0604020202020204" pitchFamily="34" charset="0"/>
                <a:cs typeface="Arial" panose="020B0604020202020204" pitchFamily="34" charset="0"/>
              </a:rPr>
              <a:t>Deep Learning concept has been used since we are having unstructured data. Frameworks like Keras and TensorFlow are used. Dataset has been taken from Kaggle. we have di- vided our dataset into two parts i.e Training image dataset and Testing image dataset and One Hot Encoder is used for Data Pre-Processing. The model will preprocess these images for better image quality. Pre-processing is required as it gives im- age input improvement which amplifies some pertinent im- age attributes to supplemental processing. using appropriate algorithm, Train the model with training image, and saving the model with weights. We have built a sequential model. It permits us to create a layer wise paradigm. Different layers like Conv2D, Activation, axPooling2D, Flatten and Dropout is created. After training our model with the training dataset, we are getting the accuracy of the predicted model. We are testing our model with the testing dataset and finally observ- ing the model with testing image to get final prediction.</a:t>
            </a:r>
            <a:endParaRPr lang="en-IN" sz="1400">
              <a:latin typeface="Arial" panose="020B0604020202020204" pitchFamily="34" charset="0"/>
              <a:cs typeface="Arial" panose="020B0604020202020204" pitchFamily="34" charset="0"/>
            </a:endParaRPr>
          </a:p>
          <a:p>
            <a:r>
              <a:rPr lang="en-US" sz="1400" b="1" smtClean="0">
                <a:latin typeface="Arial" panose="020B0604020202020204" pitchFamily="34" charset="0"/>
                <a:cs typeface="Arial" panose="020B0604020202020204" pitchFamily="34" charset="0"/>
              </a:rPr>
              <a:t>CNN </a:t>
            </a:r>
            <a:r>
              <a:rPr lang="en-US" sz="1400" b="1">
                <a:latin typeface="Arial" panose="020B0604020202020204" pitchFamily="34" charset="0"/>
                <a:cs typeface="Arial" panose="020B0604020202020204" pitchFamily="34" charset="0"/>
              </a:rPr>
              <a:t>(Convolutional Neural Network)</a:t>
            </a:r>
            <a:endParaRPr lang="en-IN" sz="1400" b="1">
              <a:latin typeface="Arial" panose="020B0604020202020204" pitchFamily="34" charset="0"/>
              <a:cs typeface="Arial" panose="020B0604020202020204" pitchFamily="34" charset="0"/>
            </a:endParaRPr>
          </a:p>
          <a:p>
            <a:r>
              <a:rPr lang="en-US" sz="1400">
                <a:latin typeface="Arial" panose="020B0604020202020204" pitchFamily="34" charset="0"/>
                <a:cs typeface="Arial" panose="020B0604020202020204" pitchFamily="34" charset="0"/>
              </a:rPr>
              <a:t>It is an intricate paradigm that is employed to designate the tumors and is quite elaborate, therefore it requires outstand- ing analytical strength. It is also a frequently implemented neural network which is broached on specific image stratifi- cation complications. This set-up encompasses of “Seven Hidden </a:t>
            </a:r>
            <a:r>
              <a:rPr lang="en-US" sz="1400">
                <a:latin typeface="Arial" panose="020B0604020202020204" pitchFamily="34" charset="0"/>
                <a:cs typeface="Arial" panose="020B0604020202020204" pitchFamily="34" charset="0"/>
              </a:rPr>
              <a:t>Layers</a:t>
            </a:r>
            <a:r>
              <a:rPr lang="en-US" sz="1400" smtClean="0">
                <a:latin typeface="Arial" panose="020B0604020202020204" pitchFamily="34" charset="0"/>
                <a:cs typeface="Arial" panose="020B0604020202020204" pitchFamily="34" charset="0"/>
              </a:rPr>
              <a:t>”.</a:t>
            </a:r>
            <a:endParaRPr lang="en-IN" sz="1400">
              <a:latin typeface="Arial" panose="020B0604020202020204" pitchFamily="34" charset="0"/>
              <a:cs typeface="Arial" panose="020B0604020202020204" pitchFamily="34" charset="0"/>
            </a:endParaRPr>
          </a:p>
          <a:p>
            <a:r>
              <a:rPr lang="en-US" sz="1400" b="1">
                <a:latin typeface="Arial" panose="020B0604020202020204" pitchFamily="34" charset="0"/>
                <a:cs typeface="Arial" panose="020B0604020202020204" pitchFamily="34" charset="0"/>
              </a:rPr>
              <a:t>Working of Model</a:t>
            </a:r>
            <a:endParaRPr lang="en-IN" sz="1400" b="1">
              <a:latin typeface="Arial" panose="020B0604020202020204" pitchFamily="34" charset="0"/>
              <a:cs typeface="Arial" panose="020B0604020202020204" pitchFamily="34" charset="0"/>
            </a:endParaRPr>
          </a:p>
          <a:p>
            <a:r>
              <a:rPr lang="en-US" sz="1400">
                <a:latin typeface="Arial" panose="020B0604020202020204" pitchFamily="34" charset="0"/>
                <a:cs typeface="Arial" panose="020B0604020202020204" pitchFamily="34" charset="0"/>
              </a:rPr>
              <a:t>All the necessary modules required for the detection are im- ported. We have used One Hot Encoder which is used for Data Pre-Processing. It is a customary way to preprocess the features of the categories of deep learning models. This type of coding creates a new binary feature for each probable category and allots 1 value to every test feature relevant to its foremost category. So it will classify the tumor based on its type (meningioma, glioma, pituitary and no tumor). We have built a sequential model. It permits us to create a layer wise model. So accordingly, we will get the accuracy and type of the tumor a patient has.</a:t>
            </a:r>
            <a:endParaRPr lang="en-IN" sz="1400">
              <a:latin typeface="Arial" panose="020B0604020202020204" pitchFamily="34" charset="0"/>
              <a:cs typeface="Arial" panose="020B0604020202020204" pitchFamily="34" charset="0"/>
            </a:endParaRPr>
          </a:p>
          <a:p>
            <a:r>
              <a:rPr lang="en-US" sz="1400">
                <a:latin typeface="Arial" panose="020B0604020202020204" pitchFamily="34" charset="0"/>
                <a:cs typeface="Arial" panose="020B0604020202020204" pitchFamily="34" charset="0"/>
              </a:rPr>
              <a:t> </a:t>
            </a:r>
            <a:r>
              <a:rPr lang="en-US" sz="1400" smtClean="0">
                <a:latin typeface="Arial" panose="020B0604020202020204" pitchFamily="34" charset="0"/>
                <a:cs typeface="Arial" panose="020B0604020202020204" pitchFamily="34" charset="0"/>
              </a:rPr>
              <a:t>One </a:t>
            </a:r>
            <a:r>
              <a:rPr lang="en-US" sz="1400">
                <a:latin typeface="Arial" panose="020B0604020202020204" pitchFamily="34" charset="0"/>
                <a:cs typeface="Arial" panose="020B0604020202020204" pitchFamily="34" charset="0"/>
              </a:rPr>
              <a:t>hot encoding is described as the important procedure of transforming the absolute feature variables to be supplied to machine and deep learning algorithms which further enhance forecast along with stratification precision of a paradigm. One Hot Encoding is a regular method of pre-processing absolute characteristics for machine learning paradigms. This kind of encoding generates a pristine binary characteristic for every attainable criteria and allots an estimate of 1 to the characteristic of every sample that correlates to its initial criteria.</a:t>
            </a:r>
            <a:endParaRPr lang="en-IN" sz="1400">
              <a:latin typeface="Arial" panose="020B0604020202020204" pitchFamily="34" charset="0"/>
              <a:cs typeface="Arial" panose="020B0604020202020204" pitchFamily="34" charset="0"/>
            </a:endParaRPr>
          </a:p>
          <a:p>
            <a:endParaRPr lang="en-IN" sz="14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70729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80">
                                          <p:stCondLst>
                                            <p:cond delay="0"/>
                                          </p:stCondLst>
                                        </p:cTn>
                                        <p:tgtEl>
                                          <p:spTgt spid="6"/>
                                        </p:tgtEl>
                                      </p:cBhvr>
                                    </p:animEffect>
                                    <p:anim calcmode="lin" valueType="num">
                                      <p:cBhvr>
                                        <p:cTn id="8"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13" dur="26">
                                          <p:stCondLst>
                                            <p:cond delay="650"/>
                                          </p:stCondLst>
                                        </p:cTn>
                                        <p:tgtEl>
                                          <p:spTgt spid="6"/>
                                        </p:tgtEl>
                                      </p:cBhvr>
                                      <p:to x="100000" y="60000"/>
                                    </p:animScale>
                                    <p:animScale>
                                      <p:cBhvr>
                                        <p:cTn id="14" dur="166" decel="50000">
                                          <p:stCondLst>
                                            <p:cond delay="676"/>
                                          </p:stCondLst>
                                        </p:cTn>
                                        <p:tgtEl>
                                          <p:spTgt spid="6"/>
                                        </p:tgtEl>
                                      </p:cBhvr>
                                      <p:to x="100000" y="100000"/>
                                    </p:animScale>
                                    <p:animScale>
                                      <p:cBhvr>
                                        <p:cTn id="15" dur="26">
                                          <p:stCondLst>
                                            <p:cond delay="1312"/>
                                          </p:stCondLst>
                                        </p:cTn>
                                        <p:tgtEl>
                                          <p:spTgt spid="6"/>
                                        </p:tgtEl>
                                      </p:cBhvr>
                                      <p:to x="100000" y="80000"/>
                                    </p:animScale>
                                    <p:animScale>
                                      <p:cBhvr>
                                        <p:cTn id="16" dur="166" decel="50000">
                                          <p:stCondLst>
                                            <p:cond delay="1338"/>
                                          </p:stCondLst>
                                        </p:cTn>
                                        <p:tgtEl>
                                          <p:spTgt spid="6"/>
                                        </p:tgtEl>
                                      </p:cBhvr>
                                      <p:to x="100000" y="100000"/>
                                    </p:animScale>
                                    <p:animScale>
                                      <p:cBhvr>
                                        <p:cTn id="17" dur="26">
                                          <p:stCondLst>
                                            <p:cond delay="1642"/>
                                          </p:stCondLst>
                                        </p:cTn>
                                        <p:tgtEl>
                                          <p:spTgt spid="6"/>
                                        </p:tgtEl>
                                      </p:cBhvr>
                                      <p:to x="100000" y="90000"/>
                                    </p:animScale>
                                    <p:animScale>
                                      <p:cBhvr>
                                        <p:cTn id="18" dur="166" decel="50000">
                                          <p:stCondLst>
                                            <p:cond delay="1668"/>
                                          </p:stCondLst>
                                        </p:cTn>
                                        <p:tgtEl>
                                          <p:spTgt spid="6"/>
                                        </p:tgtEl>
                                      </p:cBhvr>
                                      <p:to x="100000" y="100000"/>
                                    </p:animScale>
                                    <p:animScale>
                                      <p:cBhvr>
                                        <p:cTn id="19" dur="26">
                                          <p:stCondLst>
                                            <p:cond delay="1808"/>
                                          </p:stCondLst>
                                        </p:cTn>
                                        <p:tgtEl>
                                          <p:spTgt spid="6"/>
                                        </p:tgtEl>
                                      </p:cBhvr>
                                      <p:to x="100000" y="95000"/>
                                    </p:animScale>
                                    <p:animScale>
                                      <p:cBhvr>
                                        <p:cTn id="20" dur="166" decel="50000">
                                          <p:stCondLst>
                                            <p:cond delay="1834"/>
                                          </p:stCondLst>
                                        </p:cTn>
                                        <p:tgtEl>
                                          <p:spTgt spid="6"/>
                                        </p:tgtEl>
                                      </p:cBhvr>
                                      <p:to x="100000" y="100000"/>
                                    </p:animScale>
                                  </p:childTnLst>
                                </p:cTn>
                              </p:par>
                              <p:par>
                                <p:cTn id="21" presetID="26"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ipe(down)">
                                      <p:cBhvr>
                                        <p:cTn id="23" dur="580">
                                          <p:stCondLst>
                                            <p:cond delay="0"/>
                                          </p:stCondLst>
                                        </p:cTn>
                                        <p:tgtEl>
                                          <p:spTgt spid="7"/>
                                        </p:tgtEl>
                                      </p:cBhvr>
                                    </p:animEffect>
                                    <p:anim calcmode="lin" valueType="num">
                                      <p:cBhvr>
                                        <p:cTn id="24"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29" dur="26">
                                          <p:stCondLst>
                                            <p:cond delay="650"/>
                                          </p:stCondLst>
                                        </p:cTn>
                                        <p:tgtEl>
                                          <p:spTgt spid="7"/>
                                        </p:tgtEl>
                                      </p:cBhvr>
                                      <p:to x="100000" y="60000"/>
                                    </p:animScale>
                                    <p:animScale>
                                      <p:cBhvr>
                                        <p:cTn id="30" dur="166" decel="50000">
                                          <p:stCondLst>
                                            <p:cond delay="676"/>
                                          </p:stCondLst>
                                        </p:cTn>
                                        <p:tgtEl>
                                          <p:spTgt spid="7"/>
                                        </p:tgtEl>
                                      </p:cBhvr>
                                      <p:to x="100000" y="100000"/>
                                    </p:animScale>
                                    <p:animScale>
                                      <p:cBhvr>
                                        <p:cTn id="31" dur="26">
                                          <p:stCondLst>
                                            <p:cond delay="1312"/>
                                          </p:stCondLst>
                                        </p:cTn>
                                        <p:tgtEl>
                                          <p:spTgt spid="7"/>
                                        </p:tgtEl>
                                      </p:cBhvr>
                                      <p:to x="100000" y="80000"/>
                                    </p:animScale>
                                    <p:animScale>
                                      <p:cBhvr>
                                        <p:cTn id="32" dur="166" decel="50000">
                                          <p:stCondLst>
                                            <p:cond delay="1338"/>
                                          </p:stCondLst>
                                        </p:cTn>
                                        <p:tgtEl>
                                          <p:spTgt spid="7"/>
                                        </p:tgtEl>
                                      </p:cBhvr>
                                      <p:to x="100000" y="100000"/>
                                    </p:animScale>
                                    <p:animScale>
                                      <p:cBhvr>
                                        <p:cTn id="33" dur="26">
                                          <p:stCondLst>
                                            <p:cond delay="1642"/>
                                          </p:stCondLst>
                                        </p:cTn>
                                        <p:tgtEl>
                                          <p:spTgt spid="7"/>
                                        </p:tgtEl>
                                      </p:cBhvr>
                                      <p:to x="100000" y="90000"/>
                                    </p:animScale>
                                    <p:animScale>
                                      <p:cBhvr>
                                        <p:cTn id="34" dur="166" decel="50000">
                                          <p:stCondLst>
                                            <p:cond delay="1668"/>
                                          </p:stCondLst>
                                        </p:cTn>
                                        <p:tgtEl>
                                          <p:spTgt spid="7"/>
                                        </p:tgtEl>
                                      </p:cBhvr>
                                      <p:to x="100000" y="100000"/>
                                    </p:animScale>
                                    <p:animScale>
                                      <p:cBhvr>
                                        <p:cTn id="35" dur="26">
                                          <p:stCondLst>
                                            <p:cond delay="1808"/>
                                          </p:stCondLst>
                                        </p:cTn>
                                        <p:tgtEl>
                                          <p:spTgt spid="7"/>
                                        </p:tgtEl>
                                      </p:cBhvr>
                                      <p:to x="100000" y="95000"/>
                                    </p:animScale>
                                    <p:animScale>
                                      <p:cBhvr>
                                        <p:cTn id="36" dur="166" decel="50000">
                                          <p:stCondLst>
                                            <p:cond delay="1834"/>
                                          </p:stCondLst>
                                        </p:cTn>
                                        <p:tgtEl>
                                          <p:spTgt spid="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Alternate Process 1"/>
          <p:cNvSpPr/>
          <p:nvPr/>
        </p:nvSpPr>
        <p:spPr>
          <a:xfrm>
            <a:off x="4349802" y="240749"/>
            <a:ext cx="3247403" cy="521295"/>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Flowchart: Alternate Process 3"/>
          <p:cNvSpPr/>
          <p:nvPr/>
        </p:nvSpPr>
        <p:spPr>
          <a:xfrm>
            <a:off x="4379718" y="1106687"/>
            <a:ext cx="3187579" cy="572566"/>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Flowchart: Alternate Process 4"/>
          <p:cNvSpPr/>
          <p:nvPr/>
        </p:nvSpPr>
        <p:spPr>
          <a:xfrm>
            <a:off x="4379715" y="2046303"/>
            <a:ext cx="3187579" cy="553337"/>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Flowchart: Alternate Process 5"/>
          <p:cNvSpPr/>
          <p:nvPr/>
        </p:nvSpPr>
        <p:spPr>
          <a:xfrm>
            <a:off x="4379715" y="3015055"/>
            <a:ext cx="3187579" cy="529839"/>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Flowchart: Alternate Process 6"/>
          <p:cNvSpPr/>
          <p:nvPr/>
        </p:nvSpPr>
        <p:spPr>
          <a:xfrm>
            <a:off x="4379715" y="3961616"/>
            <a:ext cx="3187579" cy="508479"/>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Flowchart: Alternate Process 7"/>
          <p:cNvSpPr/>
          <p:nvPr/>
        </p:nvSpPr>
        <p:spPr>
          <a:xfrm>
            <a:off x="4379715" y="4886817"/>
            <a:ext cx="3187579" cy="480700"/>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p:cNvSpPr txBox="1"/>
          <p:nvPr/>
        </p:nvSpPr>
        <p:spPr>
          <a:xfrm>
            <a:off x="4713005" y="312864"/>
            <a:ext cx="2931208" cy="369332"/>
          </a:xfrm>
          <a:prstGeom prst="rect">
            <a:avLst/>
          </a:prstGeom>
          <a:noFill/>
        </p:spPr>
        <p:txBody>
          <a:bodyPr wrap="square" rtlCol="0">
            <a:spAutoFit/>
          </a:bodyPr>
          <a:lstStyle/>
          <a:p>
            <a:r>
              <a:rPr lang="en-IN" smtClean="0"/>
              <a:t>Environment Set-up</a:t>
            </a:r>
            <a:endParaRPr lang="en-IN"/>
          </a:p>
        </p:txBody>
      </p:sp>
      <p:sp>
        <p:nvSpPr>
          <p:cNvPr id="10" name="TextBox 9"/>
          <p:cNvSpPr txBox="1"/>
          <p:nvPr/>
        </p:nvSpPr>
        <p:spPr>
          <a:xfrm>
            <a:off x="4841192" y="1206772"/>
            <a:ext cx="2803021" cy="369332"/>
          </a:xfrm>
          <a:prstGeom prst="rect">
            <a:avLst/>
          </a:prstGeom>
          <a:noFill/>
        </p:spPr>
        <p:txBody>
          <a:bodyPr wrap="square" rtlCol="0">
            <a:spAutoFit/>
          </a:bodyPr>
          <a:lstStyle/>
          <a:p>
            <a:r>
              <a:rPr lang="en-IN" smtClean="0"/>
              <a:t>Importing Of Data</a:t>
            </a:r>
          </a:p>
        </p:txBody>
      </p:sp>
      <p:sp>
        <p:nvSpPr>
          <p:cNvPr id="11" name="TextBox 10"/>
          <p:cNvSpPr txBox="1"/>
          <p:nvPr/>
        </p:nvSpPr>
        <p:spPr>
          <a:xfrm>
            <a:off x="4901012" y="2138305"/>
            <a:ext cx="2555193" cy="369332"/>
          </a:xfrm>
          <a:prstGeom prst="rect">
            <a:avLst/>
          </a:prstGeom>
          <a:noFill/>
        </p:spPr>
        <p:txBody>
          <a:bodyPr wrap="square" rtlCol="0">
            <a:spAutoFit/>
          </a:bodyPr>
          <a:lstStyle/>
          <a:p>
            <a:r>
              <a:rPr lang="en-IN" smtClean="0"/>
              <a:t>Data Exploration</a:t>
            </a:r>
            <a:endParaRPr lang="en-IN"/>
          </a:p>
        </p:txBody>
      </p:sp>
      <p:sp>
        <p:nvSpPr>
          <p:cNvPr id="12" name="TextBox 11"/>
          <p:cNvSpPr txBox="1"/>
          <p:nvPr/>
        </p:nvSpPr>
        <p:spPr>
          <a:xfrm>
            <a:off x="4713005" y="3094123"/>
            <a:ext cx="4119073" cy="369332"/>
          </a:xfrm>
          <a:prstGeom prst="rect">
            <a:avLst/>
          </a:prstGeom>
          <a:noFill/>
        </p:spPr>
        <p:txBody>
          <a:bodyPr wrap="square" rtlCol="0">
            <a:spAutoFit/>
          </a:bodyPr>
          <a:lstStyle/>
          <a:p>
            <a:r>
              <a:rPr lang="en-IN" smtClean="0"/>
              <a:t>Data Pre-processing</a:t>
            </a:r>
            <a:endParaRPr lang="en-IN"/>
          </a:p>
        </p:txBody>
      </p:sp>
      <p:sp>
        <p:nvSpPr>
          <p:cNvPr id="13" name="TextBox 12"/>
          <p:cNvSpPr txBox="1"/>
          <p:nvPr/>
        </p:nvSpPr>
        <p:spPr>
          <a:xfrm>
            <a:off x="4413371" y="4015972"/>
            <a:ext cx="3120263" cy="369332"/>
          </a:xfrm>
          <a:prstGeom prst="rect">
            <a:avLst/>
          </a:prstGeom>
          <a:noFill/>
        </p:spPr>
        <p:txBody>
          <a:bodyPr wrap="square" rtlCol="0">
            <a:spAutoFit/>
          </a:bodyPr>
          <a:lstStyle/>
          <a:p>
            <a:r>
              <a:rPr lang="en-IN" smtClean="0"/>
              <a:t>Sequential Model Build-Up</a:t>
            </a:r>
            <a:endParaRPr lang="en-IN"/>
          </a:p>
        </p:txBody>
      </p:sp>
      <p:sp>
        <p:nvSpPr>
          <p:cNvPr id="14" name="TextBox 13"/>
          <p:cNvSpPr txBox="1"/>
          <p:nvPr/>
        </p:nvSpPr>
        <p:spPr>
          <a:xfrm>
            <a:off x="4713005" y="4942501"/>
            <a:ext cx="2803021" cy="369332"/>
          </a:xfrm>
          <a:prstGeom prst="rect">
            <a:avLst/>
          </a:prstGeom>
          <a:noFill/>
        </p:spPr>
        <p:txBody>
          <a:bodyPr wrap="square" rtlCol="0">
            <a:spAutoFit/>
          </a:bodyPr>
          <a:lstStyle/>
          <a:p>
            <a:r>
              <a:rPr lang="en-IN" smtClean="0"/>
              <a:t>Tumor Classification</a:t>
            </a:r>
            <a:endParaRPr lang="en-IN"/>
          </a:p>
        </p:txBody>
      </p:sp>
      <p:sp>
        <p:nvSpPr>
          <p:cNvPr id="15" name="Down Arrow 14"/>
          <p:cNvSpPr/>
          <p:nvPr/>
        </p:nvSpPr>
        <p:spPr>
          <a:xfrm>
            <a:off x="5811140" y="794761"/>
            <a:ext cx="222191" cy="31192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Down Arrow 15"/>
          <p:cNvSpPr/>
          <p:nvPr/>
        </p:nvSpPr>
        <p:spPr>
          <a:xfrm>
            <a:off x="5821821" y="1689933"/>
            <a:ext cx="211510" cy="3366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Down Arrow 16"/>
          <p:cNvSpPr/>
          <p:nvPr/>
        </p:nvSpPr>
        <p:spPr>
          <a:xfrm>
            <a:off x="5794047" y="2621019"/>
            <a:ext cx="256375" cy="38082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Down Arrow 17"/>
          <p:cNvSpPr/>
          <p:nvPr/>
        </p:nvSpPr>
        <p:spPr>
          <a:xfrm>
            <a:off x="5832501" y="3557514"/>
            <a:ext cx="217921" cy="39123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Down Arrow 18"/>
          <p:cNvSpPr/>
          <p:nvPr/>
        </p:nvSpPr>
        <p:spPr>
          <a:xfrm>
            <a:off x="5832501" y="4483840"/>
            <a:ext cx="217921" cy="37373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TextBox 19"/>
          <p:cNvSpPr txBox="1"/>
          <p:nvPr/>
        </p:nvSpPr>
        <p:spPr>
          <a:xfrm>
            <a:off x="3828516" y="5676485"/>
            <a:ext cx="7178467" cy="584775"/>
          </a:xfrm>
          <a:prstGeom prst="rect">
            <a:avLst/>
          </a:prstGeom>
          <a:noFill/>
        </p:spPr>
        <p:txBody>
          <a:bodyPr wrap="square" rtlCol="0">
            <a:spAutoFit/>
          </a:bodyPr>
          <a:lstStyle/>
          <a:p>
            <a:r>
              <a:rPr lang="en-IN" sz="3200" u="sng" smtClean="0">
                <a:solidFill>
                  <a:srgbClr val="00B0F0"/>
                </a:solidFill>
                <a:latin typeface="+mj-lt"/>
              </a:rPr>
              <a:t>FLOW OF OUR MODEL</a:t>
            </a:r>
            <a:endParaRPr lang="en-IN" sz="3200" u="sng">
              <a:solidFill>
                <a:srgbClr val="00B0F0"/>
              </a:solidFill>
              <a:latin typeface="+mj-lt"/>
            </a:endParaRPr>
          </a:p>
        </p:txBody>
      </p:sp>
    </p:spTree>
    <p:extLst>
      <p:ext uri="{BB962C8B-B14F-4D97-AF65-F5344CB8AC3E}">
        <p14:creationId xmlns:p14="http://schemas.microsoft.com/office/powerpoint/2010/main" val="35921913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74975" y="615297"/>
            <a:ext cx="7007552" cy="584775"/>
          </a:xfrm>
          <a:prstGeom prst="rect">
            <a:avLst/>
          </a:prstGeom>
          <a:noFill/>
        </p:spPr>
        <p:txBody>
          <a:bodyPr wrap="square" rtlCol="0">
            <a:spAutoFit/>
          </a:bodyPr>
          <a:lstStyle/>
          <a:p>
            <a:r>
              <a:rPr lang="en-IN" sz="3200" u="sng" smtClean="0">
                <a:solidFill>
                  <a:schemeClr val="accent2"/>
                </a:solidFill>
                <a:latin typeface="+mj-lt"/>
              </a:rPr>
              <a:t>RESULT ANALYSIS:</a:t>
            </a:r>
            <a:endParaRPr lang="en-IN" sz="3200" u="sng">
              <a:solidFill>
                <a:schemeClr val="accent2"/>
              </a:solidFill>
              <a:latin typeface="+mj-lt"/>
            </a:endParaRPr>
          </a:p>
        </p:txBody>
      </p:sp>
      <p:sp>
        <p:nvSpPr>
          <p:cNvPr id="7" name="TextBox 6"/>
          <p:cNvSpPr txBox="1"/>
          <p:nvPr/>
        </p:nvSpPr>
        <p:spPr>
          <a:xfrm>
            <a:off x="1674975" y="1400140"/>
            <a:ext cx="8075776" cy="646331"/>
          </a:xfrm>
          <a:prstGeom prst="rect">
            <a:avLst/>
          </a:prstGeom>
          <a:noFill/>
        </p:spPr>
        <p:txBody>
          <a:bodyPr wrap="square" rtlCol="0">
            <a:spAutoFit/>
          </a:bodyPr>
          <a:lstStyle/>
          <a:p>
            <a:r>
              <a:rPr lang="en-US"/>
              <a:t/>
            </a:r>
            <a:br>
              <a:rPr lang="en-US"/>
            </a:br>
            <a:endParaRPr lang="en-IN"/>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4975" y="1200072"/>
            <a:ext cx="5277915" cy="2819837"/>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4975" y="4219977"/>
            <a:ext cx="5277915" cy="2698408"/>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52890" y="2246539"/>
            <a:ext cx="5167223" cy="3168548"/>
          </a:xfrm>
          <a:prstGeom prst="rect">
            <a:avLst/>
          </a:prstGeom>
        </p:spPr>
      </p:pic>
    </p:spTree>
    <p:extLst>
      <p:ext uri="{BB962C8B-B14F-4D97-AF65-F5344CB8AC3E}">
        <p14:creationId xmlns:p14="http://schemas.microsoft.com/office/powerpoint/2010/main" val="4196462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arn(inVertical)">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4521</TotalTime>
  <Words>1603</Words>
  <Application>Microsoft Office PowerPoint</Application>
  <PresentationFormat>Widescreen</PresentationFormat>
  <Paragraphs>73</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Century Gothic</vt:lpstr>
      <vt:lpstr>Tw Cen MT</vt:lpstr>
      <vt:lpstr>Wingdings 3</vt:lpstr>
      <vt:lpstr>Wisp</vt:lpstr>
      <vt:lpstr>“BRAIN TUMOR DETECTION”</vt:lpstr>
      <vt:lpstr>PowerPoint Presentation</vt:lpstr>
      <vt:lpstr>ABSTRACT:</vt:lpstr>
      <vt:lpstr>PowerPoint Presentation</vt:lpstr>
      <vt:lpstr>LITERATURE SURVEY:</vt:lpstr>
      <vt:lpstr>PowerPoint Presentation</vt:lpstr>
      <vt:lpstr>PROPOSED FRAMEWORK:</vt:lpstr>
      <vt:lpstr>PowerPoint Presentation</vt:lpstr>
      <vt:lpstr>PowerPoint Presentation</vt:lpstr>
      <vt:lpstr>PowerPoint Presentation</vt:lpstr>
      <vt:lpstr>BIBLIOGRAPHY:</vt:lpstr>
      <vt:lpstr>PowerPoint Presentation</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“BRAIN TUMOR DETECTION   USING ML”</dc:title>
  <dc:creator>HP</dc:creator>
  <cp:lastModifiedBy>Microsoft account</cp:lastModifiedBy>
  <cp:revision>52</cp:revision>
  <dcterms:created xsi:type="dcterms:W3CDTF">2021-03-11T03:28:48Z</dcterms:created>
  <dcterms:modified xsi:type="dcterms:W3CDTF">2022-04-29T17:47:59Z</dcterms:modified>
</cp:coreProperties>
</file>