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24900-5AB9-48F6-9BDC-578E1D1E0514}" v="8" dt="2023-05-14T10:54:55.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30053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414322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066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1152924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2545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1373608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1941569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428633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195371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8F3F-A8E3-40CC-A2CA-507BC7885322}"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255000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1A8F3F-A8E3-40CC-A2CA-507BC7885322}"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116352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A8F3F-A8E3-40CC-A2CA-507BC7885322}"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325125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1A8F3F-A8E3-40CC-A2CA-507BC7885322}"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412936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A8F3F-A8E3-40CC-A2CA-507BC7885322}"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315011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1A8F3F-A8E3-40CC-A2CA-507BC7885322}"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1069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1A8F3F-A8E3-40CC-A2CA-507BC7885322}"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0EB9C-C98E-4294-B7AE-2B4D54D4B631}" type="slidenum">
              <a:rPr lang="en-IN" smtClean="0"/>
              <a:t>‹#›</a:t>
            </a:fld>
            <a:endParaRPr lang="en-IN"/>
          </a:p>
        </p:txBody>
      </p:sp>
    </p:spTree>
    <p:extLst>
      <p:ext uri="{BB962C8B-B14F-4D97-AF65-F5344CB8AC3E}">
        <p14:creationId xmlns:p14="http://schemas.microsoft.com/office/powerpoint/2010/main" val="259957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1A8F3F-A8E3-40CC-A2CA-507BC7885322}" type="datetimeFigureOut">
              <a:rPr lang="en-IN" smtClean="0"/>
              <a:t>14-05-2023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60EB9C-C98E-4294-B7AE-2B4D54D4B631}" type="slidenum">
              <a:rPr lang="en-IN" smtClean="0"/>
              <a:t>‹#›</a:t>
            </a:fld>
            <a:endParaRPr lang="en-IN"/>
          </a:p>
        </p:txBody>
      </p:sp>
    </p:spTree>
    <p:extLst>
      <p:ext uri="{BB962C8B-B14F-4D97-AF65-F5344CB8AC3E}">
        <p14:creationId xmlns:p14="http://schemas.microsoft.com/office/powerpoint/2010/main" val="399506009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9C13D-6C8E-02A3-0E87-4B59601DA2F5}"/>
              </a:ext>
            </a:extLst>
          </p:cNvPr>
          <p:cNvSpPr>
            <a:spLocks noGrp="1"/>
          </p:cNvSpPr>
          <p:nvPr>
            <p:ph type="ctrTitle"/>
          </p:nvPr>
        </p:nvSpPr>
        <p:spPr>
          <a:xfrm>
            <a:off x="1101305" y="733245"/>
            <a:ext cx="6360544" cy="922518"/>
          </a:xfrm>
        </p:spPr>
        <p:txBody>
          <a:bodyPr/>
          <a:lstStyle/>
          <a:p>
            <a:r>
              <a:rPr lang="en-IN" dirty="0">
                <a:solidFill>
                  <a:srgbClr val="0070C0"/>
                </a:solidFill>
              </a:rPr>
              <a:t>DBMS PROJECT</a:t>
            </a:r>
          </a:p>
        </p:txBody>
      </p:sp>
      <p:sp>
        <p:nvSpPr>
          <p:cNvPr id="5" name="Subtitle 4">
            <a:extLst>
              <a:ext uri="{FF2B5EF4-FFF2-40B4-BE49-F238E27FC236}">
                <a16:creationId xmlns:a16="http://schemas.microsoft.com/office/drawing/2014/main" id="{DA090CA8-8756-DB1C-5E59-A39438932C9F}"/>
              </a:ext>
            </a:extLst>
          </p:cNvPr>
          <p:cNvSpPr>
            <a:spLocks noGrp="1"/>
          </p:cNvSpPr>
          <p:nvPr>
            <p:ph type="subTitle" idx="1"/>
          </p:nvPr>
        </p:nvSpPr>
        <p:spPr>
          <a:xfrm>
            <a:off x="672860" y="2675664"/>
            <a:ext cx="3666227" cy="668294"/>
          </a:xfrm>
        </p:spPr>
        <p:txBody>
          <a:bodyPr>
            <a:normAutofit fontScale="92500"/>
          </a:bodyPr>
          <a:lstStyle/>
          <a:p>
            <a:r>
              <a:rPr lang="en-IN" sz="3200" u="sng" dirty="0"/>
              <a:t>SUPERMARKET</a:t>
            </a:r>
            <a:r>
              <a:rPr lang="en-IN" u="sng" dirty="0"/>
              <a:t> DATABASE</a:t>
            </a:r>
          </a:p>
          <a:p>
            <a:endParaRPr lang="en-IN" sz="1400" dirty="0"/>
          </a:p>
          <a:p>
            <a:endParaRPr lang="en-IN" sz="1400" dirty="0"/>
          </a:p>
        </p:txBody>
      </p:sp>
      <p:sp>
        <p:nvSpPr>
          <p:cNvPr id="7" name="TextBox 6">
            <a:extLst>
              <a:ext uri="{FF2B5EF4-FFF2-40B4-BE49-F238E27FC236}">
                <a16:creationId xmlns:a16="http://schemas.microsoft.com/office/drawing/2014/main" id="{29631CC4-B7A3-287E-988A-208B6609301D}"/>
              </a:ext>
            </a:extLst>
          </p:cNvPr>
          <p:cNvSpPr txBox="1"/>
          <p:nvPr/>
        </p:nvSpPr>
        <p:spPr>
          <a:xfrm>
            <a:off x="756248" y="4363859"/>
            <a:ext cx="6094562" cy="1169551"/>
          </a:xfrm>
          <a:prstGeom prst="rect">
            <a:avLst/>
          </a:prstGeom>
          <a:noFill/>
        </p:spPr>
        <p:txBody>
          <a:bodyPr wrap="square">
            <a:spAutoFit/>
          </a:bodyPr>
          <a:lstStyle/>
          <a:p>
            <a:r>
              <a:rPr lang="en-IN" sz="1400" dirty="0">
                <a:solidFill>
                  <a:schemeClr val="tx1">
                    <a:lumMod val="95000"/>
                    <a:lumOff val="5000"/>
                  </a:schemeClr>
                </a:solidFill>
              </a:rPr>
              <a:t>PRESENTED BY:</a:t>
            </a:r>
          </a:p>
          <a:p>
            <a:r>
              <a:rPr lang="en-IN" sz="1400" dirty="0">
                <a:solidFill>
                  <a:srgbClr val="FF0000"/>
                </a:solidFill>
              </a:rPr>
              <a:t>21CSB0B25</a:t>
            </a:r>
          </a:p>
          <a:p>
            <a:r>
              <a:rPr lang="en-IN" sz="1400" dirty="0">
                <a:solidFill>
                  <a:srgbClr val="FF0000"/>
                </a:solidFill>
              </a:rPr>
              <a:t>K.SIDDHARDH</a:t>
            </a:r>
          </a:p>
          <a:p>
            <a:r>
              <a:rPr lang="en-IN" sz="1400" dirty="0">
                <a:solidFill>
                  <a:srgbClr val="FF0000"/>
                </a:solidFill>
              </a:rPr>
              <a:t>21CSB0B63</a:t>
            </a:r>
          </a:p>
          <a:p>
            <a:r>
              <a:rPr lang="en-IN" sz="1400" dirty="0">
                <a:solidFill>
                  <a:srgbClr val="FF0000"/>
                </a:solidFill>
              </a:rPr>
              <a:t>V K ASHISH </a:t>
            </a:r>
          </a:p>
        </p:txBody>
      </p:sp>
      <p:pic>
        <p:nvPicPr>
          <p:cNvPr id="8" name="Picture 7">
            <a:extLst>
              <a:ext uri="{FF2B5EF4-FFF2-40B4-BE49-F238E27FC236}">
                <a16:creationId xmlns:a16="http://schemas.microsoft.com/office/drawing/2014/main" id="{1E83AD05-D00A-CC7A-5BC6-4A8C43B931DD}"/>
              </a:ext>
            </a:extLst>
          </p:cNvPr>
          <p:cNvPicPr>
            <a:picLocks noChangeAspect="1"/>
          </p:cNvPicPr>
          <p:nvPr/>
        </p:nvPicPr>
        <p:blipFill>
          <a:blip r:embed="rId2"/>
          <a:stretch>
            <a:fillRect/>
          </a:stretch>
        </p:blipFill>
        <p:spPr>
          <a:xfrm>
            <a:off x="4571999" y="2950233"/>
            <a:ext cx="3732362" cy="3495496"/>
          </a:xfrm>
          <a:prstGeom prst="rect">
            <a:avLst/>
          </a:prstGeom>
        </p:spPr>
      </p:pic>
    </p:spTree>
    <p:extLst>
      <p:ext uri="{BB962C8B-B14F-4D97-AF65-F5344CB8AC3E}">
        <p14:creationId xmlns:p14="http://schemas.microsoft.com/office/powerpoint/2010/main" val="259405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C6D18-3B4E-1214-B739-630E3871E1D9}"/>
              </a:ext>
            </a:extLst>
          </p:cNvPr>
          <p:cNvSpPr>
            <a:spLocks noGrp="1"/>
          </p:cNvSpPr>
          <p:nvPr>
            <p:ph idx="1"/>
          </p:nvPr>
        </p:nvSpPr>
        <p:spPr>
          <a:xfrm>
            <a:off x="677334" y="336431"/>
            <a:ext cx="8596668" cy="5704932"/>
          </a:xfrm>
        </p:spPr>
        <p:txBody>
          <a:bodyPr/>
          <a:lstStyle/>
          <a:p>
            <a:pPr marL="0" indent="0">
              <a:buNone/>
            </a:pPr>
            <a:r>
              <a:rPr lang="en-IN" dirty="0"/>
              <a:t>CUSTOMER</a:t>
            </a:r>
          </a:p>
          <a:p>
            <a:pPr marL="0" indent="0">
              <a:buNone/>
            </a:pPr>
            <a:endParaRPr lang="en-IN" dirty="0"/>
          </a:p>
          <a:p>
            <a:pPr marL="0" indent="0">
              <a:buNone/>
            </a:pPr>
            <a:endParaRPr lang="en-IN" dirty="0"/>
          </a:p>
          <a:p>
            <a:pPr marL="0" indent="0">
              <a:buNone/>
            </a:pPr>
            <a:endParaRPr lang="en-IN" dirty="0"/>
          </a:p>
          <a:p>
            <a:pPr marL="0" indent="0">
              <a:buNone/>
            </a:pPr>
            <a:r>
              <a:rPr lang="en-IN" dirty="0"/>
              <a:t>C_PHN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STORE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AC25B6F-1285-0EB3-6B2F-585FA105F685}"/>
              </a:ext>
            </a:extLst>
          </p:cNvPr>
          <p:cNvPicPr>
            <a:picLocks noChangeAspect="1"/>
          </p:cNvPicPr>
          <p:nvPr/>
        </p:nvPicPr>
        <p:blipFill>
          <a:blip r:embed="rId2"/>
          <a:stretch>
            <a:fillRect/>
          </a:stretch>
        </p:blipFill>
        <p:spPr>
          <a:xfrm>
            <a:off x="677334" y="816637"/>
            <a:ext cx="2088061" cy="929721"/>
          </a:xfrm>
          <a:prstGeom prst="rect">
            <a:avLst/>
          </a:prstGeom>
        </p:spPr>
      </p:pic>
      <p:pic>
        <p:nvPicPr>
          <p:cNvPr id="7" name="Picture 6">
            <a:extLst>
              <a:ext uri="{FF2B5EF4-FFF2-40B4-BE49-F238E27FC236}">
                <a16:creationId xmlns:a16="http://schemas.microsoft.com/office/drawing/2014/main" id="{FDBE2A13-5090-11FC-9329-B2B71EE3B719}"/>
              </a:ext>
            </a:extLst>
          </p:cNvPr>
          <p:cNvPicPr>
            <a:picLocks noChangeAspect="1"/>
          </p:cNvPicPr>
          <p:nvPr/>
        </p:nvPicPr>
        <p:blipFill>
          <a:blip r:embed="rId3"/>
          <a:stretch>
            <a:fillRect/>
          </a:stretch>
        </p:blipFill>
        <p:spPr>
          <a:xfrm>
            <a:off x="4975668" y="333554"/>
            <a:ext cx="3086367" cy="1539373"/>
          </a:xfrm>
          <a:prstGeom prst="rect">
            <a:avLst/>
          </a:prstGeom>
        </p:spPr>
      </p:pic>
      <p:pic>
        <p:nvPicPr>
          <p:cNvPr id="9" name="Picture 8">
            <a:extLst>
              <a:ext uri="{FF2B5EF4-FFF2-40B4-BE49-F238E27FC236}">
                <a16:creationId xmlns:a16="http://schemas.microsoft.com/office/drawing/2014/main" id="{3F6E7A90-2294-2321-42A8-0751D04A2DF1}"/>
              </a:ext>
            </a:extLst>
          </p:cNvPr>
          <p:cNvPicPr>
            <a:picLocks noChangeAspect="1"/>
          </p:cNvPicPr>
          <p:nvPr/>
        </p:nvPicPr>
        <p:blipFill>
          <a:blip r:embed="rId4"/>
          <a:stretch>
            <a:fillRect/>
          </a:stretch>
        </p:blipFill>
        <p:spPr>
          <a:xfrm>
            <a:off x="677334" y="2666934"/>
            <a:ext cx="1798476" cy="762066"/>
          </a:xfrm>
          <a:prstGeom prst="rect">
            <a:avLst/>
          </a:prstGeom>
        </p:spPr>
      </p:pic>
      <p:pic>
        <p:nvPicPr>
          <p:cNvPr id="11" name="Picture 10">
            <a:extLst>
              <a:ext uri="{FF2B5EF4-FFF2-40B4-BE49-F238E27FC236}">
                <a16:creationId xmlns:a16="http://schemas.microsoft.com/office/drawing/2014/main" id="{B8DCBEE1-483C-9FE8-43F0-9E3904CF5863}"/>
              </a:ext>
            </a:extLst>
          </p:cNvPr>
          <p:cNvPicPr>
            <a:picLocks noChangeAspect="1"/>
          </p:cNvPicPr>
          <p:nvPr/>
        </p:nvPicPr>
        <p:blipFill>
          <a:blip r:embed="rId5"/>
          <a:stretch>
            <a:fillRect/>
          </a:stretch>
        </p:blipFill>
        <p:spPr>
          <a:xfrm>
            <a:off x="5288210" y="2484038"/>
            <a:ext cx="1978864" cy="1268453"/>
          </a:xfrm>
          <a:prstGeom prst="rect">
            <a:avLst/>
          </a:prstGeom>
        </p:spPr>
      </p:pic>
      <p:pic>
        <p:nvPicPr>
          <p:cNvPr id="13" name="Picture 12">
            <a:extLst>
              <a:ext uri="{FF2B5EF4-FFF2-40B4-BE49-F238E27FC236}">
                <a16:creationId xmlns:a16="http://schemas.microsoft.com/office/drawing/2014/main" id="{FC236B61-0852-1293-C58F-F7228715054F}"/>
              </a:ext>
            </a:extLst>
          </p:cNvPr>
          <p:cNvPicPr>
            <a:picLocks noChangeAspect="1"/>
          </p:cNvPicPr>
          <p:nvPr/>
        </p:nvPicPr>
        <p:blipFill>
          <a:blip r:embed="rId6"/>
          <a:stretch>
            <a:fillRect/>
          </a:stretch>
        </p:blipFill>
        <p:spPr>
          <a:xfrm>
            <a:off x="677334" y="4677265"/>
            <a:ext cx="2309060" cy="868755"/>
          </a:xfrm>
          <a:prstGeom prst="rect">
            <a:avLst/>
          </a:prstGeom>
        </p:spPr>
      </p:pic>
      <p:pic>
        <p:nvPicPr>
          <p:cNvPr id="15" name="Picture 14">
            <a:extLst>
              <a:ext uri="{FF2B5EF4-FFF2-40B4-BE49-F238E27FC236}">
                <a16:creationId xmlns:a16="http://schemas.microsoft.com/office/drawing/2014/main" id="{43376711-C814-FA9A-3F18-30FF1ED2CC04}"/>
              </a:ext>
            </a:extLst>
          </p:cNvPr>
          <p:cNvPicPr>
            <a:picLocks noChangeAspect="1"/>
          </p:cNvPicPr>
          <p:nvPr/>
        </p:nvPicPr>
        <p:blipFill>
          <a:blip r:embed="rId7"/>
          <a:stretch>
            <a:fillRect/>
          </a:stretch>
        </p:blipFill>
        <p:spPr>
          <a:xfrm>
            <a:off x="5140910" y="4581179"/>
            <a:ext cx="2126164" cy="807790"/>
          </a:xfrm>
          <a:prstGeom prst="rect">
            <a:avLst/>
          </a:prstGeom>
        </p:spPr>
      </p:pic>
    </p:spTree>
    <p:extLst>
      <p:ext uri="{BB962C8B-B14F-4D97-AF65-F5344CB8AC3E}">
        <p14:creationId xmlns:p14="http://schemas.microsoft.com/office/powerpoint/2010/main" val="367620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665ED-10B7-F523-E636-3E0CE5399254}"/>
              </a:ext>
            </a:extLst>
          </p:cNvPr>
          <p:cNvSpPr>
            <a:spLocks noGrp="1"/>
          </p:cNvSpPr>
          <p:nvPr>
            <p:ph idx="1"/>
          </p:nvPr>
        </p:nvSpPr>
        <p:spPr>
          <a:xfrm>
            <a:off x="677334" y="439949"/>
            <a:ext cx="8596668" cy="5592788"/>
          </a:xfrm>
        </p:spPr>
        <p:txBody>
          <a:bodyPr/>
          <a:lstStyle/>
          <a:p>
            <a:pPr marL="0" indent="0">
              <a:buNone/>
            </a:pPr>
            <a:r>
              <a:rPr lang="en-IN" dirty="0"/>
              <a:t>SUPPLIERS:</a:t>
            </a:r>
          </a:p>
          <a:p>
            <a:pPr marL="0" indent="0">
              <a:buNone/>
            </a:pPr>
            <a:endParaRPr lang="en-IN" dirty="0"/>
          </a:p>
          <a:p>
            <a:pPr marL="0" indent="0">
              <a:buNone/>
            </a:pPr>
            <a:endParaRPr lang="en-IN" dirty="0"/>
          </a:p>
          <a:p>
            <a:pPr marL="0" indent="0">
              <a:buNone/>
            </a:pPr>
            <a:endParaRPr lang="en-IN" dirty="0"/>
          </a:p>
          <a:p>
            <a:pPr marL="0" indent="0">
              <a:buNone/>
            </a:pPr>
            <a:r>
              <a:rPr lang="en-IN" dirty="0"/>
              <a:t>CATEGORY</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ITEMS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976C6C1D-CEBE-0DEA-12DD-808E641337F8}"/>
              </a:ext>
            </a:extLst>
          </p:cNvPr>
          <p:cNvPicPr>
            <a:picLocks noChangeAspect="1"/>
          </p:cNvPicPr>
          <p:nvPr/>
        </p:nvPicPr>
        <p:blipFill>
          <a:blip r:embed="rId2"/>
          <a:stretch>
            <a:fillRect/>
          </a:stretch>
        </p:blipFill>
        <p:spPr>
          <a:xfrm>
            <a:off x="677334" y="1002288"/>
            <a:ext cx="2209992" cy="678239"/>
          </a:xfrm>
          <a:prstGeom prst="rect">
            <a:avLst/>
          </a:prstGeom>
        </p:spPr>
      </p:pic>
      <p:pic>
        <p:nvPicPr>
          <p:cNvPr id="7" name="Picture 6">
            <a:extLst>
              <a:ext uri="{FF2B5EF4-FFF2-40B4-BE49-F238E27FC236}">
                <a16:creationId xmlns:a16="http://schemas.microsoft.com/office/drawing/2014/main" id="{4681734B-CBE8-49F0-0703-1716EDA06A78}"/>
              </a:ext>
            </a:extLst>
          </p:cNvPr>
          <p:cNvPicPr>
            <a:picLocks noChangeAspect="1"/>
          </p:cNvPicPr>
          <p:nvPr/>
        </p:nvPicPr>
        <p:blipFill>
          <a:blip r:embed="rId3"/>
          <a:stretch>
            <a:fillRect/>
          </a:stretch>
        </p:blipFill>
        <p:spPr>
          <a:xfrm>
            <a:off x="5564468" y="448575"/>
            <a:ext cx="1684166" cy="1348857"/>
          </a:xfrm>
          <a:prstGeom prst="rect">
            <a:avLst/>
          </a:prstGeom>
        </p:spPr>
      </p:pic>
      <p:pic>
        <p:nvPicPr>
          <p:cNvPr id="9" name="Picture 8">
            <a:extLst>
              <a:ext uri="{FF2B5EF4-FFF2-40B4-BE49-F238E27FC236}">
                <a16:creationId xmlns:a16="http://schemas.microsoft.com/office/drawing/2014/main" id="{9D475C8A-E9D3-4270-BA22-1811303F5913}"/>
              </a:ext>
            </a:extLst>
          </p:cNvPr>
          <p:cNvPicPr>
            <a:picLocks noChangeAspect="1"/>
          </p:cNvPicPr>
          <p:nvPr/>
        </p:nvPicPr>
        <p:blipFill>
          <a:blip r:embed="rId4"/>
          <a:stretch>
            <a:fillRect/>
          </a:stretch>
        </p:blipFill>
        <p:spPr>
          <a:xfrm>
            <a:off x="5541606" y="2045607"/>
            <a:ext cx="1707028" cy="1181202"/>
          </a:xfrm>
          <a:prstGeom prst="rect">
            <a:avLst/>
          </a:prstGeom>
        </p:spPr>
      </p:pic>
      <p:pic>
        <p:nvPicPr>
          <p:cNvPr id="11" name="Picture 10">
            <a:extLst>
              <a:ext uri="{FF2B5EF4-FFF2-40B4-BE49-F238E27FC236}">
                <a16:creationId xmlns:a16="http://schemas.microsoft.com/office/drawing/2014/main" id="{06814106-AE4A-F2E5-475A-900914A6AF13}"/>
              </a:ext>
            </a:extLst>
          </p:cNvPr>
          <p:cNvPicPr>
            <a:picLocks noChangeAspect="1"/>
          </p:cNvPicPr>
          <p:nvPr/>
        </p:nvPicPr>
        <p:blipFill>
          <a:blip r:embed="rId5"/>
          <a:stretch>
            <a:fillRect/>
          </a:stretch>
        </p:blipFill>
        <p:spPr>
          <a:xfrm>
            <a:off x="723248" y="2736394"/>
            <a:ext cx="2194750" cy="746825"/>
          </a:xfrm>
          <a:prstGeom prst="rect">
            <a:avLst/>
          </a:prstGeom>
        </p:spPr>
      </p:pic>
      <p:pic>
        <p:nvPicPr>
          <p:cNvPr id="13" name="Picture 12">
            <a:extLst>
              <a:ext uri="{FF2B5EF4-FFF2-40B4-BE49-F238E27FC236}">
                <a16:creationId xmlns:a16="http://schemas.microsoft.com/office/drawing/2014/main" id="{022A54AE-88AD-67A7-19F5-4600BA9F617D}"/>
              </a:ext>
            </a:extLst>
          </p:cNvPr>
          <p:cNvPicPr>
            <a:picLocks noChangeAspect="1"/>
          </p:cNvPicPr>
          <p:nvPr/>
        </p:nvPicPr>
        <p:blipFill>
          <a:blip r:embed="rId6"/>
          <a:stretch>
            <a:fillRect/>
          </a:stretch>
        </p:blipFill>
        <p:spPr>
          <a:xfrm>
            <a:off x="5564468" y="3455916"/>
            <a:ext cx="1707027" cy="2753101"/>
          </a:xfrm>
          <a:prstGeom prst="rect">
            <a:avLst/>
          </a:prstGeom>
        </p:spPr>
      </p:pic>
      <p:pic>
        <p:nvPicPr>
          <p:cNvPr id="15" name="Picture 14">
            <a:extLst>
              <a:ext uri="{FF2B5EF4-FFF2-40B4-BE49-F238E27FC236}">
                <a16:creationId xmlns:a16="http://schemas.microsoft.com/office/drawing/2014/main" id="{52C7A76E-BB72-F06B-E57C-F2AADC7BF6F0}"/>
              </a:ext>
            </a:extLst>
          </p:cNvPr>
          <p:cNvPicPr>
            <a:picLocks noChangeAspect="1"/>
          </p:cNvPicPr>
          <p:nvPr/>
        </p:nvPicPr>
        <p:blipFill>
          <a:blip r:embed="rId7"/>
          <a:stretch>
            <a:fillRect/>
          </a:stretch>
        </p:blipFill>
        <p:spPr>
          <a:xfrm>
            <a:off x="677334" y="4832466"/>
            <a:ext cx="2072820" cy="1059272"/>
          </a:xfrm>
          <a:prstGeom prst="rect">
            <a:avLst/>
          </a:prstGeom>
        </p:spPr>
      </p:pic>
    </p:spTree>
    <p:extLst>
      <p:ext uri="{BB962C8B-B14F-4D97-AF65-F5344CB8AC3E}">
        <p14:creationId xmlns:p14="http://schemas.microsoft.com/office/powerpoint/2010/main" val="102807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B91B3-3923-52C2-CD19-1BDE63F8B8DD}"/>
              </a:ext>
            </a:extLst>
          </p:cNvPr>
          <p:cNvSpPr>
            <a:spLocks noGrp="1"/>
          </p:cNvSpPr>
          <p:nvPr>
            <p:ph idx="1"/>
          </p:nvPr>
        </p:nvSpPr>
        <p:spPr>
          <a:xfrm>
            <a:off x="232913" y="284672"/>
            <a:ext cx="8937572" cy="5566909"/>
          </a:xfrm>
        </p:spPr>
        <p:txBody>
          <a:bodyPr/>
          <a:lstStyle/>
          <a:p>
            <a:pPr marL="0" indent="0">
              <a:buNone/>
            </a:pPr>
            <a:r>
              <a:rPr lang="en-IN" dirty="0"/>
              <a:t>SUPPLIES: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COUPON:</a:t>
            </a:r>
          </a:p>
        </p:txBody>
      </p:sp>
      <p:pic>
        <p:nvPicPr>
          <p:cNvPr id="11" name="Picture 10">
            <a:extLst>
              <a:ext uri="{FF2B5EF4-FFF2-40B4-BE49-F238E27FC236}">
                <a16:creationId xmlns:a16="http://schemas.microsoft.com/office/drawing/2014/main" id="{EC48BE3B-12BC-70D4-C218-53046FA97D51}"/>
              </a:ext>
            </a:extLst>
          </p:cNvPr>
          <p:cNvPicPr>
            <a:picLocks noChangeAspect="1"/>
          </p:cNvPicPr>
          <p:nvPr/>
        </p:nvPicPr>
        <p:blipFill>
          <a:blip r:embed="rId2"/>
          <a:stretch>
            <a:fillRect/>
          </a:stretch>
        </p:blipFill>
        <p:spPr>
          <a:xfrm>
            <a:off x="6505695" y="422400"/>
            <a:ext cx="1371719" cy="3459780"/>
          </a:xfrm>
          <a:prstGeom prst="rect">
            <a:avLst/>
          </a:prstGeom>
        </p:spPr>
      </p:pic>
      <p:pic>
        <p:nvPicPr>
          <p:cNvPr id="13" name="Picture 12">
            <a:extLst>
              <a:ext uri="{FF2B5EF4-FFF2-40B4-BE49-F238E27FC236}">
                <a16:creationId xmlns:a16="http://schemas.microsoft.com/office/drawing/2014/main" id="{184DD561-BDA5-ED1E-B2CC-CEBF84A2AC43}"/>
              </a:ext>
            </a:extLst>
          </p:cNvPr>
          <p:cNvPicPr>
            <a:picLocks noChangeAspect="1"/>
          </p:cNvPicPr>
          <p:nvPr/>
        </p:nvPicPr>
        <p:blipFill>
          <a:blip r:embed="rId3"/>
          <a:stretch>
            <a:fillRect/>
          </a:stretch>
        </p:blipFill>
        <p:spPr>
          <a:xfrm>
            <a:off x="4781790" y="441451"/>
            <a:ext cx="1371719" cy="3421677"/>
          </a:xfrm>
          <a:prstGeom prst="rect">
            <a:avLst/>
          </a:prstGeom>
        </p:spPr>
      </p:pic>
      <p:pic>
        <p:nvPicPr>
          <p:cNvPr id="15" name="Picture 14">
            <a:extLst>
              <a:ext uri="{FF2B5EF4-FFF2-40B4-BE49-F238E27FC236}">
                <a16:creationId xmlns:a16="http://schemas.microsoft.com/office/drawing/2014/main" id="{1F190C01-6E98-0C0A-A829-EA1A39BA2A42}"/>
              </a:ext>
            </a:extLst>
          </p:cNvPr>
          <p:cNvPicPr>
            <a:picLocks noChangeAspect="1"/>
          </p:cNvPicPr>
          <p:nvPr/>
        </p:nvPicPr>
        <p:blipFill>
          <a:blip r:embed="rId4"/>
          <a:stretch>
            <a:fillRect/>
          </a:stretch>
        </p:blipFill>
        <p:spPr>
          <a:xfrm>
            <a:off x="376821" y="1006419"/>
            <a:ext cx="1897544" cy="746825"/>
          </a:xfrm>
          <a:prstGeom prst="rect">
            <a:avLst/>
          </a:prstGeom>
        </p:spPr>
      </p:pic>
      <p:pic>
        <p:nvPicPr>
          <p:cNvPr id="18" name="Picture 17">
            <a:extLst>
              <a:ext uri="{FF2B5EF4-FFF2-40B4-BE49-F238E27FC236}">
                <a16:creationId xmlns:a16="http://schemas.microsoft.com/office/drawing/2014/main" id="{DFE08744-59EB-B4ED-CA34-589E77C80689}"/>
              </a:ext>
            </a:extLst>
          </p:cNvPr>
          <p:cNvPicPr>
            <a:picLocks noChangeAspect="1"/>
          </p:cNvPicPr>
          <p:nvPr/>
        </p:nvPicPr>
        <p:blipFill>
          <a:blip r:embed="rId5"/>
          <a:stretch>
            <a:fillRect/>
          </a:stretch>
        </p:blipFill>
        <p:spPr>
          <a:xfrm>
            <a:off x="376821" y="4053106"/>
            <a:ext cx="2072820" cy="1051651"/>
          </a:xfrm>
          <a:prstGeom prst="rect">
            <a:avLst/>
          </a:prstGeom>
        </p:spPr>
      </p:pic>
      <p:pic>
        <p:nvPicPr>
          <p:cNvPr id="20" name="Picture 19">
            <a:extLst>
              <a:ext uri="{FF2B5EF4-FFF2-40B4-BE49-F238E27FC236}">
                <a16:creationId xmlns:a16="http://schemas.microsoft.com/office/drawing/2014/main" id="{218838FB-EEA0-1568-7BFC-F364BBA042A2}"/>
              </a:ext>
            </a:extLst>
          </p:cNvPr>
          <p:cNvPicPr>
            <a:picLocks noChangeAspect="1"/>
          </p:cNvPicPr>
          <p:nvPr/>
        </p:nvPicPr>
        <p:blipFill>
          <a:blip r:embed="rId6"/>
          <a:stretch>
            <a:fillRect/>
          </a:stretch>
        </p:blipFill>
        <p:spPr>
          <a:xfrm>
            <a:off x="4781790" y="4019907"/>
            <a:ext cx="2987299" cy="1546994"/>
          </a:xfrm>
          <a:prstGeom prst="rect">
            <a:avLst/>
          </a:prstGeom>
        </p:spPr>
      </p:pic>
    </p:spTree>
    <p:extLst>
      <p:ext uri="{BB962C8B-B14F-4D97-AF65-F5344CB8AC3E}">
        <p14:creationId xmlns:p14="http://schemas.microsoft.com/office/powerpoint/2010/main" val="217632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5B899-920E-FCFB-C4B5-6914C279A52A}"/>
              </a:ext>
            </a:extLst>
          </p:cNvPr>
          <p:cNvSpPr>
            <a:spLocks noGrp="1"/>
          </p:cNvSpPr>
          <p:nvPr>
            <p:ph idx="1"/>
          </p:nvPr>
        </p:nvSpPr>
        <p:spPr>
          <a:xfrm>
            <a:off x="409915" y="374921"/>
            <a:ext cx="8596668" cy="5629064"/>
          </a:xfrm>
        </p:spPr>
        <p:txBody>
          <a:bodyPr/>
          <a:lstStyle/>
          <a:p>
            <a:pPr marL="0" indent="0">
              <a:buNone/>
            </a:pPr>
            <a:r>
              <a:rPr lang="en-IN" dirty="0"/>
              <a:t>CONTAINS: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BOUGHT: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4D4F17DD-F05D-3052-5E75-C70017267C17}"/>
              </a:ext>
            </a:extLst>
          </p:cNvPr>
          <p:cNvPicPr>
            <a:picLocks noChangeAspect="1"/>
          </p:cNvPicPr>
          <p:nvPr/>
        </p:nvPicPr>
        <p:blipFill>
          <a:blip r:embed="rId2"/>
          <a:stretch>
            <a:fillRect/>
          </a:stretch>
        </p:blipFill>
        <p:spPr>
          <a:xfrm>
            <a:off x="409915" y="854015"/>
            <a:ext cx="1996613" cy="792549"/>
          </a:xfrm>
          <a:prstGeom prst="rect">
            <a:avLst/>
          </a:prstGeom>
        </p:spPr>
      </p:pic>
      <p:pic>
        <p:nvPicPr>
          <p:cNvPr id="13" name="Picture 12">
            <a:extLst>
              <a:ext uri="{FF2B5EF4-FFF2-40B4-BE49-F238E27FC236}">
                <a16:creationId xmlns:a16="http://schemas.microsoft.com/office/drawing/2014/main" id="{628E3A7F-C583-81B9-71A0-BBAB246327AD}"/>
              </a:ext>
            </a:extLst>
          </p:cNvPr>
          <p:cNvPicPr>
            <a:picLocks noChangeAspect="1"/>
          </p:cNvPicPr>
          <p:nvPr/>
        </p:nvPicPr>
        <p:blipFill>
          <a:blip r:embed="rId3"/>
          <a:stretch>
            <a:fillRect/>
          </a:stretch>
        </p:blipFill>
        <p:spPr>
          <a:xfrm>
            <a:off x="409915" y="3992440"/>
            <a:ext cx="2316681" cy="1112616"/>
          </a:xfrm>
          <a:prstGeom prst="rect">
            <a:avLst/>
          </a:prstGeom>
        </p:spPr>
      </p:pic>
      <p:pic>
        <p:nvPicPr>
          <p:cNvPr id="15" name="Picture 14">
            <a:extLst>
              <a:ext uri="{FF2B5EF4-FFF2-40B4-BE49-F238E27FC236}">
                <a16:creationId xmlns:a16="http://schemas.microsoft.com/office/drawing/2014/main" id="{3A2ED8D7-8A2F-EE0C-53CA-A14A156C4109}"/>
              </a:ext>
            </a:extLst>
          </p:cNvPr>
          <p:cNvPicPr>
            <a:picLocks noChangeAspect="1"/>
          </p:cNvPicPr>
          <p:nvPr/>
        </p:nvPicPr>
        <p:blipFill>
          <a:blip r:embed="rId4"/>
          <a:stretch>
            <a:fillRect/>
          </a:stretch>
        </p:blipFill>
        <p:spPr>
          <a:xfrm>
            <a:off x="6096000" y="387763"/>
            <a:ext cx="1005651" cy="3161479"/>
          </a:xfrm>
          <a:prstGeom prst="rect">
            <a:avLst/>
          </a:prstGeom>
        </p:spPr>
      </p:pic>
      <p:pic>
        <p:nvPicPr>
          <p:cNvPr id="17" name="Picture 16">
            <a:extLst>
              <a:ext uri="{FF2B5EF4-FFF2-40B4-BE49-F238E27FC236}">
                <a16:creationId xmlns:a16="http://schemas.microsoft.com/office/drawing/2014/main" id="{782D2AB4-82A6-5279-CB42-5B7CEF8281DA}"/>
              </a:ext>
            </a:extLst>
          </p:cNvPr>
          <p:cNvPicPr>
            <a:picLocks noChangeAspect="1"/>
          </p:cNvPicPr>
          <p:nvPr/>
        </p:nvPicPr>
        <p:blipFill>
          <a:blip r:embed="rId5"/>
          <a:stretch>
            <a:fillRect/>
          </a:stretch>
        </p:blipFill>
        <p:spPr>
          <a:xfrm>
            <a:off x="5011757" y="3645699"/>
            <a:ext cx="2720576" cy="2918713"/>
          </a:xfrm>
          <a:prstGeom prst="rect">
            <a:avLst/>
          </a:prstGeom>
        </p:spPr>
      </p:pic>
    </p:spTree>
    <p:extLst>
      <p:ext uri="{BB962C8B-B14F-4D97-AF65-F5344CB8AC3E}">
        <p14:creationId xmlns:p14="http://schemas.microsoft.com/office/powerpoint/2010/main" val="169690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81006-4CF6-71BC-1218-4FC235765475}"/>
              </a:ext>
            </a:extLst>
          </p:cNvPr>
          <p:cNvSpPr>
            <a:spLocks noGrp="1"/>
          </p:cNvSpPr>
          <p:nvPr>
            <p:ph idx="1"/>
          </p:nvPr>
        </p:nvSpPr>
        <p:spPr>
          <a:xfrm>
            <a:off x="677334" y="465827"/>
            <a:ext cx="8596668" cy="5575536"/>
          </a:xfrm>
        </p:spPr>
        <p:txBody>
          <a:bodyPr/>
          <a:lstStyle/>
          <a:p>
            <a:pPr marL="0" indent="0">
              <a:buNone/>
            </a:pPr>
            <a:r>
              <a:rPr lang="en-IN" dirty="0"/>
              <a:t>PAYMENT:</a:t>
            </a:r>
          </a:p>
          <a:p>
            <a:pPr marL="0" indent="0">
              <a:buNone/>
            </a:pPr>
            <a:endParaRPr lang="en-IN" dirty="0"/>
          </a:p>
        </p:txBody>
      </p:sp>
      <p:pic>
        <p:nvPicPr>
          <p:cNvPr id="7" name="Picture 6">
            <a:extLst>
              <a:ext uri="{FF2B5EF4-FFF2-40B4-BE49-F238E27FC236}">
                <a16:creationId xmlns:a16="http://schemas.microsoft.com/office/drawing/2014/main" id="{AEB8ECBF-5045-BF1D-4E62-7D33344E06BF}"/>
              </a:ext>
            </a:extLst>
          </p:cNvPr>
          <p:cNvPicPr>
            <a:picLocks noChangeAspect="1"/>
          </p:cNvPicPr>
          <p:nvPr/>
        </p:nvPicPr>
        <p:blipFill>
          <a:blip r:embed="rId2"/>
          <a:stretch>
            <a:fillRect/>
          </a:stretch>
        </p:blipFill>
        <p:spPr>
          <a:xfrm>
            <a:off x="751043" y="981185"/>
            <a:ext cx="2339543" cy="1501270"/>
          </a:xfrm>
          <a:prstGeom prst="rect">
            <a:avLst/>
          </a:prstGeom>
        </p:spPr>
      </p:pic>
      <p:pic>
        <p:nvPicPr>
          <p:cNvPr id="11" name="Picture 10">
            <a:extLst>
              <a:ext uri="{FF2B5EF4-FFF2-40B4-BE49-F238E27FC236}">
                <a16:creationId xmlns:a16="http://schemas.microsoft.com/office/drawing/2014/main" id="{F4C9FC24-DBA3-3E8B-437F-20D5C26742CF}"/>
              </a:ext>
            </a:extLst>
          </p:cNvPr>
          <p:cNvPicPr>
            <a:picLocks noChangeAspect="1"/>
          </p:cNvPicPr>
          <p:nvPr/>
        </p:nvPicPr>
        <p:blipFill>
          <a:blip r:embed="rId3"/>
          <a:stretch>
            <a:fillRect/>
          </a:stretch>
        </p:blipFill>
        <p:spPr>
          <a:xfrm>
            <a:off x="4204948" y="1096409"/>
            <a:ext cx="4816257" cy="1585097"/>
          </a:xfrm>
          <a:prstGeom prst="rect">
            <a:avLst/>
          </a:prstGeom>
        </p:spPr>
      </p:pic>
    </p:spTree>
    <p:extLst>
      <p:ext uri="{BB962C8B-B14F-4D97-AF65-F5344CB8AC3E}">
        <p14:creationId xmlns:p14="http://schemas.microsoft.com/office/powerpoint/2010/main" val="190319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1F6C-15ED-0FA8-3034-91009E0409C4}"/>
              </a:ext>
            </a:extLst>
          </p:cNvPr>
          <p:cNvSpPr>
            <a:spLocks noGrp="1"/>
          </p:cNvSpPr>
          <p:nvPr>
            <p:ph type="title"/>
          </p:nvPr>
        </p:nvSpPr>
        <p:spPr/>
        <p:txBody>
          <a:bodyPr/>
          <a:lstStyle/>
          <a:p>
            <a:r>
              <a:rPr lang="en-IN" dirty="0"/>
              <a:t>QUERIES</a:t>
            </a:r>
          </a:p>
        </p:txBody>
      </p:sp>
      <p:sp>
        <p:nvSpPr>
          <p:cNvPr id="3" name="Content Placeholder 2">
            <a:extLst>
              <a:ext uri="{FF2B5EF4-FFF2-40B4-BE49-F238E27FC236}">
                <a16:creationId xmlns:a16="http://schemas.microsoft.com/office/drawing/2014/main" id="{9AF23B5A-76A1-2CBB-A16B-0F21D0239CAA}"/>
              </a:ext>
            </a:extLst>
          </p:cNvPr>
          <p:cNvSpPr>
            <a:spLocks noGrp="1"/>
          </p:cNvSpPr>
          <p:nvPr>
            <p:ph idx="1"/>
          </p:nvPr>
        </p:nvSpPr>
        <p:spPr/>
        <p:txBody>
          <a:bodyPr/>
          <a:lstStyle/>
          <a:p>
            <a:r>
              <a:rPr lang="en-US" dirty="0"/>
              <a:t>Q1 Write a query to find the revenue of store with store id 1.</a:t>
            </a:r>
          </a:p>
          <a:p>
            <a:pPr marL="0" indent="0">
              <a:buNone/>
            </a:pPr>
            <a:r>
              <a:rPr lang="en-US" dirty="0">
                <a:solidFill>
                  <a:schemeClr val="accent5">
                    <a:lumMod val="60000"/>
                    <a:lumOff val="40000"/>
                  </a:schemeClr>
                </a:solidFill>
              </a:rPr>
              <a:t>Query:</a:t>
            </a:r>
          </a:p>
          <a:p>
            <a:pPr marL="0" indent="0">
              <a:buNone/>
            </a:pPr>
            <a:r>
              <a:rPr lang="en-US" dirty="0"/>
              <a:t>select sum(</a:t>
            </a:r>
            <a:r>
              <a:rPr lang="en-US" dirty="0" err="1"/>
              <a:t>p_amt</a:t>
            </a:r>
            <a:r>
              <a:rPr lang="en-US" dirty="0"/>
              <a:t>) as revenue from payment  natural join (select distinct </a:t>
            </a:r>
            <a:r>
              <a:rPr lang="en-US" dirty="0" err="1"/>
              <a:t>s_id,c_id</a:t>
            </a:r>
            <a:r>
              <a:rPr lang="en-US" dirty="0"/>
              <a:t> from store natural join (select * from bought natural join contains)where </a:t>
            </a:r>
            <a:r>
              <a:rPr lang="en-US" dirty="0" err="1"/>
              <a:t>s_id</a:t>
            </a:r>
            <a:r>
              <a:rPr lang="en-US" dirty="0"/>
              <a:t>=1)x ;</a:t>
            </a:r>
          </a:p>
          <a:p>
            <a:endParaRPr lang="en-IN" dirty="0"/>
          </a:p>
        </p:txBody>
      </p:sp>
      <p:pic>
        <p:nvPicPr>
          <p:cNvPr id="5" name="Picture 4">
            <a:extLst>
              <a:ext uri="{FF2B5EF4-FFF2-40B4-BE49-F238E27FC236}">
                <a16:creationId xmlns:a16="http://schemas.microsoft.com/office/drawing/2014/main" id="{A5D1F20C-E6BA-8D76-4E54-0C00B824A877}"/>
              </a:ext>
            </a:extLst>
          </p:cNvPr>
          <p:cNvPicPr>
            <a:picLocks noChangeAspect="1"/>
          </p:cNvPicPr>
          <p:nvPr/>
        </p:nvPicPr>
        <p:blipFill>
          <a:blip r:embed="rId2"/>
          <a:stretch>
            <a:fillRect/>
          </a:stretch>
        </p:blipFill>
        <p:spPr>
          <a:xfrm>
            <a:off x="677334" y="3808205"/>
            <a:ext cx="2942772" cy="1156815"/>
          </a:xfrm>
          <a:prstGeom prst="rect">
            <a:avLst/>
          </a:prstGeom>
        </p:spPr>
      </p:pic>
    </p:spTree>
    <p:extLst>
      <p:ext uri="{BB962C8B-B14F-4D97-AF65-F5344CB8AC3E}">
        <p14:creationId xmlns:p14="http://schemas.microsoft.com/office/powerpoint/2010/main" val="1745126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B7949-25F0-E165-F302-6E50B93D26AE}"/>
              </a:ext>
            </a:extLst>
          </p:cNvPr>
          <p:cNvSpPr>
            <a:spLocks noGrp="1"/>
          </p:cNvSpPr>
          <p:nvPr>
            <p:ph idx="1"/>
          </p:nvPr>
        </p:nvSpPr>
        <p:spPr>
          <a:xfrm>
            <a:off x="677334" y="288759"/>
            <a:ext cx="8596668" cy="5752604"/>
          </a:xfrm>
        </p:spPr>
        <p:txBody>
          <a:bodyPr/>
          <a:lstStyle/>
          <a:p>
            <a:r>
              <a:rPr lang="en-US" dirty="0"/>
              <a:t> Q2 write a query to find the supplier names whose supplied items are  bought by customer 3.</a:t>
            </a:r>
          </a:p>
          <a:p>
            <a:pPr marL="0" indent="0">
              <a:buNone/>
            </a:pPr>
            <a:r>
              <a:rPr lang="en-US" dirty="0">
                <a:solidFill>
                  <a:schemeClr val="accent5">
                    <a:lumMod val="60000"/>
                    <a:lumOff val="40000"/>
                  </a:schemeClr>
                </a:solidFill>
              </a:rPr>
              <a:t>Query:</a:t>
            </a:r>
          </a:p>
          <a:p>
            <a:pPr marL="0" indent="0">
              <a:buNone/>
            </a:pPr>
            <a:r>
              <a:rPr lang="en-US" dirty="0"/>
              <a:t>select </a:t>
            </a:r>
            <a:r>
              <a:rPr lang="en-US" dirty="0" err="1"/>
              <a:t>sup_name</a:t>
            </a:r>
            <a:r>
              <a:rPr lang="en-US" dirty="0"/>
              <a:t> from suppliers</a:t>
            </a:r>
          </a:p>
          <a:p>
            <a:pPr marL="0" indent="0">
              <a:buNone/>
            </a:pPr>
            <a:r>
              <a:rPr lang="en-US" dirty="0"/>
              <a:t> natural join</a:t>
            </a:r>
          </a:p>
          <a:p>
            <a:pPr marL="0" indent="0">
              <a:buNone/>
            </a:pPr>
            <a:r>
              <a:rPr lang="en-US" dirty="0"/>
              <a:t>(select distinct </a:t>
            </a:r>
            <a:r>
              <a:rPr lang="en-US" dirty="0" err="1"/>
              <a:t>sup_id</a:t>
            </a:r>
            <a:r>
              <a:rPr lang="en-US" dirty="0"/>
              <a:t> from supplies natural join  </a:t>
            </a:r>
          </a:p>
          <a:p>
            <a:pPr marL="0" indent="0">
              <a:buNone/>
            </a:pPr>
            <a:r>
              <a:rPr lang="en-US" dirty="0"/>
              <a:t> (select </a:t>
            </a:r>
            <a:r>
              <a:rPr lang="en-US" dirty="0" err="1"/>
              <a:t>c_id,i_id</a:t>
            </a:r>
            <a:r>
              <a:rPr lang="en-US" dirty="0"/>
              <a:t> from bought where </a:t>
            </a:r>
            <a:r>
              <a:rPr lang="en-US" dirty="0" err="1"/>
              <a:t>c_id</a:t>
            </a:r>
            <a:r>
              <a:rPr lang="en-US" dirty="0"/>
              <a:t>=3)x</a:t>
            </a:r>
          </a:p>
          <a:p>
            <a:pPr marL="0" indent="0">
              <a:buNone/>
            </a:pPr>
            <a:r>
              <a:rPr lang="en-US" dirty="0"/>
              <a:t> )y ;</a:t>
            </a:r>
          </a:p>
          <a:p>
            <a:pPr marL="0" indent="0">
              <a:buNone/>
            </a:pPr>
            <a:endParaRPr lang="en-IN" dirty="0"/>
          </a:p>
        </p:txBody>
      </p:sp>
      <p:pic>
        <p:nvPicPr>
          <p:cNvPr id="5" name="Picture 4">
            <a:extLst>
              <a:ext uri="{FF2B5EF4-FFF2-40B4-BE49-F238E27FC236}">
                <a16:creationId xmlns:a16="http://schemas.microsoft.com/office/drawing/2014/main" id="{2171E5AF-2677-9BEF-7110-227052A7200D}"/>
              </a:ext>
            </a:extLst>
          </p:cNvPr>
          <p:cNvPicPr>
            <a:picLocks noChangeAspect="1"/>
          </p:cNvPicPr>
          <p:nvPr/>
        </p:nvPicPr>
        <p:blipFill>
          <a:blip r:embed="rId2"/>
          <a:stretch>
            <a:fillRect/>
          </a:stretch>
        </p:blipFill>
        <p:spPr>
          <a:xfrm>
            <a:off x="677333" y="3428999"/>
            <a:ext cx="2819845" cy="1287675"/>
          </a:xfrm>
          <a:prstGeom prst="rect">
            <a:avLst/>
          </a:prstGeom>
        </p:spPr>
      </p:pic>
    </p:spTree>
    <p:extLst>
      <p:ext uri="{BB962C8B-B14F-4D97-AF65-F5344CB8AC3E}">
        <p14:creationId xmlns:p14="http://schemas.microsoft.com/office/powerpoint/2010/main" val="185138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7BBE29-A3A9-C2AC-B807-1A0D07EB3FE2}"/>
              </a:ext>
            </a:extLst>
          </p:cNvPr>
          <p:cNvPicPr>
            <a:picLocks noGrp="1" noChangeAspect="1"/>
          </p:cNvPicPr>
          <p:nvPr>
            <p:ph idx="1"/>
          </p:nvPr>
        </p:nvPicPr>
        <p:blipFill>
          <a:blip r:embed="rId2"/>
          <a:stretch>
            <a:fillRect/>
          </a:stretch>
        </p:blipFill>
        <p:spPr>
          <a:xfrm>
            <a:off x="4809437" y="2075272"/>
            <a:ext cx="1425063" cy="520642"/>
          </a:xfrm>
        </p:spPr>
      </p:pic>
      <p:sp>
        <p:nvSpPr>
          <p:cNvPr id="7" name="TextBox 6">
            <a:extLst>
              <a:ext uri="{FF2B5EF4-FFF2-40B4-BE49-F238E27FC236}">
                <a16:creationId xmlns:a16="http://schemas.microsoft.com/office/drawing/2014/main" id="{0B6D537A-0C52-AA08-A1D2-4E3C959CC56B}"/>
              </a:ext>
            </a:extLst>
          </p:cNvPr>
          <p:cNvSpPr txBox="1"/>
          <p:nvPr/>
        </p:nvSpPr>
        <p:spPr>
          <a:xfrm>
            <a:off x="527279" y="529389"/>
            <a:ext cx="8596668" cy="1754326"/>
          </a:xfrm>
          <a:prstGeom prst="rect">
            <a:avLst/>
          </a:prstGeom>
          <a:noFill/>
        </p:spPr>
        <p:txBody>
          <a:bodyPr wrap="square">
            <a:spAutoFit/>
          </a:bodyPr>
          <a:lstStyle/>
          <a:p>
            <a:r>
              <a:rPr lang="en-IN" dirty="0"/>
              <a:t>Q3 Write a query to select  the phone number of the employee who billed the purchases of customers who went to store 1</a:t>
            </a:r>
          </a:p>
          <a:p>
            <a:r>
              <a:rPr lang="en-IN" dirty="0">
                <a:solidFill>
                  <a:schemeClr val="accent5">
                    <a:lumMod val="60000"/>
                    <a:lumOff val="40000"/>
                  </a:schemeClr>
                </a:solidFill>
              </a:rPr>
              <a:t>Query:</a:t>
            </a:r>
          </a:p>
          <a:p>
            <a:r>
              <a:rPr lang="en-IN" dirty="0"/>
              <a:t>select </a:t>
            </a:r>
            <a:r>
              <a:rPr lang="en-IN" dirty="0" err="1"/>
              <a:t>E_phn</a:t>
            </a:r>
            <a:r>
              <a:rPr lang="en-IN" dirty="0"/>
              <a:t> from </a:t>
            </a:r>
            <a:r>
              <a:rPr lang="en-IN" dirty="0" err="1"/>
              <a:t>EMP_phn</a:t>
            </a:r>
            <a:r>
              <a:rPr lang="en-IN" dirty="0"/>
              <a:t> where </a:t>
            </a:r>
            <a:r>
              <a:rPr lang="en-IN" dirty="0" err="1"/>
              <a:t>e_id</a:t>
            </a:r>
            <a:r>
              <a:rPr lang="en-IN" dirty="0"/>
              <a:t> in ( select </a:t>
            </a:r>
            <a:r>
              <a:rPr lang="en-IN" dirty="0" err="1"/>
              <a:t>e_id</a:t>
            </a:r>
            <a:r>
              <a:rPr lang="en-IN" dirty="0"/>
              <a:t> from payment where (c_id,3) in ( select distinct </a:t>
            </a:r>
            <a:r>
              <a:rPr lang="en-IN" dirty="0" err="1"/>
              <a:t>s_id,c_id</a:t>
            </a:r>
            <a:r>
              <a:rPr lang="en-IN" dirty="0"/>
              <a:t> from store natural join (select * from bought natural join contains))); </a:t>
            </a:r>
          </a:p>
        </p:txBody>
      </p:sp>
      <p:pic>
        <p:nvPicPr>
          <p:cNvPr id="9" name="Picture 8">
            <a:extLst>
              <a:ext uri="{FF2B5EF4-FFF2-40B4-BE49-F238E27FC236}">
                <a16:creationId xmlns:a16="http://schemas.microsoft.com/office/drawing/2014/main" id="{9D481E94-5470-51E6-0456-276459F42E0B}"/>
              </a:ext>
            </a:extLst>
          </p:cNvPr>
          <p:cNvPicPr>
            <a:picLocks noChangeAspect="1"/>
          </p:cNvPicPr>
          <p:nvPr/>
        </p:nvPicPr>
        <p:blipFill>
          <a:blip r:embed="rId3"/>
          <a:stretch>
            <a:fillRect/>
          </a:stretch>
        </p:blipFill>
        <p:spPr>
          <a:xfrm>
            <a:off x="6234500" y="4588135"/>
            <a:ext cx="1455546" cy="739204"/>
          </a:xfrm>
          <a:prstGeom prst="rect">
            <a:avLst/>
          </a:prstGeom>
        </p:spPr>
      </p:pic>
      <p:sp>
        <p:nvSpPr>
          <p:cNvPr id="11" name="TextBox 10">
            <a:extLst>
              <a:ext uri="{FF2B5EF4-FFF2-40B4-BE49-F238E27FC236}">
                <a16:creationId xmlns:a16="http://schemas.microsoft.com/office/drawing/2014/main" id="{38894396-F023-3C70-E194-6D4559DFFD1B}"/>
              </a:ext>
            </a:extLst>
          </p:cNvPr>
          <p:cNvSpPr txBox="1"/>
          <p:nvPr/>
        </p:nvSpPr>
        <p:spPr>
          <a:xfrm>
            <a:off x="527279" y="2807368"/>
            <a:ext cx="9395060" cy="2862322"/>
          </a:xfrm>
          <a:prstGeom prst="rect">
            <a:avLst/>
          </a:prstGeom>
          <a:noFill/>
        </p:spPr>
        <p:txBody>
          <a:bodyPr wrap="square">
            <a:spAutoFit/>
          </a:bodyPr>
          <a:lstStyle/>
          <a:p>
            <a:r>
              <a:rPr lang="en-IN" dirty="0"/>
              <a:t>Q4 Write a query to select the name of the employee who billed the maximum number of transactions;</a:t>
            </a:r>
          </a:p>
          <a:p>
            <a:r>
              <a:rPr lang="en-IN" dirty="0">
                <a:solidFill>
                  <a:schemeClr val="accent5">
                    <a:lumMod val="60000"/>
                    <a:lumOff val="40000"/>
                  </a:schemeClr>
                </a:solidFill>
              </a:rPr>
              <a:t>Query:</a:t>
            </a:r>
          </a:p>
          <a:p>
            <a:r>
              <a:rPr lang="en-IN" dirty="0"/>
              <a:t>select </a:t>
            </a:r>
            <a:r>
              <a:rPr lang="en-IN" dirty="0" err="1"/>
              <a:t>e_name</a:t>
            </a:r>
            <a:r>
              <a:rPr lang="en-IN" dirty="0"/>
              <a:t> from employee natural join(</a:t>
            </a:r>
          </a:p>
          <a:p>
            <a:r>
              <a:rPr lang="en-IN" dirty="0"/>
              <a:t>select </a:t>
            </a:r>
            <a:r>
              <a:rPr lang="en-IN" dirty="0" err="1"/>
              <a:t>e_id</a:t>
            </a:r>
            <a:r>
              <a:rPr lang="en-IN" dirty="0"/>
              <a:t> from(</a:t>
            </a:r>
          </a:p>
          <a:p>
            <a:r>
              <a:rPr lang="en-IN" dirty="0"/>
              <a:t>select </a:t>
            </a:r>
            <a:r>
              <a:rPr lang="en-IN" dirty="0" err="1"/>
              <a:t>e_id,count</a:t>
            </a:r>
            <a:r>
              <a:rPr lang="en-IN" dirty="0"/>
              <a:t>(*) as </a:t>
            </a:r>
            <a:r>
              <a:rPr lang="en-IN" dirty="0" err="1"/>
              <a:t>no_of_billed</a:t>
            </a:r>
            <a:r>
              <a:rPr lang="en-IN" dirty="0"/>
              <a:t> from </a:t>
            </a:r>
          </a:p>
          <a:p>
            <a:r>
              <a:rPr lang="en-IN" dirty="0"/>
              <a:t>(select </a:t>
            </a:r>
            <a:r>
              <a:rPr lang="en-IN" dirty="0" err="1"/>
              <a:t>e_id</a:t>
            </a:r>
            <a:r>
              <a:rPr lang="en-IN" dirty="0"/>
              <a:t> from payment)</a:t>
            </a:r>
          </a:p>
          <a:p>
            <a:r>
              <a:rPr lang="en-IN" dirty="0"/>
              <a:t>group by </a:t>
            </a:r>
            <a:r>
              <a:rPr lang="en-IN" dirty="0" err="1"/>
              <a:t>e_id</a:t>
            </a:r>
            <a:endParaRPr lang="en-IN" dirty="0"/>
          </a:p>
          <a:p>
            <a:r>
              <a:rPr lang="en-IN" dirty="0"/>
              <a:t>order by </a:t>
            </a:r>
            <a:r>
              <a:rPr lang="en-IN" dirty="0" err="1"/>
              <a:t>no_of_billed</a:t>
            </a:r>
            <a:r>
              <a:rPr lang="en-IN" dirty="0"/>
              <a:t> </a:t>
            </a:r>
            <a:r>
              <a:rPr lang="en-IN" dirty="0" err="1"/>
              <a:t>desc</a:t>
            </a:r>
            <a:r>
              <a:rPr lang="en-IN" dirty="0"/>
              <a:t>)x</a:t>
            </a:r>
          </a:p>
          <a:p>
            <a:r>
              <a:rPr lang="en-IN" dirty="0"/>
              <a:t>fetch first 1 row only)y;</a:t>
            </a:r>
          </a:p>
        </p:txBody>
      </p:sp>
    </p:spTree>
    <p:extLst>
      <p:ext uri="{BB962C8B-B14F-4D97-AF65-F5344CB8AC3E}">
        <p14:creationId xmlns:p14="http://schemas.microsoft.com/office/powerpoint/2010/main" val="328813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EC4381-DF4B-01EC-CB84-52C13B00E221}"/>
              </a:ext>
            </a:extLst>
          </p:cNvPr>
          <p:cNvSpPr txBox="1"/>
          <p:nvPr/>
        </p:nvSpPr>
        <p:spPr>
          <a:xfrm>
            <a:off x="677334" y="780968"/>
            <a:ext cx="6104020" cy="646331"/>
          </a:xfrm>
          <a:prstGeom prst="rect">
            <a:avLst/>
          </a:prstGeom>
          <a:noFill/>
        </p:spPr>
        <p:txBody>
          <a:bodyPr wrap="square">
            <a:spAutoFit/>
          </a:bodyPr>
          <a:lstStyle/>
          <a:p>
            <a:r>
              <a:rPr lang="en-IN" dirty="0"/>
              <a:t>Q5 list the name of the manager of store with max revenue;</a:t>
            </a:r>
          </a:p>
        </p:txBody>
      </p:sp>
      <p:sp>
        <p:nvSpPr>
          <p:cNvPr id="7" name="TextBox 6">
            <a:extLst>
              <a:ext uri="{FF2B5EF4-FFF2-40B4-BE49-F238E27FC236}">
                <a16:creationId xmlns:a16="http://schemas.microsoft.com/office/drawing/2014/main" id="{1F5216DF-7938-ADF9-9939-41AE7870181C}"/>
              </a:ext>
            </a:extLst>
          </p:cNvPr>
          <p:cNvSpPr txBox="1"/>
          <p:nvPr/>
        </p:nvSpPr>
        <p:spPr>
          <a:xfrm>
            <a:off x="677334" y="1780650"/>
            <a:ext cx="8306245" cy="3139321"/>
          </a:xfrm>
          <a:prstGeom prst="rect">
            <a:avLst/>
          </a:prstGeom>
          <a:noFill/>
        </p:spPr>
        <p:txBody>
          <a:bodyPr wrap="square">
            <a:spAutoFit/>
          </a:bodyPr>
          <a:lstStyle/>
          <a:p>
            <a:r>
              <a:rPr lang="en-IN" dirty="0">
                <a:solidFill>
                  <a:schemeClr val="accent5">
                    <a:lumMod val="60000"/>
                    <a:lumOff val="40000"/>
                  </a:schemeClr>
                </a:solidFill>
              </a:rPr>
              <a:t>Query:</a:t>
            </a:r>
          </a:p>
          <a:p>
            <a:r>
              <a:rPr lang="en-IN" dirty="0"/>
              <a:t>select </a:t>
            </a:r>
            <a:r>
              <a:rPr lang="en-IN" dirty="0" err="1"/>
              <a:t>e_name</a:t>
            </a:r>
            <a:r>
              <a:rPr lang="en-IN" dirty="0"/>
              <a:t> from employee where </a:t>
            </a:r>
            <a:r>
              <a:rPr lang="en-IN" dirty="0" err="1"/>
              <a:t>e_id</a:t>
            </a:r>
            <a:r>
              <a:rPr lang="en-IN" dirty="0"/>
              <a:t> in(</a:t>
            </a:r>
          </a:p>
          <a:p>
            <a:r>
              <a:rPr lang="en-IN" dirty="0"/>
              <a:t>select </a:t>
            </a:r>
            <a:r>
              <a:rPr lang="en-IN" dirty="0" err="1"/>
              <a:t>m_id</a:t>
            </a:r>
            <a:r>
              <a:rPr lang="en-IN" dirty="0"/>
              <a:t> from store where </a:t>
            </a:r>
            <a:r>
              <a:rPr lang="en-IN" dirty="0" err="1"/>
              <a:t>s_id</a:t>
            </a:r>
            <a:r>
              <a:rPr lang="en-IN" dirty="0"/>
              <a:t> in(</a:t>
            </a:r>
          </a:p>
          <a:p>
            <a:r>
              <a:rPr lang="en-IN" dirty="0"/>
              <a:t>select </a:t>
            </a:r>
            <a:r>
              <a:rPr lang="en-IN" dirty="0" err="1"/>
              <a:t>s_id</a:t>
            </a:r>
            <a:r>
              <a:rPr lang="en-IN" dirty="0"/>
              <a:t> </a:t>
            </a:r>
          </a:p>
          <a:p>
            <a:r>
              <a:rPr lang="en-IN" dirty="0"/>
              <a:t>from </a:t>
            </a:r>
          </a:p>
          <a:p>
            <a:r>
              <a:rPr lang="en-IN" dirty="0"/>
              <a:t>(select </a:t>
            </a:r>
            <a:r>
              <a:rPr lang="en-IN" dirty="0" err="1"/>
              <a:t>c_id,sum</a:t>
            </a:r>
            <a:r>
              <a:rPr lang="en-IN" dirty="0"/>
              <a:t>(</a:t>
            </a:r>
            <a:r>
              <a:rPr lang="en-IN" dirty="0" err="1"/>
              <a:t>p_amt</a:t>
            </a:r>
            <a:r>
              <a:rPr lang="en-IN" dirty="0"/>
              <a:t>)as total from payment group by </a:t>
            </a:r>
            <a:r>
              <a:rPr lang="en-IN" dirty="0" err="1"/>
              <a:t>c_id</a:t>
            </a:r>
            <a:r>
              <a:rPr lang="en-IN" dirty="0"/>
              <a:t>)</a:t>
            </a:r>
          </a:p>
          <a:p>
            <a:r>
              <a:rPr lang="en-IN" dirty="0"/>
              <a:t>natural join</a:t>
            </a:r>
          </a:p>
          <a:p>
            <a:r>
              <a:rPr lang="en-IN" dirty="0"/>
              <a:t>(select distinct </a:t>
            </a:r>
            <a:r>
              <a:rPr lang="en-IN" dirty="0" err="1"/>
              <a:t>s_id,c_id</a:t>
            </a:r>
            <a:r>
              <a:rPr lang="en-IN" dirty="0"/>
              <a:t> from store natural join (select * from bought natural join contains))</a:t>
            </a:r>
          </a:p>
          <a:p>
            <a:r>
              <a:rPr lang="en-IN" dirty="0"/>
              <a:t>order by total </a:t>
            </a:r>
            <a:r>
              <a:rPr lang="en-IN" dirty="0" err="1"/>
              <a:t>desc</a:t>
            </a:r>
            <a:endParaRPr lang="en-IN" dirty="0"/>
          </a:p>
          <a:p>
            <a:r>
              <a:rPr lang="en-IN" dirty="0"/>
              <a:t>fetch first 1 row only));</a:t>
            </a:r>
          </a:p>
        </p:txBody>
      </p:sp>
      <p:pic>
        <p:nvPicPr>
          <p:cNvPr id="9" name="Picture 8">
            <a:extLst>
              <a:ext uri="{FF2B5EF4-FFF2-40B4-BE49-F238E27FC236}">
                <a16:creationId xmlns:a16="http://schemas.microsoft.com/office/drawing/2014/main" id="{DF20FD6A-A422-7FFB-51C6-9FCE9972912F}"/>
              </a:ext>
            </a:extLst>
          </p:cNvPr>
          <p:cNvPicPr>
            <a:picLocks noChangeAspect="1"/>
          </p:cNvPicPr>
          <p:nvPr/>
        </p:nvPicPr>
        <p:blipFill>
          <a:blip r:embed="rId2"/>
          <a:stretch>
            <a:fillRect/>
          </a:stretch>
        </p:blipFill>
        <p:spPr>
          <a:xfrm>
            <a:off x="867723" y="5152734"/>
            <a:ext cx="1432684" cy="434378"/>
          </a:xfrm>
          <a:prstGeom prst="rect">
            <a:avLst/>
          </a:prstGeom>
        </p:spPr>
      </p:pic>
    </p:spTree>
    <p:extLst>
      <p:ext uri="{BB962C8B-B14F-4D97-AF65-F5344CB8AC3E}">
        <p14:creationId xmlns:p14="http://schemas.microsoft.com/office/powerpoint/2010/main" val="1737153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EC51A-925C-CA41-EBE4-6980CB515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067" y="2517924"/>
            <a:ext cx="2495550" cy="911076"/>
          </a:xfrm>
          <a:prstGeom prst="rect">
            <a:avLst/>
          </a:prstGeom>
        </p:spPr>
      </p:pic>
    </p:spTree>
    <p:extLst>
      <p:ext uri="{BB962C8B-B14F-4D97-AF65-F5344CB8AC3E}">
        <p14:creationId xmlns:p14="http://schemas.microsoft.com/office/powerpoint/2010/main" val="168638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13CB-68C6-60D5-FE92-B9AF8D0CF7AF}"/>
              </a:ext>
            </a:extLst>
          </p:cNvPr>
          <p:cNvSpPr>
            <a:spLocks noGrp="1"/>
          </p:cNvSpPr>
          <p:nvPr>
            <p:ph type="title"/>
          </p:nvPr>
        </p:nvSpPr>
        <p:spPr>
          <a:xfrm>
            <a:off x="487553" y="1213449"/>
            <a:ext cx="8596668" cy="1320800"/>
          </a:xfrm>
        </p:spPr>
        <p:txBody>
          <a:bodyPr>
            <a:normAutofit/>
          </a:bodyPr>
          <a:lstStyle/>
          <a:p>
            <a:r>
              <a:rPr lang="en-IN" dirty="0"/>
              <a:t>PROBLEM STATEMENT</a:t>
            </a:r>
            <a:br>
              <a:rPr lang="en-IN" dirty="0"/>
            </a:br>
            <a:r>
              <a:rPr lang="en-IN" sz="2400" dirty="0"/>
              <a:t>SUPERMARKET DATABASE</a:t>
            </a:r>
          </a:p>
        </p:txBody>
      </p:sp>
      <p:sp>
        <p:nvSpPr>
          <p:cNvPr id="3" name="Content Placeholder 2">
            <a:extLst>
              <a:ext uri="{FF2B5EF4-FFF2-40B4-BE49-F238E27FC236}">
                <a16:creationId xmlns:a16="http://schemas.microsoft.com/office/drawing/2014/main" id="{21FA9E92-7E92-968D-594E-C8D05779AE50}"/>
              </a:ext>
            </a:extLst>
          </p:cNvPr>
          <p:cNvSpPr>
            <a:spLocks noGrp="1"/>
          </p:cNvSpPr>
          <p:nvPr>
            <p:ph idx="1"/>
          </p:nvPr>
        </p:nvSpPr>
        <p:spPr>
          <a:xfrm>
            <a:off x="487553" y="2738560"/>
            <a:ext cx="7345232" cy="1522890"/>
          </a:xfrm>
        </p:spPr>
        <p:txBody>
          <a:bodyPr>
            <a:normAutofit fontScale="92500"/>
          </a:bodyPr>
          <a:lstStyle/>
          <a:p>
            <a:r>
              <a:rPr lang="en-US" sz="1800" kern="100" dirty="0">
                <a:effectLst/>
                <a:latin typeface="Calibri" panose="020F0502020204030204" pitchFamily="34" charset="0"/>
                <a:cs typeface="Times New Roman" panose="02020603050405020304" pitchFamily="18" charset="0"/>
              </a:rPr>
              <a:t>The motive of this project is to design a data base for a supermarket chain that has its branches in many cities it sells all the essentials, groceries etc. The data base maintains the record for the employees, suppliers</a:t>
            </a:r>
            <a:r>
              <a:rPr lang="en-US" kern="100" dirty="0">
                <a:latin typeface="Calibri" panose="020F0502020204030204" pitchFamily="34" charset="0"/>
                <a:cs typeface="Times New Roman" panose="02020603050405020304" pitchFamily="18" charset="0"/>
              </a:rPr>
              <a:t> of </a:t>
            </a:r>
            <a:r>
              <a:rPr lang="en-US" sz="1800" kern="100" dirty="0">
                <a:effectLst/>
                <a:latin typeface="Calibri" panose="020F0502020204030204" pitchFamily="34" charset="0"/>
                <a:cs typeface="Times New Roman" panose="02020603050405020304" pitchFamily="18" charset="0"/>
              </a:rPr>
              <a:t>each store and the billing and payment details of the customers and the discounts offered to them based on the purchasing quantity.</a:t>
            </a:r>
          </a:p>
          <a:p>
            <a:pPr marL="0" indent="0">
              <a:buNone/>
            </a:pPr>
            <a:endParaRPr lang="en-IN" dirty="0"/>
          </a:p>
        </p:txBody>
      </p:sp>
    </p:spTree>
    <p:extLst>
      <p:ext uri="{BB962C8B-B14F-4D97-AF65-F5344CB8AC3E}">
        <p14:creationId xmlns:p14="http://schemas.microsoft.com/office/powerpoint/2010/main" val="60429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8517-E09E-7757-A4FC-47D8CC76C13D}"/>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5CBD9578-6D33-E44C-518B-1E552B17EA1B}"/>
              </a:ext>
            </a:extLst>
          </p:cNvPr>
          <p:cNvSpPr>
            <a:spLocks noGrp="1"/>
          </p:cNvSpPr>
          <p:nvPr>
            <p:ph idx="1"/>
          </p:nvPr>
        </p:nvSpPr>
        <p:spPr/>
        <p:txBody>
          <a:bodyPr/>
          <a:lstStyle/>
          <a:p>
            <a:r>
              <a:rPr lang="en-IN" dirty="0"/>
              <a:t>ER-DIAGRAM</a:t>
            </a:r>
          </a:p>
          <a:p>
            <a:r>
              <a:rPr lang="en-IN" dirty="0"/>
              <a:t>RELATIONAL SCHEMA</a:t>
            </a:r>
          </a:p>
          <a:p>
            <a:r>
              <a:rPr lang="en-IN" dirty="0"/>
              <a:t>DATA BASE DESCRIPTION</a:t>
            </a:r>
          </a:p>
          <a:p>
            <a:r>
              <a:rPr lang="en-IN" dirty="0"/>
              <a:t>RELATIONS IN THE NORMALISED FORM</a:t>
            </a:r>
          </a:p>
          <a:p>
            <a:r>
              <a:rPr lang="en-IN" dirty="0"/>
              <a:t>QUERIES</a:t>
            </a:r>
          </a:p>
        </p:txBody>
      </p:sp>
    </p:spTree>
    <p:extLst>
      <p:ext uri="{BB962C8B-B14F-4D97-AF65-F5344CB8AC3E}">
        <p14:creationId xmlns:p14="http://schemas.microsoft.com/office/powerpoint/2010/main" val="61553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CC76-C74D-3F88-FEB4-97D01AFEB814}"/>
              </a:ext>
            </a:extLst>
          </p:cNvPr>
          <p:cNvSpPr>
            <a:spLocks noGrp="1"/>
          </p:cNvSpPr>
          <p:nvPr>
            <p:ph type="title"/>
          </p:nvPr>
        </p:nvSpPr>
        <p:spPr>
          <a:xfrm>
            <a:off x="677334" y="609600"/>
            <a:ext cx="8483919" cy="770626"/>
          </a:xfrm>
        </p:spPr>
        <p:txBody>
          <a:bodyPr/>
          <a:lstStyle/>
          <a:p>
            <a:r>
              <a:rPr lang="en-IN" dirty="0"/>
              <a:t>ER-DIAGRAM</a:t>
            </a:r>
          </a:p>
        </p:txBody>
      </p:sp>
      <p:pic>
        <p:nvPicPr>
          <p:cNvPr id="7" name="Content Placeholder 6">
            <a:extLst>
              <a:ext uri="{FF2B5EF4-FFF2-40B4-BE49-F238E27FC236}">
                <a16:creationId xmlns:a16="http://schemas.microsoft.com/office/drawing/2014/main" id="{748C3607-E12D-87F4-6D39-ABDDD8A39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138" y="1380226"/>
            <a:ext cx="7724167" cy="4888651"/>
          </a:xfrm>
        </p:spPr>
      </p:pic>
    </p:spTree>
    <p:extLst>
      <p:ext uri="{BB962C8B-B14F-4D97-AF65-F5344CB8AC3E}">
        <p14:creationId xmlns:p14="http://schemas.microsoft.com/office/powerpoint/2010/main" val="223622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333A-9A71-9707-C8B0-E6F8BF77D591}"/>
              </a:ext>
            </a:extLst>
          </p:cNvPr>
          <p:cNvSpPr>
            <a:spLocks noGrp="1"/>
          </p:cNvSpPr>
          <p:nvPr>
            <p:ph type="title"/>
          </p:nvPr>
        </p:nvSpPr>
        <p:spPr/>
        <p:txBody>
          <a:bodyPr/>
          <a:lstStyle/>
          <a:p>
            <a:r>
              <a:rPr lang="en-IN" dirty="0"/>
              <a:t>RELATIONAL SCHEMA</a:t>
            </a:r>
          </a:p>
        </p:txBody>
      </p:sp>
      <p:pic>
        <p:nvPicPr>
          <p:cNvPr id="5" name="Content Placeholder 4">
            <a:extLst>
              <a:ext uri="{FF2B5EF4-FFF2-40B4-BE49-F238E27FC236}">
                <a16:creationId xmlns:a16="http://schemas.microsoft.com/office/drawing/2014/main" id="{620EF826-741F-2E37-F366-8B7ACF1C0B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653" y="1205530"/>
            <a:ext cx="7746521" cy="4836496"/>
          </a:xfrm>
        </p:spPr>
      </p:pic>
    </p:spTree>
    <p:extLst>
      <p:ext uri="{BB962C8B-B14F-4D97-AF65-F5344CB8AC3E}">
        <p14:creationId xmlns:p14="http://schemas.microsoft.com/office/powerpoint/2010/main" val="55390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9D6F-DDB1-901F-09B2-2EF1CC97B99B}"/>
              </a:ext>
            </a:extLst>
          </p:cNvPr>
          <p:cNvSpPr>
            <a:spLocks noGrp="1"/>
          </p:cNvSpPr>
          <p:nvPr>
            <p:ph type="title"/>
          </p:nvPr>
        </p:nvSpPr>
        <p:spPr/>
        <p:txBody>
          <a:bodyPr/>
          <a:lstStyle/>
          <a:p>
            <a:r>
              <a:rPr lang="en-IN" dirty="0"/>
              <a:t>DESCRIPTION OF THE DATABASE</a:t>
            </a:r>
          </a:p>
        </p:txBody>
      </p:sp>
      <p:sp>
        <p:nvSpPr>
          <p:cNvPr id="3" name="Content Placeholder 2">
            <a:extLst>
              <a:ext uri="{FF2B5EF4-FFF2-40B4-BE49-F238E27FC236}">
                <a16:creationId xmlns:a16="http://schemas.microsoft.com/office/drawing/2014/main" id="{368E2C68-B658-53CE-544F-7A76528099D4}"/>
              </a:ext>
            </a:extLst>
          </p:cNvPr>
          <p:cNvSpPr>
            <a:spLocks noGrp="1"/>
          </p:cNvSpPr>
          <p:nvPr>
            <p:ph idx="1"/>
          </p:nvPr>
        </p:nvSpPr>
        <p:spPr/>
        <p:txBody>
          <a:bodyPr>
            <a:normAutofit fontScale="85000" lnSpcReduction="10000"/>
          </a:bodyPr>
          <a:lstStyle/>
          <a:p>
            <a:r>
              <a:rPr lang="en-IN" dirty="0"/>
              <a:t>The data base consists many relations that consists the data of the sales, supplies, stocks and payment details of the supermarket.</a:t>
            </a:r>
          </a:p>
          <a:p>
            <a:r>
              <a:rPr lang="en-IN" dirty="0"/>
              <a:t>The relation </a:t>
            </a:r>
            <a:r>
              <a:rPr lang="en-IN" dirty="0">
                <a:solidFill>
                  <a:schemeClr val="accent5">
                    <a:lumMod val="75000"/>
                  </a:schemeClr>
                </a:solidFill>
              </a:rPr>
              <a:t>employee</a:t>
            </a:r>
            <a:r>
              <a:rPr lang="en-IN" dirty="0"/>
              <a:t>,</a:t>
            </a:r>
            <a:r>
              <a:rPr lang="en-IN" dirty="0">
                <a:solidFill>
                  <a:schemeClr val="accent5">
                    <a:lumMod val="75000"/>
                  </a:schemeClr>
                </a:solidFill>
              </a:rPr>
              <a:t> customer </a:t>
            </a:r>
            <a:r>
              <a:rPr lang="en-IN" dirty="0"/>
              <a:t>consists the details of the employees and customers like name, mail, age ..of all the stores of the supermarket. </a:t>
            </a:r>
            <a:r>
              <a:rPr lang="en-IN" dirty="0" err="1"/>
              <a:t>E_id,C_id</a:t>
            </a:r>
            <a:r>
              <a:rPr lang="en-IN" dirty="0"/>
              <a:t> are the primary keys of employee and customer relations respectively.</a:t>
            </a:r>
          </a:p>
          <a:p>
            <a:r>
              <a:rPr lang="en-IN" dirty="0"/>
              <a:t>The relations </a:t>
            </a:r>
            <a:r>
              <a:rPr lang="en-IN" dirty="0" err="1">
                <a:solidFill>
                  <a:schemeClr val="accent5"/>
                </a:solidFill>
              </a:rPr>
              <a:t>emp_phn</a:t>
            </a:r>
            <a:r>
              <a:rPr lang="en-IN" dirty="0">
                <a:solidFill>
                  <a:schemeClr val="accent5"/>
                </a:solidFill>
              </a:rPr>
              <a:t> </a:t>
            </a:r>
            <a:r>
              <a:rPr lang="en-IN" dirty="0"/>
              <a:t>and </a:t>
            </a:r>
            <a:r>
              <a:rPr lang="en-IN" dirty="0" err="1">
                <a:solidFill>
                  <a:schemeClr val="accent5"/>
                </a:solidFill>
              </a:rPr>
              <a:t>c_phn</a:t>
            </a:r>
            <a:r>
              <a:rPr lang="en-IN" dirty="0">
                <a:solidFill>
                  <a:schemeClr val="accent5"/>
                </a:solidFill>
              </a:rPr>
              <a:t> </a:t>
            </a:r>
            <a:r>
              <a:rPr lang="en-IN" dirty="0"/>
              <a:t>consists of the phone numbers of the employees and customers respectively.</a:t>
            </a:r>
          </a:p>
          <a:p>
            <a:r>
              <a:rPr lang="en-IN" dirty="0"/>
              <a:t>The relation </a:t>
            </a:r>
            <a:r>
              <a:rPr lang="en-IN" dirty="0">
                <a:solidFill>
                  <a:schemeClr val="accent5">
                    <a:lumMod val="75000"/>
                  </a:schemeClr>
                </a:solidFill>
              </a:rPr>
              <a:t>store</a:t>
            </a:r>
            <a:r>
              <a:rPr lang="en-IN" dirty="0"/>
              <a:t> holds the information about the details of the different stores at different locations belonging to the supermarket with their manager details. It includes manager id ,store id ,store location as its attributes. Store id (</a:t>
            </a:r>
            <a:r>
              <a:rPr lang="en-IN" dirty="0" err="1"/>
              <a:t>s_id</a:t>
            </a:r>
            <a:r>
              <a:rPr lang="en-IN" dirty="0"/>
              <a:t>) is the primary key of the relation.</a:t>
            </a:r>
          </a:p>
          <a:p>
            <a:r>
              <a:rPr lang="en-IN" dirty="0"/>
              <a:t>The relation </a:t>
            </a:r>
            <a:r>
              <a:rPr lang="en-IN" dirty="0">
                <a:solidFill>
                  <a:schemeClr val="accent5"/>
                </a:solidFill>
              </a:rPr>
              <a:t>items</a:t>
            </a:r>
            <a:r>
              <a:rPr lang="en-IN" dirty="0"/>
              <a:t>  contains the  list of </a:t>
            </a:r>
            <a:r>
              <a:rPr lang="en-IN" dirty="0">
                <a:solidFill>
                  <a:schemeClr val="accent2"/>
                </a:solidFill>
              </a:rPr>
              <a:t>unique</a:t>
            </a:r>
            <a:r>
              <a:rPr lang="en-IN" dirty="0"/>
              <a:t> </a:t>
            </a:r>
            <a:r>
              <a:rPr lang="en-IN" dirty="0">
                <a:solidFill>
                  <a:schemeClr val="accent2"/>
                </a:solidFill>
              </a:rPr>
              <a:t>items </a:t>
            </a:r>
            <a:r>
              <a:rPr lang="en-IN" dirty="0"/>
              <a:t> that  are present across different stores of the supermarket chain. It includes id and name and price of the item. Item id (</a:t>
            </a:r>
            <a:r>
              <a:rPr lang="en-IN" dirty="0" err="1"/>
              <a:t>I_id</a:t>
            </a:r>
            <a:r>
              <a:rPr lang="en-IN" dirty="0"/>
              <a:t>) is  the primary key of the relation.</a:t>
            </a:r>
          </a:p>
          <a:p>
            <a:r>
              <a:rPr lang="en-IN" dirty="0"/>
              <a:t>The relation </a:t>
            </a:r>
            <a:r>
              <a:rPr lang="en-IN" dirty="0">
                <a:solidFill>
                  <a:schemeClr val="accent5">
                    <a:lumMod val="75000"/>
                  </a:schemeClr>
                </a:solidFill>
              </a:rPr>
              <a:t>contains</a:t>
            </a:r>
            <a:r>
              <a:rPr lang="en-IN" dirty="0"/>
              <a:t> maps the stores with the items present in the items relation with </a:t>
            </a:r>
            <a:r>
              <a:rPr lang="en-IN" dirty="0" err="1"/>
              <a:t>item_id</a:t>
            </a:r>
            <a:r>
              <a:rPr lang="en-IN" dirty="0"/>
              <a:t> and </a:t>
            </a:r>
            <a:r>
              <a:rPr lang="en-IN" dirty="0" err="1"/>
              <a:t>store_id</a:t>
            </a:r>
            <a:r>
              <a:rPr lang="en-IN" dirty="0"/>
              <a:t> as its attributes.</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64490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E332-7743-C663-4159-01807060397D}"/>
              </a:ext>
            </a:extLst>
          </p:cNvPr>
          <p:cNvSpPr>
            <a:spLocks noGrp="1"/>
          </p:cNvSpPr>
          <p:nvPr>
            <p:ph type="title"/>
          </p:nvPr>
        </p:nvSpPr>
        <p:spPr>
          <a:xfrm>
            <a:off x="677334" y="609600"/>
            <a:ext cx="8596668" cy="689811"/>
          </a:xfrm>
        </p:spPr>
        <p:txBody>
          <a:bodyPr/>
          <a:lstStyle/>
          <a:p>
            <a:r>
              <a:rPr lang="en-IN" dirty="0"/>
              <a:t>DESCRIPTION OF THE DATABASE</a:t>
            </a:r>
          </a:p>
        </p:txBody>
      </p:sp>
      <p:sp>
        <p:nvSpPr>
          <p:cNvPr id="3" name="Content Placeholder 2">
            <a:extLst>
              <a:ext uri="{FF2B5EF4-FFF2-40B4-BE49-F238E27FC236}">
                <a16:creationId xmlns:a16="http://schemas.microsoft.com/office/drawing/2014/main" id="{D180C0A2-B22A-FA32-7A3B-7B2C23A6A075}"/>
              </a:ext>
            </a:extLst>
          </p:cNvPr>
          <p:cNvSpPr>
            <a:spLocks noGrp="1"/>
          </p:cNvSpPr>
          <p:nvPr>
            <p:ph idx="1"/>
          </p:nvPr>
        </p:nvSpPr>
        <p:spPr>
          <a:xfrm>
            <a:off x="677334" y="1299411"/>
            <a:ext cx="8596668" cy="4741952"/>
          </a:xfrm>
        </p:spPr>
        <p:txBody>
          <a:bodyPr>
            <a:normAutofit fontScale="92500" lnSpcReduction="20000"/>
          </a:bodyPr>
          <a:lstStyle/>
          <a:p>
            <a:r>
              <a:rPr lang="en-IN" dirty="0"/>
              <a:t>The relation </a:t>
            </a:r>
            <a:r>
              <a:rPr lang="en-IN" dirty="0">
                <a:solidFill>
                  <a:schemeClr val="accent5">
                    <a:lumMod val="75000"/>
                  </a:schemeClr>
                </a:solidFill>
              </a:rPr>
              <a:t>category</a:t>
            </a:r>
            <a:r>
              <a:rPr lang="en-IN" dirty="0"/>
              <a:t> lists all the categories to which the items in the </a:t>
            </a:r>
            <a:r>
              <a:rPr lang="en-IN" dirty="0">
                <a:solidFill>
                  <a:schemeClr val="accent5">
                    <a:lumMod val="75000"/>
                  </a:schemeClr>
                </a:solidFill>
              </a:rPr>
              <a:t>item</a:t>
            </a:r>
            <a:r>
              <a:rPr lang="en-IN" dirty="0"/>
              <a:t> relation belongs to. It consists of </a:t>
            </a:r>
            <a:r>
              <a:rPr lang="en-IN" dirty="0" err="1"/>
              <a:t>category_id</a:t>
            </a:r>
            <a:r>
              <a:rPr lang="en-IN" dirty="0"/>
              <a:t> and </a:t>
            </a:r>
            <a:r>
              <a:rPr lang="en-IN" dirty="0" err="1"/>
              <a:t>category_name</a:t>
            </a:r>
            <a:r>
              <a:rPr lang="en-IN" dirty="0"/>
              <a:t> as its attributes with category id (</a:t>
            </a:r>
            <a:r>
              <a:rPr lang="en-IN" dirty="0" err="1"/>
              <a:t>cat_id</a:t>
            </a:r>
            <a:r>
              <a:rPr lang="en-IN" dirty="0"/>
              <a:t>) as its primary key.</a:t>
            </a:r>
          </a:p>
          <a:p>
            <a:r>
              <a:rPr lang="en-IN" dirty="0">
                <a:solidFill>
                  <a:schemeClr val="tx1"/>
                </a:solidFill>
              </a:rPr>
              <a:t>The relation </a:t>
            </a:r>
            <a:r>
              <a:rPr lang="en-IN" dirty="0">
                <a:solidFill>
                  <a:schemeClr val="accent5"/>
                </a:solidFill>
              </a:rPr>
              <a:t>supplier</a:t>
            </a:r>
            <a:r>
              <a:rPr lang="en-IN" dirty="0">
                <a:solidFill>
                  <a:schemeClr val="tx1"/>
                </a:solidFill>
              </a:rPr>
              <a:t> </a:t>
            </a:r>
            <a:r>
              <a:rPr lang="en-IN" dirty="0">
                <a:solidFill>
                  <a:schemeClr val="accent5"/>
                </a:solidFill>
              </a:rPr>
              <a:t>details</a:t>
            </a:r>
            <a:r>
              <a:rPr lang="en-IN" dirty="0">
                <a:solidFill>
                  <a:schemeClr val="tx1"/>
                </a:solidFill>
              </a:rPr>
              <a:t> consists the details of all the suppliers like </a:t>
            </a:r>
            <a:r>
              <a:rPr lang="en-IN" dirty="0" err="1">
                <a:solidFill>
                  <a:schemeClr val="tx1"/>
                </a:solidFill>
              </a:rPr>
              <a:t>supplier_id</a:t>
            </a:r>
            <a:r>
              <a:rPr lang="en-IN" dirty="0">
                <a:solidFill>
                  <a:schemeClr val="tx1"/>
                </a:solidFill>
              </a:rPr>
              <a:t> , </a:t>
            </a:r>
            <a:r>
              <a:rPr lang="en-IN" dirty="0" err="1">
                <a:solidFill>
                  <a:schemeClr val="tx1"/>
                </a:solidFill>
              </a:rPr>
              <a:t>supplier_name</a:t>
            </a:r>
            <a:r>
              <a:rPr lang="en-IN" dirty="0">
                <a:solidFill>
                  <a:schemeClr val="tx1"/>
                </a:solidFill>
              </a:rPr>
              <a:t> that supplies the items to all the stores of the supermarket with supplier id (</a:t>
            </a:r>
            <a:r>
              <a:rPr lang="en-IN" dirty="0" err="1">
                <a:solidFill>
                  <a:schemeClr val="tx1"/>
                </a:solidFill>
              </a:rPr>
              <a:t>s_id</a:t>
            </a:r>
            <a:r>
              <a:rPr lang="en-IN" dirty="0">
                <a:solidFill>
                  <a:schemeClr val="tx1"/>
                </a:solidFill>
              </a:rPr>
              <a:t>) as its primary key. </a:t>
            </a:r>
          </a:p>
          <a:p>
            <a:r>
              <a:rPr lang="en-IN" dirty="0">
                <a:solidFill>
                  <a:schemeClr val="tx1"/>
                </a:solidFill>
              </a:rPr>
              <a:t>The relationship </a:t>
            </a:r>
            <a:r>
              <a:rPr lang="en-IN" dirty="0">
                <a:solidFill>
                  <a:schemeClr val="accent5"/>
                </a:solidFill>
              </a:rPr>
              <a:t>supplies</a:t>
            </a:r>
            <a:r>
              <a:rPr lang="en-IN" dirty="0">
                <a:solidFill>
                  <a:schemeClr val="tx1"/>
                </a:solidFill>
              </a:rPr>
              <a:t> shows the info of the items that are supplied by each supplier relating the </a:t>
            </a:r>
            <a:r>
              <a:rPr lang="en-IN" dirty="0">
                <a:solidFill>
                  <a:schemeClr val="accent5"/>
                </a:solidFill>
              </a:rPr>
              <a:t>items</a:t>
            </a:r>
            <a:r>
              <a:rPr lang="en-IN" dirty="0">
                <a:solidFill>
                  <a:schemeClr val="tx1"/>
                </a:solidFill>
              </a:rPr>
              <a:t> and </a:t>
            </a:r>
            <a:r>
              <a:rPr lang="en-IN" dirty="0">
                <a:solidFill>
                  <a:schemeClr val="accent5"/>
                </a:solidFill>
              </a:rPr>
              <a:t>supplier</a:t>
            </a:r>
            <a:r>
              <a:rPr lang="en-IN" dirty="0">
                <a:solidFill>
                  <a:schemeClr val="tx1"/>
                </a:solidFill>
              </a:rPr>
              <a:t> tables. It consists </a:t>
            </a:r>
            <a:r>
              <a:rPr lang="en-IN" dirty="0" err="1">
                <a:solidFill>
                  <a:schemeClr val="tx1"/>
                </a:solidFill>
              </a:rPr>
              <a:t>item_id</a:t>
            </a:r>
            <a:r>
              <a:rPr lang="en-IN" dirty="0">
                <a:solidFill>
                  <a:schemeClr val="tx1"/>
                </a:solidFill>
              </a:rPr>
              <a:t> and </a:t>
            </a:r>
            <a:r>
              <a:rPr lang="en-IN" dirty="0" err="1"/>
              <a:t>supplier</a:t>
            </a:r>
            <a:r>
              <a:rPr lang="en-IN" dirty="0" err="1">
                <a:solidFill>
                  <a:schemeClr val="tx1"/>
                </a:solidFill>
              </a:rPr>
              <a:t>_id</a:t>
            </a:r>
            <a:r>
              <a:rPr lang="en-IN" dirty="0">
                <a:solidFill>
                  <a:schemeClr val="tx1"/>
                </a:solidFill>
              </a:rPr>
              <a:t> as its attributes with both combined produces the primary key of the relation.</a:t>
            </a:r>
          </a:p>
          <a:p>
            <a:r>
              <a:rPr lang="en-IN" dirty="0">
                <a:solidFill>
                  <a:schemeClr val="tx1"/>
                </a:solidFill>
              </a:rPr>
              <a:t>The relation bought contains the information about the items that are bought by each customer .</a:t>
            </a:r>
            <a:r>
              <a:rPr lang="en-IN" dirty="0" err="1">
                <a:solidFill>
                  <a:schemeClr val="tx1"/>
                </a:solidFill>
              </a:rPr>
              <a:t>Customer_id</a:t>
            </a:r>
            <a:r>
              <a:rPr lang="en-IN" dirty="0">
                <a:solidFill>
                  <a:schemeClr val="tx1"/>
                </a:solidFill>
              </a:rPr>
              <a:t> , </a:t>
            </a:r>
            <a:r>
              <a:rPr lang="en-IN" dirty="0" err="1">
                <a:solidFill>
                  <a:schemeClr val="tx1"/>
                </a:solidFill>
              </a:rPr>
              <a:t>item_id</a:t>
            </a:r>
            <a:r>
              <a:rPr lang="en-IN" dirty="0">
                <a:solidFill>
                  <a:schemeClr val="tx1"/>
                </a:solidFill>
              </a:rPr>
              <a:t> , </a:t>
            </a:r>
            <a:r>
              <a:rPr lang="en-IN" dirty="0" err="1">
                <a:solidFill>
                  <a:schemeClr val="tx1"/>
                </a:solidFill>
              </a:rPr>
              <a:t>finalprice</a:t>
            </a:r>
            <a:r>
              <a:rPr lang="en-IN" dirty="0">
                <a:solidFill>
                  <a:schemeClr val="tx1"/>
                </a:solidFill>
              </a:rPr>
              <a:t> and quantity are the attributes to this </a:t>
            </a:r>
            <a:r>
              <a:rPr lang="en-IN" dirty="0" err="1">
                <a:solidFill>
                  <a:schemeClr val="tx1"/>
                </a:solidFill>
              </a:rPr>
              <a:t>relation.Customer_id</a:t>
            </a:r>
            <a:r>
              <a:rPr lang="en-IN" dirty="0">
                <a:solidFill>
                  <a:schemeClr val="tx1"/>
                </a:solidFill>
              </a:rPr>
              <a:t>, </a:t>
            </a:r>
            <a:r>
              <a:rPr lang="en-IN" dirty="0" err="1">
                <a:solidFill>
                  <a:schemeClr val="tx1"/>
                </a:solidFill>
              </a:rPr>
              <a:t>item_id</a:t>
            </a:r>
            <a:r>
              <a:rPr lang="en-IN" dirty="0">
                <a:solidFill>
                  <a:schemeClr val="tx1"/>
                </a:solidFill>
              </a:rPr>
              <a:t> (</a:t>
            </a:r>
            <a:r>
              <a:rPr lang="en-IN" dirty="0" err="1">
                <a:solidFill>
                  <a:schemeClr val="tx1"/>
                </a:solidFill>
              </a:rPr>
              <a:t>c_id,i_id</a:t>
            </a:r>
            <a:r>
              <a:rPr lang="en-IN" dirty="0">
                <a:solidFill>
                  <a:schemeClr val="tx1"/>
                </a:solidFill>
              </a:rPr>
              <a:t>) as a pair forms the primary key.</a:t>
            </a:r>
          </a:p>
          <a:p>
            <a:r>
              <a:rPr lang="en-IN" dirty="0">
                <a:solidFill>
                  <a:schemeClr val="tx1"/>
                </a:solidFill>
              </a:rPr>
              <a:t>The relation </a:t>
            </a:r>
            <a:r>
              <a:rPr lang="en-IN" dirty="0">
                <a:solidFill>
                  <a:schemeClr val="accent5"/>
                </a:solidFill>
              </a:rPr>
              <a:t>coupon</a:t>
            </a:r>
            <a:r>
              <a:rPr lang="en-IN" dirty="0">
                <a:solidFill>
                  <a:schemeClr val="tx1"/>
                </a:solidFill>
              </a:rPr>
              <a:t> consists of different kinds coupons that provide discount to the customers who have the coupon  it is paired with each customer and the discounts are given. It consists </a:t>
            </a:r>
            <a:r>
              <a:rPr lang="en-IN" dirty="0" err="1">
                <a:solidFill>
                  <a:schemeClr val="tx1"/>
                </a:solidFill>
              </a:rPr>
              <a:t>coupon_offer</a:t>
            </a:r>
            <a:r>
              <a:rPr lang="en-IN" dirty="0">
                <a:solidFill>
                  <a:schemeClr val="tx1"/>
                </a:solidFill>
              </a:rPr>
              <a:t>, </a:t>
            </a:r>
            <a:r>
              <a:rPr lang="en-IN" dirty="0" err="1">
                <a:solidFill>
                  <a:schemeClr val="tx1"/>
                </a:solidFill>
              </a:rPr>
              <a:t>coupon_expiry</a:t>
            </a:r>
            <a:r>
              <a:rPr lang="en-IN" dirty="0">
                <a:solidFill>
                  <a:schemeClr val="tx1"/>
                </a:solidFill>
              </a:rPr>
              <a:t> date as its attributes.</a:t>
            </a:r>
          </a:p>
          <a:p>
            <a:r>
              <a:rPr lang="en-IN" dirty="0">
                <a:solidFill>
                  <a:schemeClr val="tx1"/>
                </a:solidFill>
              </a:rPr>
              <a:t>The relation </a:t>
            </a:r>
            <a:r>
              <a:rPr lang="en-IN" dirty="0">
                <a:solidFill>
                  <a:schemeClr val="accent5"/>
                </a:solidFill>
              </a:rPr>
              <a:t>payment</a:t>
            </a:r>
            <a:r>
              <a:rPr lang="en-IN" dirty="0">
                <a:solidFill>
                  <a:schemeClr val="tx1"/>
                </a:solidFill>
              </a:rPr>
              <a:t> consists of the payment details like the mode of payment , payment amount and bill number and the billing info like billing time, billing employee and the customer id who did the payment. </a:t>
            </a:r>
            <a:r>
              <a:rPr lang="en-IN" dirty="0" err="1">
                <a:solidFill>
                  <a:schemeClr val="tx1"/>
                </a:solidFill>
              </a:rPr>
              <a:t>Customer_id</a:t>
            </a:r>
            <a:r>
              <a:rPr lang="en-IN" dirty="0">
                <a:solidFill>
                  <a:schemeClr val="tx1"/>
                </a:solidFill>
              </a:rPr>
              <a:t>, bill number (</a:t>
            </a:r>
            <a:r>
              <a:rPr lang="en-IN" dirty="0" err="1">
                <a:solidFill>
                  <a:schemeClr val="tx1"/>
                </a:solidFill>
              </a:rPr>
              <a:t>c_id,bill_no</a:t>
            </a:r>
            <a:r>
              <a:rPr lang="en-IN" dirty="0">
                <a:solidFill>
                  <a:schemeClr val="tx1"/>
                </a:solidFill>
              </a:rPr>
              <a:t>) as pair forms the primary key of the relation.</a:t>
            </a:r>
          </a:p>
          <a:p>
            <a:endParaRPr lang="en-IN" dirty="0">
              <a:solidFill>
                <a:schemeClr val="tx1"/>
              </a:solidFill>
            </a:endParaRPr>
          </a:p>
        </p:txBody>
      </p:sp>
    </p:spTree>
    <p:extLst>
      <p:ext uri="{BB962C8B-B14F-4D97-AF65-F5344CB8AC3E}">
        <p14:creationId xmlns:p14="http://schemas.microsoft.com/office/powerpoint/2010/main" val="75431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D77F-EB42-9A65-7D11-D81F4F55267C}"/>
              </a:ext>
            </a:extLst>
          </p:cNvPr>
          <p:cNvSpPr>
            <a:spLocks noGrp="1"/>
          </p:cNvSpPr>
          <p:nvPr>
            <p:ph type="title"/>
          </p:nvPr>
        </p:nvSpPr>
        <p:spPr/>
        <p:txBody>
          <a:bodyPr/>
          <a:lstStyle/>
          <a:p>
            <a:r>
              <a:rPr lang="en-IN" dirty="0"/>
              <a:t>NORMALISTION</a:t>
            </a:r>
          </a:p>
        </p:txBody>
      </p:sp>
      <p:sp>
        <p:nvSpPr>
          <p:cNvPr id="3" name="Content Placeholder 2">
            <a:extLst>
              <a:ext uri="{FF2B5EF4-FFF2-40B4-BE49-F238E27FC236}">
                <a16:creationId xmlns:a16="http://schemas.microsoft.com/office/drawing/2014/main" id="{8CD8FBA1-D587-9F97-B17E-016DD718830C}"/>
              </a:ext>
            </a:extLst>
          </p:cNvPr>
          <p:cNvSpPr>
            <a:spLocks noGrp="1"/>
          </p:cNvSpPr>
          <p:nvPr>
            <p:ph idx="1"/>
          </p:nvPr>
        </p:nvSpPr>
        <p:spPr/>
        <p:txBody>
          <a:bodyPr/>
          <a:lstStyle/>
          <a:p>
            <a:r>
              <a:rPr lang="en-IN" dirty="0"/>
              <a:t>All the relations in the schema are in normalised form till BCNF. With no partial dependency, transitive dependency and the primary key of each table determining all the attributes of the relation.</a:t>
            </a:r>
          </a:p>
          <a:p>
            <a:r>
              <a:rPr lang="en-IN" dirty="0"/>
              <a:t>All the relations are in 1NF, 2NF ,3NF ,BCNF.</a:t>
            </a:r>
          </a:p>
        </p:txBody>
      </p:sp>
    </p:spTree>
    <p:extLst>
      <p:ext uri="{BB962C8B-B14F-4D97-AF65-F5344CB8AC3E}">
        <p14:creationId xmlns:p14="http://schemas.microsoft.com/office/powerpoint/2010/main" val="192083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8109-DCC4-897E-DE78-7FE117CC6D40}"/>
              </a:ext>
            </a:extLst>
          </p:cNvPr>
          <p:cNvSpPr>
            <a:spLocks noGrp="1"/>
          </p:cNvSpPr>
          <p:nvPr>
            <p:ph type="title"/>
          </p:nvPr>
        </p:nvSpPr>
        <p:spPr/>
        <p:txBody>
          <a:bodyPr/>
          <a:lstStyle/>
          <a:p>
            <a:r>
              <a:rPr lang="en-IN" dirty="0"/>
              <a:t>RELATIONS</a:t>
            </a:r>
          </a:p>
        </p:txBody>
      </p:sp>
      <p:sp>
        <p:nvSpPr>
          <p:cNvPr id="3" name="Content Placeholder 2">
            <a:extLst>
              <a:ext uri="{FF2B5EF4-FFF2-40B4-BE49-F238E27FC236}">
                <a16:creationId xmlns:a16="http://schemas.microsoft.com/office/drawing/2014/main" id="{78C1AABB-78CD-DCB8-E10F-64B18D8AEC95}"/>
              </a:ext>
            </a:extLst>
          </p:cNvPr>
          <p:cNvSpPr>
            <a:spLocks noGrp="1"/>
          </p:cNvSpPr>
          <p:nvPr>
            <p:ph idx="1"/>
          </p:nvPr>
        </p:nvSpPr>
        <p:spPr>
          <a:xfrm>
            <a:off x="677334" y="1181819"/>
            <a:ext cx="8596668" cy="4859543"/>
          </a:xfrm>
        </p:spPr>
        <p:txBody>
          <a:bodyPr/>
          <a:lstStyle/>
          <a:p>
            <a:pPr marL="0" indent="0">
              <a:buNone/>
            </a:pPr>
            <a:r>
              <a:rPr lang="en-IN" dirty="0"/>
              <a:t>EMPLOYEE:</a:t>
            </a:r>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EMP_PHN</a:t>
            </a:r>
          </a:p>
          <a:p>
            <a:pPr marL="0" indent="0">
              <a:buNone/>
            </a:pPr>
            <a:endParaRPr lang="en-IN" dirty="0"/>
          </a:p>
        </p:txBody>
      </p:sp>
      <p:pic>
        <p:nvPicPr>
          <p:cNvPr id="5" name="Picture 4">
            <a:extLst>
              <a:ext uri="{FF2B5EF4-FFF2-40B4-BE49-F238E27FC236}">
                <a16:creationId xmlns:a16="http://schemas.microsoft.com/office/drawing/2014/main" id="{F1DC5E92-C5CB-3A01-33FA-8E5556F18F82}"/>
              </a:ext>
            </a:extLst>
          </p:cNvPr>
          <p:cNvPicPr>
            <a:picLocks noChangeAspect="1"/>
          </p:cNvPicPr>
          <p:nvPr/>
        </p:nvPicPr>
        <p:blipFill>
          <a:blip r:embed="rId2"/>
          <a:stretch>
            <a:fillRect/>
          </a:stretch>
        </p:blipFill>
        <p:spPr>
          <a:xfrm>
            <a:off x="791834" y="1568092"/>
            <a:ext cx="2201532" cy="1499251"/>
          </a:xfrm>
          <a:prstGeom prst="rect">
            <a:avLst/>
          </a:prstGeom>
        </p:spPr>
      </p:pic>
      <p:pic>
        <p:nvPicPr>
          <p:cNvPr id="7" name="Picture 6">
            <a:extLst>
              <a:ext uri="{FF2B5EF4-FFF2-40B4-BE49-F238E27FC236}">
                <a16:creationId xmlns:a16="http://schemas.microsoft.com/office/drawing/2014/main" id="{369E4DC2-DA4E-9607-BC3A-24ADE7AA2318}"/>
              </a:ext>
            </a:extLst>
          </p:cNvPr>
          <p:cNvPicPr>
            <a:picLocks noChangeAspect="1"/>
          </p:cNvPicPr>
          <p:nvPr/>
        </p:nvPicPr>
        <p:blipFill>
          <a:blip r:embed="rId3"/>
          <a:stretch>
            <a:fillRect/>
          </a:stretch>
        </p:blipFill>
        <p:spPr>
          <a:xfrm>
            <a:off x="4710064" y="1020032"/>
            <a:ext cx="4031329" cy="2110923"/>
          </a:xfrm>
          <a:prstGeom prst="rect">
            <a:avLst/>
          </a:prstGeom>
        </p:spPr>
      </p:pic>
      <p:pic>
        <p:nvPicPr>
          <p:cNvPr id="9" name="Picture 8">
            <a:extLst>
              <a:ext uri="{FF2B5EF4-FFF2-40B4-BE49-F238E27FC236}">
                <a16:creationId xmlns:a16="http://schemas.microsoft.com/office/drawing/2014/main" id="{11C3B809-4FD8-9886-1861-DB9C5DF5CA2B}"/>
              </a:ext>
            </a:extLst>
          </p:cNvPr>
          <p:cNvPicPr>
            <a:picLocks noChangeAspect="1"/>
          </p:cNvPicPr>
          <p:nvPr/>
        </p:nvPicPr>
        <p:blipFill>
          <a:blip r:embed="rId4"/>
          <a:stretch>
            <a:fillRect/>
          </a:stretch>
        </p:blipFill>
        <p:spPr>
          <a:xfrm>
            <a:off x="4710064" y="3727046"/>
            <a:ext cx="1897544" cy="2610172"/>
          </a:xfrm>
          <a:prstGeom prst="rect">
            <a:avLst/>
          </a:prstGeom>
        </p:spPr>
      </p:pic>
      <p:pic>
        <p:nvPicPr>
          <p:cNvPr id="11" name="Picture 10">
            <a:extLst>
              <a:ext uri="{FF2B5EF4-FFF2-40B4-BE49-F238E27FC236}">
                <a16:creationId xmlns:a16="http://schemas.microsoft.com/office/drawing/2014/main" id="{0A944B2A-9FA5-5145-F68E-EFE32CBE832E}"/>
              </a:ext>
            </a:extLst>
          </p:cNvPr>
          <p:cNvPicPr>
            <a:picLocks noChangeAspect="1"/>
          </p:cNvPicPr>
          <p:nvPr/>
        </p:nvPicPr>
        <p:blipFill>
          <a:blip r:embed="rId5"/>
          <a:stretch>
            <a:fillRect/>
          </a:stretch>
        </p:blipFill>
        <p:spPr>
          <a:xfrm>
            <a:off x="791834" y="4487360"/>
            <a:ext cx="2011854" cy="678239"/>
          </a:xfrm>
          <a:prstGeom prst="rect">
            <a:avLst/>
          </a:prstGeom>
        </p:spPr>
      </p:pic>
    </p:spTree>
    <p:extLst>
      <p:ext uri="{BB962C8B-B14F-4D97-AF65-F5344CB8AC3E}">
        <p14:creationId xmlns:p14="http://schemas.microsoft.com/office/powerpoint/2010/main" val="13634156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269</TotalTime>
  <Words>1084</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DBMS PROJECT</vt:lpstr>
      <vt:lpstr>PROBLEM STATEMENT SUPERMARKET DATABASE</vt:lpstr>
      <vt:lpstr>CONTENTS</vt:lpstr>
      <vt:lpstr>ER-DIAGRAM</vt:lpstr>
      <vt:lpstr>RELATIONAL SCHEMA</vt:lpstr>
      <vt:lpstr>DESCRIPTION OF THE DATABASE</vt:lpstr>
      <vt:lpstr>DESCRIPTION OF THE DATABASE</vt:lpstr>
      <vt:lpstr>NORMALISTION</vt:lpstr>
      <vt:lpstr>RELATIONS</vt:lpstr>
      <vt:lpstr>PowerPoint Presentation</vt:lpstr>
      <vt:lpstr>PowerPoint Presentation</vt:lpstr>
      <vt:lpstr>PowerPoint Presentation</vt:lpstr>
      <vt:lpstr>PowerPoint Presentation</vt:lpstr>
      <vt:lpstr>PowerPoint Presentation</vt:lpstr>
      <vt:lpstr>QUERIES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siddhardh kaluva</dc:creator>
  <cp:lastModifiedBy>siddhardh kaluva</cp:lastModifiedBy>
  <cp:revision>3</cp:revision>
  <cp:lastPrinted>2023-05-12T09:06:22Z</cp:lastPrinted>
  <dcterms:created xsi:type="dcterms:W3CDTF">2023-05-12T09:03:09Z</dcterms:created>
  <dcterms:modified xsi:type="dcterms:W3CDTF">2023-05-14T13:53:06Z</dcterms:modified>
</cp:coreProperties>
</file>