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60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3" r:id="rId16"/>
    <p:sldId id="282" r:id="rId17"/>
    <p:sldId id="284" r:id="rId18"/>
    <p:sldId id="290" r:id="rId19"/>
    <p:sldId id="291" r:id="rId20"/>
    <p:sldId id="285" r:id="rId21"/>
    <p:sldId id="287" r:id="rId22"/>
    <p:sldId id="288" r:id="rId23"/>
    <p:sldId id="289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74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39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3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99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03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10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11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42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7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999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69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78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71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20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1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459" y="693043"/>
            <a:ext cx="9139082" cy="2421464"/>
          </a:xfrm>
        </p:spPr>
        <p:txBody>
          <a:bodyPr>
            <a:normAutofit/>
          </a:bodyPr>
          <a:lstStyle/>
          <a:p>
            <a:pPr algn="ctr"/>
            <a: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dugi" panose="020B0502040204020203" pitchFamily="34" charset="0"/>
                <a:ea typeface="Gadugi" panose="020B0502040204020203" pitchFamily="34" charset="0"/>
                <a:cs typeface="Calibri" panose="020F0502020204030204" pitchFamily="34" charset="0"/>
              </a:rPr>
              <a:t>TCP CLIENT SERVER CHAT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32853"/>
            <a:ext cx="7197726" cy="1852127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PRASAD SIMHADRI - CB.EN.U4CSE22438 </a:t>
            </a:r>
          </a:p>
          <a:p>
            <a:pPr algn="ctr"/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SIDDARDH REDDY – CB.EN.U4CSE22439</a:t>
            </a:r>
          </a:p>
          <a:p>
            <a:pPr algn="ctr"/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VAMSI KRISHNA – CB.EN.U4CSEE2458</a:t>
            </a:r>
          </a:p>
          <a:p>
            <a:pPr algn="ctr"/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SHANMUKA VARDHAN – CB.EN.U4CSE22461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C30F5-7DF1-FC3D-3FF8-D51764814D52}"/>
              </a:ext>
            </a:extLst>
          </p:cNvPr>
          <p:cNvSpPr txBox="1"/>
          <p:nvPr/>
        </p:nvSpPr>
        <p:spPr>
          <a:xfrm>
            <a:off x="5029200" y="3158719"/>
            <a:ext cx="1754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- 5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50" y="164297"/>
            <a:ext cx="5793656" cy="1456267"/>
          </a:xfrm>
        </p:spPr>
        <p:txBody>
          <a:bodyPr>
            <a:normAutofit/>
          </a:bodyPr>
          <a:lstStyle/>
          <a:p>
            <a:r>
              <a:rPr lang="en-US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Performance analysis</a:t>
            </a:r>
            <a:endParaRPr lang="ru-RU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adugi" panose="020B0502040204020203" pitchFamily="34" charset="0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63388E-D7BA-B19A-AC61-1988E36AA5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3832" y="307318"/>
            <a:ext cx="5464013" cy="8230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FE7F3A-8EA9-5F92-B867-EAE30F0DD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8370" y="308582"/>
            <a:ext cx="1546994" cy="8230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2A31D5-3ECE-E0AD-1B71-CC5C36EB29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279" y="1652636"/>
            <a:ext cx="7467030" cy="47588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FE3D87-EA35-54E2-377C-75F33A50428B}"/>
              </a:ext>
            </a:extLst>
          </p:cNvPr>
          <p:cNvSpPr txBox="1"/>
          <p:nvPr/>
        </p:nvSpPr>
        <p:spPr>
          <a:xfrm>
            <a:off x="3164760" y="1102086"/>
            <a:ext cx="4037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chemeClr val="tx2">
                    <a:lumMod val="10000"/>
                  </a:schemeClr>
                </a:solidFill>
              </a:rPr>
              <a:t>From loss_response_times.csv</a:t>
            </a:r>
          </a:p>
        </p:txBody>
      </p:sp>
    </p:spTree>
    <p:extLst>
      <p:ext uri="{BB962C8B-B14F-4D97-AF65-F5344CB8AC3E}">
        <p14:creationId xmlns:p14="http://schemas.microsoft.com/office/powerpoint/2010/main" val="94867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50" y="164297"/>
            <a:ext cx="5793656" cy="1456267"/>
          </a:xfrm>
        </p:spPr>
        <p:txBody>
          <a:bodyPr>
            <a:normAutofit/>
          </a:bodyPr>
          <a:lstStyle/>
          <a:p>
            <a:r>
              <a:rPr lang="en-US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Performance analysis</a:t>
            </a:r>
            <a:endParaRPr lang="ru-RU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adugi" panose="020B0502040204020203" pitchFamily="34" charset="0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D5FA35-27BE-7D65-4763-49B44B13AC62}"/>
              </a:ext>
            </a:extLst>
          </p:cNvPr>
          <p:cNvSpPr txBox="1"/>
          <p:nvPr/>
        </p:nvSpPr>
        <p:spPr>
          <a:xfrm>
            <a:off x="3170269" y="943897"/>
            <a:ext cx="4517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chemeClr val="tx2">
                    <a:lumMod val="10000"/>
                  </a:schemeClr>
                </a:solidFill>
              </a:rPr>
              <a:t>From delay_response_times.csv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8A16B-6868-248A-B5BE-9791281023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5128" y="107221"/>
            <a:ext cx="2446232" cy="12574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7F0E88-6452-CA77-7C5E-14EB1245B2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847" y="1467358"/>
            <a:ext cx="10638442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9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50" y="164297"/>
            <a:ext cx="5793656" cy="1456267"/>
          </a:xfrm>
        </p:spPr>
        <p:txBody>
          <a:bodyPr>
            <a:normAutofit/>
          </a:bodyPr>
          <a:lstStyle/>
          <a:p>
            <a:r>
              <a:rPr lang="en-US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Performance analysis</a:t>
            </a:r>
            <a:endParaRPr lang="ru-RU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adugi" panose="020B0502040204020203" pitchFamily="34" charset="0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FE3D87-EA35-54E2-377C-75F33A50428B}"/>
              </a:ext>
            </a:extLst>
          </p:cNvPr>
          <p:cNvSpPr txBox="1"/>
          <p:nvPr/>
        </p:nvSpPr>
        <p:spPr>
          <a:xfrm>
            <a:off x="3164760" y="1102086"/>
            <a:ext cx="465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chemeClr val="tx2">
                    <a:lumMod val="10000"/>
                  </a:schemeClr>
                </a:solidFill>
              </a:rPr>
              <a:t>From delay_response_times.csv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6ADD64-59EE-6DC3-686B-B24B6AFA6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487" y="294009"/>
            <a:ext cx="5105842" cy="823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F0B91B-B8C5-71A3-B0CD-2874AF23D4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0681" y="298660"/>
            <a:ext cx="1493649" cy="8108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FFDE85-0F61-0302-23AF-E4C3DD1CF8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161" y="1665887"/>
            <a:ext cx="6187976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1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50" y="164297"/>
            <a:ext cx="5793656" cy="1456267"/>
          </a:xfrm>
        </p:spPr>
        <p:txBody>
          <a:bodyPr>
            <a:normAutofit/>
          </a:bodyPr>
          <a:lstStyle/>
          <a:p>
            <a:r>
              <a:rPr lang="en-US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Performance analysis</a:t>
            </a:r>
            <a:endParaRPr lang="ru-RU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adugi" panose="020B0502040204020203" pitchFamily="34" charset="0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D5FA35-27BE-7D65-4763-49B44B13AC62}"/>
              </a:ext>
            </a:extLst>
          </p:cNvPr>
          <p:cNvSpPr txBox="1"/>
          <p:nvPr/>
        </p:nvSpPr>
        <p:spPr>
          <a:xfrm>
            <a:off x="3170268" y="943897"/>
            <a:ext cx="5106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chemeClr val="tx2">
                    <a:lumMod val="10000"/>
                  </a:schemeClr>
                </a:solidFill>
              </a:rPr>
              <a:t>From bandwidth_response_times.csv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BB57E-42A1-7CBE-CC2E-17825A750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8058" y="19665"/>
            <a:ext cx="3116850" cy="1371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D03486-3279-33EC-1786-9E9CFE9C0D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576" y="1511699"/>
            <a:ext cx="10325995" cy="52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8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50" y="164297"/>
            <a:ext cx="5793656" cy="1456267"/>
          </a:xfrm>
        </p:spPr>
        <p:txBody>
          <a:bodyPr>
            <a:normAutofit/>
          </a:bodyPr>
          <a:lstStyle/>
          <a:p>
            <a:r>
              <a:rPr lang="en-US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Performance analysis</a:t>
            </a:r>
            <a:endParaRPr lang="ru-RU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adugi" panose="020B0502040204020203" pitchFamily="34" charset="0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FE3D87-EA35-54E2-377C-75F33A50428B}"/>
              </a:ext>
            </a:extLst>
          </p:cNvPr>
          <p:cNvSpPr txBox="1"/>
          <p:nvPr/>
        </p:nvSpPr>
        <p:spPr>
          <a:xfrm>
            <a:off x="3164760" y="1102086"/>
            <a:ext cx="524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chemeClr val="tx2">
                    <a:lumMod val="10000"/>
                  </a:schemeClr>
                </a:solidFill>
              </a:rPr>
              <a:t>From bandwidth_response_times.csv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AB231-1EB3-588F-E6B0-26F5994370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1460" y="298238"/>
            <a:ext cx="5319221" cy="853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BAEA3A-3E32-3A31-6F99-C02BBB697B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4683" y="298238"/>
            <a:ext cx="1562235" cy="8442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2AAAA1-B44E-0D5B-995B-C453EF25F3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100" y="1513502"/>
            <a:ext cx="6271803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54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50" y="164297"/>
            <a:ext cx="5793656" cy="1456267"/>
          </a:xfrm>
        </p:spPr>
        <p:txBody>
          <a:bodyPr>
            <a:normAutofit/>
          </a:bodyPr>
          <a:lstStyle/>
          <a:p>
            <a:r>
              <a:rPr lang="en-US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Performance analysis</a:t>
            </a:r>
            <a:endParaRPr lang="ru-RU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adugi" panose="020B0502040204020203" pitchFamily="34" charset="0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20E067-1B1E-9D74-4EBA-DDE394C80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706" y="1415449"/>
            <a:ext cx="9086052" cy="52906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FE3D87-EA35-54E2-377C-75F33A50428B}"/>
              </a:ext>
            </a:extLst>
          </p:cNvPr>
          <p:cNvSpPr txBox="1"/>
          <p:nvPr/>
        </p:nvSpPr>
        <p:spPr>
          <a:xfrm>
            <a:off x="1987675" y="1474437"/>
            <a:ext cx="7302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2">
                    <a:lumMod val="10000"/>
                  </a:schemeClr>
                </a:solidFill>
              </a:rPr>
              <a:t>COMPARISION OF RESPONSE TIMES ACROSS LOSS, DELAY AND BANDWIDTH</a:t>
            </a:r>
          </a:p>
        </p:txBody>
      </p:sp>
    </p:spTree>
    <p:extLst>
      <p:ext uri="{BB962C8B-B14F-4D97-AF65-F5344CB8AC3E}">
        <p14:creationId xmlns:p14="http://schemas.microsoft.com/office/powerpoint/2010/main" val="2949317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06" y="51865"/>
            <a:ext cx="5793656" cy="1456267"/>
          </a:xfrm>
        </p:spPr>
        <p:txBody>
          <a:bodyPr>
            <a:normAutofit/>
          </a:bodyPr>
          <a:lstStyle/>
          <a:p>
            <a:r>
              <a:rPr lang="en-US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Performance analysis</a:t>
            </a:r>
            <a:endParaRPr lang="ru-RU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adugi" panose="020B0502040204020203" pitchFamily="34" charset="0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C8D0D8-9E5C-C32B-6FFD-BBB32B9A9F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08" y="1415916"/>
            <a:ext cx="8009314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46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50" y="164297"/>
            <a:ext cx="5793656" cy="1456267"/>
          </a:xfrm>
        </p:spPr>
        <p:txBody>
          <a:bodyPr>
            <a:normAutofit/>
          </a:bodyPr>
          <a:lstStyle/>
          <a:p>
            <a:r>
              <a:rPr lang="en-US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RESULT</a:t>
            </a:r>
            <a:endParaRPr lang="ru-RU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adugi" panose="020B0502040204020203" pitchFamily="34" charset="0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128D7F-E684-74C3-B5C7-8385960C754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1291" b="-1"/>
          <a:stretch/>
        </p:blipFill>
        <p:spPr>
          <a:xfrm>
            <a:off x="1421834" y="2382855"/>
            <a:ext cx="4442845" cy="4191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208E0F-E6B2-1927-9D55-A752BDF0C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0213" y="3453004"/>
            <a:ext cx="5212532" cy="26062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8D03E9-1FD7-3BCC-78D2-314D2EB0FA1E}"/>
              </a:ext>
            </a:extLst>
          </p:cNvPr>
          <p:cNvSpPr txBox="1"/>
          <p:nvPr/>
        </p:nvSpPr>
        <p:spPr>
          <a:xfrm>
            <a:off x="746636" y="1503956"/>
            <a:ext cx="615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a User joined the group chat:</a:t>
            </a:r>
          </a:p>
          <a:p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B6D8EA-727E-A63A-80AD-EDA559E699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9868" y="1875572"/>
            <a:ext cx="5136325" cy="4191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7E21A7-CB1D-64E0-6179-820936A07339}"/>
              </a:ext>
            </a:extLst>
          </p:cNvPr>
          <p:cNvSpPr txBox="1"/>
          <p:nvPr/>
        </p:nvSpPr>
        <p:spPr>
          <a:xfrm>
            <a:off x="582090" y="3004122"/>
            <a:ext cx="687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user joined the group chat in middle of a conversation: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330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50" y="164297"/>
            <a:ext cx="5793656" cy="1456267"/>
          </a:xfrm>
        </p:spPr>
        <p:txBody>
          <a:bodyPr>
            <a:normAutofit/>
          </a:bodyPr>
          <a:lstStyle/>
          <a:p>
            <a:r>
              <a:rPr lang="en-US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RESULT</a:t>
            </a:r>
            <a:endParaRPr lang="ru-RU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adugi" panose="020B0502040204020203" pitchFamily="34" charset="0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8D03E9-1FD7-3BCC-78D2-314D2EB0FA1E}"/>
              </a:ext>
            </a:extLst>
          </p:cNvPr>
          <p:cNvSpPr txBox="1"/>
          <p:nvPr/>
        </p:nvSpPr>
        <p:spPr>
          <a:xfrm>
            <a:off x="619051" y="1555740"/>
            <a:ext cx="615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/users</a:t>
            </a:r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dirty="0"/>
              <a:t>returns the active(online) users connected to the server: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7E21A7-CB1D-64E0-6179-820936A07339}"/>
              </a:ext>
            </a:extLst>
          </p:cNvPr>
          <p:cNvSpPr txBox="1"/>
          <p:nvPr/>
        </p:nvSpPr>
        <p:spPr>
          <a:xfrm>
            <a:off x="496063" y="3062760"/>
            <a:ext cx="863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tx2">
                    <a:lumMod val="10000"/>
                  </a:schemeClr>
                </a:solidFill>
              </a:rPr>
              <a:t>/history </a:t>
            </a:r>
            <a:r>
              <a:rPr lang="en-IN" dirty="0"/>
              <a:t>returns the recent 10 messages including the recent activities by the active users: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4E0AD-81FF-51CB-B282-BE26FA8CA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6765" y="1930428"/>
            <a:ext cx="2453853" cy="632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6AA2D8-64D1-AB7F-7F66-2091BA803B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6490" y="3525027"/>
            <a:ext cx="2758679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68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50" y="164297"/>
            <a:ext cx="5793656" cy="1456267"/>
          </a:xfrm>
        </p:spPr>
        <p:txBody>
          <a:bodyPr>
            <a:normAutofit/>
          </a:bodyPr>
          <a:lstStyle/>
          <a:p>
            <a:r>
              <a:rPr lang="en-US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RESULT</a:t>
            </a:r>
            <a:endParaRPr lang="ru-RU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adugi" panose="020B0502040204020203" pitchFamily="34" charset="0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8D03E9-1FD7-3BCC-78D2-314D2EB0FA1E}"/>
              </a:ext>
            </a:extLst>
          </p:cNvPr>
          <p:cNvSpPr txBox="1"/>
          <p:nvPr/>
        </p:nvSpPr>
        <p:spPr>
          <a:xfrm>
            <a:off x="619051" y="1555740"/>
            <a:ext cx="615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 the help of </a:t>
            </a:r>
            <a:r>
              <a:rPr lang="en-IN" b="1" i="1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/nick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dirty="0"/>
              <a:t>user can change his nickname :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7E21A7-CB1D-64E0-6179-820936A07339}"/>
              </a:ext>
            </a:extLst>
          </p:cNvPr>
          <p:cNvSpPr txBox="1"/>
          <p:nvPr/>
        </p:nvSpPr>
        <p:spPr>
          <a:xfrm>
            <a:off x="496063" y="3062760"/>
            <a:ext cx="945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IN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</a:t>
            </a:r>
            <a:r>
              <a:rPr lang="en-IN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</a:t>
            </a:r>
            <a:r>
              <a:rPr lang="en-IN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uname</a:t>
            </a:r>
            <a:r>
              <a:rPr lang="en-IN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[</a:t>
            </a:r>
            <a:r>
              <a:rPr lang="en-IN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</a:t>
            </a:r>
            <a:r>
              <a:rPr lang="en-IN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]: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IN" dirty="0"/>
              <a:t>When user ‘</a:t>
            </a:r>
            <a:r>
              <a:rPr lang="en-IN" dirty="0" err="1"/>
              <a:t>aaa</a:t>
            </a:r>
            <a:r>
              <a:rPr lang="en-IN" dirty="0"/>
              <a:t>’ wants to send a private message to user ‘</a:t>
            </a:r>
            <a:r>
              <a:rPr lang="en-IN" dirty="0" err="1"/>
              <a:t>bbb</a:t>
            </a:r>
            <a:r>
              <a:rPr lang="en-IN" dirty="0"/>
              <a:t>’:</a:t>
            </a:r>
          </a:p>
          <a:p>
            <a:r>
              <a:rPr lang="en-IN" b="1" i="1" dirty="0"/>
              <a:t>(this will not be updated in the chat history)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B9DD69-4981-C37F-8088-3C5CF05B5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3047" y="1949103"/>
            <a:ext cx="3055885" cy="579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FB5CA3-F47F-ABA4-3C1A-CB04A9C81E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8793" y="3782421"/>
            <a:ext cx="2171888" cy="571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2DCD08-A931-6406-4288-AEE04F16807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22974"/>
          <a:stretch/>
        </p:blipFill>
        <p:spPr>
          <a:xfrm>
            <a:off x="1695027" y="4563356"/>
            <a:ext cx="2339543" cy="23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6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38" y="51865"/>
            <a:ext cx="4748711" cy="1456267"/>
          </a:xfrm>
        </p:spPr>
        <p:txBody>
          <a:bodyPr>
            <a:normAutofit/>
          </a:bodyPr>
          <a:lstStyle/>
          <a:p>
            <a:r>
              <a:rPr lang="en-US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Project Description</a:t>
            </a:r>
            <a:endParaRPr lang="ru-RU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adugi" panose="020B0502040204020203" pitchFamily="34" charset="0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0B1C45-5F83-27A9-CC5F-90FE6D4AB92D}"/>
              </a:ext>
            </a:extLst>
          </p:cNvPr>
          <p:cNvSpPr txBox="1"/>
          <p:nvPr/>
        </p:nvSpPr>
        <p:spPr>
          <a:xfrm>
            <a:off x="904645" y="1306443"/>
            <a:ext cx="1144086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Objective -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Creation and deployment of a real-time chat application using Python's socket and threading libraries.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Server:</a:t>
            </a:r>
            <a:r>
              <a:rPr lang="en-US" sz="1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Manages client connections, broadcasts messages, and maintains chat history.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Clients:</a:t>
            </a:r>
            <a:r>
              <a:rPr lang="en-US" sz="1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Multiple clients can connect simultaneously to send messages and execute commands.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Sending messages to the chat room.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Sending private messages to other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Executing commands (changing nickname, viewing chat history).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Server administrative functions (kicking users).</a:t>
            </a:r>
          </a:p>
          <a:p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Metrics Measured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Latency:</a:t>
            </a:r>
            <a:r>
              <a:rPr lang="en-US" sz="1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Response time for each message.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Bandwidth Usage:</a:t>
            </a:r>
            <a:r>
              <a:rPr lang="en-US" sz="1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 consumption during communication.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Message Loss:</a:t>
            </a:r>
            <a:r>
              <a:rPr lang="en-US" sz="1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Number of messages not delivered successfully.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Data Recording 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Metrics are stored in a CSV file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Analysis &amp; Visualization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Analyzing the system’s efficiency and responsiveness.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Visualizing data through graphs and tables to evaluate scalability and robustness.</a:t>
            </a: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50" y="164297"/>
            <a:ext cx="5793656" cy="1456267"/>
          </a:xfrm>
        </p:spPr>
        <p:txBody>
          <a:bodyPr>
            <a:normAutofit/>
          </a:bodyPr>
          <a:lstStyle/>
          <a:p>
            <a:r>
              <a:rPr lang="en-US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RESULT</a:t>
            </a:r>
            <a:endParaRPr lang="ru-RU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adugi" panose="020B0502040204020203" pitchFamily="34" charset="0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8D03E9-1FD7-3BCC-78D2-314D2EB0FA1E}"/>
              </a:ext>
            </a:extLst>
          </p:cNvPr>
          <p:cNvSpPr txBox="1"/>
          <p:nvPr/>
        </p:nvSpPr>
        <p:spPr>
          <a:xfrm>
            <a:off x="619051" y="1555740"/>
            <a:ext cx="673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/exit </a:t>
            </a:r>
            <a:r>
              <a:rPr lang="en-IN" dirty="0"/>
              <a:t>is used by the user to disconnect from the server(group chat):</a:t>
            </a:r>
          </a:p>
          <a:p>
            <a:r>
              <a:rPr lang="en-IN" b="1" i="1" dirty="0"/>
              <a:t>(each other user will be updated with the info)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7E21A7-CB1D-64E0-6179-820936A07339}"/>
              </a:ext>
            </a:extLst>
          </p:cNvPr>
          <p:cNvSpPr txBox="1"/>
          <p:nvPr/>
        </p:nvSpPr>
        <p:spPr>
          <a:xfrm>
            <a:off x="573602" y="4409604"/>
            <a:ext cx="945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/kick  </a:t>
            </a:r>
            <a:r>
              <a:rPr lang="en-IN" dirty="0"/>
              <a:t>Server uses this command to kick out any of the user from the group chat:</a:t>
            </a:r>
            <a:endParaRPr lang="en-IN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C0E91-B91B-55E2-D8CE-27410B7E0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9319" y="2226354"/>
            <a:ext cx="6248942" cy="1950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45709F-9B6F-F8A0-DEFA-FE670E4FAE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9319" y="5015172"/>
            <a:ext cx="823031" cy="243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C4F9B3-ED23-9C86-C117-26D8DAA06E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0539" y="5393980"/>
            <a:ext cx="3673158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58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73D938F-E6DB-8223-9E5E-6323462A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279" y="2700866"/>
            <a:ext cx="2676525" cy="1456267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THANK YOU </a:t>
            </a: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sym typeface="Wingdings" panose="05000000000000000000" pitchFamily="2" charset="2"/>
              </a:rPr>
              <a:t>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DB5A03-69C1-D7B0-0BCB-656C4BA44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98" y="289249"/>
            <a:ext cx="6334430" cy="60928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Dual Socket Communication Strategy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Purpose -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Ensures reliability and enhances error handling in the chat 		         application.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Implementation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Utilizes two sockets in the client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Maintains a connection even if one socket faces issues.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Benefits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Reduces Message Loss:</a:t>
            </a:r>
            <a:r>
              <a:rPr lang="en-US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Minimizes the risk of losing messages due to socket errors.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Improves Data Transmission Consistency:</a:t>
            </a:r>
            <a:r>
              <a:rPr lang="en-US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Ensures smooth and consistent data flow.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Enhances Stability:</a:t>
            </a:r>
            <a:r>
              <a:rPr lang="en-US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Contributes to the overall stability of the chat application.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Effectiveness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Demonstrated through performance metrics.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Shows the system’s capability to handle real-time communication efficiently.</a:t>
            </a:r>
          </a:p>
        </p:txBody>
      </p:sp>
      <p:pic>
        <p:nvPicPr>
          <p:cNvPr id="1028" name="Picture 4" descr="Your Curated Guide to Developing Chat App in Flutter With Firebase">
            <a:extLst>
              <a:ext uri="{FF2B5EF4-FFF2-40B4-BE49-F238E27FC236}">
                <a16:creationId xmlns:a16="http://schemas.microsoft.com/office/drawing/2014/main" id="{A97DED9F-B1D0-4968-5E05-F17156AC5B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9" r="11271"/>
          <a:stretch/>
        </p:blipFill>
        <p:spPr bwMode="auto">
          <a:xfrm>
            <a:off x="7288160" y="537224"/>
            <a:ext cx="4286864" cy="52995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15DE06-9BE1-7442-43F6-FC4E86C34B90}"/>
              </a:ext>
            </a:extLst>
          </p:cNvPr>
          <p:cNvSpPr txBox="1"/>
          <p:nvPr/>
        </p:nvSpPr>
        <p:spPr>
          <a:xfrm>
            <a:off x="290061" y="192637"/>
            <a:ext cx="7025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DESIGN REQUIREMENTS OF TRANSPORT SERVICES</a:t>
            </a:r>
            <a:endParaRPr lang="en-IN" sz="3600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264D1A-D4C9-B5F5-50A7-D3DB63C4F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418589"/>
              </p:ext>
            </p:extLst>
          </p:nvPr>
        </p:nvGraphicFramePr>
        <p:xfrm>
          <a:off x="422787" y="1543665"/>
          <a:ext cx="11621729" cy="5044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6062">
                  <a:extLst>
                    <a:ext uri="{9D8B030D-6E8A-4147-A177-3AD203B41FA5}">
                      <a16:colId xmlns:a16="http://schemas.microsoft.com/office/drawing/2014/main" val="4254935810"/>
                    </a:ext>
                  </a:extLst>
                </a:gridCol>
                <a:gridCol w="3458402">
                  <a:extLst>
                    <a:ext uri="{9D8B030D-6E8A-4147-A177-3AD203B41FA5}">
                      <a16:colId xmlns:a16="http://schemas.microsoft.com/office/drawing/2014/main" val="596895443"/>
                    </a:ext>
                  </a:extLst>
                </a:gridCol>
                <a:gridCol w="6387265">
                  <a:extLst>
                    <a:ext uri="{9D8B030D-6E8A-4147-A177-3AD203B41FA5}">
                      <a16:colId xmlns:a16="http://schemas.microsoft.com/office/drawing/2014/main" val="3283154380"/>
                    </a:ext>
                  </a:extLst>
                </a:gridCol>
              </a:tblGrid>
              <a:tr h="589935">
                <a:tc>
                  <a:txBody>
                    <a:bodyPr/>
                    <a:lstStyle/>
                    <a:p>
                      <a:r>
                        <a:rPr lang="en-IN" sz="1800" b="1" i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Design</a:t>
                      </a:r>
                      <a:r>
                        <a:rPr lang="en-IN" sz="1800" b="1" i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</a:t>
                      </a:r>
                      <a:r>
                        <a:rPr lang="en-IN" sz="1800" b="1" i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Requirement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Implementation in the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850741"/>
                  </a:ext>
                </a:extLst>
              </a:tr>
              <a:tr h="1020986">
                <a:tc>
                  <a:txBody>
                    <a:bodyPr/>
                    <a:lstStyle/>
                    <a:p>
                      <a:endParaRPr lang="en-IN" sz="1800" b="1" i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  <a:p>
                      <a:r>
                        <a:rPr lang="en-IN" sz="1800" b="1" i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Reliable Data Transfer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+mn-lt"/>
                        </a:rPr>
                        <a:t>Ensures messages are delivered accurately and in the correct order, with minimal loss or duplication.</a:t>
                      </a:r>
                      <a:endParaRPr lang="en-IN" sz="17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+mn-lt"/>
                        </a:rPr>
                        <a:t>- The use of two separate sockets (primary and secondary) helps to ensure message delivery even if one connection fails. </a:t>
                      </a:r>
                      <a:br>
                        <a:rPr lang="en-US" sz="1700" dirty="0">
                          <a:latin typeface="+mn-lt"/>
                        </a:rPr>
                      </a:br>
                      <a:r>
                        <a:rPr lang="en-US" sz="1700" dirty="0">
                          <a:latin typeface="+mn-lt"/>
                        </a:rPr>
                        <a:t>- Server tracks client connections and re-transmits messages in case of connection disruptions.</a:t>
                      </a:r>
                      <a:endParaRPr lang="en-IN" sz="17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116728"/>
                  </a:ext>
                </a:extLst>
              </a:tr>
              <a:tr h="1020986">
                <a:tc>
                  <a:txBody>
                    <a:bodyPr/>
                    <a:lstStyle/>
                    <a:p>
                      <a:r>
                        <a:rPr lang="en-IN" sz="1800" b="1" i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Timing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+mn-lt"/>
                        </a:rPr>
                        <a:t>Guarantees that data is delivered within a specified timeframe, crucial for maintaining real-time communication.</a:t>
                      </a:r>
                      <a:endParaRPr lang="en-IN" sz="17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+mn-lt"/>
                        </a:rPr>
                        <a:t>- </a:t>
                      </a:r>
                      <a:r>
                        <a:rPr lang="en-US" sz="1700" dirty="0">
                          <a:latin typeface="+mn-lt"/>
                        </a:rPr>
                        <a:t>The client records response times for each message sent, allowing analysis of network delays and server responsiveness. </a:t>
                      </a:r>
                      <a:br>
                        <a:rPr lang="en-US" sz="1700" dirty="0">
                          <a:latin typeface="+mn-lt"/>
                        </a:rPr>
                      </a:br>
                      <a:r>
                        <a:rPr lang="en-US" sz="1700" dirty="0">
                          <a:latin typeface="+mn-lt"/>
                        </a:rPr>
                        <a:t>- Measured response times are stored and can be analyzed to ensure acceptable latency levels.</a:t>
                      </a:r>
                      <a:endParaRPr lang="en-IN" sz="17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840476"/>
                  </a:ext>
                </a:extLst>
              </a:tr>
              <a:tr h="1020986">
                <a:tc>
                  <a:txBody>
                    <a:bodyPr/>
                    <a:lstStyle/>
                    <a:p>
                      <a:r>
                        <a:rPr lang="en-IN" sz="1800" b="1" i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Throughput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+mn-lt"/>
                        </a:rPr>
                        <a:t>Refers to the amount of data successfully transmitted over a network in a given time period.</a:t>
                      </a:r>
                      <a:endParaRPr lang="en-IN" sz="17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+mn-lt"/>
                        </a:rPr>
                        <a:t>- The system can handle multiple clients simultaneously, broadcasting messages without significant delays. </a:t>
                      </a:r>
                      <a:br>
                        <a:rPr lang="en-US" sz="1700" dirty="0">
                          <a:latin typeface="+mn-lt"/>
                        </a:rPr>
                      </a:br>
                      <a:r>
                        <a:rPr lang="en-US" sz="1700" dirty="0">
                          <a:latin typeface="+mn-lt"/>
                        </a:rPr>
                        <a:t>- Efficient handling of chat history and limiting message length to maintain smooth throughput.</a:t>
                      </a:r>
                      <a:endParaRPr lang="en-IN" sz="17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360659"/>
                  </a:ext>
                </a:extLst>
              </a:tr>
              <a:tr h="1020986">
                <a:tc>
                  <a:txBody>
                    <a:bodyPr/>
                    <a:lstStyle/>
                    <a:p>
                      <a:r>
                        <a:rPr lang="en-IN" sz="1800" b="1" i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+mn-lt"/>
                        </a:rPr>
                        <a:t>Protects data from unauthorized access, ensuring confidentiality and integrity during transmission.</a:t>
                      </a:r>
                      <a:endParaRPr lang="en-IN" sz="17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700" dirty="0">
                          <a:latin typeface="+mn-lt"/>
                        </a:rPr>
                        <a:t>Basic security features like client nickname verification.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700" dirty="0">
                          <a:latin typeface="+mn-lt"/>
                        </a:rPr>
                        <a:t>Peer to Peer private messaging has been implemented.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700" dirty="0">
                          <a:latin typeface="+mn-lt"/>
                        </a:rPr>
                        <a:t>Does not include advanced security measures like encryption.</a:t>
                      </a:r>
                      <a:endParaRPr lang="en-IN" sz="17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683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31" y="314098"/>
            <a:ext cx="5793656" cy="1456267"/>
          </a:xfrm>
        </p:spPr>
        <p:txBody>
          <a:bodyPr>
            <a:normAutofit/>
          </a:bodyPr>
          <a:lstStyle/>
          <a:p>
            <a:r>
              <a:rPr lang="en-US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ARCHITECTURE DIAGRAM</a:t>
            </a:r>
            <a:endParaRPr lang="ru-RU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adugi" panose="020B0502040204020203" pitchFamily="34" charset="0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70C9ED33-544F-E58B-B491-788889C010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C3643-B9F9-C9D0-3E45-77D3A78AF5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616" y="1914336"/>
            <a:ext cx="10943268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9AD462-020F-55B9-355C-27ECA1E06260}"/>
              </a:ext>
            </a:extLst>
          </p:cNvPr>
          <p:cNvSpPr txBox="1"/>
          <p:nvPr/>
        </p:nvSpPr>
        <p:spPr>
          <a:xfrm>
            <a:off x="540774" y="521110"/>
            <a:ext cx="4149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CLIENT – SIDE</a:t>
            </a:r>
          </a:p>
          <a:p>
            <a:r>
              <a:rPr lang="en-IN" sz="3600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MODULE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E29E33-3B13-076D-D330-6A0C0FA5F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30265"/>
              </p:ext>
            </p:extLst>
          </p:nvPr>
        </p:nvGraphicFramePr>
        <p:xfrm>
          <a:off x="1012722" y="1999676"/>
          <a:ext cx="10166556" cy="26997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639">
                  <a:extLst>
                    <a:ext uri="{9D8B030D-6E8A-4147-A177-3AD203B41FA5}">
                      <a16:colId xmlns:a16="http://schemas.microsoft.com/office/drawing/2014/main" val="3890097291"/>
                    </a:ext>
                  </a:extLst>
                </a:gridCol>
                <a:gridCol w="2069691">
                  <a:extLst>
                    <a:ext uri="{9D8B030D-6E8A-4147-A177-3AD203B41FA5}">
                      <a16:colId xmlns:a16="http://schemas.microsoft.com/office/drawing/2014/main" val="1313257998"/>
                    </a:ext>
                  </a:extLst>
                </a:gridCol>
                <a:gridCol w="2526890">
                  <a:extLst>
                    <a:ext uri="{9D8B030D-6E8A-4147-A177-3AD203B41FA5}">
                      <a16:colId xmlns:a16="http://schemas.microsoft.com/office/drawing/2014/main" val="3263664390"/>
                    </a:ext>
                  </a:extLst>
                </a:gridCol>
                <a:gridCol w="3028336">
                  <a:extLst>
                    <a:ext uri="{9D8B030D-6E8A-4147-A177-3AD203B41FA5}">
                      <a16:colId xmlns:a16="http://schemas.microsoft.com/office/drawing/2014/main" val="1287252027"/>
                    </a:ext>
                  </a:extLst>
                </a:gridCol>
              </a:tblGrid>
              <a:tr h="558527">
                <a:tc>
                  <a:txBody>
                    <a:bodyPr/>
                    <a:lstStyle/>
                    <a:p>
                      <a:r>
                        <a:rPr lang="en-IN" b="1" i="0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Client 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i="0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Transport Protocol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i="0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Number of Connections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i="0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843492"/>
                  </a:ext>
                </a:extLst>
              </a:tr>
              <a:tr h="1029847">
                <a:tc>
                  <a:txBody>
                    <a:bodyPr/>
                    <a:lstStyle/>
                    <a:p>
                      <a:r>
                        <a:rPr lang="en-IN" b="1" i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Primary Client Socket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TCP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1 per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Used for sending and receiving messages from the server.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9691320"/>
                  </a:ext>
                </a:extLst>
              </a:tr>
              <a:tr h="1029847">
                <a:tc>
                  <a:txBody>
                    <a:bodyPr/>
                    <a:lstStyle/>
                    <a:p>
                      <a:r>
                        <a:rPr lang="en-IN" b="1" i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Secondary Client Socket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TCP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1 per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Provides redundancy and handles messages or errors if the primary socket fails.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22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63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9AD462-020F-55B9-355C-27ECA1E06260}"/>
              </a:ext>
            </a:extLst>
          </p:cNvPr>
          <p:cNvSpPr txBox="1"/>
          <p:nvPr/>
        </p:nvSpPr>
        <p:spPr>
          <a:xfrm>
            <a:off x="540774" y="521110"/>
            <a:ext cx="4149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SERVER – SIDE</a:t>
            </a:r>
          </a:p>
          <a:p>
            <a:r>
              <a:rPr lang="en-IN" sz="3600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MODULE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E29E33-3B13-076D-D330-6A0C0FA5F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466470"/>
              </p:ext>
            </p:extLst>
          </p:nvPr>
        </p:nvGraphicFramePr>
        <p:xfrm>
          <a:off x="1012722" y="1999676"/>
          <a:ext cx="10166556" cy="26997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639">
                  <a:extLst>
                    <a:ext uri="{9D8B030D-6E8A-4147-A177-3AD203B41FA5}">
                      <a16:colId xmlns:a16="http://schemas.microsoft.com/office/drawing/2014/main" val="3890097291"/>
                    </a:ext>
                  </a:extLst>
                </a:gridCol>
                <a:gridCol w="2069691">
                  <a:extLst>
                    <a:ext uri="{9D8B030D-6E8A-4147-A177-3AD203B41FA5}">
                      <a16:colId xmlns:a16="http://schemas.microsoft.com/office/drawing/2014/main" val="1313257998"/>
                    </a:ext>
                  </a:extLst>
                </a:gridCol>
                <a:gridCol w="2526890">
                  <a:extLst>
                    <a:ext uri="{9D8B030D-6E8A-4147-A177-3AD203B41FA5}">
                      <a16:colId xmlns:a16="http://schemas.microsoft.com/office/drawing/2014/main" val="3263664390"/>
                    </a:ext>
                  </a:extLst>
                </a:gridCol>
                <a:gridCol w="3028336">
                  <a:extLst>
                    <a:ext uri="{9D8B030D-6E8A-4147-A177-3AD203B41FA5}">
                      <a16:colId xmlns:a16="http://schemas.microsoft.com/office/drawing/2014/main" val="1287252027"/>
                    </a:ext>
                  </a:extLst>
                </a:gridCol>
              </a:tblGrid>
              <a:tr h="558527">
                <a:tc>
                  <a:txBody>
                    <a:bodyPr/>
                    <a:lstStyle/>
                    <a:p>
                      <a:r>
                        <a:rPr lang="en-IN" b="1" i="0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Server 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i="0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Transport Protocol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i="0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Number of Connections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i="0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843492"/>
                  </a:ext>
                </a:extLst>
              </a:tr>
              <a:tr h="1029847">
                <a:tc>
                  <a:txBody>
                    <a:bodyPr/>
                    <a:lstStyle/>
                    <a:p>
                      <a:r>
                        <a:rPr lang="en-IN" b="1" i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Server Socket</a:t>
                      </a:r>
                    </a:p>
                    <a:p>
                      <a:r>
                        <a:rPr lang="en-IN" b="1" i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(Primary)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TCP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1 per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Listens for primary connections from clients.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9691320"/>
                  </a:ext>
                </a:extLst>
              </a:tr>
              <a:tr h="1029847">
                <a:tc>
                  <a:txBody>
                    <a:bodyPr/>
                    <a:lstStyle/>
                    <a:p>
                      <a:r>
                        <a:rPr lang="en-IN" b="1" i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Server Socket</a:t>
                      </a:r>
                    </a:p>
                    <a:p>
                      <a:r>
                        <a:rPr lang="en-IN" b="1" i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(Secondary)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TCP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1 per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Listens for secondary connections from clients, ensuring redundancy.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22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49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9AD462-020F-55B9-355C-27ECA1E06260}"/>
              </a:ext>
            </a:extLst>
          </p:cNvPr>
          <p:cNvSpPr txBox="1"/>
          <p:nvPr/>
        </p:nvSpPr>
        <p:spPr>
          <a:xfrm>
            <a:off x="540774" y="521110"/>
            <a:ext cx="4680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ADMIN CONTROL</a:t>
            </a:r>
          </a:p>
          <a:p>
            <a:r>
              <a:rPr lang="en-IN" sz="3600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MODULE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7FA4CE-2CD2-7138-167A-BF1AEDAB3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95392"/>
              </p:ext>
            </p:extLst>
          </p:nvPr>
        </p:nvGraphicFramePr>
        <p:xfrm>
          <a:off x="1353574" y="2188633"/>
          <a:ext cx="81280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595393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82712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34541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29170927"/>
                    </a:ext>
                  </a:extLst>
                </a:gridCol>
              </a:tblGrid>
              <a:tr h="499535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Admin Control 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Transport Protocol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Number of Connections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537929"/>
                  </a:ext>
                </a:extLst>
              </a:tr>
              <a:tr h="947858">
                <a:tc>
                  <a:txBody>
                    <a:bodyPr/>
                    <a:lstStyle/>
                    <a:p>
                      <a:r>
                        <a:rPr lang="en-IN" b="1" i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Admin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N/A (local input)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+mn-lt"/>
                        </a:rPr>
                        <a:t>1 (local server control)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Handled via local input commands on the server for administrative tasks.</a:t>
                      </a:r>
                      <a:endParaRPr lang="en-IN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3097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06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50" y="164297"/>
            <a:ext cx="5793656" cy="1456267"/>
          </a:xfrm>
        </p:spPr>
        <p:txBody>
          <a:bodyPr>
            <a:normAutofit/>
          </a:bodyPr>
          <a:lstStyle/>
          <a:p>
            <a:r>
              <a:rPr lang="en-US" b="1" spc="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Performance analysis</a:t>
            </a:r>
            <a:endParaRPr lang="ru-RU" b="1" spc="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adugi" panose="020B0502040204020203" pitchFamily="34" charset="0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673608-F497-AACC-44DA-4E333F237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967" y="1516722"/>
            <a:ext cx="11097249" cy="509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DAB94C-6269-F2C1-D4E7-A1DC8059CF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9977" y="135305"/>
            <a:ext cx="2591025" cy="12269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D5FA35-27BE-7D65-4763-49B44B13AC62}"/>
              </a:ext>
            </a:extLst>
          </p:cNvPr>
          <p:cNvSpPr txBox="1"/>
          <p:nvPr/>
        </p:nvSpPr>
        <p:spPr>
          <a:xfrm>
            <a:off x="3170269" y="943897"/>
            <a:ext cx="4037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chemeClr val="tx2">
                    <a:lumMod val="10000"/>
                  </a:schemeClr>
                </a:solidFill>
              </a:rPr>
              <a:t>From loss_response_times.csv</a:t>
            </a:r>
          </a:p>
        </p:txBody>
      </p:sp>
    </p:spTree>
    <p:extLst>
      <p:ext uri="{BB962C8B-B14F-4D97-AF65-F5344CB8AC3E}">
        <p14:creationId xmlns:p14="http://schemas.microsoft.com/office/powerpoint/2010/main" val="1988983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191</TotalTime>
  <Words>878</Words>
  <Application>Microsoft Office PowerPoint</Application>
  <PresentationFormat>Widescreen</PresentationFormat>
  <Paragraphs>151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Gadugi</vt:lpstr>
      <vt:lpstr>Celestial</vt:lpstr>
      <vt:lpstr>TCP CLIENT SERVER CHAT APPLICATION</vt:lpstr>
      <vt:lpstr>Project Description</vt:lpstr>
      <vt:lpstr>PowerPoint Presentation</vt:lpstr>
      <vt:lpstr>PowerPoint Presentation</vt:lpstr>
      <vt:lpstr>ARCHITECTURE DIAGRAM</vt:lpstr>
      <vt:lpstr>PowerPoint Presentation</vt:lpstr>
      <vt:lpstr>PowerPoint Presentation</vt:lpstr>
      <vt:lpstr>PowerPoint Presentation</vt:lpstr>
      <vt:lpstr>Performance analysis</vt:lpstr>
      <vt:lpstr>Performance analysis</vt:lpstr>
      <vt:lpstr>Performance analysis</vt:lpstr>
      <vt:lpstr>Performance analysis</vt:lpstr>
      <vt:lpstr>Performance analysis</vt:lpstr>
      <vt:lpstr>Performance analysis</vt:lpstr>
      <vt:lpstr>Performance analysis</vt:lpstr>
      <vt:lpstr>Performance analysis</vt:lpstr>
      <vt:lpstr>RESULT</vt:lpstr>
      <vt:lpstr>RESULT</vt:lpstr>
      <vt:lpstr>RESULT</vt:lpstr>
      <vt:lpstr>RESULT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Prasad Simhadri</dc:creator>
  <cp:lastModifiedBy>Prasad Simhadri</cp:lastModifiedBy>
  <cp:revision>9</cp:revision>
  <dcterms:created xsi:type="dcterms:W3CDTF">2024-09-19T17:31:28Z</dcterms:created>
  <dcterms:modified xsi:type="dcterms:W3CDTF">2024-09-20T08:05:37Z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