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9" r:id="rId5"/>
    <p:sldId id="267" r:id="rId6"/>
    <p:sldId id="262" r:id="rId7"/>
    <p:sldId id="261" r:id="rId8"/>
    <p:sldId id="270" r:id="rId9"/>
    <p:sldId id="268" r:id="rId10"/>
    <p:sldId id="269" r:id="rId11"/>
    <p:sldId id="260" r:id="rId12"/>
    <p:sldId id="263"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xmlns=""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40267FFF-6BC4-4DF0-BC55-B2C3BFD8ED12}"/>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5" name="Footer Placeholder 4">
            <a:extLst>
              <a:ext uri="{FF2B5EF4-FFF2-40B4-BE49-F238E27FC236}">
                <a16:creationId xmlns:a16="http://schemas.microsoft.com/office/drawing/2014/main" xmlns=""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xmlns=""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82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xmlns=""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E4E3736-E8AA-4F58-9D3A-27050B287F9D}"/>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5" name="Footer Placeholder 4">
            <a:extLst>
              <a:ext uri="{FF2B5EF4-FFF2-40B4-BE49-F238E27FC236}">
                <a16:creationId xmlns:a16="http://schemas.microsoft.com/office/drawing/2014/main" xmlns=""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8496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xmlns=""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EE336EA-B6DD-4115-9C67-79A24C866ED4}"/>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5" name="Footer Placeholder 4">
            <a:extLst>
              <a:ext uri="{FF2B5EF4-FFF2-40B4-BE49-F238E27FC236}">
                <a16:creationId xmlns:a16="http://schemas.microsoft.com/office/drawing/2014/main" xmlns=""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15349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10/21/2021</a:t>
            </a:fld>
            <a:endParaRPr lang="en-US" dirty="0"/>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867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10/21/2021</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9177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02AC24A9-CCB6-4F8D-B8DB-C2F3692CFA5A}" type="datetimeFigureOut">
              <a:rPr lang="en-US" smtClean="0"/>
              <a:t>10/21/2021</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1824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10/21/2021</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426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10/21/2021</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989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02AC24A9-CCB6-4F8D-B8DB-C2F3692CFA5A}" type="datetimeFigureOut">
              <a:rPr lang="en-US" smtClean="0"/>
              <a:t>10/21/2021</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1370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02AC24A9-CCB6-4F8D-B8DB-C2F3692CFA5A}" type="datetimeFigureOut">
              <a:rPr lang="en-US" smtClean="0"/>
              <a:t>10/21/2021</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7011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10/21/2021</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76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806260C-3219-4812-88F2-3162D37F293B}"/>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5" name="Footer Placeholder 4">
            <a:extLst>
              <a:ext uri="{FF2B5EF4-FFF2-40B4-BE49-F238E27FC236}">
                <a16:creationId xmlns:a16="http://schemas.microsoft.com/office/drawing/2014/main" xmlns=""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13765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10/21/2021</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5474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02AC24A9-CCB6-4F8D-B8DB-C2F3692CFA5A}" type="datetimeFigureOut">
              <a:rPr lang="en-US" smtClean="0"/>
              <a:t>10/21/2021</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8990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02AC24A9-CCB6-4F8D-B8DB-C2F3692CFA5A}" type="datetimeFigureOut">
              <a:rPr lang="en-US" smtClean="0"/>
              <a:t>10/21/2021</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5790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6580A32F-E6F3-4C2E-B9E3-E47868E42511}"/>
              </a:ext>
            </a:extLst>
          </p:cNvPr>
          <p:cNvSpPr>
            <a:spLocks noGrp="1"/>
          </p:cNvSpPr>
          <p:nvPr>
            <p:ph type="dt" sz="half" idx="10"/>
          </p:nvPr>
        </p:nvSpPr>
        <p:spPr/>
        <p:txBody>
          <a:bodyPr/>
          <a:lstStyle/>
          <a:p>
            <a:fld id="{5E7AA473-D82F-4EFF-9DF7-AE6D83C51288}" type="datetime1">
              <a:rPr lang="en-US" smtClean="0"/>
              <a:t>10/21/2021</a:t>
            </a:fld>
            <a:endParaRPr lang="en-US"/>
          </a:p>
        </p:txBody>
      </p:sp>
      <p:sp>
        <p:nvSpPr>
          <p:cNvPr id="5" name="Footer Placeholder 4">
            <a:extLst>
              <a:ext uri="{FF2B5EF4-FFF2-40B4-BE49-F238E27FC236}">
                <a16:creationId xmlns:a16="http://schemas.microsoft.com/office/drawing/2014/main" xmlns=""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xmlns="" id="{F3FF94B3-6D3E-44FE-BB02-A9027C0003C7}"/>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5353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24B1D4-6731-4993-8609-16C1D3327986}"/>
              </a:ext>
            </a:extLst>
          </p:cNvPr>
          <p:cNvSpPr>
            <a:spLocks noGrp="1"/>
          </p:cNvSpPr>
          <p:nvPr>
            <p:ph type="dt" sz="half" idx="10"/>
          </p:nvPr>
        </p:nvSpPr>
        <p:spPr/>
        <p:txBody>
          <a:bodyPr/>
          <a:lstStyle/>
          <a:p>
            <a:fld id="{14878474-CC00-4A95-9D50-A41C12D1EEC4}" type="datetime1">
              <a:rPr lang="en-US" smtClean="0"/>
              <a:t>10/21/2021</a:t>
            </a:fld>
            <a:endParaRPr lang="en-US"/>
          </a:p>
        </p:txBody>
      </p:sp>
      <p:sp>
        <p:nvSpPr>
          <p:cNvPr id="5" name="Footer Placeholder 4">
            <a:extLst>
              <a:ext uri="{FF2B5EF4-FFF2-40B4-BE49-F238E27FC236}">
                <a16:creationId xmlns:a16="http://schemas.microsoft.com/office/drawing/2014/main" xmlns=""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09108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D5480C5-E9A6-425E-B050-03E444BE92C9}"/>
              </a:ext>
            </a:extLst>
          </p:cNvPr>
          <p:cNvSpPr>
            <a:spLocks noGrp="1"/>
          </p:cNvSpPr>
          <p:nvPr>
            <p:ph type="dt" sz="half" idx="10"/>
          </p:nvPr>
        </p:nvSpPr>
        <p:spPr/>
        <p:txBody>
          <a:bodyPr/>
          <a:lstStyle/>
          <a:p>
            <a:fld id="{7F38C8B4-7FBB-408F-BDB9-F0496874AFB2}" type="datetime1">
              <a:rPr lang="en-US" smtClean="0"/>
              <a:t>10/21/2021</a:t>
            </a:fld>
            <a:endParaRPr lang="en-US"/>
          </a:p>
        </p:txBody>
      </p:sp>
      <p:sp>
        <p:nvSpPr>
          <p:cNvPr id="5" name="Footer Placeholder 4">
            <a:extLst>
              <a:ext uri="{FF2B5EF4-FFF2-40B4-BE49-F238E27FC236}">
                <a16:creationId xmlns:a16="http://schemas.microsoft.com/office/drawing/2014/main" xmlns=""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344205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6399C52-9753-45D8-9646-CF31BB01577C}"/>
              </a:ext>
            </a:extLst>
          </p:cNvPr>
          <p:cNvSpPr>
            <a:spLocks noGrp="1"/>
          </p:cNvSpPr>
          <p:nvPr>
            <p:ph type="dt" sz="half" idx="10"/>
          </p:nvPr>
        </p:nvSpPr>
        <p:spPr/>
        <p:txBody>
          <a:bodyPr/>
          <a:lstStyle/>
          <a:p>
            <a:fld id="{2BB8EE20-A5E2-47D3-8F6D-A2BA7AB2E093}" type="datetime1">
              <a:rPr lang="en-US" smtClean="0"/>
              <a:t>10/21/2021</a:t>
            </a:fld>
            <a:endParaRPr lang="en-US"/>
          </a:p>
        </p:txBody>
      </p:sp>
      <p:sp>
        <p:nvSpPr>
          <p:cNvPr id="6" name="Footer Placeholder 5">
            <a:extLst>
              <a:ext uri="{FF2B5EF4-FFF2-40B4-BE49-F238E27FC236}">
                <a16:creationId xmlns:a16="http://schemas.microsoft.com/office/drawing/2014/main" xmlns=""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44398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BF4AA536-072F-4374-926E-17E038EC7E98}"/>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xmlns=""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xmlns=""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10/21/2021</a:t>
            </a:fld>
            <a:endParaRPr lang="en-US"/>
          </a:p>
        </p:txBody>
      </p:sp>
      <p:sp>
        <p:nvSpPr>
          <p:cNvPr id="8" name="Footer Placeholder 7">
            <a:extLst>
              <a:ext uri="{FF2B5EF4-FFF2-40B4-BE49-F238E27FC236}">
                <a16:creationId xmlns:a16="http://schemas.microsoft.com/office/drawing/2014/main" xmlns=""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650313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0BF779C3-9D19-467E-A5D2-0920834DA13C}"/>
              </a:ext>
            </a:extLst>
          </p:cNvPr>
          <p:cNvSpPr>
            <a:spLocks noGrp="1"/>
          </p:cNvSpPr>
          <p:nvPr>
            <p:ph type="dt" sz="half" idx="10"/>
          </p:nvPr>
        </p:nvSpPr>
        <p:spPr/>
        <p:txBody>
          <a:bodyPr/>
          <a:lstStyle/>
          <a:p>
            <a:fld id="{1F17AE06-98E0-4D9F-A059-92C3548821BB}" type="datetime1">
              <a:rPr lang="en-US" smtClean="0"/>
              <a:t>10/21/2021</a:t>
            </a:fld>
            <a:endParaRPr lang="en-US"/>
          </a:p>
        </p:txBody>
      </p:sp>
      <p:sp>
        <p:nvSpPr>
          <p:cNvPr id="4" name="Footer Placeholder 3">
            <a:extLst>
              <a:ext uri="{FF2B5EF4-FFF2-40B4-BE49-F238E27FC236}">
                <a16:creationId xmlns:a16="http://schemas.microsoft.com/office/drawing/2014/main" xmlns=""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47547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3B976BF-9339-48D6-881A-280D15492E05}"/>
              </a:ext>
            </a:extLst>
          </p:cNvPr>
          <p:cNvSpPr>
            <a:spLocks noGrp="1"/>
          </p:cNvSpPr>
          <p:nvPr>
            <p:ph type="dt" sz="half" idx="10"/>
          </p:nvPr>
        </p:nvSpPr>
        <p:spPr/>
        <p:txBody>
          <a:bodyPr/>
          <a:lstStyle/>
          <a:p>
            <a:fld id="{FFBA00CA-3DDC-4705-B840-978EF5EA0707}" type="datetime1">
              <a:rPr lang="en-US" smtClean="0"/>
              <a:t>10/21/2021</a:t>
            </a:fld>
            <a:endParaRPr lang="en-US"/>
          </a:p>
        </p:txBody>
      </p:sp>
      <p:sp>
        <p:nvSpPr>
          <p:cNvPr id="3" name="Footer Placeholder 2">
            <a:extLst>
              <a:ext uri="{FF2B5EF4-FFF2-40B4-BE49-F238E27FC236}">
                <a16:creationId xmlns:a16="http://schemas.microsoft.com/office/drawing/2014/main" xmlns=""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041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xmlns=""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58742E8A-6B69-406B-A3DF-0A1B76832E0A}"/>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5" name="Footer Placeholder 4">
            <a:extLst>
              <a:ext uri="{FF2B5EF4-FFF2-40B4-BE49-F238E27FC236}">
                <a16:creationId xmlns:a16="http://schemas.microsoft.com/office/drawing/2014/main" xmlns=""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89310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B8B70C-015C-4832-AFF6-D033E022746B}"/>
              </a:ext>
            </a:extLst>
          </p:cNvPr>
          <p:cNvSpPr>
            <a:spLocks noGrp="1"/>
          </p:cNvSpPr>
          <p:nvPr>
            <p:ph type="dt" sz="half" idx="10"/>
          </p:nvPr>
        </p:nvSpPr>
        <p:spPr/>
        <p:txBody>
          <a:bodyPr/>
          <a:lstStyle/>
          <a:p>
            <a:fld id="{FC366D49-0BBA-4C5A-AD96-6448CA63451A}" type="datetime1">
              <a:rPr lang="en-US" smtClean="0"/>
              <a:t>10/21/2021</a:t>
            </a:fld>
            <a:endParaRPr lang="en-US"/>
          </a:p>
        </p:txBody>
      </p:sp>
      <p:sp>
        <p:nvSpPr>
          <p:cNvPr id="6" name="Footer Placeholder 5">
            <a:extLst>
              <a:ext uri="{FF2B5EF4-FFF2-40B4-BE49-F238E27FC236}">
                <a16:creationId xmlns:a16="http://schemas.microsoft.com/office/drawing/2014/main" xmlns=""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50437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1A7A86-B983-4315-9312-936B4FCF75FE}"/>
              </a:ext>
            </a:extLst>
          </p:cNvPr>
          <p:cNvSpPr>
            <a:spLocks noGrp="1"/>
          </p:cNvSpPr>
          <p:nvPr>
            <p:ph type="dt" sz="half" idx="10"/>
          </p:nvPr>
        </p:nvSpPr>
        <p:spPr/>
        <p:txBody>
          <a:bodyPr/>
          <a:lstStyle/>
          <a:p>
            <a:fld id="{4F4EB293-A316-472D-A8B4-6947CF1A12B7}" type="datetime1">
              <a:rPr lang="en-US" smtClean="0"/>
              <a:t>10/21/2021</a:t>
            </a:fld>
            <a:endParaRPr lang="en-US"/>
          </a:p>
        </p:txBody>
      </p:sp>
      <p:sp>
        <p:nvSpPr>
          <p:cNvPr id="6" name="Footer Placeholder 5">
            <a:extLst>
              <a:ext uri="{FF2B5EF4-FFF2-40B4-BE49-F238E27FC236}">
                <a16:creationId xmlns:a16="http://schemas.microsoft.com/office/drawing/2014/main" xmlns=""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xmlns=""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130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664C7A-A73F-46F5-BC33-696671DAEEE7}"/>
              </a:ext>
            </a:extLst>
          </p:cNvPr>
          <p:cNvSpPr>
            <a:spLocks noGrp="1"/>
          </p:cNvSpPr>
          <p:nvPr>
            <p:ph type="dt" sz="half" idx="10"/>
          </p:nvPr>
        </p:nvSpPr>
        <p:spPr/>
        <p:txBody>
          <a:bodyPr/>
          <a:lstStyle/>
          <a:p>
            <a:fld id="{1E12F1F0-FE2D-4C1C-B320-8CB9BE735F0F}" type="datetime1">
              <a:rPr lang="en-US" smtClean="0"/>
              <a:t>10/21/2021</a:t>
            </a:fld>
            <a:endParaRPr lang="en-US"/>
          </a:p>
        </p:txBody>
      </p:sp>
      <p:sp>
        <p:nvSpPr>
          <p:cNvPr id="5" name="Footer Placeholder 4">
            <a:extLst>
              <a:ext uri="{FF2B5EF4-FFF2-40B4-BE49-F238E27FC236}">
                <a16:creationId xmlns:a16="http://schemas.microsoft.com/office/drawing/2014/main" xmlns=""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39154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D7BD47B-C187-494C-812F-46BE0040B915}"/>
              </a:ext>
              <a:ext uri="{C183D7F6-B498-43B3-948B-1728B52AA6E4}">
                <adec:decorative xmlns:adec="http://schemas.microsoft.com/office/drawing/2017/decorative" xmlns=""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xmlns=""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E42995D-CCEA-43AF-973B-8B6B56A567E8}"/>
              </a:ext>
            </a:extLst>
          </p:cNvPr>
          <p:cNvSpPr>
            <a:spLocks noGrp="1"/>
          </p:cNvSpPr>
          <p:nvPr>
            <p:ph type="dt" sz="half" idx="10"/>
          </p:nvPr>
        </p:nvSpPr>
        <p:spPr/>
        <p:txBody>
          <a:bodyPr/>
          <a:lstStyle/>
          <a:p>
            <a:fld id="{2CF1B96C-10FD-4EBC-9029-9652B7535D02}" type="datetime1">
              <a:rPr lang="en-US" smtClean="0"/>
              <a:t>10/21/2021</a:t>
            </a:fld>
            <a:endParaRPr lang="en-US"/>
          </a:p>
        </p:txBody>
      </p:sp>
      <p:sp>
        <p:nvSpPr>
          <p:cNvPr id="5" name="Footer Placeholder 4">
            <a:extLst>
              <a:ext uri="{FF2B5EF4-FFF2-40B4-BE49-F238E27FC236}">
                <a16:creationId xmlns:a16="http://schemas.microsoft.com/office/drawing/2014/main" xmlns=""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xmlns="" id="{4618136A-0796-46EB-89BB-4C73C0258FE9}"/>
              </a:ext>
              <a:ext uri="{C183D7F6-B498-43B3-948B-1728B52AA6E4}">
                <adec:decorative xmlns:adec="http://schemas.microsoft.com/office/drawing/2017/decorative" xmlns=""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62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BA08823E-BC08-4810-9BFF-35D2EA2AE729}"/>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6" name="Footer Placeholder 5">
            <a:extLst>
              <a:ext uri="{FF2B5EF4-FFF2-40B4-BE49-F238E27FC236}">
                <a16:creationId xmlns:a16="http://schemas.microsoft.com/office/drawing/2014/main" xmlns=""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8816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0E8168E2-6B97-486E-B0E4-4E7F5CDBB5B1}"/>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8" name="Footer Placeholder 7">
            <a:extLst>
              <a:ext uri="{FF2B5EF4-FFF2-40B4-BE49-F238E27FC236}">
                <a16:creationId xmlns:a16="http://schemas.microsoft.com/office/drawing/2014/main" xmlns=""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xmlns=""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xmlns=""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33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67DC874-15B5-4338-B7D1-8E393AB4C16E}"/>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4" name="Footer Placeholder 3">
            <a:extLst>
              <a:ext uri="{FF2B5EF4-FFF2-40B4-BE49-F238E27FC236}">
                <a16:creationId xmlns:a16="http://schemas.microsoft.com/office/drawing/2014/main" xmlns=""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1521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46C975-8FFB-4A4B-9213-774EE3901DE9}"/>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3" name="Footer Placeholder 2">
            <a:extLst>
              <a:ext uri="{FF2B5EF4-FFF2-40B4-BE49-F238E27FC236}">
                <a16:creationId xmlns:a16="http://schemas.microsoft.com/office/drawing/2014/main" xmlns=""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2449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ED73B694-B050-45F3-AE6F-A86A129F1C64}"/>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6" name="Footer Placeholder 5">
            <a:extLst>
              <a:ext uri="{FF2B5EF4-FFF2-40B4-BE49-F238E27FC236}">
                <a16:creationId xmlns:a16="http://schemas.microsoft.com/office/drawing/2014/main" xmlns=""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7232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xmlns=""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198B11C-BB63-49A6-B488-29D4FBF8E107}"/>
              </a:ext>
            </a:extLst>
          </p:cNvPr>
          <p:cNvSpPr>
            <a:spLocks noGrp="1"/>
          </p:cNvSpPr>
          <p:nvPr>
            <p:ph type="dt" sz="half" idx="10"/>
          </p:nvPr>
        </p:nvSpPr>
        <p:spPr/>
        <p:txBody>
          <a:bodyPr/>
          <a:lstStyle/>
          <a:p>
            <a:fld id="{3C2B07E4-CDF9-4C88-A2F3-04620E58224D}" type="datetimeFigureOut">
              <a:rPr lang="en-US" smtClean="0"/>
              <a:t>10/21/2021</a:t>
            </a:fld>
            <a:endParaRPr lang="en-US"/>
          </a:p>
        </p:txBody>
      </p:sp>
      <p:sp>
        <p:nvSpPr>
          <p:cNvPr id="6" name="Footer Placeholder 5">
            <a:extLst>
              <a:ext uri="{FF2B5EF4-FFF2-40B4-BE49-F238E27FC236}">
                <a16:creationId xmlns:a16="http://schemas.microsoft.com/office/drawing/2014/main" xmlns=""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5228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xmlns=""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10/21/2021</a:t>
            </a:fld>
            <a:endParaRPr lang="en-US" dirty="0"/>
          </a:p>
        </p:txBody>
      </p:sp>
      <p:sp>
        <p:nvSpPr>
          <p:cNvPr id="5" name="Footer Placeholder 4">
            <a:extLst>
              <a:ext uri="{FF2B5EF4-FFF2-40B4-BE49-F238E27FC236}">
                <a16:creationId xmlns:a16="http://schemas.microsoft.com/office/drawing/2014/main" xmlns=""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6638090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10/21/2021</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13427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10/21/2021</a:t>
            </a:fld>
            <a:endParaRPr lang="en-US"/>
          </a:p>
        </p:txBody>
      </p:sp>
      <p:sp>
        <p:nvSpPr>
          <p:cNvPr id="5" name="Footer Placeholder 4">
            <a:extLst>
              <a:ext uri="{FF2B5EF4-FFF2-40B4-BE49-F238E27FC236}">
                <a16:creationId xmlns:a16="http://schemas.microsoft.com/office/drawing/2014/main" xmlns=""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xmlns=""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5294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20BB609-EF92-42DB-836C-0699A590B5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xmlns="" id="{8BEC44CD-E290-4D60-A056-5BA05B182A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pic>
        <p:nvPicPr>
          <p:cNvPr id="21" name="Picture 2" descr="Wristwatch face">
            <a:extLst>
              <a:ext uri="{FF2B5EF4-FFF2-40B4-BE49-F238E27FC236}">
                <a16:creationId xmlns:a16="http://schemas.microsoft.com/office/drawing/2014/main" xmlns="" id="{FE4CA129-9C41-4191-9558-E470A3BD34EC}"/>
              </a:ext>
            </a:extLst>
          </p:cNvPr>
          <p:cNvPicPr>
            <a:picLocks noChangeAspect="1"/>
          </p:cNvPicPr>
          <p:nvPr/>
        </p:nvPicPr>
        <p:blipFill rotWithShape="1">
          <a:blip r:embed="rId2">
            <a:alphaModFix amt="40000"/>
          </a:blip>
          <a:srcRect t="730" b="15000"/>
          <a:stretch/>
        </p:blipFill>
        <p:spPr>
          <a:xfrm>
            <a:off x="-2" y="-4"/>
            <a:ext cx="12192001" cy="6858001"/>
          </a:xfrm>
          <a:prstGeom prst="rect">
            <a:avLst/>
          </a:prstGeom>
        </p:spPr>
      </p:pic>
      <p:sp>
        <p:nvSpPr>
          <p:cNvPr id="2" name="Title 1">
            <a:extLst>
              <a:ext uri="{FF2B5EF4-FFF2-40B4-BE49-F238E27FC236}">
                <a16:creationId xmlns:a16="http://schemas.microsoft.com/office/drawing/2014/main" xmlns="" id="{F7963699-FDA8-40BF-AB4A-14F74C7191BB}"/>
              </a:ext>
            </a:extLst>
          </p:cNvPr>
          <p:cNvSpPr>
            <a:spLocks noGrp="1"/>
          </p:cNvSpPr>
          <p:nvPr>
            <p:ph type="ctrTitle"/>
          </p:nvPr>
        </p:nvSpPr>
        <p:spPr>
          <a:xfrm>
            <a:off x="517870" y="978408"/>
            <a:ext cx="5021182" cy="2334248"/>
          </a:xfrm>
        </p:spPr>
        <p:txBody>
          <a:bodyPr anchor="t">
            <a:normAutofit/>
          </a:bodyPr>
          <a:lstStyle/>
          <a:p>
            <a:r>
              <a:rPr lang="en-US" dirty="0">
                <a:solidFill>
                  <a:srgbClr val="FFFFFF"/>
                </a:solidFill>
              </a:rPr>
              <a:t>ONLINE WATCH SHOP</a:t>
            </a:r>
            <a:endParaRPr lang="en-IN" dirty="0">
              <a:solidFill>
                <a:srgbClr val="FFFFFF"/>
              </a:solidFill>
            </a:endParaRPr>
          </a:p>
        </p:txBody>
      </p:sp>
      <p:sp>
        <p:nvSpPr>
          <p:cNvPr id="12" name="Rectangle 11">
            <a:extLst>
              <a:ext uri="{FF2B5EF4-FFF2-40B4-BE49-F238E27FC236}">
                <a16:creationId xmlns:a16="http://schemas.microsoft.com/office/drawing/2014/main" xmlns="" id="{B2C335F7-F61C-4EB4-80F2-4B1438FE6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14" name="Rectangle 13">
            <a:extLst>
              <a:ext uri="{FF2B5EF4-FFF2-40B4-BE49-F238E27FC236}">
                <a16:creationId xmlns:a16="http://schemas.microsoft.com/office/drawing/2014/main" xmlns="" id="{F1189494-2B67-46D2-93D6-A122A09BF6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Tree>
    <p:extLst>
      <p:ext uri="{BB962C8B-B14F-4D97-AF65-F5344CB8AC3E}">
        <p14:creationId xmlns:p14="http://schemas.microsoft.com/office/powerpoint/2010/main" val="389672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015268" y="2868637"/>
            <a:ext cx="5291694" cy="1120726"/>
          </a:xfrm>
        </p:spPr>
        <p:txBody>
          <a:bodyPr vert="horz" lIns="91440" tIns="45720" rIns="91440" bIns="45720" rtlCol="0" anchor="ctr">
            <a:noAutofit/>
          </a:bodyPr>
          <a:lstStyle/>
          <a:p>
            <a:r>
              <a:rPr lang="en-US" sz="4000" dirty="0"/>
              <a:t>Hardware Specification</a:t>
            </a:r>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7068941" y="2435923"/>
            <a:ext cx="5123059" cy="1639036"/>
          </a:xfrm>
        </p:spPr>
        <p:txBody>
          <a:bodyPr vert="horz" lIns="91440" tIns="45720" rIns="91440" bIns="45720" rtlCol="0" anchor="ctr">
            <a:normAutofit/>
          </a:bodyPr>
          <a:lstStyle/>
          <a:p>
            <a:r>
              <a:rPr lang="en-US" dirty="0" smtClean="0">
                <a:latin typeface="+mj-lt"/>
              </a:rPr>
              <a:t>Processor :  </a:t>
            </a:r>
            <a:r>
              <a:rPr lang="en-US" dirty="0">
                <a:latin typeface="+mj-lt"/>
              </a:rPr>
              <a:t>Intel Pentium 4 or above</a:t>
            </a:r>
          </a:p>
          <a:p>
            <a:r>
              <a:rPr lang="en-US" dirty="0">
                <a:latin typeface="+mj-lt"/>
              </a:rPr>
              <a:t>Hard disk </a:t>
            </a:r>
            <a:r>
              <a:rPr lang="en-US" dirty="0" smtClean="0">
                <a:latin typeface="+mj-lt"/>
              </a:rPr>
              <a:t>: 10GB </a:t>
            </a:r>
            <a:r>
              <a:rPr lang="en-US" dirty="0">
                <a:latin typeface="+mj-lt"/>
              </a:rPr>
              <a:t>or above</a:t>
            </a:r>
          </a:p>
          <a:p>
            <a:r>
              <a:rPr lang="en-US" dirty="0">
                <a:latin typeface="+mj-lt"/>
              </a:rPr>
              <a:t>RAM: 512MB or above</a:t>
            </a: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54055" y="2665459"/>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54055" y="3139512"/>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64649" y="3648680"/>
            <a:ext cx="240233" cy="259090"/>
          </a:xfrm>
          <a:prstGeom prst="rect">
            <a:avLst/>
          </a:prstGeom>
        </p:spPr>
      </p:pic>
    </p:spTree>
    <p:extLst>
      <p:ext uri="{BB962C8B-B14F-4D97-AF65-F5344CB8AC3E}">
        <p14:creationId xmlns:p14="http://schemas.microsoft.com/office/powerpoint/2010/main" val="9018447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954570" y="2484726"/>
            <a:ext cx="4371735" cy="1120726"/>
          </a:xfrm>
        </p:spPr>
        <p:txBody>
          <a:bodyPr vert="horz" lIns="91440" tIns="45720" rIns="91440" bIns="45720" rtlCol="0" anchor="ctr">
            <a:noAutofit/>
          </a:bodyPr>
          <a:lstStyle/>
          <a:p>
            <a:r>
              <a:rPr lang="en-US" sz="4000" dirty="0" smtClean="0"/>
              <a:t>conclusion</a:t>
            </a:r>
            <a:endParaRPr lang="en-US" sz="4000" dirty="0"/>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5666869" y="1463310"/>
            <a:ext cx="5603535" cy="3931380"/>
          </a:xfrm>
        </p:spPr>
        <p:txBody>
          <a:bodyPr vert="horz" lIns="91440" tIns="45720" rIns="91440" bIns="45720" rtlCol="0" anchor="ctr">
            <a:normAutofit/>
          </a:bodyPr>
          <a:lstStyle/>
          <a:p>
            <a:r>
              <a:rPr lang="en-US" dirty="0" smtClean="0">
                <a:latin typeface="+mj-lt"/>
              </a:rPr>
              <a:t>This will allow customer to place order with even</a:t>
            </a:r>
          </a:p>
          <a:p>
            <a:r>
              <a:rPr lang="en-US" dirty="0" smtClean="0">
                <a:latin typeface="+mj-lt"/>
              </a:rPr>
              <a:t>Visiting the shop.</a:t>
            </a:r>
            <a:endParaRPr lang="en-US" dirty="0">
              <a:latin typeface="+mj-lt"/>
            </a:endParaRPr>
          </a:p>
          <a:p>
            <a:r>
              <a:rPr lang="en-US" dirty="0" smtClean="0">
                <a:latin typeface="+mj-lt"/>
              </a:rPr>
              <a:t>Being able to buy any time, any place, any where</a:t>
            </a:r>
          </a:p>
          <a:p>
            <a:r>
              <a:rPr lang="en-US" dirty="0" smtClean="0">
                <a:latin typeface="+mj-lt"/>
              </a:rPr>
              <a:t>Online shopping become more enjoyable and easier than real world shopping</a:t>
            </a:r>
            <a:endParaRPr lang="en-US" dirty="0">
              <a:latin typeface="+mj-lt"/>
            </a:endParaRP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427936" y="2423679"/>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398757" y="3377314"/>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398757" y="3887854"/>
            <a:ext cx="240233" cy="259090"/>
          </a:xfrm>
          <a:prstGeom prst="rect">
            <a:avLst/>
          </a:prstGeom>
        </p:spPr>
      </p:pic>
    </p:spTree>
    <p:extLst>
      <p:ext uri="{BB962C8B-B14F-4D97-AF65-F5344CB8AC3E}">
        <p14:creationId xmlns:p14="http://schemas.microsoft.com/office/powerpoint/2010/main" val="27246626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xmlns="" id="{50A3C1AB-1153-42D2-8378-34B849C1C4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useBgFill="1">
        <p:nvSpPr>
          <p:cNvPr id="25" name="Rectangle 19">
            <a:extLst>
              <a:ext uri="{FF2B5EF4-FFF2-40B4-BE49-F238E27FC236}">
                <a16:creationId xmlns:a16="http://schemas.microsoft.com/office/drawing/2014/main" xmlns="" id="{A3473CF9-37EB-43E7-89EF-D2D1C53D1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463850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1EBB3A6-79C8-405A-A5F4-2067D523D3FB}"/>
              </a:ext>
            </a:extLst>
          </p:cNvPr>
          <p:cNvSpPr>
            <a:spLocks noGrp="1"/>
          </p:cNvSpPr>
          <p:nvPr>
            <p:ph type="ctrTitle"/>
          </p:nvPr>
        </p:nvSpPr>
        <p:spPr>
          <a:xfrm>
            <a:off x="2103121" y="4727173"/>
            <a:ext cx="7985759" cy="868823"/>
          </a:xfrm>
        </p:spPr>
        <p:txBody>
          <a:bodyPr anchor="ctr">
            <a:normAutofit/>
          </a:bodyPr>
          <a:lstStyle/>
          <a:p>
            <a:pPr algn="ctr"/>
            <a:r>
              <a:rPr lang="en-US" sz="5400" dirty="0"/>
              <a:t>THANK YOU </a:t>
            </a:r>
            <a:endParaRPr lang="en-IN" sz="5400" dirty="0"/>
          </a:p>
        </p:txBody>
      </p:sp>
      <p:sp>
        <p:nvSpPr>
          <p:cNvPr id="26" name="Rectangle: Rounded Corners 21">
            <a:extLst>
              <a:ext uri="{FF2B5EF4-FFF2-40B4-BE49-F238E27FC236}">
                <a16:creationId xmlns:a16="http://schemas.microsoft.com/office/drawing/2014/main" xmlns="" id="{586B4EF9-43BA-4655-A6FF-1D8E21574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Graphic 5" descr="Smiling Face with No Fill">
            <a:extLst>
              <a:ext uri="{FF2B5EF4-FFF2-40B4-BE49-F238E27FC236}">
                <a16:creationId xmlns:a16="http://schemas.microsoft.com/office/drawing/2014/main" xmlns="" id="{9F568D0A-C818-481F-B2E4-2609563B2D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48714" y="299258"/>
            <a:ext cx="4094573" cy="4094573"/>
          </a:xfrm>
          <a:prstGeom prst="rect">
            <a:avLst/>
          </a:prstGeom>
        </p:spPr>
      </p:pic>
    </p:spTree>
    <p:extLst>
      <p:ext uri="{BB962C8B-B14F-4D97-AF65-F5344CB8AC3E}">
        <p14:creationId xmlns:p14="http://schemas.microsoft.com/office/powerpoint/2010/main" val="375600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341121" y="2868637"/>
            <a:ext cx="3734972" cy="1120726"/>
          </a:xfrm>
        </p:spPr>
        <p:txBody>
          <a:bodyPr vert="horz" lIns="91440" tIns="45720" rIns="91440" bIns="45720" rtlCol="0" anchor="ctr">
            <a:noAutofit/>
          </a:bodyPr>
          <a:lstStyle/>
          <a:p>
            <a:pPr algn="r"/>
            <a:r>
              <a:rPr lang="en-US" sz="4000" dirty="0"/>
              <a:t>ABSTRACT</a:t>
            </a:r>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5952392" y="1468816"/>
            <a:ext cx="5123059" cy="3920367"/>
          </a:xfrm>
        </p:spPr>
        <p:txBody>
          <a:bodyPr vert="horz" lIns="91440" tIns="45720" rIns="91440" bIns="45720" rtlCol="0" anchor="ctr">
            <a:normAutofit/>
          </a:bodyPr>
          <a:lstStyle/>
          <a:p>
            <a:r>
              <a:rPr lang="en-US" dirty="0">
                <a:latin typeface="+mj-lt"/>
              </a:rPr>
              <a:t>Watch online shopping is a concept which basically deals with the online sale of watch specifically .</a:t>
            </a:r>
          </a:p>
          <a:p>
            <a:r>
              <a:rPr lang="en-US" dirty="0">
                <a:latin typeface="+mj-lt"/>
              </a:rPr>
              <a:t>It will allow customers to browse through watch brands only and then check different types of watch , in the market for a specific brand .</a:t>
            </a:r>
          </a:p>
          <a:p>
            <a:r>
              <a:rPr lang="en-US" dirty="0">
                <a:latin typeface="+mj-lt"/>
              </a:rPr>
              <a:t>The client can login and browse through this items according to classification . In the event that the client enjoy an item , they can add it to his/her shopping cart or purchase it online </a:t>
            </a:r>
            <a:r>
              <a:rPr lang="en-US" dirty="0" smtClean="0">
                <a:latin typeface="+mj-lt"/>
              </a:rPr>
              <a:t>.</a:t>
            </a:r>
            <a:endParaRPr lang="en-US" sz="2000" dirty="0"/>
          </a:p>
          <a:p>
            <a:endParaRPr lang="en-US" dirty="0"/>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17963" y="1339271"/>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12149" y="2556745"/>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30080" y="3730273"/>
            <a:ext cx="240233" cy="259090"/>
          </a:xfrm>
          <a:prstGeom prst="rect">
            <a:avLst/>
          </a:prstGeom>
        </p:spPr>
      </p:pic>
    </p:spTree>
    <p:extLst>
      <p:ext uri="{BB962C8B-B14F-4D97-AF65-F5344CB8AC3E}">
        <p14:creationId xmlns:p14="http://schemas.microsoft.com/office/powerpoint/2010/main" val="12534363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309254" y="2868637"/>
            <a:ext cx="2519929" cy="1120726"/>
          </a:xfrm>
        </p:spPr>
        <p:txBody>
          <a:bodyPr vert="horz" lIns="91440" tIns="45720" rIns="91440" bIns="45720" rtlCol="0" anchor="ctr">
            <a:noAutofit/>
          </a:bodyPr>
          <a:lstStyle/>
          <a:p>
            <a:pPr algn="r"/>
            <a:r>
              <a:rPr lang="en-US" sz="4000" dirty="0" smtClean="0"/>
              <a:t>scope</a:t>
            </a:r>
            <a:endParaRPr lang="en-US" sz="4000" dirty="0"/>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5100437" y="1587152"/>
            <a:ext cx="5746171" cy="3683695"/>
          </a:xfrm>
        </p:spPr>
        <p:txBody>
          <a:bodyPr vert="horz" lIns="91440" tIns="45720" rIns="91440" bIns="45720" rtlCol="0" anchor="ctr">
            <a:normAutofit fontScale="70000" lnSpcReduction="20000"/>
          </a:bodyPr>
          <a:lstStyle/>
          <a:p>
            <a:r>
              <a:rPr lang="en-US" sz="2000" dirty="0" smtClean="0">
                <a:latin typeface="+mj-lt"/>
              </a:rPr>
              <a:t>The project could be implemented in an average sized organization.</a:t>
            </a:r>
            <a:endParaRPr lang="en-US" sz="2000" dirty="0">
              <a:latin typeface="+mj-lt"/>
            </a:endParaRPr>
          </a:p>
          <a:p>
            <a:r>
              <a:rPr lang="en-US" sz="2000" dirty="0" smtClean="0">
                <a:latin typeface="+mj-lt"/>
              </a:rPr>
              <a:t>An average company will not be very keen on spending loads of money on ledgers. Whereas these project will greatly reduce the costs which is using common and cheap office item like database .</a:t>
            </a:r>
            <a:endParaRPr lang="en-US" sz="2000" dirty="0">
              <a:latin typeface="+mj-lt"/>
            </a:endParaRPr>
          </a:p>
          <a:p>
            <a:r>
              <a:rPr lang="en-US" sz="2000" dirty="0" smtClean="0">
                <a:latin typeface="+mj-lt"/>
              </a:rPr>
              <a:t>And also there is no requirement to store books or accounts.</a:t>
            </a:r>
          </a:p>
          <a:p>
            <a:r>
              <a:rPr lang="en-US" sz="2000" dirty="0" smtClean="0">
                <a:latin typeface="+mj-lt"/>
              </a:rPr>
              <a:t>The data is directly stored in the database in the cloud web server</a:t>
            </a:r>
          </a:p>
          <a:p>
            <a:r>
              <a:rPr lang="en-US" sz="2000" dirty="0" smtClean="0">
                <a:latin typeface="+mj-lt"/>
              </a:rPr>
              <a:t>This project has great future scope. Online shopping internet software developed on and for all OS. This project also provides security with the use of Login-id and password, so that any unauthorized user can not use your account. The only Authorized that will have proper access authority can access the software</a:t>
            </a:r>
            <a:endParaRPr lang="en-US" sz="2000" dirty="0"/>
          </a:p>
          <a:p>
            <a:endParaRPr lang="en-US" dirty="0"/>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860204" y="1732874"/>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865084" y="2113874"/>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860192" y="3285992"/>
            <a:ext cx="240233" cy="259090"/>
          </a:xfrm>
          <a:prstGeom prst="rect">
            <a:avLst/>
          </a:prstGeom>
        </p:spPr>
      </p:pic>
      <p:pic>
        <p:nvPicPr>
          <p:cNvPr id="10"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860193" y="2904993"/>
            <a:ext cx="240233" cy="259090"/>
          </a:xfrm>
          <a:prstGeom prst="rect">
            <a:avLst/>
          </a:prstGeom>
        </p:spPr>
      </p:pic>
      <p:pic>
        <p:nvPicPr>
          <p:cNvPr id="1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860192" y="3660179"/>
            <a:ext cx="240233" cy="259090"/>
          </a:xfrm>
          <a:prstGeom prst="rect">
            <a:avLst/>
          </a:prstGeom>
        </p:spPr>
      </p:pic>
    </p:spTree>
    <p:extLst>
      <p:ext uri="{BB962C8B-B14F-4D97-AF65-F5344CB8AC3E}">
        <p14:creationId xmlns:p14="http://schemas.microsoft.com/office/powerpoint/2010/main" val="2581675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207274" y="2868637"/>
            <a:ext cx="4126727" cy="1120726"/>
          </a:xfrm>
        </p:spPr>
        <p:txBody>
          <a:bodyPr vert="horz" lIns="91440" tIns="45720" rIns="91440" bIns="45720" rtlCol="0" anchor="ctr">
            <a:noAutofit/>
          </a:bodyPr>
          <a:lstStyle/>
          <a:p>
            <a:r>
              <a:rPr lang="en-US" sz="4000" dirty="0"/>
              <a:t>Existing system</a:t>
            </a:r>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6213943" y="1355832"/>
            <a:ext cx="4770783" cy="4262292"/>
          </a:xfrm>
        </p:spPr>
        <p:txBody>
          <a:bodyPr vert="horz" lIns="91440" tIns="45720" rIns="91440" bIns="45720" rtlCol="0" anchor="ctr">
            <a:normAutofit/>
          </a:bodyPr>
          <a:lstStyle/>
          <a:p>
            <a:r>
              <a:rPr lang="en-US" dirty="0">
                <a:latin typeface="+mj-lt"/>
              </a:rPr>
              <a:t>In the existing system all transactions, dealings of products, purchasing of products were done manually which is time consuming.</a:t>
            </a:r>
          </a:p>
          <a:p>
            <a:r>
              <a:rPr lang="en-US" dirty="0">
                <a:latin typeface="+mj-lt"/>
              </a:rPr>
              <a:t>Reports are prepared manually as and when needed. Maintaining of reports is very tedious task</a:t>
            </a:r>
            <a:r>
              <a:rPr lang="en-US" dirty="0" smtClean="0">
                <a:latin typeface="+mj-lt"/>
              </a:rPr>
              <a:t>.</a:t>
            </a:r>
            <a:endParaRPr lang="en-US" dirty="0">
              <a:latin typeface="+mj-lt"/>
            </a:endParaRPr>
          </a:p>
          <a:p>
            <a:r>
              <a:rPr lang="en-US" dirty="0">
                <a:latin typeface="+mj-lt"/>
              </a:rPr>
              <a:t>To buy any product user has to collect information about it either by visiting the shop or asking people which is the better one.</a:t>
            </a: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73710" y="1648143"/>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77384" y="3169910"/>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73710" y="4373865"/>
            <a:ext cx="240233" cy="259090"/>
          </a:xfrm>
          <a:prstGeom prst="rect">
            <a:avLst/>
          </a:prstGeom>
        </p:spPr>
      </p:pic>
    </p:spTree>
    <p:extLst>
      <p:ext uri="{BB962C8B-B14F-4D97-AF65-F5344CB8AC3E}">
        <p14:creationId xmlns:p14="http://schemas.microsoft.com/office/powerpoint/2010/main" val="42228985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228965" y="2484726"/>
            <a:ext cx="3827982" cy="1120726"/>
          </a:xfrm>
        </p:spPr>
        <p:txBody>
          <a:bodyPr vert="horz" lIns="91440" tIns="45720" rIns="91440" bIns="45720" rtlCol="0" anchor="ctr">
            <a:noAutofit/>
          </a:bodyPr>
          <a:lstStyle/>
          <a:p>
            <a:r>
              <a:rPr lang="en-US" sz="4000" dirty="0"/>
              <a:t>Proposed System</a:t>
            </a:r>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5759107" y="1079399"/>
            <a:ext cx="5363302" cy="3931380"/>
          </a:xfrm>
        </p:spPr>
        <p:txBody>
          <a:bodyPr vert="horz" lIns="91440" tIns="45720" rIns="91440" bIns="45720" rtlCol="0" anchor="ctr">
            <a:normAutofit/>
          </a:bodyPr>
          <a:lstStyle/>
          <a:p>
            <a:r>
              <a:rPr lang="en-US" dirty="0">
                <a:latin typeface="+mj-lt"/>
              </a:rPr>
              <a:t>The proposed watch shopping project system is the automation of the offline watch shopping shop.</a:t>
            </a:r>
          </a:p>
          <a:p>
            <a:r>
              <a:rPr lang="en-US" dirty="0">
                <a:latin typeface="+mj-lt"/>
              </a:rPr>
              <a:t>This online application concentrates more on user friendly interface and promotes user to purchase faster and easier.</a:t>
            </a:r>
          </a:p>
          <a:p>
            <a:r>
              <a:rPr lang="en-US" dirty="0">
                <a:latin typeface="+mj-lt"/>
              </a:rPr>
              <a:t>In this system, you can buy watch online you will get a large variety of watch with wide range of material, cost, design and color.</a:t>
            </a: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18874" y="1571233"/>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18874" y="2381019"/>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18874" y="3605452"/>
            <a:ext cx="240233" cy="259090"/>
          </a:xfrm>
          <a:prstGeom prst="rect">
            <a:avLst/>
          </a:prstGeom>
        </p:spPr>
      </p:pic>
    </p:spTree>
    <p:extLst>
      <p:ext uri="{BB962C8B-B14F-4D97-AF65-F5344CB8AC3E}">
        <p14:creationId xmlns:p14="http://schemas.microsoft.com/office/powerpoint/2010/main" val="22336219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070843" y="2868637"/>
            <a:ext cx="4307273" cy="1120726"/>
          </a:xfrm>
        </p:spPr>
        <p:txBody>
          <a:bodyPr vert="horz" lIns="91440" tIns="45720" rIns="91440" bIns="45720" rtlCol="0" anchor="ctr">
            <a:noAutofit/>
          </a:bodyPr>
          <a:lstStyle/>
          <a:p>
            <a:r>
              <a:rPr lang="en-US" sz="2400" dirty="0" smtClean="0"/>
              <a:t>characteristics</a:t>
            </a:r>
            <a:endParaRPr lang="en-US" sz="2400" dirty="0"/>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6096000" y="1463310"/>
            <a:ext cx="5363302" cy="3931380"/>
          </a:xfrm>
        </p:spPr>
        <p:txBody>
          <a:bodyPr vert="horz" lIns="91440" tIns="45720" rIns="91440" bIns="45720" rtlCol="0" anchor="ctr">
            <a:normAutofit/>
          </a:bodyPr>
          <a:lstStyle/>
          <a:p>
            <a:r>
              <a:rPr lang="en-US" dirty="0" smtClean="0">
                <a:latin typeface="+mj-lt"/>
              </a:rPr>
              <a:t>Easy of Navigation and Convenient</a:t>
            </a:r>
          </a:p>
          <a:p>
            <a:r>
              <a:rPr lang="en-US" dirty="0" smtClean="0">
                <a:latin typeface="+mj-lt"/>
              </a:rPr>
              <a:t>Minimal Design</a:t>
            </a:r>
          </a:p>
          <a:p>
            <a:r>
              <a:rPr lang="en-US" dirty="0" smtClean="0">
                <a:latin typeface="+mj-lt"/>
              </a:rPr>
              <a:t>Easy Checkout</a:t>
            </a:r>
          </a:p>
          <a:p>
            <a:r>
              <a:rPr lang="en-US" dirty="0" smtClean="0">
                <a:latin typeface="+mj-lt"/>
              </a:rPr>
              <a:t>Product Showcase</a:t>
            </a:r>
          </a:p>
          <a:p>
            <a:r>
              <a:rPr lang="en-US" dirty="0" smtClean="0">
                <a:latin typeface="+mj-lt"/>
              </a:rPr>
              <a:t>Accurate Product Description</a:t>
            </a:r>
          </a:p>
          <a:p>
            <a:r>
              <a:rPr lang="en-US" dirty="0" smtClean="0">
                <a:latin typeface="+mj-lt"/>
              </a:rPr>
              <a:t>Open 24 * 7 / 365</a:t>
            </a:r>
          </a:p>
          <a:p>
            <a:r>
              <a:rPr lang="en-US" dirty="0" smtClean="0">
                <a:latin typeface="+mj-lt"/>
              </a:rPr>
              <a:t>Security</a:t>
            </a:r>
            <a:endParaRPr lang="en-US" dirty="0">
              <a:latin typeface="+mj-lt"/>
            </a:endParaRP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51227" y="1893352"/>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55767" y="3819224"/>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47953" y="4779624"/>
            <a:ext cx="240233" cy="259090"/>
          </a:xfrm>
          <a:prstGeom prst="rect">
            <a:avLst/>
          </a:prstGeom>
        </p:spPr>
      </p:pic>
      <p:pic>
        <p:nvPicPr>
          <p:cNvPr id="10"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55767" y="2350552"/>
            <a:ext cx="240233" cy="259090"/>
          </a:xfrm>
          <a:prstGeom prst="rect">
            <a:avLst/>
          </a:prstGeom>
        </p:spPr>
      </p:pic>
      <p:pic>
        <p:nvPicPr>
          <p:cNvPr id="11"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55757" y="2845146"/>
            <a:ext cx="240233" cy="259090"/>
          </a:xfrm>
          <a:prstGeom prst="rect">
            <a:avLst/>
          </a:prstGeom>
        </p:spPr>
      </p:pic>
      <p:pic>
        <p:nvPicPr>
          <p:cNvPr id="12"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55757" y="4285030"/>
            <a:ext cx="240233" cy="259090"/>
          </a:xfrm>
          <a:prstGeom prst="rect">
            <a:avLst/>
          </a:prstGeom>
        </p:spPr>
      </p:pic>
      <p:pic>
        <p:nvPicPr>
          <p:cNvPr id="13"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868502" y="3339024"/>
            <a:ext cx="240233" cy="259090"/>
          </a:xfrm>
          <a:prstGeom prst="rect">
            <a:avLst/>
          </a:prstGeom>
        </p:spPr>
      </p:pic>
    </p:spTree>
    <p:extLst>
      <p:ext uri="{BB962C8B-B14F-4D97-AF65-F5344CB8AC3E}">
        <p14:creationId xmlns:p14="http://schemas.microsoft.com/office/powerpoint/2010/main" val="3460166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169126" y="2484726"/>
            <a:ext cx="3827982" cy="1120726"/>
          </a:xfrm>
        </p:spPr>
        <p:txBody>
          <a:bodyPr vert="horz" lIns="91440" tIns="45720" rIns="91440" bIns="45720" rtlCol="0" anchor="ctr">
            <a:noAutofit/>
          </a:bodyPr>
          <a:lstStyle/>
          <a:p>
            <a:r>
              <a:rPr lang="en-US" sz="4000" dirty="0" smtClean="0"/>
              <a:t>Props</a:t>
            </a:r>
            <a:endParaRPr lang="en-US" sz="4000" dirty="0"/>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5733969" y="1686674"/>
            <a:ext cx="3613493" cy="2737224"/>
          </a:xfrm>
        </p:spPr>
        <p:txBody>
          <a:bodyPr vert="horz" lIns="91440" tIns="45720" rIns="91440" bIns="45720" rtlCol="0" anchor="ctr">
            <a:normAutofit fontScale="92500" lnSpcReduction="10000"/>
          </a:bodyPr>
          <a:lstStyle/>
          <a:p>
            <a:r>
              <a:rPr lang="en-US" dirty="0" smtClean="0">
                <a:latin typeface="+mj-lt"/>
              </a:rPr>
              <a:t>Time Convenience</a:t>
            </a:r>
          </a:p>
          <a:p>
            <a:r>
              <a:rPr lang="en-US" dirty="0" smtClean="0">
                <a:latin typeface="+mj-lt"/>
              </a:rPr>
              <a:t>Price Comparison</a:t>
            </a:r>
          </a:p>
          <a:p>
            <a:r>
              <a:rPr lang="en-US" dirty="0" smtClean="0">
                <a:latin typeface="+mj-lt"/>
              </a:rPr>
              <a:t>Infinite Choice</a:t>
            </a:r>
          </a:p>
          <a:p>
            <a:r>
              <a:rPr lang="en-US" dirty="0" smtClean="0">
                <a:latin typeface="+mj-lt"/>
              </a:rPr>
              <a:t>No Size </a:t>
            </a:r>
            <a:r>
              <a:rPr lang="en-US" dirty="0" smtClean="0">
                <a:latin typeface="+mj-lt"/>
              </a:rPr>
              <a:t>Limitation</a:t>
            </a:r>
            <a:endParaRPr lang="en-US" dirty="0" smtClean="0">
              <a:latin typeface="+mj-lt"/>
            </a:endParaRPr>
          </a:p>
          <a:p>
            <a:r>
              <a:rPr lang="en-US" dirty="0" smtClean="0">
                <a:latin typeface="+mj-lt"/>
              </a:rPr>
              <a:t>No Pressure Sales</a:t>
            </a:r>
          </a:p>
          <a:p>
            <a:r>
              <a:rPr lang="en-US" dirty="0" smtClean="0">
                <a:latin typeface="+mj-lt"/>
              </a:rPr>
              <a:t>More Payment</a:t>
            </a:r>
            <a:endParaRPr lang="en-US" dirty="0">
              <a:latin typeface="+mj-lt"/>
            </a:endParaRP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40012" y="1868150"/>
            <a:ext cx="215104" cy="231988"/>
          </a:xfrm>
          <a:prstGeom prst="rect">
            <a:avLst/>
          </a:prstGeom>
        </p:spPr>
      </p:pic>
      <p:pic>
        <p:nvPicPr>
          <p:cNvPr id="10"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40012" y="2306596"/>
            <a:ext cx="215104" cy="231988"/>
          </a:xfrm>
          <a:prstGeom prst="rect">
            <a:avLst/>
          </a:prstGeom>
        </p:spPr>
      </p:pic>
      <p:pic>
        <p:nvPicPr>
          <p:cNvPr id="11"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31434" y="3207763"/>
            <a:ext cx="215104" cy="231988"/>
          </a:xfrm>
          <a:prstGeom prst="rect">
            <a:avLst/>
          </a:prstGeom>
        </p:spPr>
      </p:pic>
      <p:pic>
        <p:nvPicPr>
          <p:cNvPr id="12"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13958" y="2733646"/>
            <a:ext cx="215104" cy="231988"/>
          </a:xfrm>
          <a:prstGeom prst="rect">
            <a:avLst/>
          </a:prstGeom>
        </p:spPr>
      </p:pic>
      <p:pic>
        <p:nvPicPr>
          <p:cNvPr id="13"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40012" y="3634813"/>
            <a:ext cx="215104" cy="231988"/>
          </a:xfrm>
          <a:prstGeom prst="rect">
            <a:avLst/>
          </a:prstGeom>
        </p:spPr>
      </p:pic>
      <p:pic>
        <p:nvPicPr>
          <p:cNvPr id="15"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40012" y="4061863"/>
            <a:ext cx="215104" cy="231988"/>
          </a:xfrm>
          <a:prstGeom prst="rect">
            <a:avLst/>
          </a:prstGeom>
        </p:spPr>
      </p:pic>
    </p:spTree>
    <p:extLst>
      <p:ext uri="{BB962C8B-B14F-4D97-AF65-F5344CB8AC3E}">
        <p14:creationId xmlns:p14="http://schemas.microsoft.com/office/powerpoint/2010/main" val="22442960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1119896" y="2494923"/>
            <a:ext cx="3827982" cy="1120726"/>
          </a:xfrm>
        </p:spPr>
        <p:txBody>
          <a:bodyPr vert="horz" lIns="91440" tIns="45720" rIns="91440" bIns="45720" rtlCol="0" anchor="ctr">
            <a:noAutofit/>
          </a:bodyPr>
          <a:lstStyle/>
          <a:p>
            <a:r>
              <a:rPr lang="en-US" sz="4000" dirty="0" smtClean="0"/>
              <a:t>cons</a:t>
            </a:r>
            <a:endParaRPr lang="en-US" sz="4000" dirty="0"/>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5816414" y="1686674"/>
            <a:ext cx="4470743" cy="2737224"/>
          </a:xfrm>
        </p:spPr>
        <p:txBody>
          <a:bodyPr vert="horz" lIns="91440" tIns="45720" rIns="91440" bIns="45720" rtlCol="0" anchor="ctr">
            <a:normAutofit lnSpcReduction="10000"/>
          </a:bodyPr>
          <a:lstStyle/>
          <a:p>
            <a:r>
              <a:rPr lang="en-US" dirty="0" smtClean="0">
                <a:latin typeface="+mj-lt"/>
              </a:rPr>
              <a:t>You Can’t Try Things On</a:t>
            </a:r>
          </a:p>
          <a:p>
            <a:r>
              <a:rPr lang="en-US" dirty="0" smtClean="0">
                <a:latin typeface="+mj-lt"/>
              </a:rPr>
              <a:t>You Can’t Always Talk to Someone Immediately</a:t>
            </a:r>
          </a:p>
          <a:p>
            <a:r>
              <a:rPr lang="en-US" dirty="0" smtClean="0">
                <a:latin typeface="+mj-lt"/>
              </a:rPr>
              <a:t>Must Wait for Delivery</a:t>
            </a:r>
            <a:endParaRPr lang="en-US" dirty="0">
              <a:latin typeface="+mj-lt"/>
            </a:endParaRPr>
          </a:p>
          <a:p>
            <a:r>
              <a:rPr lang="en-US" dirty="0" smtClean="0">
                <a:latin typeface="+mj-lt"/>
              </a:rPr>
              <a:t>Shipping Costs</a:t>
            </a:r>
          </a:p>
          <a:p>
            <a:r>
              <a:rPr lang="en-US" dirty="0" smtClean="0">
                <a:latin typeface="+mj-lt"/>
              </a:rPr>
              <a:t>Privacy and Security</a:t>
            </a: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601300" y="1891766"/>
            <a:ext cx="215104" cy="231988"/>
          </a:xfrm>
          <a:prstGeom prst="rect">
            <a:avLst/>
          </a:prstGeom>
        </p:spPr>
      </p:pic>
      <p:pic>
        <p:nvPicPr>
          <p:cNvPr id="10"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601300" y="2369769"/>
            <a:ext cx="215104" cy="231988"/>
          </a:xfrm>
          <a:prstGeom prst="rect">
            <a:avLst/>
          </a:prstGeom>
        </p:spPr>
      </p:pic>
      <p:pic>
        <p:nvPicPr>
          <p:cNvPr id="11"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612472" y="3588063"/>
            <a:ext cx="215104" cy="231988"/>
          </a:xfrm>
          <a:prstGeom prst="rect">
            <a:avLst/>
          </a:prstGeom>
        </p:spPr>
      </p:pic>
      <p:pic>
        <p:nvPicPr>
          <p:cNvPr id="12"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601300" y="3135727"/>
            <a:ext cx="215104" cy="231988"/>
          </a:xfrm>
          <a:prstGeom prst="rect">
            <a:avLst/>
          </a:prstGeom>
        </p:spPr>
      </p:pic>
      <p:pic>
        <p:nvPicPr>
          <p:cNvPr id="14"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607877" y="4028760"/>
            <a:ext cx="215104" cy="231988"/>
          </a:xfrm>
          <a:prstGeom prst="rect">
            <a:avLst/>
          </a:prstGeom>
        </p:spPr>
      </p:pic>
    </p:spTree>
    <p:extLst>
      <p:ext uri="{BB962C8B-B14F-4D97-AF65-F5344CB8AC3E}">
        <p14:creationId xmlns:p14="http://schemas.microsoft.com/office/powerpoint/2010/main" val="29052722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BCCA1F03-1978-4993-9625-ECC9A327C1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wall clock on a yellow background">
            <a:extLst>
              <a:ext uri="{FF2B5EF4-FFF2-40B4-BE49-F238E27FC236}">
                <a16:creationId xmlns:a16="http://schemas.microsoft.com/office/drawing/2014/main" xmlns="" id="{06DED9F3-FDE2-4FD6-B0C4-8C44EB38ACD4}"/>
              </a:ext>
            </a:extLst>
          </p:cNvPr>
          <p:cNvPicPr>
            <a:picLocks noChangeAspect="1"/>
          </p:cNvPicPr>
          <p:nvPr/>
        </p:nvPicPr>
        <p:blipFill rotWithShape="1">
          <a:blip r:embed="rId2"/>
          <a:srcRect r="10221" b="-1"/>
          <a:stretch/>
        </p:blipFill>
        <p:spPr>
          <a:xfrm>
            <a:off x="0" y="10"/>
            <a:ext cx="12191980" cy="6857990"/>
          </a:xfrm>
          <a:prstGeom prst="rect">
            <a:avLst/>
          </a:prstGeom>
        </p:spPr>
      </p:pic>
      <p:sp useBgFill="1">
        <p:nvSpPr>
          <p:cNvPr id="18" name="Rectangle 17">
            <a:extLst>
              <a:ext uri="{FF2B5EF4-FFF2-40B4-BE49-F238E27FC236}">
                <a16:creationId xmlns:a16="http://schemas.microsoft.com/office/drawing/2014/main" xmlns="" id="{1DF5ECF7-5D31-4B53-8384-8D36C1065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1"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F27687-EC66-4CD9-8EB7-6FD0AD3A32A3}"/>
              </a:ext>
            </a:extLst>
          </p:cNvPr>
          <p:cNvSpPr>
            <a:spLocks noGrp="1"/>
          </p:cNvSpPr>
          <p:nvPr>
            <p:ph type="ctrTitle"/>
          </p:nvPr>
        </p:nvSpPr>
        <p:spPr>
          <a:xfrm>
            <a:off x="761981" y="2868637"/>
            <a:ext cx="5212792" cy="1120726"/>
          </a:xfrm>
        </p:spPr>
        <p:txBody>
          <a:bodyPr vert="horz" lIns="91440" tIns="45720" rIns="91440" bIns="45720" rtlCol="0" anchor="ctr">
            <a:noAutofit/>
          </a:bodyPr>
          <a:lstStyle/>
          <a:p>
            <a:r>
              <a:rPr lang="en-US" sz="4000" dirty="0"/>
              <a:t>Software Specification</a:t>
            </a:r>
          </a:p>
        </p:txBody>
      </p:sp>
      <p:sp>
        <p:nvSpPr>
          <p:cNvPr id="3" name="Subtitle 2">
            <a:extLst>
              <a:ext uri="{FF2B5EF4-FFF2-40B4-BE49-F238E27FC236}">
                <a16:creationId xmlns:a16="http://schemas.microsoft.com/office/drawing/2014/main" xmlns="" id="{5E790FF8-C455-46A7-8838-A443C9C3375A}"/>
              </a:ext>
            </a:extLst>
          </p:cNvPr>
          <p:cNvSpPr>
            <a:spLocks noGrp="1"/>
          </p:cNvSpPr>
          <p:nvPr>
            <p:ph type="subTitle" idx="1"/>
          </p:nvPr>
        </p:nvSpPr>
        <p:spPr>
          <a:xfrm>
            <a:off x="6140857" y="1864649"/>
            <a:ext cx="5123059" cy="3128702"/>
          </a:xfrm>
        </p:spPr>
        <p:txBody>
          <a:bodyPr vert="horz" lIns="91440" tIns="45720" rIns="91440" bIns="45720" rtlCol="0" anchor="ctr">
            <a:normAutofit/>
          </a:bodyPr>
          <a:lstStyle/>
          <a:p>
            <a:r>
              <a:rPr lang="en-US" dirty="0">
                <a:latin typeface="+mj-lt"/>
              </a:rPr>
              <a:t>Development-Tool : Visual studio 2019</a:t>
            </a:r>
          </a:p>
          <a:p>
            <a:r>
              <a:rPr lang="en-US" dirty="0">
                <a:latin typeface="+mj-lt"/>
              </a:rPr>
              <a:t>Operating System : Microsoft Windows 7/8/10</a:t>
            </a:r>
          </a:p>
          <a:p>
            <a:r>
              <a:rPr lang="en-US" dirty="0">
                <a:latin typeface="+mj-lt"/>
              </a:rPr>
              <a:t>Front-End : ASP.Net ,HTML,CSS</a:t>
            </a:r>
          </a:p>
          <a:p>
            <a:r>
              <a:rPr lang="en-US" dirty="0">
                <a:latin typeface="+mj-lt"/>
              </a:rPr>
              <a:t>Back-End : Mysql</a:t>
            </a:r>
          </a:p>
        </p:txBody>
      </p:sp>
      <p:pic>
        <p:nvPicPr>
          <p:cNvPr id="7" name="Graphic 6" descr="Clock with solid fill">
            <a:extLst>
              <a:ext uri="{FF2B5EF4-FFF2-40B4-BE49-F238E27FC236}">
                <a16:creationId xmlns:a16="http://schemas.microsoft.com/office/drawing/2014/main" xmlns="" id="{00A308C1-3973-499A-920E-BA663B7ECD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23861" y="2588126"/>
            <a:ext cx="240233" cy="259090"/>
          </a:xfrm>
          <a:prstGeom prst="rect">
            <a:avLst/>
          </a:prstGeom>
        </p:spPr>
      </p:pic>
      <p:pic>
        <p:nvPicPr>
          <p:cNvPr id="19" name="Graphic 18" descr="Clock with solid fill">
            <a:extLst>
              <a:ext uri="{FF2B5EF4-FFF2-40B4-BE49-F238E27FC236}">
                <a16:creationId xmlns:a16="http://schemas.microsoft.com/office/drawing/2014/main" xmlns="" id="{BB2A1100-408C-486F-94B3-4375B3740B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00604" y="3078635"/>
            <a:ext cx="240233" cy="259090"/>
          </a:xfrm>
          <a:prstGeom prst="rect">
            <a:avLst/>
          </a:prstGeom>
        </p:spPr>
      </p:pic>
      <p:pic>
        <p:nvPicPr>
          <p:cNvPr id="21" name="Graphic 20" descr="Clock with solid fill">
            <a:extLst>
              <a:ext uri="{FF2B5EF4-FFF2-40B4-BE49-F238E27FC236}">
                <a16:creationId xmlns:a16="http://schemas.microsoft.com/office/drawing/2014/main" xmlns="" id="{EA59644C-BF5F-40AC-88B5-2DAAB03893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00604" y="3574743"/>
            <a:ext cx="240233" cy="259090"/>
          </a:xfrm>
          <a:prstGeom prst="rect">
            <a:avLst/>
          </a:prstGeom>
        </p:spPr>
      </p:pic>
      <p:pic>
        <p:nvPicPr>
          <p:cNvPr id="10" name="Graphic 9" descr="Clock with solid fill">
            <a:extLst>
              <a:ext uri="{FF2B5EF4-FFF2-40B4-BE49-F238E27FC236}">
                <a16:creationId xmlns:a16="http://schemas.microsoft.com/office/drawing/2014/main" xmlns="" id="{C7AA0BE3-0705-440D-A044-F9DA787F4A6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23776" y="4047173"/>
            <a:ext cx="240233" cy="259090"/>
          </a:xfrm>
          <a:prstGeom prst="rect">
            <a:avLst/>
          </a:prstGeom>
        </p:spPr>
      </p:pic>
    </p:spTree>
    <p:extLst>
      <p:ext uri="{BB962C8B-B14F-4D97-AF65-F5344CB8AC3E}">
        <p14:creationId xmlns:p14="http://schemas.microsoft.com/office/powerpoint/2010/main" val="17271160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ortalVTI">
  <a:themeElements>
    <a:clrScheme name="AnalogousFromRegularSeedLeftStep">
      <a:dk1>
        <a:srgbClr val="000000"/>
      </a:dk1>
      <a:lt1>
        <a:srgbClr val="FFFFFF"/>
      </a:lt1>
      <a:dk2>
        <a:srgbClr val="321C1D"/>
      </a:dk2>
      <a:lt2>
        <a:srgbClr val="F2F0F3"/>
      </a:lt2>
      <a:accent1>
        <a:srgbClr val="5FB620"/>
      </a:accent1>
      <a:accent2>
        <a:srgbClr val="92AB13"/>
      </a:accent2>
      <a:accent3>
        <a:srgbClr val="C49B23"/>
      </a:accent3>
      <a:accent4>
        <a:srgbClr val="D55617"/>
      </a:accent4>
      <a:accent5>
        <a:srgbClr val="E7293A"/>
      </a:accent5>
      <a:accent6>
        <a:srgbClr val="D51777"/>
      </a:accent6>
      <a:hlink>
        <a:srgbClr val="914CC3"/>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3.xml><?xml version="1.0" encoding="utf-8"?>
<a:theme xmlns:a="http://schemas.openxmlformats.org/drawingml/2006/main" name="Gestal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400</TotalTime>
  <Words>480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Avenir Next LT Pro</vt:lpstr>
      <vt:lpstr>Bierstadt</vt:lpstr>
      <vt:lpstr>Calibri</vt:lpstr>
      <vt:lpstr>Trade Gothic Next Cond</vt:lpstr>
      <vt:lpstr>Trade Gothic Next Light</vt:lpstr>
      <vt:lpstr>PortalVTI</vt:lpstr>
      <vt:lpstr>AccentBoxVTI</vt:lpstr>
      <vt:lpstr>GestaltVTI</vt:lpstr>
      <vt:lpstr>ONLINE WATCH SHOP</vt:lpstr>
      <vt:lpstr>ABSTRACT</vt:lpstr>
      <vt:lpstr>scope</vt:lpstr>
      <vt:lpstr>Existing system</vt:lpstr>
      <vt:lpstr>Proposed System</vt:lpstr>
      <vt:lpstr>characteristics</vt:lpstr>
      <vt:lpstr>Props</vt:lpstr>
      <vt:lpstr>cons</vt:lpstr>
      <vt:lpstr>Software Specification</vt:lpstr>
      <vt:lpstr>Hardware Specification</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WATCH SHOP</dc:title>
  <dc:creator>FNU LNU</dc:creator>
  <cp:lastModifiedBy>siddharth</cp:lastModifiedBy>
  <cp:revision>17</cp:revision>
  <dcterms:created xsi:type="dcterms:W3CDTF">2021-09-23T11:46:54Z</dcterms:created>
  <dcterms:modified xsi:type="dcterms:W3CDTF">2021-10-21T11:46:41Z</dcterms:modified>
</cp:coreProperties>
</file>