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3"/>
  </p:notesMasterIdLst>
  <p:sldIdLst>
    <p:sldId id="256" r:id="rId2"/>
    <p:sldId id="257" r:id="rId3"/>
    <p:sldId id="259" r:id="rId4"/>
    <p:sldId id="266" r:id="rId5"/>
    <p:sldId id="258" r:id="rId6"/>
    <p:sldId id="260" r:id="rId7"/>
    <p:sldId id="262" r:id="rId8"/>
    <p:sldId id="263" r:id="rId9"/>
    <p:sldId id="264" r:id="rId10"/>
    <p:sldId id="267"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5294" autoAdjust="0"/>
  </p:normalViewPr>
  <p:slideViewPr>
    <p:cSldViewPr snapToGrid="0">
      <p:cViewPr varScale="1">
        <p:scale>
          <a:sx n="78" d="100"/>
          <a:sy n="78" d="100"/>
        </p:scale>
        <p:origin x="89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DB1E14-93AE-4C47-8A43-BA567D20E049}" type="datetimeFigureOut">
              <a:rPr lang="en-IN" smtClean="0"/>
              <a:t>29-12-2023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6EE96F-78A7-47B1-8943-7A420D4F840D}" type="slidenum">
              <a:rPr lang="en-IN" smtClean="0"/>
              <a:t>‹#›</a:t>
            </a:fld>
            <a:endParaRPr lang="en-IN"/>
          </a:p>
        </p:txBody>
      </p:sp>
    </p:spTree>
    <p:extLst>
      <p:ext uri="{BB962C8B-B14F-4D97-AF65-F5344CB8AC3E}">
        <p14:creationId xmlns:p14="http://schemas.microsoft.com/office/powerpoint/2010/main" val="2939275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12/29/2023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12/29/2023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12/29/2023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12/29/2023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12/29/2023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12/29/2023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12/29/2023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ink.springer.com/chapter/10.1007/3-540-44709-1_26" TargetMode="External"/><Relationship Id="rId2" Type="http://schemas.openxmlformats.org/officeDocument/2006/relationships/hyperlink" Target="https://link.springer.com/chapter/10.1007/978-3-642-14298-7_5" TargetMode="External"/><Relationship Id="rId1" Type="http://schemas.openxmlformats.org/officeDocument/2006/relationships/slideLayout" Target="../slideLayouts/slideLayout6.xml"/><Relationship Id="rId6" Type="http://schemas.openxmlformats.org/officeDocument/2006/relationships/hyperlink" Target="https://nordvpn.com/blog/sha-256/#:~:text=SHA%2D256%20can%20help%20secure,decrypt%20and%20verify%20the%20signature" TargetMode="External"/><Relationship Id="rId5" Type="http://schemas.openxmlformats.org/officeDocument/2006/relationships/hyperlink" Target="https://www.sciencedirect.com/science/article/pii/S1877050915032445" TargetMode="External"/><Relationship Id="rId4" Type="http://schemas.openxmlformats.org/officeDocument/2006/relationships/hyperlink" Target="https://ieeexplore.ieee.org/abstract/document/7732289?casa_token=nh4QBGJbLB8AAAAA:JyvFPRZ57Z_kJYpITjppiX5y6Ex6_8fANnd_uuyU9us9LM76UivmMmr4n3lQO6SL-FLRD7BW9Tjnv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FD22-B06B-7741-C29A-985B88098862}"/>
              </a:ext>
            </a:extLst>
          </p:cNvPr>
          <p:cNvSpPr>
            <a:spLocks noGrp="1"/>
          </p:cNvSpPr>
          <p:nvPr>
            <p:ph type="ctrTitle"/>
          </p:nvPr>
        </p:nvSpPr>
        <p:spPr>
          <a:xfrm>
            <a:off x="1051559" y="1567543"/>
            <a:ext cx="10806143" cy="2900488"/>
          </a:xfrm>
        </p:spPr>
        <p:txBody>
          <a:bodyPr/>
          <a:lstStyle/>
          <a:p>
            <a:pPr fontAlgn="base"/>
            <a:r>
              <a:rPr lang="en-US" sz="4800" b="1" dirty="0">
                <a:latin typeface="Times New Roman" panose="02020603050405020304" pitchFamily="18" charset="0"/>
                <a:cs typeface="Times New Roman" panose="02020603050405020304" pitchFamily="18" charset="0"/>
              </a:rPr>
              <a:t>21AIE431</a:t>
            </a:r>
            <a:br>
              <a:rPr lang="en-US" sz="4800" b="1" dirty="0">
                <a:latin typeface="Times New Roman" panose="02020603050405020304" pitchFamily="18" charset="0"/>
                <a:cs typeface="Times New Roman" panose="02020603050405020304" pitchFamily="18" charset="0"/>
              </a:rPr>
            </a:br>
            <a:r>
              <a:rPr lang="en" sz="4800" b="1" dirty="0">
                <a:latin typeface="Times New Roman" panose="02020603050405020304" pitchFamily="18" charset="0"/>
                <a:cs typeface="Times New Roman" panose="02020603050405020304" pitchFamily="18" charset="0"/>
              </a:rPr>
              <a:t>Applied Cryptography</a:t>
            </a:r>
            <a:r>
              <a:rPr lang="en-GB" sz="4800" b="1" i="0" dirty="0">
                <a:solidFill>
                  <a:srgbClr val="000000"/>
                </a:solidFill>
                <a:effectLst/>
                <a:latin typeface="Times New Roman" panose="02020603050405020304" pitchFamily="18" charset="0"/>
                <a:cs typeface="Times New Roman" panose="02020603050405020304" pitchFamily="18" charset="0"/>
              </a:rPr>
              <a:t>​</a:t>
            </a:r>
            <a:br>
              <a:rPr lang="en-GB" sz="4800" b="1" i="0" dirty="0">
                <a:solidFill>
                  <a:srgbClr val="000000"/>
                </a:solidFill>
                <a:effectLst/>
                <a:latin typeface="Times New Roman" panose="02020603050405020304" pitchFamily="18" charset="0"/>
                <a:cs typeface="Times New Roman" panose="02020603050405020304" pitchFamily="18" charset="0"/>
              </a:rPr>
            </a:br>
            <a:endParaRPr lang="en-IN" sz="4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0BBF0DD-307D-8FC8-B6F0-1A28FC4BDA6E}"/>
              </a:ext>
            </a:extLst>
          </p:cNvPr>
          <p:cNvSpPr>
            <a:spLocks noGrp="1"/>
          </p:cNvSpPr>
          <p:nvPr>
            <p:ph type="subTitle" idx="1"/>
          </p:nvPr>
        </p:nvSpPr>
        <p:spPr/>
        <p:txBody>
          <a:bodyPr>
            <a:normAutofit/>
          </a:bodyPr>
          <a:lstStyle/>
          <a:p>
            <a:r>
              <a:rPr lang="en-US" sz="4000" b="1" dirty="0">
                <a:latin typeface="Times New Roman" panose="02020603050405020304" pitchFamily="18" charset="0"/>
                <a:cs typeface="Times New Roman" panose="02020603050405020304" pitchFamily="18" charset="0"/>
              </a:rPr>
              <a:t>End Semester Project</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1296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A7D89-8B52-7C90-FD48-B9F1845541EE}"/>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REFERENCES</a:t>
            </a:r>
            <a:endParaRPr lang="en-IN" sz="4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C7C2381-9B9D-4FA4-330E-6EA8B65AE77A}"/>
              </a:ext>
            </a:extLst>
          </p:cNvPr>
          <p:cNvSpPr txBox="1"/>
          <p:nvPr/>
        </p:nvSpPr>
        <p:spPr>
          <a:xfrm>
            <a:off x="678425" y="2093976"/>
            <a:ext cx="11336593" cy="2562625"/>
          </a:xfrm>
          <a:prstGeom prst="rect">
            <a:avLst/>
          </a:prstGeom>
          <a:noFill/>
        </p:spPr>
        <p:txBody>
          <a:bodyPr wrap="square">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https://link.springer.com/chapter/10.1007/978-3-642-14298-7_5</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2)</a:t>
            </a:r>
            <a:r>
              <a:rPr lang="en-IN"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https://link.springer.com/chapter/10.1007/3-540-44709-1_26</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3)</a:t>
            </a:r>
            <a:r>
              <a:rPr lang="en-IN"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https://ieeexplore.ieee.org/abstract/document/7732289?casa_token=nh4QBGJbLB8AAAAA:JyvFPRZ57Z_kJYpITjppiX5y6Ex6_8fANnd_uuyU9us9LM76UivmMmr4n3lQO6SL-FLRD7BW9Tjnvw</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4)</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https://www.sciencedirect.com/science/article/pii/S1877050915032445</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5)</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https://nordvpn.com/blog/sha-256/#:~:text=SHA%2D256%20can%20help%20secure,decrypt%20and%20verify%20the%20signature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343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6D100-CA81-C388-812F-021C6879FFF2}"/>
              </a:ext>
            </a:extLst>
          </p:cNvPr>
          <p:cNvSpPr>
            <a:spLocks noGrp="1"/>
          </p:cNvSpPr>
          <p:nvPr>
            <p:ph type="title"/>
          </p:nvPr>
        </p:nvSpPr>
        <p:spPr>
          <a:xfrm>
            <a:off x="3842545" y="2624328"/>
            <a:ext cx="10058400" cy="1609344"/>
          </a:xfrm>
        </p:spPr>
        <p:txBody>
          <a:bodyPr>
            <a:normAutofit/>
          </a:bodyPr>
          <a:lstStyle/>
          <a:p>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412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980AC-D681-DB83-18B1-1FB2718E1E10}"/>
              </a:ext>
            </a:extLst>
          </p:cNvPr>
          <p:cNvSpPr>
            <a:spLocks noGrp="1"/>
          </p:cNvSpPr>
          <p:nvPr>
            <p:ph type="title"/>
          </p:nvPr>
        </p:nvSpPr>
        <p:spPr/>
        <p:txBody>
          <a:bodyPr>
            <a:normAutofit/>
          </a:bodyPr>
          <a:lstStyle/>
          <a:p>
            <a:r>
              <a:rPr lang="en-US" b="0" i="0" u="none" strike="noStrike" dirty="0">
                <a:solidFill>
                  <a:srgbClr val="000000"/>
                </a:solidFill>
                <a:effectLst/>
                <a:latin typeface="Times New Roman" panose="02020603050405020304" pitchFamily="18" charset="0"/>
                <a:cs typeface="Times New Roman" panose="02020603050405020304" pitchFamily="18" charset="0"/>
              </a:rPr>
              <a:t>Group Members :-​</a:t>
            </a:r>
            <a:r>
              <a:rPr lang="en-US" b="0" i="0" dirty="0">
                <a:solidFill>
                  <a:srgbClr val="000000"/>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B0B458-489D-A06B-3086-E3966D259BB9}"/>
              </a:ext>
            </a:extLst>
          </p:cNvPr>
          <p:cNvSpPr>
            <a:spLocks noGrp="1"/>
          </p:cNvSpPr>
          <p:nvPr>
            <p:ph idx="1"/>
          </p:nvPr>
        </p:nvSpPr>
        <p:spPr/>
        <p:txBody>
          <a:bodyPr/>
          <a:lstStyle/>
          <a:p>
            <a:pPr>
              <a:lnSpc>
                <a:spcPct val="150000"/>
              </a:lnSpc>
            </a:pPr>
            <a:r>
              <a:rPr lang="en-IN" sz="2000" b="1" dirty="0">
                <a:latin typeface="Times New Roman" panose="02020603050405020304" pitchFamily="18" charset="0"/>
                <a:ea typeface="Calibri" panose="020F0502020204030204" pitchFamily="34" charset="0"/>
                <a:cs typeface="Times New Roman" panose="02020603050405020304" pitchFamily="18" charset="0"/>
              </a:rPr>
              <a:t>POBBATHI SAI SIDDHARTH (CB.EN.U4AIE21146) </a:t>
            </a:r>
          </a:p>
          <a:p>
            <a:pPr>
              <a:lnSpc>
                <a:spcPct val="150000"/>
              </a:lnSpc>
            </a:pPr>
            <a:r>
              <a:rPr lang="en-IN" sz="2000" b="1" dirty="0">
                <a:latin typeface="Times New Roman" panose="02020603050405020304" pitchFamily="18" charset="0"/>
                <a:ea typeface="Calibri" panose="020F0502020204030204" pitchFamily="34" charset="0"/>
                <a:cs typeface="Times New Roman" panose="02020603050405020304" pitchFamily="18" charset="0"/>
              </a:rPr>
              <a:t>RAVULAPATI VINAY SAI (CB.EN.U4AIE21153)</a:t>
            </a:r>
          </a:p>
          <a:p>
            <a:pPr>
              <a:lnSpc>
                <a:spcPct val="150000"/>
              </a:lnSpc>
            </a:pPr>
            <a:r>
              <a:rPr lang="en-IN" sz="2000" b="1" dirty="0">
                <a:latin typeface="Times New Roman" panose="02020603050405020304" pitchFamily="18" charset="0"/>
                <a:ea typeface="Calibri" panose="020F0502020204030204" pitchFamily="34" charset="0"/>
                <a:cs typeface="Times New Roman" panose="02020603050405020304" pitchFamily="18" charset="0"/>
              </a:rPr>
              <a:t> SANKURABHUKTA SRI MIDHINESH (CB.EN.U4AIE21162)</a:t>
            </a: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0846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606B18F-0D2B-6387-28D7-1738C1D24971}"/>
              </a:ext>
            </a:extLst>
          </p:cNvPr>
          <p:cNvSpPr txBox="1"/>
          <p:nvPr/>
        </p:nvSpPr>
        <p:spPr>
          <a:xfrm>
            <a:off x="2391845" y="2620698"/>
            <a:ext cx="7408310" cy="523220"/>
          </a:xfrm>
          <a:prstGeom prst="rect">
            <a:avLst/>
          </a:prstGeom>
          <a:noFill/>
        </p:spPr>
        <p:txBody>
          <a:bodyPr wrap="none" rtlCol="0">
            <a:spAutoFit/>
          </a:bodyPr>
          <a:lstStyle/>
          <a:p>
            <a:r>
              <a:rPr lang="en-US" sz="2800" b="1" i="1" dirty="0">
                <a:latin typeface="Times New Roman" panose="02020603050405020304" pitchFamily="18" charset="0"/>
                <a:cs typeface="Times New Roman" panose="02020603050405020304" pitchFamily="18" charset="0"/>
              </a:rPr>
              <a:t>AES Enhanced Visual Cryptography Application</a:t>
            </a:r>
            <a:endParaRPr lang="en-IN" sz="2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454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B8D3D-F9E8-E0EF-A5CA-3D534FAE964B}"/>
              </a:ext>
            </a:extLst>
          </p:cNvPr>
          <p:cNvSpPr>
            <a:spLocks noGrp="1"/>
          </p:cNvSpPr>
          <p:nvPr>
            <p:ph type="title"/>
          </p:nvPr>
        </p:nvSpPr>
        <p:spPr>
          <a:xfrm>
            <a:off x="588068" y="-144633"/>
            <a:ext cx="10058400" cy="1609344"/>
          </a:xfrm>
        </p:spPr>
        <p:txBody>
          <a:bodyPr>
            <a:normAutofit/>
          </a:bodyPr>
          <a:lstStyle/>
          <a:p>
            <a:r>
              <a:rPr lang="en-US" sz="4800" b="1" dirty="0">
                <a:latin typeface="Times New Roman" panose="02020603050405020304" pitchFamily="18" charset="0"/>
                <a:cs typeface="Times New Roman" panose="02020603050405020304" pitchFamily="18" charset="0"/>
              </a:rPr>
              <a:t>PROJECT OVERVIEW</a:t>
            </a:r>
            <a:endParaRPr lang="en-IN" sz="4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B237A30-881A-1AB1-D152-3490192B0A52}"/>
              </a:ext>
            </a:extLst>
          </p:cNvPr>
          <p:cNvPicPr>
            <a:picLocks noChangeAspect="1"/>
          </p:cNvPicPr>
          <p:nvPr/>
        </p:nvPicPr>
        <p:blipFill>
          <a:blip r:embed="rId2"/>
          <a:stretch>
            <a:fillRect/>
          </a:stretch>
        </p:blipFill>
        <p:spPr>
          <a:xfrm>
            <a:off x="714953" y="1220338"/>
            <a:ext cx="9804629" cy="5637662"/>
          </a:xfrm>
          <a:prstGeom prst="rect">
            <a:avLst/>
          </a:prstGeom>
        </p:spPr>
      </p:pic>
    </p:spTree>
    <p:extLst>
      <p:ext uri="{BB962C8B-B14F-4D97-AF65-F5344CB8AC3E}">
        <p14:creationId xmlns:p14="http://schemas.microsoft.com/office/powerpoint/2010/main" val="3364749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09;p34">
            <a:extLst>
              <a:ext uri="{FF2B5EF4-FFF2-40B4-BE49-F238E27FC236}">
                <a16:creationId xmlns:a16="http://schemas.microsoft.com/office/drawing/2014/main" id="{FEF0FB09-409E-78B1-E739-A06F8AA00BAE}"/>
              </a:ext>
            </a:extLst>
          </p:cNvPr>
          <p:cNvSpPr txBox="1">
            <a:spLocks noGrp="1"/>
          </p:cNvSpPr>
          <p:nvPr>
            <p:ph type="title"/>
          </p:nvPr>
        </p:nvSpPr>
        <p:spPr>
          <a:xfrm>
            <a:off x="3087329" y="2391261"/>
            <a:ext cx="6017341" cy="117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b="1" dirty="0">
                <a:latin typeface="Times New Roman" panose="02020603050405020304" pitchFamily="18" charset="0"/>
                <a:cs typeface="Times New Roman" panose="02020603050405020304" pitchFamily="18" charset="0"/>
              </a:rPr>
              <a:t>AES Algorithm</a:t>
            </a:r>
            <a:endParaRPr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706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C1366-445C-2736-02FD-D9321B128C5A}"/>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AES ALGORITHM</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B8D995-99C1-92D7-0917-2EFE02E6380B}"/>
              </a:ext>
            </a:extLst>
          </p:cNvPr>
          <p:cNvSpPr>
            <a:spLocks noGrp="1"/>
          </p:cNvSpPr>
          <p:nvPr>
            <p:ph idx="1"/>
          </p:nvPr>
        </p:nvSpPr>
        <p:spPr>
          <a:xfrm>
            <a:off x="1066800" y="2190234"/>
            <a:ext cx="10058400" cy="4050792"/>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more popular and widely adopted symmetric encryption algorithm likely to be encountered nowadays is the Advanced Encryption Standard (AES). It is found at least six time faster than triple DES.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features of AES are as follows –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Symmetric key symmetric block cipher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128-bit data, 128/192/256-bit keys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Stronger and faster than Triple-DES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 full specification and design details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implementable in C and Java</a:t>
            </a:r>
          </a:p>
        </p:txBody>
      </p:sp>
    </p:spTree>
    <p:extLst>
      <p:ext uri="{BB962C8B-B14F-4D97-AF65-F5344CB8AC3E}">
        <p14:creationId xmlns:p14="http://schemas.microsoft.com/office/powerpoint/2010/main" val="2866744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C79C-05DF-7611-8B31-ED33D8617B7E}"/>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Schematic representation</a:t>
            </a:r>
            <a:endParaRPr lang="en-IN" sz="44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BBF6E352-A622-F850-E510-525060EE238A}"/>
              </a:ext>
            </a:extLst>
          </p:cNvPr>
          <p:cNvPicPr>
            <a:picLocks noGrp="1" noChangeAspect="1"/>
          </p:cNvPicPr>
          <p:nvPr>
            <p:ph idx="1"/>
          </p:nvPr>
        </p:nvPicPr>
        <p:blipFill>
          <a:blip r:embed="rId2"/>
          <a:stretch>
            <a:fillRect/>
          </a:stretch>
        </p:blipFill>
        <p:spPr>
          <a:xfrm>
            <a:off x="2876661" y="2229055"/>
            <a:ext cx="6091066" cy="4051300"/>
          </a:xfrm>
        </p:spPr>
      </p:pic>
    </p:spTree>
    <p:extLst>
      <p:ext uri="{BB962C8B-B14F-4D97-AF65-F5344CB8AC3E}">
        <p14:creationId xmlns:p14="http://schemas.microsoft.com/office/powerpoint/2010/main" val="905081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4EC7B-7083-B216-595B-C94F7C73901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SHA-256</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D8662F4-EC7C-C348-D18B-9A46CCF7C8A6}"/>
              </a:ext>
            </a:extLst>
          </p:cNvPr>
          <p:cNvSpPr txBox="1"/>
          <p:nvPr/>
        </p:nvSpPr>
        <p:spPr>
          <a:xfrm>
            <a:off x="973393" y="2093976"/>
            <a:ext cx="10658167" cy="2246769"/>
          </a:xfrm>
          <a:prstGeom prst="rect">
            <a:avLst/>
          </a:prstGeom>
          <a:noFill/>
        </p:spPr>
        <p:txBody>
          <a:bodyPr wrap="square">
            <a:spAutoFit/>
          </a:bodyPr>
          <a:lstStyle/>
          <a:p>
            <a:r>
              <a:rPr lang="en-US" sz="2000" b="0" i="0" dirty="0">
                <a:effectLst/>
                <a:latin typeface="Times New Roman" panose="02020603050405020304" pitchFamily="18" charset="0"/>
                <a:cs typeface="Times New Roman" panose="02020603050405020304" pitchFamily="18" charset="0"/>
              </a:rPr>
              <a:t>SHA-256 (Secure Hash Algorithm 256) is a cryptographic algorithm that creates a unique digital fingerprint of a file or message. It's a keyless hash function that's used to verify the authenticity of data</a:t>
            </a:r>
          </a:p>
          <a:p>
            <a:endParaRPr lang="en-US" sz="2000" dirty="0">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Output Size:- Fixed at 256 bits (32 bytes)/ 64 hexadecimal characters</a:t>
            </a:r>
          </a:p>
          <a:p>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In our Project </a:t>
            </a:r>
          </a:p>
          <a:p>
            <a:r>
              <a:rPr lang="en-IN" sz="2000" dirty="0">
                <a:latin typeface="Times New Roman" panose="02020603050405020304" pitchFamily="18" charset="0"/>
                <a:cs typeface="Times New Roman" panose="02020603050405020304" pitchFamily="18" charset="0"/>
              </a:rPr>
              <a:t>We use the SHA-256 Algorithm to compute the hash values of the entered key by the user</a:t>
            </a:r>
          </a:p>
        </p:txBody>
      </p:sp>
      <p:pic>
        <p:nvPicPr>
          <p:cNvPr id="5" name="Picture 4">
            <a:extLst>
              <a:ext uri="{FF2B5EF4-FFF2-40B4-BE49-F238E27FC236}">
                <a16:creationId xmlns:a16="http://schemas.microsoft.com/office/drawing/2014/main" id="{828BAC9C-CC9D-3D85-0BFD-FBE4889D6258}"/>
              </a:ext>
            </a:extLst>
          </p:cNvPr>
          <p:cNvPicPr>
            <a:picLocks noChangeAspect="1"/>
          </p:cNvPicPr>
          <p:nvPr/>
        </p:nvPicPr>
        <p:blipFill>
          <a:blip r:embed="rId2"/>
          <a:stretch>
            <a:fillRect/>
          </a:stretch>
        </p:blipFill>
        <p:spPr>
          <a:xfrm>
            <a:off x="1775477" y="4747349"/>
            <a:ext cx="8641045" cy="1202740"/>
          </a:xfrm>
          <a:prstGeom prst="rect">
            <a:avLst/>
          </a:prstGeom>
        </p:spPr>
      </p:pic>
    </p:spTree>
    <p:extLst>
      <p:ext uri="{BB962C8B-B14F-4D97-AF65-F5344CB8AC3E}">
        <p14:creationId xmlns:p14="http://schemas.microsoft.com/office/powerpoint/2010/main" val="2222383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96A71-FE35-56E9-0698-A61C8C505A43}"/>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Visual cryptography</a:t>
            </a:r>
            <a:endParaRPr lang="en-IN" sz="4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061967D-9CBA-33FE-3942-1FB54CC371B4}"/>
              </a:ext>
            </a:extLst>
          </p:cNvPr>
          <p:cNvSpPr txBox="1"/>
          <p:nvPr/>
        </p:nvSpPr>
        <p:spPr>
          <a:xfrm>
            <a:off x="560439" y="2188805"/>
            <a:ext cx="10923639" cy="1938992"/>
          </a:xfrm>
          <a:prstGeom prst="rect">
            <a:avLst/>
          </a:prstGeom>
          <a:noFill/>
        </p:spPr>
        <p:txBody>
          <a:bodyPr wrap="square">
            <a:spAutoFit/>
          </a:bodyPr>
          <a:lstStyle/>
          <a:p>
            <a:r>
              <a:rPr lang="en-US" sz="2000" b="0" i="0" dirty="0">
                <a:effectLst/>
                <a:latin typeface="Times New Roman" panose="02020603050405020304" pitchFamily="18" charset="0"/>
                <a:cs typeface="Times New Roman" panose="02020603050405020304" pitchFamily="18" charset="0"/>
              </a:rPr>
              <a:t>Visual cryptography is a cryptographic technique that allows visual information (such as images or text) to be divided into multiple shares in such a way that the original information can be revealed by stacking or overlaying a subset of the shares. </a:t>
            </a:r>
          </a:p>
          <a:p>
            <a:endParaRPr lang="en-US" sz="2000" dirty="0">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The key property of visual cryptography is that individual shares should reveal no information about the original content, but when combined, they should visually reveal the original information.</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E304B2B-C6AA-C036-0B6D-4F92E7B82F66}"/>
              </a:ext>
            </a:extLst>
          </p:cNvPr>
          <p:cNvPicPr>
            <a:picLocks noChangeAspect="1"/>
          </p:cNvPicPr>
          <p:nvPr/>
        </p:nvPicPr>
        <p:blipFill>
          <a:blip r:embed="rId2"/>
          <a:stretch>
            <a:fillRect/>
          </a:stretch>
        </p:blipFill>
        <p:spPr>
          <a:xfrm>
            <a:off x="560439" y="4450371"/>
            <a:ext cx="3775587" cy="2315178"/>
          </a:xfrm>
          <a:prstGeom prst="rect">
            <a:avLst/>
          </a:prstGeom>
        </p:spPr>
      </p:pic>
      <p:pic>
        <p:nvPicPr>
          <p:cNvPr id="8" name="Picture 7">
            <a:extLst>
              <a:ext uri="{FF2B5EF4-FFF2-40B4-BE49-F238E27FC236}">
                <a16:creationId xmlns:a16="http://schemas.microsoft.com/office/drawing/2014/main" id="{766056BE-A27C-70C6-8E2C-E8EEB17194FF}"/>
              </a:ext>
            </a:extLst>
          </p:cNvPr>
          <p:cNvPicPr>
            <a:picLocks noChangeAspect="1"/>
          </p:cNvPicPr>
          <p:nvPr/>
        </p:nvPicPr>
        <p:blipFill>
          <a:blip r:embed="rId3"/>
          <a:stretch>
            <a:fillRect/>
          </a:stretch>
        </p:blipFill>
        <p:spPr>
          <a:xfrm>
            <a:off x="6708855" y="5060268"/>
            <a:ext cx="5404488" cy="959139"/>
          </a:xfrm>
          <a:prstGeom prst="rect">
            <a:avLst/>
          </a:prstGeom>
        </p:spPr>
      </p:pic>
      <p:sp>
        <p:nvSpPr>
          <p:cNvPr id="11" name="Arrow: Right 10">
            <a:extLst>
              <a:ext uri="{FF2B5EF4-FFF2-40B4-BE49-F238E27FC236}">
                <a16:creationId xmlns:a16="http://schemas.microsoft.com/office/drawing/2014/main" id="{0641CB7C-4EA8-4988-574A-D7C57AB6B4DA}"/>
              </a:ext>
            </a:extLst>
          </p:cNvPr>
          <p:cNvSpPr/>
          <p:nvPr/>
        </p:nvSpPr>
        <p:spPr>
          <a:xfrm>
            <a:off x="4444181" y="5539837"/>
            <a:ext cx="2192593" cy="1812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70863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601</TotalTime>
  <Words>378</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Rockwell</vt:lpstr>
      <vt:lpstr>Rockwell Condensed</vt:lpstr>
      <vt:lpstr>Times New Roman</vt:lpstr>
      <vt:lpstr>Wingdings</vt:lpstr>
      <vt:lpstr>Wood Type</vt:lpstr>
      <vt:lpstr>21AIE431 Applied Cryptography​ </vt:lpstr>
      <vt:lpstr>Group Members :-​​</vt:lpstr>
      <vt:lpstr>PowerPoint Presentation</vt:lpstr>
      <vt:lpstr>PROJECT OVERVIEW</vt:lpstr>
      <vt:lpstr>AES Algorithm</vt:lpstr>
      <vt:lpstr>AES ALGORITHM</vt:lpstr>
      <vt:lpstr>Schematic representation</vt:lpstr>
      <vt:lpstr>SHA-256</vt:lpstr>
      <vt:lpstr>Visual cryptography</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21AIE303 Signal and Image Processing</dc:title>
  <dc:creator>Pobbathi Siddharth</dc:creator>
  <cp:lastModifiedBy>Pobbathi Siddharth</cp:lastModifiedBy>
  <cp:revision>15</cp:revision>
  <dcterms:created xsi:type="dcterms:W3CDTF">2023-12-21T17:37:26Z</dcterms:created>
  <dcterms:modified xsi:type="dcterms:W3CDTF">2023-12-29T12:14:57Z</dcterms:modified>
</cp:coreProperties>
</file>