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6858000" cx="12192000"/>
  <p:notesSz cx="6858000" cy="9144000"/>
  <p:embeddedFontLst>
    <p:embeddedFont>
      <p:font typeface="Libre Franklin"/>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9287A0F-7C3D-48A7-88C1-D670198ABBA8}">
  <a:tblStyle styleId="{29287A0F-7C3D-48A7-88C1-D670198ABBA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0FD1D0D7-4AE5-4AEB-A780-C25B25E1801E}" styleName="Table_1">
    <a:wholeTbl>
      <a:tcTxStyle>
        <a:font>
          <a:latin typeface="Arial"/>
          <a:ea typeface="Arial"/>
          <a:cs typeface="Arial"/>
        </a:font>
        <a:srgbClr val="000000"/>
      </a:tcTxStyle>
      <a:tcStyle>
        <a:tcBdr>
          <a:left>
            <a:ln cap="flat" cmpd="sng" w="6350">
              <a:solidFill>
                <a:srgbClr val="000000"/>
              </a:solidFill>
              <a:prstDash val="solid"/>
              <a:round/>
              <a:headEnd len="sm" w="sm" type="none"/>
              <a:tailEnd len="sm" w="sm" type="none"/>
            </a:ln>
          </a:left>
          <a:right>
            <a:ln cap="flat" cmpd="sng" w="6350">
              <a:solidFill>
                <a:srgbClr val="000000"/>
              </a:solidFill>
              <a:prstDash val="solid"/>
              <a:round/>
              <a:headEnd len="sm" w="sm" type="none"/>
              <a:tailEnd len="sm" w="sm" type="none"/>
            </a:ln>
          </a:right>
          <a:top>
            <a:ln cap="flat" cmpd="sng" w="6350">
              <a:solidFill>
                <a:srgbClr val="000000"/>
              </a:solidFill>
              <a:prstDash val="solid"/>
              <a:round/>
              <a:headEnd len="sm" w="sm" type="none"/>
              <a:tailEnd len="sm" w="sm" type="none"/>
            </a:ln>
          </a:top>
          <a:bottom>
            <a:ln cap="flat" cmpd="sng" w="6350">
              <a:solidFill>
                <a:srgbClr val="000000"/>
              </a:solidFill>
              <a:prstDash val="solid"/>
              <a:round/>
              <a:headEnd len="sm" w="sm" type="none"/>
              <a:tailEnd len="sm" w="sm" type="none"/>
            </a:ln>
          </a:bottom>
          <a:insideH>
            <a:ln cap="flat" cmpd="sng" w="6350">
              <a:solidFill>
                <a:srgbClr val="000000"/>
              </a:solidFill>
              <a:prstDash val="solid"/>
              <a:round/>
              <a:headEnd len="sm" w="sm" type="none"/>
              <a:tailEnd len="sm" w="sm" type="none"/>
            </a:ln>
          </a:insideH>
          <a:insideV>
            <a:ln cap="flat" cmpd="sng" w="635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48810568-CE3C-4F93-B3BE-9D2FDDAA2ECE}" styleName="Table_2">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067C28AA-55AB-4684-BE27-2D7C4EC073D0}" styleName="Table_3">
    <a:wholeTbl>
      <a:tcTxStyle>
        <a:font>
          <a:latin typeface="Arial"/>
          <a:ea typeface="Arial"/>
          <a:cs typeface="Arial"/>
        </a:font>
        <a:srgbClr val="000000"/>
      </a:tcTxStyle>
      <a:tcStyle>
        <a:tcBdr>
          <a:left>
            <a:ln cap="flat" cmpd="sng" w="6350">
              <a:solidFill>
                <a:srgbClr val="000000"/>
              </a:solidFill>
              <a:prstDash val="solid"/>
              <a:round/>
              <a:headEnd len="sm" w="sm" type="none"/>
              <a:tailEnd len="sm" w="sm" type="none"/>
            </a:ln>
          </a:left>
          <a:right>
            <a:ln cap="flat" cmpd="sng" w="6350">
              <a:solidFill>
                <a:srgbClr val="000000"/>
              </a:solidFill>
              <a:prstDash val="solid"/>
              <a:round/>
              <a:headEnd len="sm" w="sm" type="none"/>
              <a:tailEnd len="sm" w="sm" type="none"/>
            </a:ln>
          </a:right>
          <a:top>
            <a:ln cap="flat" cmpd="sng" w="6350">
              <a:solidFill>
                <a:srgbClr val="000000"/>
              </a:solidFill>
              <a:prstDash val="solid"/>
              <a:round/>
              <a:headEnd len="sm" w="sm" type="none"/>
              <a:tailEnd len="sm" w="sm" type="none"/>
            </a:ln>
          </a:top>
          <a:bottom>
            <a:ln cap="flat" cmpd="sng" w="6350">
              <a:solidFill>
                <a:srgbClr val="000000"/>
              </a:solidFill>
              <a:prstDash val="solid"/>
              <a:round/>
              <a:headEnd len="sm" w="sm" type="none"/>
              <a:tailEnd len="sm" w="sm" type="none"/>
            </a:ln>
          </a:bottom>
          <a:insideH>
            <a:ln cap="flat" cmpd="sng" w="6350">
              <a:solidFill>
                <a:srgbClr val="000000"/>
              </a:solidFill>
              <a:prstDash val="solid"/>
              <a:round/>
              <a:headEnd len="sm" w="sm" type="none"/>
              <a:tailEnd len="sm" w="sm" type="none"/>
            </a:ln>
          </a:insideH>
          <a:insideV>
            <a:ln cap="flat" cmpd="sng" w="635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LibreFranklin-bold.fntdata"/><Relationship Id="rId41" Type="http://schemas.openxmlformats.org/officeDocument/2006/relationships/font" Target="fonts/LibreFranklin-regular.fntdata"/><Relationship Id="rId22" Type="http://schemas.openxmlformats.org/officeDocument/2006/relationships/slide" Target="slides/slide17.xml"/><Relationship Id="rId44" Type="http://schemas.openxmlformats.org/officeDocument/2006/relationships/font" Target="fonts/LibreFranklin-boldItalic.fntdata"/><Relationship Id="rId21" Type="http://schemas.openxmlformats.org/officeDocument/2006/relationships/slide" Target="slides/slide16.xml"/><Relationship Id="rId43" Type="http://schemas.openxmlformats.org/officeDocument/2006/relationships/font" Target="fonts/LibreFranklin-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 name="Google Shape;9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590a05f190_1_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g3590a05f190_1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590a05f190_1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g3590a05f190_1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3590a05f190_1_12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g3590a05f190_1_1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3590a05f190_1_5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g3590a05f190_1_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3590a05f190_1_4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g3590a05f190_1_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3590a05f190_1_14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g3590a05f190_1_1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3590a05f190_1_3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g3590a05f190_1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3590a05f190_1_6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g3590a05f190_1_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3590a05f190_1_8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g3590a05f190_1_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3590a05f190_1_9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g3590a05f190_1_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3590a05f190_1_1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g3590a05f190_1_1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3590a05f190_1_1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g3590a05f190_1_1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3590a05f190_1_17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g3590a05f190_1_1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3590a05f190_1_16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g3590a05f190_1_1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3590a05f190_1_2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g3590a05f190_1_2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3590a05f190_1_2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g3590a05f190_1_2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3590a05f190_1_23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9" name="Google Shape;329;g3590a05f190_1_2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3590a05f190_1_26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9" name="Google Shape;339;g3590a05f190_1_2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3590a05f190_1_34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8" name="Google Shape;348;g3590a05f190_1_3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3590a05f190_1_36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8" name="Google Shape;358;g3590a05f190_1_3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3590a05f190_1_37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8" name="Google Shape;368;g3590a05f190_1_3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3590a05f190_1_38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8" name="Google Shape;378;g3590a05f190_1_3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3590a05f190_1_40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8" name="Google Shape;388;g3590a05f190_1_4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35870ae0559_1_3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4" name="Google Shape;394;g35870ae0559_1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3590a05f190_1_3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1" name="Google Shape;401;g3590a05f190_1_3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35870ae0559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7" name="Google Shape;407;g35870ae0559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590a05f190_1_30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g3590a05f190_1_3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590a05f190_1_3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g3590a05f190_1_3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5870ae0559_1_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g35870ae0559_1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5870ae0559_1_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g35870ae0559_1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590a05f190_1_29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g3590a05f190_1_2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590a05f190_1_28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g3590a05f190_1_2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lt2"/>
        </a:solidFill>
      </p:bgPr>
    </p:bg>
    <p:spTree>
      <p:nvGrpSpPr>
        <p:cNvPr id="16" name="Shape 16"/>
        <p:cNvGrpSpPr/>
        <p:nvPr/>
      </p:nvGrpSpPr>
      <p:grpSpPr>
        <a:xfrm>
          <a:off x="0" y="0"/>
          <a:ext cx="0" cy="0"/>
          <a:chOff x="0" y="0"/>
          <a:chExt cx="0" cy="0"/>
        </a:xfrm>
      </p:grpSpPr>
      <p:sp>
        <p:nvSpPr>
          <p:cNvPr id="17" name="Google Shape;17;p2"/>
          <p:cNvSpPr txBox="1"/>
          <p:nvPr>
            <p:ph type="ctrTitle"/>
          </p:nvPr>
        </p:nvSpPr>
        <p:spPr>
          <a:xfrm>
            <a:off x="1915128" y="1788454"/>
            <a:ext cx="8361229" cy="2098226"/>
          </a:xfrm>
          <a:prstGeom prst="rect">
            <a:avLst/>
          </a:prstGeom>
          <a:noFill/>
          <a:ln>
            <a:noFill/>
          </a:ln>
        </p:spPr>
        <p:txBody>
          <a:bodyPr anchorCtr="0" anchor="b" bIns="45700" lIns="91425" spcFirstLastPara="1" rIns="91425" wrap="square" tIns="45700">
            <a:noAutofit/>
          </a:bodyPr>
          <a:lstStyle>
            <a:lvl1pPr lvl="0" algn="ctr">
              <a:lnSpc>
                <a:spcPct val="89000"/>
              </a:lnSpc>
              <a:spcBef>
                <a:spcPts val="0"/>
              </a:spcBef>
              <a:spcAft>
                <a:spcPts val="0"/>
              </a:spcAft>
              <a:buClr>
                <a:schemeClr val="dk2"/>
              </a:buClr>
              <a:buSzPts val="7200"/>
              <a:buFont typeface="Libre Franklin"/>
              <a:buNone/>
              <a:defRPr sz="7200" cap="none">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
          <p:cNvSpPr txBox="1"/>
          <p:nvPr>
            <p:ph idx="1" type="subTitle"/>
          </p:nvPr>
        </p:nvSpPr>
        <p:spPr>
          <a:xfrm>
            <a:off x="2679906" y="3956279"/>
            <a:ext cx="6831673" cy="1086237"/>
          </a:xfrm>
          <a:prstGeom prst="rect">
            <a:avLst/>
          </a:prstGeom>
          <a:noFill/>
          <a:ln>
            <a:noFill/>
          </a:ln>
        </p:spPr>
        <p:txBody>
          <a:bodyPr anchorCtr="0" anchor="t" bIns="45700" lIns="91425" spcFirstLastPara="1" rIns="91425" wrap="square" tIns="45700">
            <a:normAutofit/>
          </a:bodyPr>
          <a:lstStyle>
            <a:lvl1pPr lvl="0" algn="ctr">
              <a:lnSpc>
                <a:spcPct val="112000"/>
              </a:lnSpc>
              <a:spcBef>
                <a:spcPts val="0"/>
              </a:spcBef>
              <a:spcAft>
                <a:spcPts val="0"/>
              </a:spcAft>
              <a:buClr>
                <a:schemeClr val="dk2"/>
              </a:buClr>
              <a:buSzPts val="2300"/>
              <a:buNone/>
              <a:defRPr sz="2300"/>
            </a:lvl1pPr>
            <a:lvl2pPr lvl="1" algn="ctr">
              <a:lnSpc>
                <a:spcPct val="94000"/>
              </a:lnSpc>
              <a:spcBef>
                <a:spcPts val="500"/>
              </a:spcBef>
              <a:spcAft>
                <a:spcPts val="0"/>
              </a:spcAft>
              <a:buClr>
                <a:schemeClr val="dk2"/>
              </a:buClr>
              <a:buSzPts val="2000"/>
              <a:buNone/>
              <a:defRPr sz="2000"/>
            </a:lvl2pPr>
            <a:lvl3pPr lvl="2" algn="ctr">
              <a:lnSpc>
                <a:spcPct val="94000"/>
              </a:lnSpc>
              <a:spcBef>
                <a:spcPts val="500"/>
              </a:spcBef>
              <a:spcAft>
                <a:spcPts val="0"/>
              </a:spcAft>
              <a:buClr>
                <a:schemeClr val="dk2"/>
              </a:buClr>
              <a:buSzPts val="1800"/>
              <a:buNone/>
              <a:defRPr sz="1800"/>
            </a:lvl3pPr>
            <a:lvl4pPr lvl="3" algn="ctr">
              <a:lnSpc>
                <a:spcPct val="94000"/>
              </a:lnSpc>
              <a:spcBef>
                <a:spcPts val="500"/>
              </a:spcBef>
              <a:spcAft>
                <a:spcPts val="0"/>
              </a:spcAft>
              <a:buClr>
                <a:schemeClr val="dk2"/>
              </a:buClr>
              <a:buSzPts val="1600"/>
              <a:buNone/>
              <a:defRPr sz="1600"/>
            </a:lvl4pPr>
            <a:lvl5pPr lvl="4" algn="ctr">
              <a:lnSpc>
                <a:spcPct val="94000"/>
              </a:lnSpc>
              <a:spcBef>
                <a:spcPts val="500"/>
              </a:spcBef>
              <a:spcAft>
                <a:spcPts val="0"/>
              </a:spcAft>
              <a:buClr>
                <a:schemeClr val="dk2"/>
              </a:buClr>
              <a:buSzPts val="1600"/>
              <a:buNone/>
              <a:defRPr sz="1600"/>
            </a:lvl5pPr>
            <a:lvl6pPr lvl="5" algn="ctr">
              <a:lnSpc>
                <a:spcPct val="94000"/>
              </a:lnSpc>
              <a:spcBef>
                <a:spcPts val="500"/>
              </a:spcBef>
              <a:spcAft>
                <a:spcPts val="0"/>
              </a:spcAft>
              <a:buClr>
                <a:schemeClr val="dk2"/>
              </a:buClr>
              <a:buSzPts val="1600"/>
              <a:buNone/>
              <a:defRPr sz="1600"/>
            </a:lvl6pPr>
            <a:lvl7pPr lvl="6" algn="ctr">
              <a:lnSpc>
                <a:spcPct val="94000"/>
              </a:lnSpc>
              <a:spcBef>
                <a:spcPts val="500"/>
              </a:spcBef>
              <a:spcAft>
                <a:spcPts val="0"/>
              </a:spcAft>
              <a:buClr>
                <a:schemeClr val="dk2"/>
              </a:buClr>
              <a:buSzPts val="1600"/>
              <a:buNone/>
              <a:defRPr sz="1600"/>
            </a:lvl7pPr>
            <a:lvl8pPr lvl="7" algn="ctr">
              <a:lnSpc>
                <a:spcPct val="94000"/>
              </a:lnSpc>
              <a:spcBef>
                <a:spcPts val="500"/>
              </a:spcBef>
              <a:spcAft>
                <a:spcPts val="0"/>
              </a:spcAft>
              <a:buClr>
                <a:schemeClr val="dk2"/>
              </a:buClr>
              <a:buSzPts val="1600"/>
              <a:buNone/>
              <a:defRPr sz="1600"/>
            </a:lvl8pPr>
            <a:lvl9pPr lvl="8" algn="ctr">
              <a:lnSpc>
                <a:spcPct val="94000"/>
              </a:lnSpc>
              <a:spcBef>
                <a:spcPts val="500"/>
              </a:spcBef>
              <a:spcAft>
                <a:spcPts val="200"/>
              </a:spcAft>
              <a:buClr>
                <a:schemeClr val="dk2"/>
              </a:buClr>
              <a:buSzPts val="1600"/>
              <a:buNone/>
              <a:defRPr sz="1600"/>
            </a:lvl9pPr>
          </a:lstStyle>
          <a:p/>
        </p:txBody>
      </p:sp>
      <p:sp>
        <p:nvSpPr>
          <p:cNvPr id="19" name="Google Shape;19;p2"/>
          <p:cNvSpPr txBox="1"/>
          <p:nvPr>
            <p:ph idx="10" type="dt"/>
          </p:nvPr>
        </p:nvSpPr>
        <p:spPr>
          <a:xfrm>
            <a:off x="752858" y="6453386"/>
            <a:ext cx="1607944"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1" type="ftr"/>
          </p:nvPr>
        </p:nvSpPr>
        <p:spPr>
          <a:xfrm>
            <a:off x="2584054" y="6453386"/>
            <a:ext cx="7023377" cy="40461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2" type="sldNum"/>
          </p:nvPr>
        </p:nvSpPr>
        <p:spPr>
          <a:xfrm>
            <a:off x="9830683"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dk2"/>
                </a:solidFill>
                <a:latin typeface="Libre Franklin"/>
                <a:ea typeface="Libre Franklin"/>
                <a:cs typeface="Libre Franklin"/>
                <a:sym typeface="Libre Franklin"/>
              </a:defRPr>
            </a:lvl1pPr>
            <a:lvl2pPr indent="0" lvl="1" marL="0" algn="r">
              <a:spcBef>
                <a:spcPts val="0"/>
              </a:spcBef>
              <a:buNone/>
              <a:defRPr b="0" i="0" sz="1200" u="none" cap="none" strike="noStrike">
                <a:solidFill>
                  <a:schemeClr val="dk2"/>
                </a:solidFill>
                <a:latin typeface="Libre Franklin"/>
                <a:ea typeface="Libre Franklin"/>
                <a:cs typeface="Libre Franklin"/>
                <a:sym typeface="Libre Franklin"/>
              </a:defRPr>
            </a:lvl2pPr>
            <a:lvl3pPr indent="0" lvl="2" marL="0" algn="r">
              <a:spcBef>
                <a:spcPts val="0"/>
              </a:spcBef>
              <a:buNone/>
              <a:defRPr b="0" i="0" sz="1200" u="none" cap="none" strike="noStrike">
                <a:solidFill>
                  <a:schemeClr val="dk2"/>
                </a:solidFill>
                <a:latin typeface="Libre Franklin"/>
                <a:ea typeface="Libre Franklin"/>
                <a:cs typeface="Libre Franklin"/>
                <a:sym typeface="Libre Franklin"/>
              </a:defRPr>
            </a:lvl3pPr>
            <a:lvl4pPr indent="0" lvl="3" marL="0" algn="r">
              <a:spcBef>
                <a:spcPts val="0"/>
              </a:spcBef>
              <a:buNone/>
              <a:defRPr b="0" i="0" sz="1200" u="none" cap="none" strike="noStrike">
                <a:solidFill>
                  <a:schemeClr val="dk2"/>
                </a:solidFill>
                <a:latin typeface="Libre Franklin"/>
                <a:ea typeface="Libre Franklin"/>
                <a:cs typeface="Libre Franklin"/>
                <a:sym typeface="Libre Franklin"/>
              </a:defRPr>
            </a:lvl4pPr>
            <a:lvl5pPr indent="0" lvl="4" marL="0" algn="r">
              <a:spcBef>
                <a:spcPts val="0"/>
              </a:spcBef>
              <a:buNone/>
              <a:defRPr b="0" i="0" sz="1200" u="none" cap="none" strike="noStrike">
                <a:solidFill>
                  <a:schemeClr val="dk2"/>
                </a:solidFill>
                <a:latin typeface="Libre Franklin"/>
                <a:ea typeface="Libre Franklin"/>
                <a:cs typeface="Libre Franklin"/>
                <a:sym typeface="Libre Franklin"/>
              </a:defRPr>
            </a:lvl5pPr>
            <a:lvl6pPr indent="0" lvl="5" marL="0" algn="r">
              <a:spcBef>
                <a:spcPts val="0"/>
              </a:spcBef>
              <a:buNone/>
              <a:defRPr b="0" i="0" sz="1200" u="none" cap="none" strike="noStrike">
                <a:solidFill>
                  <a:schemeClr val="dk2"/>
                </a:solidFill>
                <a:latin typeface="Libre Franklin"/>
                <a:ea typeface="Libre Franklin"/>
                <a:cs typeface="Libre Franklin"/>
                <a:sym typeface="Libre Franklin"/>
              </a:defRPr>
            </a:lvl6pPr>
            <a:lvl7pPr indent="0" lvl="6" marL="0" algn="r">
              <a:spcBef>
                <a:spcPts val="0"/>
              </a:spcBef>
              <a:buNone/>
              <a:defRPr b="0" i="0" sz="1200" u="none" cap="none" strike="noStrike">
                <a:solidFill>
                  <a:schemeClr val="dk2"/>
                </a:solidFill>
                <a:latin typeface="Libre Franklin"/>
                <a:ea typeface="Libre Franklin"/>
                <a:cs typeface="Libre Franklin"/>
                <a:sym typeface="Libre Franklin"/>
              </a:defRPr>
            </a:lvl7pPr>
            <a:lvl8pPr indent="0" lvl="7" marL="0" algn="r">
              <a:spcBef>
                <a:spcPts val="0"/>
              </a:spcBef>
              <a:buNone/>
              <a:defRPr b="0" i="0" sz="1200" u="none" cap="none" strike="noStrike">
                <a:solidFill>
                  <a:schemeClr val="dk2"/>
                </a:solidFill>
                <a:latin typeface="Libre Franklin"/>
                <a:ea typeface="Libre Franklin"/>
                <a:cs typeface="Libre Franklin"/>
                <a:sym typeface="Libre Franklin"/>
              </a:defRPr>
            </a:lvl8pPr>
            <a:lvl9pPr indent="0" lvl="8" marL="0" algn="r">
              <a:spcBef>
                <a:spcPts val="0"/>
              </a:spcBef>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grpSp>
        <p:nvGrpSpPr>
          <p:cNvPr id="22" name="Google Shape;22;p2"/>
          <p:cNvGrpSpPr/>
          <p:nvPr/>
        </p:nvGrpSpPr>
        <p:grpSpPr>
          <a:xfrm>
            <a:off x="752858" y="744469"/>
            <a:ext cx="10674117" cy="5349671"/>
            <a:chOff x="752858" y="744469"/>
            <a:chExt cx="10674117" cy="5349671"/>
          </a:xfrm>
        </p:grpSpPr>
        <p:sp>
          <p:nvSpPr>
            <p:cNvPr id="23" name="Google Shape;23;p2"/>
            <p:cNvSpPr/>
            <p:nvPr/>
          </p:nvSpPr>
          <p:spPr>
            <a:xfrm>
              <a:off x="8151962" y="1685652"/>
              <a:ext cx="3275013" cy="4408488"/>
            </a:xfrm>
            <a:custGeom>
              <a:rect b="b" l="l" r="r" t="t"/>
              <a:pathLst>
                <a:path extrusionOk="0" h="10000" w="10000">
                  <a:moveTo>
                    <a:pt x="8761" y="0"/>
                  </a:moveTo>
                  <a:lnTo>
                    <a:pt x="10000" y="0"/>
                  </a:lnTo>
                  <a:lnTo>
                    <a:pt x="10000" y="10000"/>
                  </a:lnTo>
                  <a:lnTo>
                    <a:pt x="0" y="10000"/>
                  </a:lnTo>
                  <a:lnTo>
                    <a:pt x="0" y="9126"/>
                  </a:lnTo>
                  <a:lnTo>
                    <a:pt x="8761" y="9127"/>
                  </a:lnTo>
                  <a:lnTo>
                    <a:pt x="8761" y="0"/>
                  </a:lnTo>
                  <a:close/>
                </a:path>
              </a:pathLst>
            </a:custGeom>
            <a:solidFill>
              <a:schemeClr val="dk2"/>
            </a:solidFill>
            <a:ln>
              <a:noFill/>
            </a:ln>
          </p:spPr>
        </p:sp>
        <p:sp>
          <p:nvSpPr>
            <p:cNvPr id="24" name="Google Shape;24;p2"/>
            <p:cNvSpPr/>
            <p:nvPr/>
          </p:nvSpPr>
          <p:spPr>
            <a:xfrm rot="10800000">
              <a:off x="752858" y="744469"/>
              <a:ext cx="3275668" cy="4408488"/>
            </a:xfrm>
            <a:custGeom>
              <a:rect b="b" l="l" r="r" t="t"/>
              <a:pathLst>
                <a:path extrusionOk="0" h="10000" w="10002">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1" name="Shape 81"/>
        <p:cNvGrpSpPr/>
        <p:nvPr/>
      </p:nvGrpSpPr>
      <p:grpSpPr>
        <a:xfrm>
          <a:off x="0" y="0"/>
          <a:ext cx="0" cy="0"/>
          <a:chOff x="0" y="0"/>
          <a:chExt cx="0" cy="0"/>
        </a:xfrm>
      </p:grpSpPr>
      <p:sp>
        <p:nvSpPr>
          <p:cNvPr id="82" name="Google Shape;82;p11"/>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11"/>
          <p:cNvSpPr txBox="1"/>
          <p:nvPr>
            <p:ph idx="1" type="body"/>
          </p:nvPr>
        </p:nvSpPr>
        <p:spPr>
          <a:xfrm rot="5400000">
            <a:off x="4386263" y="-719137"/>
            <a:ext cx="3571875" cy="9601200"/>
          </a:xfrm>
          <a:prstGeom prst="rect">
            <a:avLst/>
          </a:prstGeom>
          <a:noFill/>
          <a:ln>
            <a:noFill/>
          </a:ln>
        </p:spPr>
        <p:txBody>
          <a:bodyPr anchorCtr="0" anchor="t" bIns="45700" lIns="91425" spcFirstLastPara="1" rIns="91425" wrap="square" tIns="45700">
            <a:norm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84" name="Google Shape;84;p11"/>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1"/>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1"/>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7" name="Shape 87"/>
        <p:cNvGrpSpPr/>
        <p:nvPr/>
      </p:nvGrpSpPr>
      <p:grpSpPr>
        <a:xfrm>
          <a:off x="0" y="0"/>
          <a:ext cx="0" cy="0"/>
          <a:chOff x="0" y="0"/>
          <a:chExt cx="0" cy="0"/>
        </a:xfrm>
      </p:grpSpPr>
      <p:sp>
        <p:nvSpPr>
          <p:cNvPr id="88" name="Google Shape;88;p12"/>
          <p:cNvSpPr txBox="1"/>
          <p:nvPr>
            <p:ph type="title"/>
          </p:nvPr>
        </p:nvSpPr>
        <p:spPr>
          <a:xfrm rot="5400000">
            <a:off x="7757822" y="2462895"/>
            <a:ext cx="5243244" cy="1565766"/>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12"/>
          <p:cNvSpPr txBox="1"/>
          <p:nvPr>
            <p:ph idx="1" type="body"/>
          </p:nvPr>
        </p:nvSpPr>
        <p:spPr>
          <a:xfrm rot="5400000">
            <a:off x="2839799" y="-844042"/>
            <a:ext cx="5243244" cy="8179641"/>
          </a:xfrm>
          <a:prstGeom prst="rect">
            <a:avLst/>
          </a:prstGeom>
          <a:noFill/>
          <a:ln>
            <a:noFill/>
          </a:ln>
        </p:spPr>
        <p:txBody>
          <a:bodyPr anchorCtr="0" anchor="t" bIns="45700" lIns="91425" spcFirstLastPara="1" rIns="91425" wrap="square" tIns="45700">
            <a:norm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90" name="Google Shape;90;p12"/>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2"/>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2"/>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3"/>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3"/>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28" name="Google Shape;28;p3"/>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dk2"/>
        </a:solidFill>
      </p:bgPr>
    </p:bg>
    <p:spTree>
      <p:nvGrpSpPr>
        <p:cNvPr id="31" name="Shape 31"/>
        <p:cNvGrpSpPr/>
        <p:nvPr/>
      </p:nvGrpSpPr>
      <p:grpSpPr>
        <a:xfrm>
          <a:off x="0" y="0"/>
          <a:ext cx="0" cy="0"/>
          <a:chOff x="0" y="0"/>
          <a:chExt cx="0" cy="0"/>
        </a:xfrm>
      </p:grpSpPr>
      <p:sp>
        <p:nvSpPr>
          <p:cNvPr id="32" name="Google Shape;32;p4"/>
          <p:cNvSpPr txBox="1"/>
          <p:nvPr>
            <p:ph type="title"/>
          </p:nvPr>
        </p:nvSpPr>
        <p:spPr>
          <a:xfrm>
            <a:off x="765025" y="1301360"/>
            <a:ext cx="9612971" cy="2852737"/>
          </a:xfrm>
          <a:prstGeom prst="rect">
            <a:avLst/>
          </a:prstGeom>
          <a:noFill/>
          <a:ln>
            <a:noFill/>
          </a:ln>
        </p:spPr>
        <p:txBody>
          <a:bodyPr anchorCtr="0" anchor="b" bIns="45700" lIns="91425" spcFirstLastPara="1" rIns="91425" wrap="square" tIns="45700">
            <a:normAutofit/>
          </a:bodyPr>
          <a:lstStyle>
            <a:lvl1pPr lvl="0" algn="r">
              <a:lnSpc>
                <a:spcPct val="89000"/>
              </a:lnSpc>
              <a:spcBef>
                <a:spcPts val="0"/>
              </a:spcBef>
              <a:spcAft>
                <a:spcPts val="0"/>
              </a:spcAft>
              <a:buClr>
                <a:schemeClr val="lt2"/>
              </a:buClr>
              <a:buSzPts val="7200"/>
              <a:buFont typeface="Libre Franklin"/>
              <a:buNone/>
              <a:defRPr sz="7200" cap="none">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4"/>
          <p:cNvSpPr txBox="1"/>
          <p:nvPr>
            <p:ph idx="1" type="body"/>
          </p:nvPr>
        </p:nvSpPr>
        <p:spPr>
          <a:xfrm>
            <a:off x="765025" y="4216328"/>
            <a:ext cx="9612971" cy="1143324"/>
          </a:xfrm>
          <a:prstGeom prst="rect">
            <a:avLst/>
          </a:prstGeom>
          <a:noFill/>
          <a:ln>
            <a:noFill/>
          </a:ln>
        </p:spPr>
        <p:txBody>
          <a:bodyPr anchorCtr="0" anchor="t" bIns="45700" lIns="91425" spcFirstLastPara="1" rIns="91425" wrap="square" tIns="45700">
            <a:normAutofit/>
          </a:bodyPr>
          <a:lstStyle>
            <a:lvl1pPr indent="-228600" lvl="0" marL="457200" algn="r">
              <a:lnSpc>
                <a:spcPct val="112000"/>
              </a:lnSpc>
              <a:spcBef>
                <a:spcPts val="0"/>
              </a:spcBef>
              <a:spcAft>
                <a:spcPts val="0"/>
              </a:spcAft>
              <a:buClr>
                <a:schemeClr val="lt2"/>
              </a:buClr>
              <a:buSzPts val="2400"/>
              <a:buNone/>
              <a:defRPr sz="2400">
                <a:solidFill>
                  <a:schemeClr val="lt2"/>
                </a:solidFill>
              </a:defRPr>
            </a:lvl1pPr>
            <a:lvl2pPr indent="-228600" lvl="1" marL="914400" algn="l">
              <a:lnSpc>
                <a:spcPct val="94000"/>
              </a:lnSpc>
              <a:spcBef>
                <a:spcPts val="500"/>
              </a:spcBef>
              <a:spcAft>
                <a:spcPts val="0"/>
              </a:spcAft>
              <a:buClr>
                <a:schemeClr val="lt1"/>
              </a:buClr>
              <a:buSzPts val="2000"/>
              <a:buNone/>
              <a:defRPr sz="2000">
                <a:solidFill>
                  <a:schemeClr val="lt1"/>
                </a:solidFill>
              </a:defRPr>
            </a:lvl2pPr>
            <a:lvl3pPr indent="-228600" lvl="2" marL="1371600" algn="l">
              <a:lnSpc>
                <a:spcPct val="94000"/>
              </a:lnSpc>
              <a:spcBef>
                <a:spcPts val="500"/>
              </a:spcBef>
              <a:spcAft>
                <a:spcPts val="0"/>
              </a:spcAft>
              <a:buClr>
                <a:schemeClr val="lt1"/>
              </a:buClr>
              <a:buSzPts val="1800"/>
              <a:buNone/>
              <a:defRPr sz="1800">
                <a:solidFill>
                  <a:schemeClr val="lt1"/>
                </a:solidFill>
              </a:defRPr>
            </a:lvl3pPr>
            <a:lvl4pPr indent="-228600" lvl="3" marL="1828800" algn="l">
              <a:lnSpc>
                <a:spcPct val="94000"/>
              </a:lnSpc>
              <a:spcBef>
                <a:spcPts val="500"/>
              </a:spcBef>
              <a:spcAft>
                <a:spcPts val="0"/>
              </a:spcAft>
              <a:buClr>
                <a:schemeClr val="lt1"/>
              </a:buClr>
              <a:buSzPts val="1600"/>
              <a:buNone/>
              <a:defRPr sz="1600">
                <a:solidFill>
                  <a:schemeClr val="lt1"/>
                </a:solidFill>
              </a:defRPr>
            </a:lvl4pPr>
            <a:lvl5pPr indent="-228600" lvl="4" marL="2286000" algn="l">
              <a:lnSpc>
                <a:spcPct val="94000"/>
              </a:lnSpc>
              <a:spcBef>
                <a:spcPts val="500"/>
              </a:spcBef>
              <a:spcAft>
                <a:spcPts val="0"/>
              </a:spcAft>
              <a:buClr>
                <a:schemeClr val="lt1"/>
              </a:buClr>
              <a:buSzPts val="1600"/>
              <a:buNone/>
              <a:defRPr sz="1600">
                <a:solidFill>
                  <a:schemeClr val="lt1"/>
                </a:solidFill>
              </a:defRPr>
            </a:lvl5pPr>
            <a:lvl6pPr indent="-228600" lvl="5" marL="2743200" algn="l">
              <a:lnSpc>
                <a:spcPct val="94000"/>
              </a:lnSpc>
              <a:spcBef>
                <a:spcPts val="500"/>
              </a:spcBef>
              <a:spcAft>
                <a:spcPts val="0"/>
              </a:spcAft>
              <a:buClr>
                <a:schemeClr val="lt1"/>
              </a:buClr>
              <a:buSzPts val="1600"/>
              <a:buNone/>
              <a:defRPr sz="1600">
                <a:solidFill>
                  <a:schemeClr val="lt1"/>
                </a:solidFill>
              </a:defRPr>
            </a:lvl6pPr>
            <a:lvl7pPr indent="-228600" lvl="6" marL="3200400" algn="l">
              <a:lnSpc>
                <a:spcPct val="94000"/>
              </a:lnSpc>
              <a:spcBef>
                <a:spcPts val="500"/>
              </a:spcBef>
              <a:spcAft>
                <a:spcPts val="0"/>
              </a:spcAft>
              <a:buClr>
                <a:schemeClr val="lt1"/>
              </a:buClr>
              <a:buSzPts val="1600"/>
              <a:buNone/>
              <a:defRPr sz="1600">
                <a:solidFill>
                  <a:schemeClr val="lt1"/>
                </a:solidFill>
              </a:defRPr>
            </a:lvl7pPr>
            <a:lvl8pPr indent="-228600" lvl="7" marL="3657600" algn="l">
              <a:lnSpc>
                <a:spcPct val="94000"/>
              </a:lnSpc>
              <a:spcBef>
                <a:spcPts val="500"/>
              </a:spcBef>
              <a:spcAft>
                <a:spcPts val="0"/>
              </a:spcAft>
              <a:buClr>
                <a:schemeClr val="lt1"/>
              </a:buClr>
              <a:buSzPts val="1600"/>
              <a:buNone/>
              <a:defRPr sz="1600">
                <a:solidFill>
                  <a:schemeClr val="lt1"/>
                </a:solidFill>
              </a:defRPr>
            </a:lvl8pPr>
            <a:lvl9pPr indent="-228600" lvl="8" marL="4114800" algn="l">
              <a:lnSpc>
                <a:spcPct val="94000"/>
              </a:lnSpc>
              <a:spcBef>
                <a:spcPts val="500"/>
              </a:spcBef>
              <a:spcAft>
                <a:spcPts val="200"/>
              </a:spcAft>
              <a:buClr>
                <a:schemeClr val="lt1"/>
              </a:buClr>
              <a:buSzPts val="1600"/>
              <a:buNone/>
              <a:defRPr sz="1600">
                <a:solidFill>
                  <a:schemeClr val="lt1"/>
                </a:solidFill>
              </a:defRPr>
            </a:lvl9pPr>
          </a:lstStyle>
          <a:p/>
        </p:txBody>
      </p:sp>
      <p:sp>
        <p:nvSpPr>
          <p:cNvPr id="34" name="Google Shape;34;p4"/>
          <p:cNvSpPr txBox="1"/>
          <p:nvPr>
            <p:ph idx="10" type="dt"/>
          </p:nvPr>
        </p:nvSpPr>
        <p:spPr>
          <a:xfrm>
            <a:off x="738908" y="6453386"/>
            <a:ext cx="1622409"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
          <p:cNvSpPr txBox="1"/>
          <p:nvPr>
            <p:ph idx="11" type="ftr"/>
          </p:nvPr>
        </p:nvSpPr>
        <p:spPr>
          <a:xfrm>
            <a:off x="2584312" y="6453386"/>
            <a:ext cx="7023377" cy="40461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4"/>
          <p:cNvSpPr txBox="1"/>
          <p:nvPr>
            <p:ph idx="12" type="sldNum"/>
          </p:nvPr>
        </p:nvSpPr>
        <p:spPr>
          <a:xfrm>
            <a:off x="9830683"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lt2"/>
                </a:solidFill>
                <a:latin typeface="Libre Franklin"/>
                <a:ea typeface="Libre Franklin"/>
                <a:cs typeface="Libre Franklin"/>
                <a:sym typeface="Libre Franklin"/>
              </a:defRPr>
            </a:lvl1pPr>
            <a:lvl2pPr indent="0" lvl="1" marL="0" algn="r">
              <a:spcBef>
                <a:spcPts val="0"/>
              </a:spcBef>
              <a:buNone/>
              <a:defRPr sz="1200">
                <a:solidFill>
                  <a:schemeClr val="lt2"/>
                </a:solidFill>
                <a:latin typeface="Libre Franklin"/>
                <a:ea typeface="Libre Franklin"/>
                <a:cs typeface="Libre Franklin"/>
                <a:sym typeface="Libre Franklin"/>
              </a:defRPr>
            </a:lvl2pPr>
            <a:lvl3pPr indent="0" lvl="2" marL="0" algn="r">
              <a:spcBef>
                <a:spcPts val="0"/>
              </a:spcBef>
              <a:buNone/>
              <a:defRPr sz="1200">
                <a:solidFill>
                  <a:schemeClr val="lt2"/>
                </a:solidFill>
                <a:latin typeface="Libre Franklin"/>
                <a:ea typeface="Libre Franklin"/>
                <a:cs typeface="Libre Franklin"/>
                <a:sym typeface="Libre Franklin"/>
              </a:defRPr>
            </a:lvl3pPr>
            <a:lvl4pPr indent="0" lvl="3" marL="0" algn="r">
              <a:spcBef>
                <a:spcPts val="0"/>
              </a:spcBef>
              <a:buNone/>
              <a:defRPr sz="1200">
                <a:solidFill>
                  <a:schemeClr val="lt2"/>
                </a:solidFill>
                <a:latin typeface="Libre Franklin"/>
                <a:ea typeface="Libre Franklin"/>
                <a:cs typeface="Libre Franklin"/>
                <a:sym typeface="Libre Franklin"/>
              </a:defRPr>
            </a:lvl4pPr>
            <a:lvl5pPr indent="0" lvl="4" marL="0" algn="r">
              <a:spcBef>
                <a:spcPts val="0"/>
              </a:spcBef>
              <a:buNone/>
              <a:defRPr sz="1200">
                <a:solidFill>
                  <a:schemeClr val="lt2"/>
                </a:solidFill>
                <a:latin typeface="Libre Franklin"/>
                <a:ea typeface="Libre Franklin"/>
                <a:cs typeface="Libre Franklin"/>
                <a:sym typeface="Libre Franklin"/>
              </a:defRPr>
            </a:lvl5pPr>
            <a:lvl6pPr indent="0" lvl="5" marL="0" algn="r">
              <a:spcBef>
                <a:spcPts val="0"/>
              </a:spcBef>
              <a:buNone/>
              <a:defRPr sz="1200">
                <a:solidFill>
                  <a:schemeClr val="lt2"/>
                </a:solidFill>
                <a:latin typeface="Libre Franklin"/>
                <a:ea typeface="Libre Franklin"/>
                <a:cs typeface="Libre Franklin"/>
                <a:sym typeface="Libre Franklin"/>
              </a:defRPr>
            </a:lvl6pPr>
            <a:lvl7pPr indent="0" lvl="6" marL="0" algn="r">
              <a:spcBef>
                <a:spcPts val="0"/>
              </a:spcBef>
              <a:buNone/>
              <a:defRPr sz="1200">
                <a:solidFill>
                  <a:schemeClr val="lt2"/>
                </a:solidFill>
                <a:latin typeface="Libre Franklin"/>
                <a:ea typeface="Libre Franklin"/>
                <a:cs typeface="Libre Franklin"/>
                <a:sym typeface="Libre Franklin"/>
              </a:defRPr>
            </a:lvl7pPr>
            <a:lvl8pPr indent="0" lvl="7" marL="0" algn="r">
              <a:spcBef>
                <a:spcPts val="0"/>
              </a:spcBef>
              <a:buNone/>
              <a:defRPr sz="1200">
                <a:solidFill>
                  <a:schemeClr val="lt2"/>
                </a:solidFill>
                <a:latin typeface="Libre Franklin"/>
                <a:ea typeface="Libre Franklin"/>
                <a:cs typeface="Libre Franklin"/>
                <a:sym typeface="Libre Franklin"/>
              </a:defRPr>
            </a:lvl8pPr>
            <a:lvl9pPr indent="0" lvl="8" marL="0" algn="r">
              <a:spcBef>
                <a:spcPts val="0"/>
              </a:spcBef>
              <a:buNone/>
              <a:defRPr sz="1200">
                <a:solidFill>
                  <a:schemeClr val="lt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
        <p:nvSpPr>
          <p:cNvPr id="37" name="Google Shape;37;p4" title="Crop Mark"/>
          <p:cNvSpPr/>
          <p:nvPr/>
        </p:nvSpPr>
        <p:spPr>
          <a:xfrm>
            <a:off x="8151962" y="1685652"/>
            <a:ext cx="3275013" cy="4408488"/>
          </a:xfrm>
          <a:custGeom>
            <a:rect b="b" l="l" r="r" t="t"/>
            <a:pathLst>
              <a:path extrusionOk="0" h="5554" w="4125">
                <a:moveTo>
                  <a:pt x="3614" y="0"/>
                </a:moveTo>
                <a:lnTo>
                  <a:pt x="4125" y="0"/>
                </a:lnTo>
                <a:lnTo>
                  <a:pt x="4125" y="5554"/>
                </a:lnTo>
                <a:lnTo>
                  <a:pt x="0" y="5554"/>
                </a:lnTo>
                <a:lnTo>
                  <a:pt x="0" y="5074"/>
                </a:lnTo>
                <a:lnTo>
                  <a:pt x="3614" y="5074"/>
                </a:lnTo>
                <a:lnTo>
                  <a:pt x="3614" y="0"/>
                </a:lnTo>
                <a:close/>
              </a:path>
            </a:pathLst>
          </a:custGeom>
          <a:solidFill>
            <a:schemeClr val="lt2"/>
          </a:solid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5"/>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4400"/>
              <a:buFont typeface="Libre Franklin"/>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5"/>
          <p:cNvSpPr txBox="1"/>
          <p:nvPr>
            <p:ph idx="1" type="body"/>
          </p:nvPr>
        </p:nvSpPr>
        <p:spPr>
          <a:xfrm>
            <a:off x="1371600" y="2285999"/>
            <a:ext cx="4447786" cy="3581401"/>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41" name="Google Shape;41;p5"/>
          <p:cNvSpPr txBox="1"/>
          <p:nvPr>
            <p:ph idx="2" type="body"/>
          </p:nvPr>
        </p:nvSpPr>
        <p:spPr>
          <a:xfrm>
            <a:off x="6525403" y="2285999"/>
            <a:ext cx="4447786" cy="3581401"/>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42" name="Google Shape;42;p5"/>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5"/>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5"/>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6"/>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4400"/>
              <a:buFont typeface="Libre Franklin"/>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6"/>
          <p:cNvSpPr txBox="1"/>
          <p:nvPr>
            <p:ph idx="1" type="body"/>
          </p:nvPr>
        </p:nvSpPr>
        <p:spPr>
          <a:xfrm>
            <a:off x="1371600" y="2340864"/>
            <a:ext cx="4443984" cy="823912"/>
          </a:xfrm>
          <a:prstGeom prst="rect">
            <a:avLst/>
          </a:prstGeom>
          <a:noFill/>
          <a:ln>
            <a:noFill/>
          </a:ln>
        </p:spPr>
        <p:txBody>
          <a:bodyPr anchorCtr="0" anchor="b" bIns="45700" lIns="91425" spcFirstLastPara="1" rIns="91425" wrap="square" tIns="45700">
            <a:noAutofit/>
          </a:bodyPr>
          <a:lstStyle>
            <a:lvl1pPr indent="-228600" lvl="0" marL="457200" algn="l">
              <a:lnSpc>
                <a:spcPct val="84000"/>
              </a:lnSpc>
              <a:spcBef>
                <a:spcPts val="0"/>
              </a:spcBef>
              <a:spcAft>
                <a:spcPts val="0"/>
              </a:spcAft>
              <a:buClr>
                <a:schemeClr val="dk2"/>
              </a:buClr>
              <a:buSzPts val="3000"/>
              <a:buNone/>
              <a:defRPr b="0" sz="3000">
                <a:solidFill>
                  <a:schemeClr val="dk2"/>
                </a:solidFill>
              </a:defRPr>
            </a:lvl1pPr>
            <a:lvl2pPr indent="-228600" lvl="1" marL="914400" algn="l">
              <a:lnSpc>
                <a:spcPct val="94000"/>
              </a:lnSpc>
              <a:spcBef>
                <a:spcPts val="500"/>
              </a:spcBef>
              <a:spcAft>
                <a:spcPts val="0"/>
              </a:spcAft>
              <a:buClr>
                <a:schemeClr val="dk2"/>
              </a:buClr>
              <a:buSzPts val="2000"/>
              <a:buNone/>
              <a:defRPr b="1" sz="2000"/>
            </a:lvl2pPr>
            <a:lvl3pPr indent="-228600" lvl="2" marL="1371600" algn="l">
              <a:lnSpc>
                <a:spcPct val="94000"/>
              </a:lnSpc>
              <a:spcBef>
                <a:spcPts val="500"/>
              </a:spcBef>
              <a:spcAft>
                <a:spcPts val="0"/>
              </a:spcAft>
              <a:buClr>
                <a:schemeClr val="dk2"/>
              </a:buClr>
              <a:buSzPts val="1800"/>
              <a:buNone/>
              <a:defRPr b="1" sz="1800"/>
            </a:lvl3pPr>
            <a:lvl4pPr indent="-228600" lvl="3" marL="1828800" algn="l">
              <a:lnSpc>
                <a:spcPct val="94000"/>
              </a:lnSpc>
              <a:spcBef>
                <a:spcPts val="500"/>
              </a:spcBef>
              <a:spcAft>
                <a:spcPts val="0"/>
              </a:spcAft>
              <a:buClr>
                <a:schemeClr val="dk2"/>
              </a:buClr>
              <a:buSzPts val="1600"/>
              <a:buNone/>
              <a:defRPr b="1" sz="1600"/>
            </a:lvl4pPr>
            <a:lvl5pPr indent="-228600" lvl="4" marL="2286000" algn="l">
              <a:lnSpc>
                <a:spcPct val="94000"/>
              </a:lnSpc>
              <a:spcBef>
                <a:spcPts val="500"/>
              </a:spcBef>
              <a:spcAft>
                <a:spcPts val="0"/>
              </a:spcAft>
              <a:buClr>
                <a:schemeClr val="dk2"/>
              </a:buClr>
              <a:buSzPts val="1600"/>
              <a:buNone/>
              <a:defRPr b="1" sz="1600"/>
            </a:lvl5pPr>
            <a:lvl6pPr indent="-228600" lvl="5" marL="2743200" algn="l">
              <a:lnSpc>
                <a:spcPct val="94000"/>
              </a:lnSpc>
              <a:spcBef>
                <a:spcPts val="500"/>
              </a:spcBef>
              <a:spcAft>
                <a:spcPts val="0"/>
              </a:spcAft>
              <a:buClr>
                <a:schemeClr val="dk2"/>
              </a:buClr>
              <a:buSzPts val="1600"/>
              <a:buNone/>
              <a:defRPr b="1" sz="1600"/>
            </a:lvl6pPr>
            <a:lvl7pPr indent="-228600" lvl="6" marL="3200400" algn="l">
              <a:lnSpc>
                <a:spcPct val="94000"/>
              </a:lnSpc>
              <a:spcBef>
                <a:spcPts val="500"/>
              </a:spcBef>
              <a:spcAft>
                <a:spcPts val="0"/>
              </a:spcAft>
              <a:buClr>
                <a:schemeClr val="dk2"/>
              </a:buClr>
              <a:buSzPts val="1600"/>
              <a:buNone/>
              <a:defRPr b="1" sz="1600"/>
            </a:lvl7pPr>
            <a:lvl8pPr indent="-228600" lvl="7" marL="3657600" algn="l">
              <a:lnSpc>
                <a:spcPct val="94000"/>
              </a:lnSpc>
              <a:spcBef>
                <a:spcPts val="500"/>
              </a:spcBef>
              <a:spcAft>
                <a:spcPts val="0"/>
              </a:spcAft>
              <a:buClr>
                <a:schemeClr val="dk2"/>
              </a:buClr>
              <a:buSzPts val="1600"/>
              <a:buNone/>
              <a:defRPr b="1" sz="1600"/>
            </a:lvl8pPr>
            <a:lvl9pPr indent="-228600" lvl="8" marL="4114800" algn="l">
              <a:lnSpc>
                <a:spcPct val="94000"/>
              </a:lnSpc>
              <a:spcBef>
                <a:spcPts val="500"/>
              </a:spcBef>
              <a:spcAft>
                <a:spcPts val="200"/>
              </a:spcAft>
              <a:buClr>
                <a:schemeClr val="dk2"/>
              </a:buClr>
              <a:buSzPts val="1600"/>
              <a:buNone/>
              <a:defRPr b="1" sz="1600"/>
            </a:lvl9pPr>
          </a:lstStyle>
          <a:p/>
        </p:txBody>
      </p:sp>
      <p:sp>
        <p:nvSpPr>
          <p:cNvPr id="48" name="Google Shape;48;p6"/>
          <p:cNvSpPr txBox="1"/>
          <p:nvPr>
            <p:ph idx="2" type="body"/>
          </p:nvPr>
        </p:nvSpPr>
        <p:spPr>
          <a:xfrm>
            <a:off x="1371600" y="3305207"/>
            <a:ext cx="4443984" cy="2562193"/>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49" name="Google Shape;49;p6"/>
          <p:cNvSpPr txBox="1"/>
          <p:nvPr>
            <p:ph idx="3" type="body"/>
          </p:nvPr>
        </p:nvSpPr>
        <p:spPr>
          <a:xfrm>
            <a:off x="6525014" y="2340864"/>
            <a:ext cx="4443984" cy="823912"/>
          </a:xfrm>
          <a:prstGeom prst="rect">
            <a:avLst/>
          </a:prstGeom>
          <a:noFill/>
          <a:ln>
            <a:noFill/>
          </a:ln>
        </p:spPr>
        <p:txBody>
          <a:bodyPr anchorCtr="0" anchor="b" bIns="45700" lIns="91425" spcFirstLastPara="1" rIns="91425" wrap="square" tIns="45700">
            <a:noAutofit/>
          </a:bodyPr>
          <a:lstStyle>
            <a:lvl1pPr indent="-228600" lvl="0" marL="457200" algn="l">
              <a:lnSpc>
                <a:spcPct val="84000"/>
              </a:lnSpc>
              <a:spcBef>
                <a:spcPts val="0"/>
              </a:spcBef>
              <a:spcAft>
                <a:spcPts val="0"/>
              </a:spcAft>
              <a:buClr>
                <a:schemeClr val="dk2"/>
              </a:buClr>
              <a:buSzPts val="3000"/>
              <a:buNone/>
              <a:defRPr b="0" sz="3000">
                <a:solidFill>
                  <a:schemeClr val="dk2"/>
                </a:solidFill>
              </a:defRPr>
            </a:lvl1pPr>
            <a:lvl2pPr indent="-228600" lvl="1" marL="914400" algn="l">
              <a:lnSpc>
                <a:spcPct val="94000"/>
              </a:lnSpc>
              <a:spcBef>
                <a:spcPts val="500"/>
              </a:spcBef>
              <a:spcAft>
                <a:spcPts val="0"/>
              </a:spcAft>
              <a:buClr>
                <a:schemeClr val="dk2"/>
              </a:buClr>
              <a:buSzPts val="2000"/>
              <a:buNone/>
              <a:defRPr b="1" sz="2000"/>
            </a:lvl2pPr>
            <a:lvl3pPr indent="-228600" lvl="2" marL="1371600" algn="l">
              <a:lnSpc>
                <a:spcPct val="94000"/>
              </a:lnSpc>
              <a:spcBef>
                <a:spcPts val="500"/>
              </a:spcBef>
              <a:spcAft>
                <a:spcPts val="0"/>
              </a:spcAft>
              <a:buClr>
                <a:schemeClr val="dk2"/>
              </a:buClr>
              <a:buSzPts val="1800"/>
              <a:buNone/>
              <a:defRPr b="1" sz="1800"/>
            </a:lvl3pPr>
            <a:lvl4pPr indent="-228600" lvl="3" marL="1828800" algn="l">
              <a:lnSpc>
                <a:spcPct val="94000"/>
              </a:lnSpc>
              <a:spcBef>
                <a:spcPts val="500"/>
              </a:spcBef>
              <a:spcAft>
                <a:spcPts val="0"/>
              </a:spcAft>
              <a:buClr>
                <a:schemeClr val="dk2"/>
              </a:buClr>
              <a:buSzPts val="1600"/>
              <a:buNone/>
              <a:defRPr b="1" sz="1600"/>
            </a:lvl4pPr>
            <a:lvl5pPr indent="-228600" lvl="4" marL="2286000" algn="l">
              <a:lnSpc>
                <a:spcPct val="94000"/>
              </a:lnSpc>
              <a:spcBef>
                <a:spcPts val="500"/>
              </a:spcBef>
              <a:spcAft>
                <a:spcPts val="0"/>
              </a:spcAft>
              <a:buClr>
                <a:schemeClr val="dk2"/>
              </a:buClr>
              <a:buSzPts val="1600"/>
              <a:buNone/>
              <a:defRPr b="1" sz="1600"/>
            </a:lvl5pPr>
            <a:lvl6pPr indent="-228600" lvl="5" marL="2743200" algn="l">
              <a:lnSpc>
                <a:spcPct val="94000"/>
              </a:lnSpc>
              <a:spcBef>
                <a:spcPts val="500"/>
              </a:spcBef>
              <a:spcAft>
                <a:spcPts val="0"/>
              </a:spcAft>
              <a:buClr>
                <a:schemeClr val="dk2"/>
              </a:buClr>
              <a:buSzPts val="1600"/>
              <a:buNone/>
              <a:defRPr b="1" sz="1600"/>
            </a:lvl6pPr>
            <a:lvl7pPr indent="-228600" lvl="6" marL="3200400" algn="l">
              <a:lnSpc>
                <a:spcPct val="94000"/>
              </a:lnSpc>
              <a:spcBef>
                <a:spcPts val="500"/>
              </a:spcBef>
              <a:spcAft>
                <a:spcPts val="0"/>
              </a:spcAft>
              <a:buClr>
                <a:schemeClr val="dk2"/>
              </a:buClr>
              <a:buSzPts val="1600"/>
              <a:buNone/>
              <a:defRPr b="1" sz="1600"/>
            </a:lvl7pPr>
            <a:lvl8pPr indent="-228600" lvl="7" marL="3657600" algn="l">
              <a:lnSpc>
                <a:spcPct val="94000"/>
              </a:lnSpc>
              <a:spcBef>
                <a:spcPts val="500"/>
              </a:spcBef>
              <a:spcAft>
                <a:spcPts val="0"/>
              </a:spcAft>
              <a:buClr>
                <a:schemeClr val="dk2"/>
              </a:buClr>
              <a:buSzPts val="1600"/>
              <a:buNone/>
              <a:defRPr b="1" sz="1600"/>
            </a:lvl8pPr>
            <a:lvl9pPr indent="-228600" lvl="8" marL="4114800" algn="l">
              <a:lnSpc>
                <a:spcPct val="94000"/>
              </a:lnSpc>
              <a:spcBef>
                <a:spcPts val="500"/>
              </a:spcBef>
              <a:spcAft>
                <a:spcPts val="200"/>
              </a:spcAft>
              <a:buClr>
                <a:schemeClr val="dk2"/>
              </a:buClr>
              <a:buSzPts val="1600"/>
              <a:buNone/>
              <a:defRPr b="1" sz="1600"/>
            </a:lvl9pPr>
          </a:lstStyle>
          <a:p/>
        </p:txBody>
      </p:sp>
      <p:sp>
        <p:nvSpPr>
          <p:cNvPr id="50" name="Google Shape;50;p6"/>
          <p:cNvSpPr txBox="1"/>
          <p:nvPr>
            <p:ph idx="4" type="body"/>
          </p:nvPr>
        </p:nvSpPr>
        <p:spPr>
          <a:xfrm>
            <a:off x="6525014" y="3305207"/>
            <a:ext cx="4443984" cy="2562193"/>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51" name="Google Shape;51;p6"/>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6"/>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 name="Shape 54"/>
        <p:cNvGrpSpPr/>
        <p:nvPr/>
      </p:nvGrpSpPr>
      <p:grpSpPr>
        <a:xfrm>
          <a:off x="0" y="0"/>
          <a:ext cx="0" cy="0"/>
          <a:chOff x="0" y="0"/>
          <a:chExt cx="0" cy="0"/>
        </a:xfrm>
      </p:grpSpPr>
      <p:sp>
        <p:nvSpPr>
          <p:cNvPr id="55" name="Google Shape;55;p7"/>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7"/>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7"/>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7"/>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8"/>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8"/>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8"/>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3" name="Shape 63"/>
        <p:cNvGrpSpPr/>
        <p:nvPr/>
      </p:nvGrpSpPr>
      <p:grpSpPr>
        <a:xfrm>
          <a:off x="0" y="0"/>
          <a:ext cx="0" cy="0"/>
          <a:chOff x="0" y="0"/>
          <a:chExt cx="0" cy="0"/>
        </a:xfrm>
      </p:grpSpPr>
      <p:sp>
        <p:nvSpPr>
          <p:cNvPr id="64" name="Google Shape;64;p9" title="Background Shape"/>
          <p:cNvSpPr/>
          <p:nvPr/>
        </p:nvSpPr>
        <p:spPr>
          <a:xfrm>
            <a:off x="0" y="376"/>
            <a:ext cx="5303520" cy="685762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txBox="1"/>
          <p:nvPr>
            <p:ph type="title"/>
          </p:nvPr>
        </p:nvSpPr>
        <p:spPr>
          <a:xfrm>
            <a:off x="723900" y="685800"/>
            <a:ext cx="3855720" cy="2157884"/>
          </a:xfrm>
          <a:prstGeom prst="rect">
            <a:avLst/>
          </a:prstGeom>
          <a:noFill/>
          <a:ln>
            <a:noFill/>
          </a:ln>
        </p:spPr>
        <p:txBody>
          <a:bodyPr anchorCtr="0" anchor="t" bIns="45700" lIns="91425" spcFirstLastPara="1" rIns="91425" wrap="square" tIns="45700">
            <a:noAutofit/>
          </a:bodyPr>
          <a:lstStyle>
            <a:lvl1pPr lvl="0" algn="l">
              <a:lnSpc>
                <a:spcPct val="84000"/>
              </a:lnSpc>
              <a:spcBef>
                <a:spcPts val="0"/>
              </a:spcBef>
              <a:spcAft>
                <a:spcPts val="0"/>
              </a:spcAft>
              <a:buClr>
                <a:schemeClr val="dk2"/>
              </a:buClr>
              <a:buSzPts val="4800"/>
              <a:buFont typeface="Libre Franklin"/>
              <a:buNone/>
              <a:defRPr sz="48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9"/>
          <p:cNvSpPr txBox="1"/>
          <p:nvPr>
            <p:ph idx="1" type="body"/>
          </p:nvPr>
        </p:nvSpPr>
        <p:spPr>
          <a:xfrm>
            <a:off x="6256020" y="685801"/>
            <a:ext cx="5212080" cy="5175250"/>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sz="2000"/>
            </a:lvl1pPr>
            <a:lvl2pPr indent="-355600" lvl="1" marL="914400" algn="l">
              <a:lnSpc>
                <a:spcPct val="94000"/>
              </a:lnSpc>
              <a:spcBef>
                <a:spcPts val="500"/>
              </a:spcBef>
              <a:spcAft>
                <a:spcPts val="0"/>
              </a:spcAft>
              <a:buClr>
                <a:schemeClr val="dk2"/>
              </a:buClr>
              <a:buSzPts val="2000"/>
              <a:buChar char="–"/>
              <a:defRPr sz="2000"/>
            </a:lvl2pPr>
            <a:lvl3pPr indent="-342900" lvl="2" marL="1371600" algn="l">
              <a:lnSpc>
                <a:spcPct val="94000"/>
              </a:lnSpc>
              <a:spcBef>
                <a:spcPts val="500"/>
              </a:spcBef>
              <a:spcAft>
                <a:spcPts val="0"/>
              </a:spcAft>
              <a:buClr>
                <a:schemeClr val="dk2"/>
              </a:buClr>
              <a:buSzPts val="1800"/>
              <a:buChar char="■"/>
              <a:defRPr sz="1800"/>
            </a:lvl3pPr>
            <a:lvl4pPr indent="-342900" lvl="3" marL="1828800" algn="l">
              <a:lnSpc>
                <a:spcPct val="94000"/>
              </a:lnSpc>
              <a:spcBef>
                <a:spcPts val="500"/>
              </a:spcBef>
              <a:spcAft>
                <a:spcPts val="0"/>
              </a:spcAft>
              <a:buClr>
                <a:schemeClr val="dk2"/>
              </a:buClr>
              <a:buSzPts val="1800"/>
              <a:buChar char="–"/>
              <a:defRPr sz="1800"/>
            </a:lvl4pPr>
            <a:lvl5pPr indent="-330200" lvl="4" marL="2286000" algn="l">
              <a:lnSpc>
                <a:spcPct val="94000"/>
              </a:lnSpc>
              <a:spcBef>
                <a:spcPts val="500"/>
              </a:spcBef>
              <a:spcAft>
                <a:spcPts val="0"/>
              </a:spcAft>
              <a:buClr>
                <a:schemeClr val="dk2"/>
              </a:buClr>
              <a:buSzPts val="1600"/>
              <a:buChar char="■"/>
              <a:defRPr sz="1600"/>
            </a:lvl5pPr>
            <a:lvl6pPr indent="-330200" lvl="5" marL="2743200" algn="l">
              <a:lnSpc>
                <a:spcPct val="94000"/>
              </a:lnSpc>
              <a:spcBef>
                <a:spcPts val="500"/>
              </a:spcBef>
              <a:spcAft>
                <a:spcPts val="0"/>
              </a:spcAft>
              <a:buClr>
                <a:schemeClr val="dk2"/>
              </a:buClr>
              <a:buSzPts val="1600"/>
              <a:buChar char="–"/>
              <a:defRPr sz="1600"/>
            </a:lvl6pPr>
            <a:lvl7pPr indent="-330200" lvl="6" marL="3200400" algn="l">
              <a:lnSpc>
                <a:spcPct val="94000"/>
              </a:lnSpc>
              <a:spcBef>
                <a:spcPts val="500"/>
              </a:spcBef>
              <a:spcAft>
                <a:spcPts val="0"/>
              </a:spcAft>
              <a:buClr>
                <a:schemeClr val="dk2"/>
              </a:buClr>
              <a:buSzPts val="1600"/>
              <a:buChar char="■"/>
              <a:defRPr sz="1600"/>
            </a:lvl7pPr>
            <a:lvl8pPr indent="-330200" lvl="7" marL="3657600" algn="l">
              <a:lnSpc>
                <a:spcPct val="94000"/>
              </a:lnSpc>
              <a:spcBef>
                <a:spcPts val="500"/>
              </a:spcBef>
              <a:spcAft>
                <a:spcPts val="0"/>
              </a:spcAft>
              <a:buClr>
                <a:schemeClr val="dk2"/>
              </a:buClr>
              <a:buSzPts val="1600"/>
              <a:buChar char="–"/>
              <a:defRPr sz="1600"/>
            </a:lvl8pPr>
            <a:lvl9pPr indent="-330200" lvl="8" marL="4114800" algn="l">
              <a:lnSpc>
                <a:spcPct val="94000"/>
              </a:lnSpc>
              <a:spcBef>
                <a:spcPts val="500"/>
              </a:spcBef>
              <a:spcAft>
                <a:spcPts val="200"/>
              </a:spcAft>
              <a:buClr>
                <a:schemeClr val="dk2"/>
              </a:buClr>
              <a:buSzPts val="1600"/>
              <a:buChar char="■"/>
              <a:defRPr sz="1600"/>
            </a:lvl9pPr>
          </a:lstStyle>
          <a:p/>
        </p:txBody>
      </p:sp>
      <p:sp>
        <p:nvSpPr>
          <p:cNvPr id="67" name="Google Shape;67;p9"/>
          <p:cNvSpPr txBox="1"/>
          <p:nvPr>
            <p:ph idx="2" type="body"/>
          </p:nvPr>
        </p:nvSpPr>
        <p:spPr>
          <a:xfrm>
            <a:off x="723900" y="2856344"/>
            <a:ext cx="3855720" cy="3011056"/>
          </a:xfrm>
          <a:prstGeom prst="rect">
            <a:avLst/>
          </a:prstGeom>
          <a:noFill/>
          <a:ln>
            <a:noFill/>
          </a:ln>
        </p:spPr>
        <p:txBody>
          <a:bodyPr anchorCtr="0" anchor="t" bIns="45700" lIns="91425" spcFirstLastPara="1" rIns="91425" wrap="square" tIns="45700">
            <a:normAutofit/>
          </a:bodyPr>
          <a:lstStyle>
            <a:lvl1pPr indent="-228600" lvl="0" marL="457200" algn="l">
              <a:lnSpc>
                <a:spcPct val="113000"/>
              </a:lnSpc>
              <a:spcBef>
                <a:spcPts val="0"/>
              </a:spcBef>
              <a:spcAft>
                <a:spcPts val="0"/>
              </a:spcAft>
              <a:buClr>
                <a:schemeClr val="dk2"/>
              </a:buClr>
              <a:buSzPts val="1600"/>
              <a:buNone/>
              <a:defRPr sz="1600"/>
            </a:lvl1pPr>
            <a:lvl2pPr indent="-228600" lvl="1" marL="914400" algn="l">
              <a:lnSpc>
                <a:spcPct val="94000"/>
              </a:lnSpc>
              <a:spcBef>
                <a:spcPts val="1500"/>
              </a:spcBef>
              <a:spcAft>
                <a:spcPts val="0"/>
              </a:spcAft>
              <a:buClr>
                <a:schemeClr val="dk2"/>
              </a:buClr>
              <a:buSzPts val="1400"/>
              <a:buNone/>
              <a:defRPr sz="1400"/>
            </a:lvl2pPr>
            <a:lvl3pPr indent="-228600" lvl="2" marL="1371600" algn="l">
              <a:lnSpc>
                <a:spcPct val="94000"/>
              </a:lnSpc>
              <a:spcBef>
                <a:spcPts val="500"/>
              </a:spcBef>
              <a:spcAft>
                <a:spcPts val="0"/>
              </a:spcAft>
              <a:buClr>
                <a:schemeClr val="dk2"/>
              </a:buClr>
              <a:buSzPts val="1200"/>
              <a:buNone/>
              <a:defRPr sz="1200"/>
            </a:lvl3pPr>
            <a:lvl4pPr indent="-228600" lvl="3" marL="1828800" algn="l">
              <a:lnSpc>
                <a:spcPct val="94000"/>
              </a:lnSpc>
              <a:spcBef>
                <a:spcPts val="500"/>
              </a:spcBef>
              <a:spcAft>
                <a:spcPts val="0"/>
              </a:spcAft>
              <a:buClr>
                <a:schemeClr val="dk2"/>
              </a:buClr>
              <a:buSzPts val="1000"/>
              <a:buNone/>
              <a:defRPr sz="1000"/>
            </a:lvl4pPr>
            <a:lvl5pPr indent="-228600" lvl="4" marL="2286000" algn="l">
              <a:lnSpc>
                <a:spcPct val="94000"/>
              </a:lnSpc>
              <a:spcBef>
                <a:spcPts val="500"/>
              </a:spcBef>
              <a:spcAft>
                <a:spcPts val="0"/>
              </a:spcAft>
              <a:buClr>
                <a:schemeClr val="dk2"/>
              </a:buClr>
              <a:buSzPts val="1000"/>
              <a:buNone/>
              <a:defRPr sz="1000"/>
            </a:lvl5pPr>
            <a:lvl6pPr indent="-228600" lvl="5" marL="2743200" algn="l">
              <a:lnSpc>
                <a:spcPct val="94000"/>
              </a:lnSpc>
              <a:spcBef>
                <a:spcPts val="500"/>
              </a:spcBef>
              <a:spcAft>
                <a:spcPts val="0"/>
              </a:spcAft>
              <a:buClr>
                <a:schemeClr val="dk2"/>
              </a:buClr>
              <a:buSzPts val="1000"/>
              <a:buNone/>
              <a:defRPr sz="1000"/>
            </a:lvl6pPr>
            <a:lvl7pPr indent="-228600" lvl="6" marL="3200400" algn="l">
              <a:lnSpc>
                <a:spcPct val="94000"/>
              </a:lnSpc>
              <a:spcBef>
                <a:spcPts val="500"/>
              </a:spcBef>
              <a:spcAft>
                <a:spcPts val="0"/>
              </a:spcAft>
              <a:buClr>
                <a:schemeClr val="dk2"/>
              </a:buClr>
              <a:buSzPts val="1000"/>
              <a:buNone/>
              <a:defRPr sz="1000"/>
            </a:lvl7pPr>
            <a:lvl8pPr indent="-228600" lvl="7" marL="3657600" algn="l">
              <a:lnSpc>
                <a:spcPct val="94000"/>
              </a:lnSpc>
              <a:spcBef>
                <a:spcPts val="500"/>
              </a:spcBef>
              <a:spcAft>
                <a:spcPts val="0"/>
              </a:spcAft>
              <a:buClr>
                <a:schemeClr val="dk2"/>
              </a:buClr>
              <a:buSzPts val="1000"/>
              <a:buNone/>
              <a:defRPr sz="1000"/>
            </a:lvl8pPr>
            <a:lvl9pPr indent="-228600" lvl="8" marL="4114800" algn="l">
              <a:lnSpc>
                <a:spcPct val="94000"/>
              </a:lnSpc>
              <a:spcBef>
                <a:spcPts val="500"/>
              </a:spcBef>
              <a:spcAft>
                <a:spcPts val="200"/>
              </a:spcAft>
              <a:buClr>
                <a:schemeClr val="dk2"/>
              </a:buClr>
              <a:buSzPts val="1000"/>
              <a:buNone/>
              <a:defRPr sz="1000"/>
            </a:lvl9pPr>
          </a:lstStyle>
          <a:p/>
        </p:txBody>
      </p:sp>
      <p:sp>
        <p:nvSpPr>
          <p:cNvPr id="68" name="Google Shape;68;p9"/>
          <p:cNvSpPr txBox="1"/>
          <p:nvPr>
            <p:ph idx="10" type="dt"/>
          </p:nvPr>
        </p:nvSpPr>
        <p:spPr>
          <a:xfrm>
            <a:off x="72390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9"/>
          <p:cNvSpPr txBox="1"/>
          <p:nvPr>
            <p:ph idx="11" type="ftr"/>
          </p:nvPr>
        </p:nvSpPr>
        <p:spPr>
          <a:xfrm>
            <a:off x="2205945" y="6453386"/>
            <a:ext cx="2373675"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9"/>
          <p:cNvSpPr txBox="1"/>
          <p:nvPr>
            <p:ph idx="12" type="sldNum"/>
          </p:nvPr>
        </p:nvSpPr>
        <p:spPr>
          <a:xfrm>
            <a:off x="9883140"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dk2"/>
                </a:solidFill>
                <a:latin typeface="Libre Franklin"/>
                <a:ea typeface="Libre Franklin"/>
                <a:cs typeface="Libre Franklin"/>
                <a:sym typeface="Libre Franklin"/>
              </a:defRPr>
            </a:lvl1pPr>
            <a:lvl2pPr indent="0" lvl="1" marL="0" algn="r">
              <a:spcBef>
                <a:spcPts val="0"/>
              </a:spcBef>
              <a:buNone/>
              <a:defRPr sz="1200">
                <a:solidFill>
                  <a:schemeClr val="dk2"/>
                </a:solidFill>
                <a:latin typeface="Libre Franklin"/>
                <a:ea typeface="Libre Franklin"/>
                <a:cs typeface="Libre Franklin"/>
                <a:sym typeface="Libre Franklin"/>
              </a:defRPr>
            </a:lvl2pPr>
            <a:lvl3pPr indent="0" lvl="2" marL="0" algn="r">
              <a:spcBef>
                <a:spcPts val="0"/>
              </a:spcBef>
              <a:buNone/>
              <a:defRPr sz="1200">
                <a:solidFill>
                  <a:schemeClr val="dk2"/>
                </a:solidFill>
                <a:latin typeface="Libre Franklin"/>
                <a:ea typeface="Libre Franklin"/>
                <a:cs typeface="Libre Franklin"/>
                <a:sym typeface="Libre Franklin"/>
              </a:defRPr>
            </a:lvl3pPr>
            <a:lvl4pPr indent="0" lvl="3" marL="0" algn="r">
              <a:spcBef>
                <a:spcPts val="0"/>
              </a:spcBef>
              <a:buNone/>
              <a:defRPr sz="1200">
                <a:solidFill>
                  <a:schemeClr val="dk2"/>
                </a:solidFill>
                <a:latin typeface="Libre Franklin"/>
                <a:ea typeface="Libre Franklin"/>
                <a:cs typeface="Libre Franklin"/>
                <a:sym typeface="Libre Franklin"/>
              </a:defRPr>
            </a:lvl4pPr>
            <a:lvl5pPr indent="0" lvl="4" marL="0" algn="r">
              <a:spcBef>
                <a:spcPts val="0"/>
              </a:spcBef>
              <a:buNone/>
              <a:defRPr sz="1200">
                <a:solidFill>
                  <a:schemeClr val="dk2"/>
                </a:solidFill>
                <a:latin typeface="Libre Franklin"/>
                <a:ea typeface="Libre Franklin"/>
                <a:cs typeface="Libre Franklin"/>
                <a:sym typeface="Libre Franklin"/>
              </a:defRPr>
            </a:lvl5pPr>
            <a:lvl6pPr indent="0" lvl="5" marL="0" algn="r">
              <a:spcBef>
                <a:spcPts val="0"/>
              </a:spcBef>
              <a:buNone/>
              <a:defRPr sz="1200">
                <a:solidFill>
                  <a:schemeClr val="dk2"/>
                </a:solidFill>
                <a:latin typeface="Libre Franklin"/>
                <a:ea typeface="Libre Franklin"/>
                <a:cs typeface="Libre Franklin"/>
                <a:sym typeface="Libre Franklin"/>
              </a:defRPr>
            </a:lvl6pPr>
            <a:lvl7pPr indent="0" lvl="6" marL="0" algn="r">
              <a:spcBef>
                <a:spcPts val="0"/>
              </a:spcBef>
              <a:buNone/>
              <a:defRPr sz="1200">
                <a:solidFill>
                  <a:schemeClr val="dk2"/>
                </a:solidFill>
                <a:latin typeface="Libre Franklin"/>
                <a:ea typeface="Libre Franklin"/>
                <a:cs typeface="Libre Franklin"/>
                <a:sym typeface="Libre Franklin"/>
              </a:defRPr>
            </a:lvl7pPr>
            <a:lvl8pPr indent="0" lvl="7" marL="0" algn="r">
              <a:spcBef>
                <a:spcPts val="0"/>
              </a:spcBef>
              <a:buNone/>
              <a:defRPr sz="1200">
                <a:solidFill>
                  <a:schemeClr val="dk2"/>
                </a:solidFill>
                <a:latin typeface="Libre Franklin"/>
                <a:ea typeface="Libre Franklin"/>
                <a:cs typeface="Libre Franklin"/>
                <a:sym typeface="Libre Franklin"/>
              </a:defRPr>
            </a:lvl8pPr>
            <a:lvl9pPr indent="0" lvl="8" marL="0" algn="r">
              <a:spcBef>
                <a:spcPts val="0"/>
              </a:spcBef>
              <a:buNone/>
              <a:defRPr sz="1200">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
        <p:nvSpPr>
          <p:cNvPr id="71" name="Google Shape;71;p9" title="Divider Bar"/>
          <p:cNvSpPr/>
          <p:nvPr/>
        </p:nvSpPr>
        <p:spPr>
          <a:xfrm>
            <a:off x="5303520"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2" name="Shape 72"/>
        <p:cNvGrpSpPr/>
        <p:nvPr/>
      </p:nvGrpSpPr>
      <p:grpSpPr>
        <a:xfrm>
          <a:off x="0" y="0"/>
          <a:ext cx="0" cy="0"/>
          <a:chOff x="0" y="0"/>
          <a:chExt cx="0" cy="0"/>
        </a:xfrm>
      </p:grpSpPr>
      <p:sp>
        <p:nvSpPr>
          <p:cNvPr id="73" name="Google Shape;73;p10" title="Background Shape"/>
          <p:cNvSpPr/>
          <p:nvPr/>
        </p:nvSpPr>
        <p:spPr>
          <a:xfrm>
            <a:off x="0" y="376"/>
            <a:ext cx="5303520" cy="685762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0"/>
          <p:cNvSpPr txBox="1"/>
          <p:nvPr>
            <p:ph type="title"/>
          </p:nvPr>
        </p:nvSpPr>
        <p:spPr>
          <a:xfrm>
            <a:off x="723900" y="685800"/>
            <a:ext cx="3855720" cy="2157884"/>
          </a:xfrm>
          <a:prstGeom prst="rect">
            <a:avLst/>
          </a:prstGeom>
          <a:noFill/>
          <a:ln>
            <a:noFill/>
          </a:ln>
        </p:spPr>
        <p:txBody>
          <a:bodyPr anchorCtr="0" anchor="t" bIns="45700" lIns="91425" spcFirstLastPara="1" rIns="91425" wrap="square" tIns="45700">
            <a:normAutofit/>
          </a:bodyPr>
          <a:lstStyle>
            <a:lvl1pPr lvl="0" algn="l">
              <a:lnSpc>
                <a:spcPct val="84000"/>
              </a:lnSpc>
              <a:spcBef>
                <a:spcPts val="0"/>
              </a:spcBef>
              <a:spcAft>
                <a:spcPts val="0"/>
              </a:spcAft>
              <a:buClr>
                <a:schemeClr val="dk2"/>
              </a:buClr>
              <a:buSzPts val="4800"/>
              <a:buFont typeface="Libre Franklin"/>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10"/>
          <p:cNvSpPr/>
          <p:nvPr>
            <p:ph idx="2" type="pic"/>
          </p:nvPr>
        </p:nvSpPr>
        <p:spPr>
          <a:xfrm>
            <a:off x="5532120" y="0"/>
            <a:ext cx="6659880" cy="6857999"/>
          </a:xfrm>
          <a:prstGeom prst="rect">
            <a:avLst/>
          </a:prstGeom>
          <a:noFill/>
          <a:ln>
            <a:noFill/>
          </a:ln>
        </p:spPr>
      </p:sp>
      <p:sp>
        <p:nvSpPr>
          <p:cNvPr id="76" name="Google Shape;76;p10"/>
          <p:cNvSpPr txBox="1"/>
          <p:nvPr>
            <p:ph idx="1" type="body"/>
          </p:nvPr>
        </p:nvSpPr>
        <p:spPr>
          <a:xfrm>
            <a:off x="723900" y="2855968"/>
            <a:ext cx="3855720" cy="3011432"/>
          </a:xfrm>
          <a:prstGeom prst="rect">
            <a:avLst/>
          </a:prstGeom>
          <a:noFill/>
          <a:ln>
            <a:noFill/>
          </a:ln>
        </p:spPr>
        <p:txBody>
          <a:bodyPr anchorCtr="0" anchor="t" bIns="45700" lIns="91425" spcFirstLastPara="1" rIns="91425" wrap="square" tIns="45700">
            <a:normAutofit/>
          </a:bodyPr>
          <a:lstStyle>
            <a:lvl1pPr indent="-228600" lvl="0" marL="457200" algn="l">
              <a:lnSpc>
                <a:spcPct val="113000"/>
              </a:lnSpc>
              <a:spcBef>
                <a:spcPts val="0"/>
              </a:spcBef>
              <a:spcAft>
                <a:spcPts val="0"/>
              </a:spcAft>
              <a:buClr>
                <a:schemeClr val="dk2"/>
              </a:buClr>
              <a:buSzPts val="1600"/>
              <a:buNone/>
              <a:defRPr sz="1600"/>
            </a:lvl1pPr>
            <a:lvl2pPr indent="-228600" lvl="1" marL="914400" algn="l">
              <a:lnSpc>
                <a:spcPct val="94000"/>
              </a:lnSpc>
              <a:spcBef>
                <a:spcPts val="1500"/>
              </a:spcBef>
              <a:spcAft>
                <a:spcPts val="0"/>
              </a:spcAft>
              <a:buClr>
                <a:schemeClr val="dk2"/>
              </a:buClr>
              <a:buSzPts val="1400"/>
              <a:buNone/>
              <a:defRPr sz="1400"/>
            </a:lvl2pPr>
            <a:lvl3pPr indent="-228600" lvl="2" marL="1371600" algn="l">
              <a:lnSpc>
                <a:spcPct val="94000"/>
              </a:lnSpc>
              <a:spcBef>
                <a:spcPts val="500"/>
              </a:spcBef>
              <a:spcAft>
                <a:spcPts val="0"/>
              </a:spcAft>
              <a:buClr>
                <a:schemeClr val="dk2"/>
              </a:buClr>
              <a:buSzPts val="1200"/>
              <a:buNone/>
              <a:defRPr sz="1200"/>
            </a:lvl3pPr>
            <a:lvl4pPr indent="-228600" lvl="3" marL="1828800" algn="l">
              <a:lnSpc>
                <a:spcPct val="94000"/>
              </a:lnSpc>
              <a:spcBef>
                <a:spcPts val="500"/>
              </a:spcBef>
              <a:spcAft>
                <a:spcPts val="0"/>
              </a:spcAft>
              <a:buClr>
                <a:schemeClr val="dk2"/>
              </a:buClr>
              <a:buSzPts val="1000"/>
              <a:buNone/>
              <a:defRPr sz="1000"/>
            </a:lvl4pPr>
            <a:lvl5pPr indent="-228600" lvl="4" marL="2286000" algn="l">
              <a:lnSpc>
                <a:spcPct val="94000"/>
              </a:lnSpc>
              <a:spcBef>
                <a:spcPts val="500"/>
              </a:spcBef>
              <a:spcAft>
                <a:spcPts val="0"/>
              </a:spcAft>
              <a:buClr>
                <a:schemeClr val="dk2"/>
              </a:buClr>
              <a:buSzPts val="1000"/>
              <a:buNone/>
              <a:defRPr sz="1000"/>
            </a:lvl5pPr>
            <a:lvl6pPr indent="-228600" lvl="5" marL="2743200" algn="l">
              <a:lnSpc>
                <a:spcPct val="94000"/>
              </a:lnSpc>
              <a:spcBef>
                <a:spcPts val="500"/>
              </a:spcBef>
              <a:spcAft>
                <a:spcPts val="0"/>
              </a:spcAft>
              <a:buClr>
                <a:schemeClr val="dk2"/>
              </a:buClr>
              <a:buSzPts val="1000"/>
              <a:buNone/>
              <a:defRPr sz="1000"/>
            </a:lvl6pPr>
            <a:lvl7pPr indent="-228600" lvl="6" marL="3200400" algn="l">
              <a:lnSpc>
                <a:spcPct val="94000"/>
              </a:lnSpc>
              <a:spcBef>
                <a:spcPts val="500"/>
              </a:spcBef>
              <a:spcAft>
                <a:spcPts val="0"/>
              </a:spcAft>
              <a:buClr>
                <a:schemeClr val="dk2"/>
              </a:buClr>
              <a:buSzPts val="1000"/>
              <a:buNone/>
              <a:defRPr sz="1000"/>
            </a:lvl7pPr>
            <a:lvl8pPr indent="-228600" lvl="7" marL="3657600" algn="l">
              <a:lnSpc>
                <a:spcPct val="94000"/>
              </a:lnSpc>
              <a:spcBef>
                <a:spcPts val="500"/>
              </a:spcBef>
              <a:spcAft>
                <a:spcPts val="0"/>
              </a:spcAft>
              <a:buClr>
                <a:schemeClr val="dk2"/>
              </a:buClr>
              <a:buSzPts val="1000"/>
              <a:buNone/>
              <a:defRPr sz="1000"/>
            </a:lvl8pPr>
            <a:lvl9pPr indent="-228600" lvl="8" marL="4114800" algn="l">
              <a:lnSpc>
                <a:spcPct val="94000"/>
              </a:lnSpc>
              <a:spcBef>
                <a:spcPts val="500"/>
              </a:spcBef>
              <a:spcAft>
                <a:spcPts val="200"/>
              </a:spcAft>
              <a:buClr>
                <a:schemeClr val="dk2"/>
              </a:buClr>
              <a:buSzPts val="1000"/>
              <a:buNone/>
              <a:defRPr sz="1000"/>
            </a:lvl9pPr>
          </a:lstStyle>
          <a:p/>
        </p:txBody>
      </p:sp>
      <p:sp>
        <p:nvSpPr>
          <p:cNvPr id="77" name="Google Shape;77;p10"/>
          <p:cNvSpPr txBox="1"/>
          <p:nvPr>
            <p:ph idx="10" type="dt"/>
          </p:nvPr>
        </p:nvSpPr>
        <p:spPr>
          <a:xfrm>
            <a:off x="72390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0"/>
          <p:cNvSpPr txBox="1"/>
          <p:nvPr>
            <p:ph idx="11" type="ftr"/>
          </p:nvPr>
        </p:nvSpPr>
        <p:spPr>
          <a:xfrm>
            <a:off x="2205945" y="6453386"/>
            <a:ext cx="2373675"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0"/>
          <p:cNvSpPr txBox="1"/>
          <p:nvPr>
            <p:ph idx="12" type="sldNum"/>
          </p:nvPr>
        </p:nvSpPr>
        <p:spPr>
          <a:xfrm>
            <a:off x="9883140"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dk2"/>
                </a:solidFill>
                <a:latin typeface="Libre Franklin"/>
                <a:ea typeface="Libre Franklin"/>
                <a:cs typeface="Libre Franklin"/>
                <a:sym typeface="Libre Franklin"/>
              </a:defRPr>
            </a:lvl1pPr>
            <a:lvl2pPr indent="0" lvl="1" marL="0" algn="r">
              <a:spcBef>
                <a:spcPts val="0"/>
              </a:spcBef>
              <a:buNone/>
              <a:defRPr sz="1200">
                <a:solidFill>
                  <a:schemeClr val="dk2"/>
                </a:solidFill>
                <a:latin typeface="Libre Franklin"/>
                <a:ea typeface="Libre Franklin"/>
                <a:cs typeface="Libre Franklin"/>
                <a:sym typeface="Libre Franklin"/>
              </a:defRPr>
            </a:lvl2pPr>
            <a:lvl3pPr indent="0" lvl="2" marL="0" algn="r">
              <a:spcBef>
                <a:spcPts val="0"/>
              </a:spcBef>
              <a:buNone/>
              <a:defRPr sz="1200">
                <a:solidFill>
                  <a:schemeClr val="dk2"/>
                </a:solidFill>
                <a:latin typeface="Libre Franklin"/>
                <a:ea typeface="Libre Franklin"/>
                <a:cs typeface="Libre Franklin"/>
                <a:sym typeface="Libre Franklin"/>
              </a:defRPr>
            </a:lvl3pPr>
            <a:lvl4pPr indent="0" lvl="3" marL="0" algn="r">
              <a:spcBef>
                <a:spcPts val="0"/>
              </a:spcBef>
              <a:buNone/>
              <a:defRPr sz="1200">
                <a:solidFill>
                  <a:schemeClr val="dk2"/>
                </a:solidFill>
                <a:latin typeface="Libre Franklin"/>
                <a:ea typeface="Libre Franklin"/>
                <a:cs typeface="Libre Franklin"/>
                <a:sym typeface="Libre Franklin"/>
              </a:defRPr>
            </a:lvl4pPr>
            <a:lvl5pPr indent="0" lvl="4" marL="0" algn="r">
              <a:spcBef>
                <a:spcPts val="0"/>
              </a:spcBef>
              <a:buNone/>
              <a:defRPr sz="1200">
                <a:solidFill>
                  <a:schemeClr val="dk2"/>
                </a:solidFill>
                <a:latin typeface="Libre Franklin"/>
                <a:ea typeface="Libre Franklin"/>
                <a:cs typeface="Libre Franklin"/>
                <a:sym typeface="Libre Franklin"/>
              </a:defRPr>
            </a:lvl5pPr>
            <a:lvl6pPr indent="0" lvl="5" marL="0" algn="r">
              <a:spcBef>
                <a:spcPts val="0"/>
              </a:spcBef>
              <a:buNone/>
              <a:defRPr sz="1200">
                <a:solidFill>
                  <a:schemeClr val="dk2"/>
                </a:solidFill>
                <a:latin typeface="Libre Franklin"/>
                <a:ea typeface="Libre Franklin"/>
                <a:cs typeface="Libre Franklin"/>
                <a:sym typeface="Libre Franklin"/>
              </a:defRPr>
            </a:lvl6pPr>
            <a:lvl7pPr indent="0" lvl="6" marL="0" algn="r">
              <a:spcBef>
                <a:spcPts val="0"/>
              </a:spcBef>
              <a:buNone/>
              <a:defRPr sz="1200">
                <a:solidFill>
                  <a:schemeClr val="dk2"/>
                </a:solidFill>
                <a:latin typeface="Libre Franklin"/>
                <a:ea typeface="Libre Franklin"/>
                <a:cs typeface="Libre Franklin"/>
                <a:sym typeface="Libre Franklin"/>
              </a:defRPr>
            </a:lvl7pPr>
            <a:lvl8pPr indent="0" lvl="7" marL="0" algn="r">
              <a:spcBef>
                <a:spcPts val="0"/>
              </a:spcBef>
              <a:buNone/>
              <a:defRPr sz="1200">
                <a:solidFill>
                  <a:schemeClr val="dk2"/>
                </a:solidFill>
                <a:latin typeface="Libre Franklin"/>
                <a:ea typeface="Libre Franklin"/>
                <a:cs typeface="Libre Franklin"/>
                <a:sym typeface="Libre Franklin"/>
              </a:defRPr>
            </a:lvl8pPr>
            <a:lvl9pPr indent="0" lvl="8" marL="0" algn="r">
              <a:spcBef>
                <a:spcPts val="0"/>
              </a:spcBef>
              <a:buNone/>
              <a:defRPr sz="1200">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
        <p:nvSpPr>
          <p:cNvPr id="80" name="Google Shape;80;p10" title="Divider Bar"/>
          <p:cNvSpPr/>
          <p:nvPr/>
        </p:nvSpPr>
        <p:spPr>
          <a:xfrm>
            <a:off x="5303520"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marR="0" rtl="0" algn="l">
              <a:lnSpc>
                <a:spcPct val="89000"/>
              </a:lnSpc>
              <a:spcBef>
                <a:spcPts val="0"/>
              </a:spcBef>
              <a:spcAft>
                <a:spcPts val="0"/>
              </a:spcAft>
              <a:buClr>
                <a:schemeClr val="dk2"/>
              </a:buClr>
              <a:buSzPts val="4400"/>
              <a:buFont typeface="Libre Franklin"/>
              <a:buNone/>
              <a:defRPr b="0" i="0" sz="4400" u="none" cap="none" strike="noStrike">
                <a:solidFill>
                  <a:schemeClr val="dk2"/>
                </a:solidFill>
                <a:latin typeface="Libre Franklin"/>
                <a:ea typeface="Libre Franklin"/>
                <a:cs typeface="Libre Franklin"/>
                <a:sym typeface="Libre Frankl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94000"/>
              </a:lnSpc>
              <a:spcBef>
                <a:spcPts val="1000"/>
              </a:spcBef>
              <a:spcAft>
                <a:spcPts val="0"/>
              </a:spcAft>
              <a:buClr>
                <a:schemeClr val="dk2"/>
              </a:buClr>
              <a:buSzPts val="2000"/>
              <a:buFont typeface="Libre Franklin"/>
              <a:buChar char="■"/>
              <a:defRPr b="0" i="0" sz="2000" u="none" cap="none" strike="noStrike">
                <a:solidFill>
                  <a:schemeClr val="dk2"/>
                </a:solidFill>
                <a:latin typeface="Libre Franklin"/>
                <a:ea typeface="Libre Franklin"/>
                <a:cs typeface="Libre Franklin"/>
                <a:sym typeface="Libre Franklin"/>
              </a:defRPr>
            </a:lvl1pPr>
            <a:lvl2pPr indent="-355600" lvl="1" marL="914400" marR="0" rtl="0" algn="l">
              <a:lnSpc>
                <a:spcPct val="94000"/>
              </a:lnSpc>
              <a:spcBef>
                <a:spcPts val="500"/>
              </a:spcBef>
              <a:spcAft>
                <a:spcPts val="0"/>
              </a:spcAft>
              <a:buClr>
                <a:schemeClr val="dk2"/>
              </a:buClr>
              <a:buSzPts val="2000"/>
              <a:buFont typeface="Libre Franklin"/>
              <a:buChar char="–"/>
              <a:defRPr b="0" i="1" sz="2000" u="none" cap="none" strike="noStrike">
                <a:solidFill>
                  <a:schemeClr val="dk2"/>
                </a:solidFill>
                <a:latin typeface="Libre Franklin"/>
                <a:ea typeface="Libre Franklin"/>
                <a:cs typeface="Libre Franklin"/>
                <a:sym typeface="Libre Franklin"/>
              </a:defRPr>
            </a:lvl2pPr>
            <a:lvl3pPr indent="-342900" lvl="2" marL="1371600" marR="0" rtl="0" algn="l">
              <a:lnSpc>
                <a:spcPct val="94000"/>
              </a:lnSpc>
              <a:spcBef>
                <a:spcPts val="500"/>
              </a:spcBef>
              <a:spcAft>
                <a:spcPts val="0"/>
              </a:spcAft>
              <a:buClr>
                <a:schemeClr val="dk2"/>
              </a:buClr>
              <a:buSzPts val="1800"/>
              <a:buFont typeface="Libre Franklin"/>
              <a:buChar char="■"/>
              <a:defRPr b="0" i="0" sz="1800" u="none" cap="none" strike="noStrike">
                <a:solidFill>
                  <a:schemeClr val="dk2"/>
                </a:solidFill>
                <a:latin typeface="Libre Franklin"/>
                <a:ea typeface="Libre Franklin"/>
                <a:cs typeface="Libre Franklin"/>
                <a:sym typeface="Libre Franklin"/>
              </a:defRPr>
            </a:lvl3pPr>
            <a:lvl4pPr indent="-342900" lvl="3" marL="1828800" marR="0" rtl="0" algn="l">
              <a:lnSpc>
                <a:spcPct val="94000"/>
              </a:lnSpc>
              <a:spcBef>
                <a:spcPts val="500"/>
              </a:spcBef>
              <a:spcAft>
                <a:spcPts val="0"/>
              </a:spcAft>
              <a:buClr>
                <a:schemeClr val="dk2"/>
              </a:buClr>
              <a:buSzPts val="1800"/>
              <a:buFont typeface="Libre Franklin"/>
              <a:buChar char="–"/>
              <a:defRPr b="0" i="1" sz="1800" u="none" cap="none" strike="noStrike">
                <a:solidFill>
                  <a:schemeClr val="dk2"/>
                </a:solidFill>
                <a:latin typeface="Libre Franklin"/>
                <a:ea typeface="Libre Franklin"/>
                <a:cs typeface="Libre Franklin"/>
                <a:sym typeface="Libre Franklin"/>
              </a:defRPr>
            </a:lvl4pPr>
            <a:lvl5pPr indent="-330200" lvl="4" marL="2286000" marR="0" rtl="0" algn="l">
              <a:lnSpc>
                <a:spcPct val="94000"/>
              </a:lnSpc>
              <a:spcBef>
                <a:spcPts val="500"/>
              </a:spcBef>
              <a:spcAft>
                <a:spcPts val="0"/>
              </a:spcAft>
              <a:buClr>
                <a:schemeClr val="dk2"/>
              </a:buClr>
              <a:buSzPts val="1600"/>
              <a:buFont typeface="Libre Franklin"/>
              <a:buChar char="■"/>
              <a:defRPr b="0" i="0" sz="1600" u="none" cap="none" strike="noStrike">
                <a:solidFill>
                  <a:schemeClr val="dk2"/>
                </a:solidFill>
                <a:latin typeface="Libre Franklin"/>
                <a:ea typeface="Libre Franklin"/>
                <a:cs typeface="Libre Franklin"/>
                <a:sym typeface="Libre Franklin"/>
              </a:defRPr>
            </a:lvl5pPr>
            <a:lvl6pPr indent="-330200" lvl="5" marL="2743200" marR="0" rtl="0" algn="l">
              <a:lnSpc>
                <a:spcPct val="94000"/>
              </a:lnSpc>
              <a:spcBef>
                <a:spcPts val="500"/>
              </a:spcBef>
              <a:spcAft>
                <a:spcPts val="0"/>
              </a:spcAft>
              <a:buClr>
                <a:schemeClr val="dk2"/>
              </a:buClr>
              <a:buSzPts val="1600"/>
              <a:buFont typeface="Libre Franklin"/>
              <a:buChar char="–"/>
              <a:defRPr b="0" i="1" sz="1600" u="none" cap="none" strike="noStrike">
                <a:solidFill>
                  <a:schemeClr val="dk2"/>
                </a:solidFill>
                <a:latin typeface="Libre Franklin"/>
                <a:ea typeface="Libre Franklin"/>
                <a:cs typeface="Libre Franklin"/>
                <a:sym typeface="Libre Franklin"/>
              </a:defRPr>
            </a:lvl6pPr>
            <a:lvl7pPr indent="-317500" lvl="6" marL="3200400" marR="0" rtl="0" algn="l">
              <a:lnSpc>
                <a:spcPct val="94000"/>
              </a:lnSpc>
              <a:spcBef>
                <a:spcPts val="500"/>
              </a:spcBef>
              <a:spcAft>
                <a:spcPts val="0"/>
              </a:spcAft>
              <a:buClr>
                <a:schemeClr val="dk2"/>
              </a:buClr>
              <a:buSzPts val="1400"/>
              <a:buFont typeface="Libre Franklin"/>
              <a:buChar char="■"/>
              <a:defRPr b="0" i="0" sz="1400" u="none" cap="none" strike="noStrike">
                <a:solidFill>
                  <a:schemeClr val="dk2"/>
                </a:solidFill>
                <a:latin typeface="Libre Franklin"/>
                <a:ea typeface="Libre Franklin"/>
                <a:cs typeface="Libre Franklin"/>
                <a:sym typeface="Libre Franklin"/>
              </a:defRPr>
            </a:lvl7pPr>
            <a:lvl8pPr indent="-317500" lvl="7" marL="3657600" marR="0" rtl="0" algn="l">
              <a:lnSpc>
                <a:spcPct val="94000"/>
              </a:lnSpc>
              <a:spcBef>
                <a:spcPts val="500"/>
              </a:spcBef>
              <a:spcAft>
                <a:spcPts val="0"/>
              </a:spcAft>
              <a:buClr>
                <a:schemeClr val="dk2"/>
              </a:buClr>
              <a:buSzPts val="1400"/>
              <a:buFont typeface="Libre Franklin"/>
              <a:buChar char="–"/>
              <a:defRPr b="0" i="1" sz="1400" u="none" cap="none" strike="noStrike">
                <a:solidFill>
                  <a:schemeClr val="dk2"/>
                </a:solidFill>
                <a:latin typeface="Libre Franklin"/>
                <a:ea typeface="Libre Franklin"/>
                <a:cs typeface="Libre Franklin"/>
                <a:sym typeface="Libre Franklin"/>
              </a:defRPr>
            </a:lvl8pPr>
            <a:lvl9pPr indent="-317500" lvl="8" marL="4114800" marR="0" rtl="0" algn="l">
              <a:lnSpc>
                <a:spcPct val="94000"/>
              </a:lnSpc>
              <a:spcBef>
                <a:spcPts val="500"/>
              </a:spcBef>
              <a:spcAft>
                <a:spcPts val="200"/>
              </a:spcAft>
              <a:buClr>
                <a:schemeClr val="dk2"/>
              </a:buClr>
              <a:buSzPts val="1400"/>
              <a:buFont typeface="Libre Franklin"/>
              <a:buChar char="■"/>
              <a:defRPr b="0" i="0" sz="1400" u="none" cap="none" strike="noStrike">
                <a:solidFill>
                  <a:schemeClr val="dk2"/>
                </a:solidFill>
                <a:latin typeface="Libre Franklin"/>
                <a:ea typeface="Libre Franklin"/>
                <a:cs typeface="Libre Franklin"/>
                <a:sym typeface="Libre Franklin"/>
              </a:defRPr>
            </a:lvl9pPr>
          </a:lstStyle>
          <a:p/>
        </p:txBody>
      </p:sp>
      <p:sp>
        <p:nvSpPr>
          <p:cNvPr id="12" name="Google Shape;12;p1"/>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1"/>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4" name="Google Shape;14;p1"/>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dk2"/>
                </a:solidFill>
                <a:latin typeface="Libre Franklin"/>
                <a:ea typeface="Libre Franklin"/>
                <a:cs typeface="Libre Franklin"/>
                <a:sym typeface="Libre Franklin"/>
              </a:defRPr>
            </a:lvl1pPr>
            <a:lvl2pPr indent="0" lvl="1" marL="0" marR="0" rtl="0" algn="r">
              <a:spcBef>
                <a:spcPts val="0"/>
              </a:spcBef>
              <a:buNone/>
              <a:defRPr b="0" i="0" sz="1200" u="none" cap="none" strike="noStrike">
                <a:solidFill>
                  <a:schemeClr val="dk2"/>
                </a:solidFill>
                <a:latin typeface="Libre Franklin"/>
                <a:ea typeface="Libre Franklin"/>
                <a:cs typeface="Libre Franklin"/>
                <a:sym typeface="Libre Franklin"/>
              </a:defRPr>
            </a:lvl2pPr>
            <a:lvl3pPr indent="0" lvl="2" marL="0" marR="0" rtl="0" algn="r">
              <a:spcBef>
                <a:spcPts val="0"/>
              </a:spcBef>
              <a:buNone/>
              <a:defRPr b="0" i="0" sz="1200" u="none" cap="none" strike="noStrike">
                <a:solidFill>
                  <a:schemeClr val="dk2"/>
                </a:solidFill>
                <a:latin typeface="Libre Franklin"/>
                <a:ea typeface="Libre Franklin"/>
                <a:cs typeface="Libre Franklin"/>
                <a:sym typeface="Libre Franklin"/>
              </a:defRPr>
            </a:lvl3pPr>
            <a:lvl4pPr indent="0" lvl="3" marL="0" marR="0" rtl="0" algn="r">
              <a:spcBef>
                <a:spcPts val="0"/>
              </a:spcBef>
              <a:buNone/>
              <a:defRPr b="0" i="0" sz="1200" u="none" cap="none" strike="noStrike">
                <a:solidFill>
                  <a:schemeClr val="dk2"/>
                </a:solidFill>
                <a:latin typeface="Libre Franklin"/>
                <a:ea typeface="Libre Franklin"/>
                <a:cs typeface="Libre Franklin"/>
                <a:sym typeface="Libre Franklin"/>
              </a:defRPr>
            </a:lvl4pPr>
            <a:lvl5pPr indent="0" lvl="4" marL="0" marR="0" rtl="0" algn="r">
              <a:spcBef>
                <a:spcPts val="0"/>
              </a:spcBef>
              <a:buNone/>
              <a:defRPr b="0" i="0" sz="1200" u="none" cap="none" strike="noStrike">
                <a:solidFill>
                  <a:schemeClr val="dk2"/>
                </a:solidFill>
                <a:latin typeface="Libre Franklin"/>
                <a:ea typeface="Libre Franklin"/>
                <a:cs typeface="Libre Franklin"/>
                <a:sym typeface="Libre Franklin"/>
              </a:defRPr>
            </a:lvl5pPr>
            <a:lvl6pPr indent="0" lvl="5" marL="0" marR="0" rtl="0" algn="r">
              <a:spcBef>
                <a:spcPts val="0"/>
              </a:spcBef>
              <a:buNone/>
              <a:defRPr b="0" i="0" sz="1200" u="none" cap="none" strike="noStrike">
                <a:solidFill>
                  <a:schemeClr val="dk2"/>
                </a:solidFill>
                <a:latin typeface="Libre Franklin"/>
                <a:ea typeface="Libre Franklin"/>
                <a:cs typeface="Libre Franklin"/>
                <a:sym typeface="Libre Franklin"/>
              </a:defRPr>
            </a:lvl6pPr>
            <a:lvl7pPr indent="0" lvl="6" marL="0" marR="0" rtl="0" algn="r">
              <a:spcBef>
                <a:spcPts val="0"/>
              </a:spcBef>
              <a:buNone/>
              <a:defRPr b="0" i="0" sz="1200" u="none" cap="none" strike="noStrike">
                <a:solidFill>
                  <a:schemeClr val="dk2"/>
                </a:solidFill>
                <a:latin typeface="Libre Franklin"/>
                <a:ea typeface="Libre Franklin"/>
                <a:cs typeface="Libre Franklin"/>
                <a:sym typeface="Libre Franklin"/>
              </a:defRPr>
            </a:lvl7pPr>
            <a:lvl8pPr indent="0" lvl="7" marL="0" marR="0" rtl="0" algn="r">
              <a:spcBef>
                <a:spcPts val="0"/>
              </a:spcBef>
              <a:buNone/>
              <a:defRPr b="0" i="0" sz="1200" u="none" cap="none" strike="noStrike">
                <a:solidFill>
                  <a:schemeClr val="dk2"/>
                </a:solidFill>
                <a:latin typeface="Libre Franklin"/>
                <a:ea typeface="Libre Franklin"/>
                <a:cs typeface="Libre Franklin"/>
                <a:sym typeface="Libre Franklin"/>
              </a:defRPr>
            </a:lvl8pPr>
            <a:lvl9pPr indent="0" lvl="8" marL="0" marR="0" rtl="0" algn="r">
              <a:spcBef>
                <a:spcPts val="0"/>
              </a:spcBef>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
        <p:nvSpPr>
          <p:cNvPr id="15" name="Google Shape;15;p1" title="Side bar"/>
          <p:cNvSpPr/>
          <p:nvPr/>
        </p:nvSpPr>
        <p:spPr>
          <a:xfrm>
            <a:off x="478095"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0.png"/><Relationship Id="rId4" Type="http://schemas.openxmlformats.org/officeDocument/2006/relationships/image" Target="../media/image2.png"/><Relationship Id="rId5"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2.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png"/><Relationship Id="rId4" Type="http://schemas.openxmlformats.org/officeDocument/2006/relationships/image" Target="../media/image3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4.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3.png"/><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2.png"/><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4.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0.png"/><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2.png"/><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3"/>
          <p:cNvSpPr txBox="1"/>
          <p:nvPr>
            <p:ph idx="1" type="subTitle"/>
          </p:nvPr>
        </p:nvSpPr>
        <p:spPr>
          <a:xfrm>
            <a:off x="1170300" y="1743800"/>
            <a:ext cx="9851400" cy="4058700"/>
          </a:xfrm>
          <a:prstGeom prst="rect">
            <a:avLst/>
          </a:prstGeom>
          <a:noFill/>
          <a:ln>
            <a:noFill/>
          </a:ln>
        </p:spPr>
        <p:txBody>
          <a:bodyPr anchorCtr="0" anchor="t" bIns="45700" lIns="91425" spcFirstLastPara="1" rIns="91425" wrap="square" tIns="45700">
            <a:noAutofit/>
          </a:bodyPr>
          <a:lstStyle/>
          <a:p>
            <a:pPr indent="0" lvl="0" marL="0" rtl="0" algn="ctr">
              <a:lnSpc>
                <a:spcPct val="112000"/>
              </a:lnSpc>
              <a:spcBef>
                <a:spcPts val="0"/>
              </a:spcBef>
              <a:spcAft>
                <a:spcPts val="0"/>
              </a:spcAft>
              <a:buClr>
                <a:srgbClr val="002060"/>
              </a:buClr>
              <a:buSzPts val="780"/>
              <a:buNone/>
            </a:pPr>
            <a:r>
              <a:rPr b="1" lang="en-IN" sz="1711">
                <a:solidFill>
                  <a:srgbClr val="002060"/>
                </a:solidFill>
                <a:latin typeface="Times New Roman"/>
                <a:ea typeface="Times New Roman"/>
                <a:cs typeface="Times New Roman"/>
                <a:sym typeface="Times New Roman"/>
              </a:rPr>
              <a:t>B.Tech. Project (8</a:t>
            </a:r>
            <a:r>
              <a:rPr b="1" baseline="30000" lang="en-IN" sz="1711">
                <a:solidFill>
                  <a:srgbClr val="002060"/>
                </a:solidFill>
                <a:latin typeface="Times New Roman"/>
                <a:ea typeface="Times New Roman"/>
                <a:cs typeface="Times New Roman"/>
                <a:sym typeface="Times New Roman"/>
              </a:rPr>
              <a:t>th</a:t>
            </a:r>
            <a:r>
              <a:rPr b="1" lang="en-IN" sz="1711">
                <a:solidFill>
                  <a:srgbClr val="002060"/>
                </a:solidFill>
                <a:latin typeface="Times New Roman"/>
                <a:ea typeface="Times New Roman"/>
                <a:cs typeface="Times New Roman"/>
                <a:sym typeface="Times New Roman"/>
              </a:rPr>
              <a:t> Semester) PRESENTATION</a:t>
            </a:r>
            <a:r>
              <a:rPr lang="en-IN" sz="1711"/>
              <a:t> </a:t>
            </a:r>
            <a:r>
              <a:rPr b="1" lang="en-IN" sz="1711">
                <a:solidFill>
                  <a:srgbClr val="002060"/>
                </a:solidFill>
                <a:latin typeface="Times New Roman"/>
                <a:ea typeface="Times New Roman"/>
                <a:cs typeface="Times New Roman"/>
                <a:sym typeface="Times New Roman"/>
              </a:rPr>
              <a:t>of the project entitled </a:t>
            </a:r>
            <a:endParaRPr b="1" sz="1711">
              <a:solidFill>
                <a:srgbClr val="002060"/>
              </a:solidFill>
              <a:latin typeface="Times New Roman"/>
              <a:ea typeface="Times New Roman"/>
              <a:cs typeface="Times New Roman"/>
              <a:sym typeface="Times New Roman"/>
            </a:endParaRPr>
          </a:p>
          <a:p>
            <a:pPr indent="0" lvl="0" marL="0" rtl="0" algn="ctr">
              <a:lnSpc>
                <a:spcPct val="112000"/>
              </a:lnSpc>
              <a:spcBef>
                <a:spcPts val="0"/>
              </a:spcBef>
              <a:spcAft>
                <a:spcPts val="0"/>
              </a:spcAft>
              <a:buClr>
                <a:srgbClr val="002060"/>
              </a:buClr>
              <a:buSzPts val="780"/>
              <a:buNone/>
            </a:pPr>
            <a:r>
              <a:rPr b="1" i="1" lang="en-IN" sz="2006">
                <a:solidFill>
                  <a:srgbClr val="C00000"/>
                </a:solidFill>
                <a:latin typeface="Times New Roman"/>
                <a:ea typeface="Times New Roman"/>
                <a:cs typeface="Times New Roman"/>
                <a:sym typeface="Times New Roman"/>
              </a:rPr>
              <a:t>“Design of Compact Rectenna for UAV Applications”</a:t>
            </a:r>
            <a:endParaRPr sz="2006"/>
          </a:p>
          <a:p>
            <a:pPr indent="-6350" lvl="0" marL="193040" marR="76200" rtl="0" algn="ctr">
              <a:lnSpc>
                <a:spcPct val="107000"/>
              </a:lnSpc>
              <a:spcBef>
                <a:spcPts val="820"/>
              </a:spcBef>
              <a:spcAft>
                <a:spcPts val="0"/>
              </a:spcAft>
              <a:buClr>
                <a:srgbClr val="002060"/>
              </a:buClr>
              <a:buSzPts val="585"/>
              <a:buNone/>
            </a:pPr>
            <a:r>
              <a:rPr lang="en-IN" sz="1479">
                <a:solidFill>
                  <a:srgbClr val="002060"/>
                </a:solidFill>
                <a:latin typeface="Times New Roman"/>
                <a:ea typeface="Times New Roman"/>
                <a:cs typeface="Times New Roman"/>
                <a:sym typeface="Times New Roman"/>
              </a:rPr>
              <a:t>For the award of the degree of Bachelor of Technology (B.Tech.) in Electronics and Communication Engineering (ECE)</a:t>
            </a:r>
            <a:r>
              <a:rPr lang="en-IN" sz="1479"/>
              <a:t>  </a:t>
            </a:r>
            <a:endParaRPr sz="1479"/>
          </a:p>
          <a:p>
            <a:pPr indent="-6350" lvl="0" marL="193040" marR="76200" rtl="0" algn="ctr">
              <a:lnSpc>
                <a:spcPct val="107000"/>
              </a:lnSpc>
              <a:spcBef>
                <a:spcPts val="820"/>
              </a:spcBef>
              <a:spcAft>
                <a:spcPts val="0"/>
              </a:spcAft>
              <a:buClr>
                <a:srgbClr val="002060"/>
              </a:buClr>
              <a:buSzPts val="585"/>
              <a:buNone/>
            </a:pPr>
            <a:r>
              <a:rPr lang="en-IN" sz="1679">
                <a:solidFill>
                  <a:srgbClr val="002060"/>
                </a:solidFill>
                <a:latin typeface="Times New Roman"/>
                <a:ea typeface="Times New Roman"/>
                <a:cs typeface="Times New Roman"/>
                <a:sym typeface="Times New Roman"/>
              </a:rPr>
              <a:t>B</a:t>
            </a:r>
            <a:r>
              <a:rPr lang="en-IN" sz="1679">
                <a:solidFill>
                  <a:srgbClr val="002060"/>
                </a:solidFill>
                <a:latin typeface="Times New Roman"/>
                <a:ea typeface="Times New Roman"/>
                <a:cs typeface="Times New Roman"/>
                <a:sym typeface="Times New Roman"/>
              </a:rPr>
              <a:t>y</a:t>
            </a:r>
            <a:endParaRPr sz="1679">
              <a:solidFill>
                <a:srgbClr val="002060"/>
              </a:solidFill>
              <a:latin typeface="Times New Roman"/>
              <a:ea typeface="Times New Roman"/>
              <a:cs typeface="Times New Roman"/>
              <a:sym typeface="Times New Roman"/>
            </a:endParaRPr>
          </a:p>
          <a:p>
            <a:pPr indent="-6350" lvl="0" marL="6350" marR="76200" rtl="0" algn="ctr">
              <a:lnSpc>
                <a:spcPct val="107000"/>
              </a:lnSpc>
              <a:spcBef>
                <a:spcPts val="820"/>
              </a:spcBef>
              <a:spcAft>
                <a:spcPts val="0"/>
              </a:spcAft>
              <a:buClr>
                <a:srgbClr val="1D1B10"/>
              </a:buClr>
              <a:buSzPts val="488"/>
              <a:buNone/>
            </a:pPr>
            <a:r>
              <a:rPr i="1" lang="en-IN" sz="1679">
                <a:solidFill>
                  <a:srgbClr val="1D1B10"/>
                </a:solidFill>
                <a:latin typeface="Times New Roman"/>
                <a:ea typeface="Times New Roman"/>
                <a:cs typeface="Times New Roman"/>
                <a:sym typeface="Times New Roman"/>
              </a:rPr>
              <a:t>   </a:t>
            </a:r>
            <a:r>
              <a:rPr b="1" i="1" lang="en-IN" sz="1744">
                <a:solidFill>
                  <a:schemeClr val="dk1"/>
                </a:solidFill>
                <a:latin typeface="Times New Roman"/>
                <a:ea typeface="Times New Roman"/>
                <a:cs typeface="Times New Roman"/>
                <a:sym typeface="Times New Roman"/>
              </a:rPr>
              <a:t>Siddharth Yadav (2114098)            Uttirna Talukdar (2114144)                 Niyar R Barman(2114145) </a:t>
            </a:r>
            <a:endParaRPr sz="1939"/>
          </a:p>
          <a:p>
            <a:pPr indent="-6350" lvl="0" marL="6350" marR="76200" rtl="0" algn="just">
              <a:lnSpc>
                <a:spcPct val="107000"/>
              </a:lnSpc>
              <a:spcBef>
                <a:spcPts val="600"/>
              </a:spcBef>
              <a:spcAft>
                <a:spcPts val="0"/>
              </a:spcAft>
              <a:buClr>
                <a:srgbClr val="665C48"/>
              </a:buClr>
              <a:buSzPts val="520"/>
              <a:buNone/>
            </a:pPr>
            <a:r>
              <a:rPr b="1" lang="en-IN" sz="1711">
                <a:solidFill>
                  <a:srgbClr val="665C48"/>
                </a:solidFill>
                <a:latin typeface="Times New Roman"/>
                <a:ea typeface="Times New Roman"/>
                <a:cs typeface="Times New Roman"/>
                <a:sym typeface="Times New Roman"/>
              </a:rPr>
              <a:t>                                                                            </a:t>
            </a:r>
            <a:endParaRPr b="1" sz="1711">
              <a:solidFill>
                <a:srgbClr val="665C48"/>
              </a:solidFill>
              <a:latin typeface="Times New Roman"/>
              <a:ea typeface="Times New Roman"/>
              <a:cs typeface="Times New Roman"/>
              <a:sym typeface="Times New Roman"/>
            </a:endParaRPr>
          </a:p>
          <a:p>
            <a:pPr indent="0" lvl="0" marL="0" marR="76200" rtl="0" algn="ctr">
              <a:lnSpc>
                <a:spcPct val="107000"/>
              </a:lnSpc>
              <a:spcBef>
                <a:spcPts val="600"/>
              </a:spcBef>
              <a:spcAft>
                <a:spcPts val="0"/>
              </a:spcAft>
              <a:buClr>
                <a:srgbClr val="665C48"/>
              </a:buClr>
              <a:buSzPts val="520"/>
              <a:buNone/>
            </a:pPr>
            <a:r>
              <a:rPr lang="en-IN" sz="1841">
                <a:solidFill>
                  <a:srgbClr val="002060"/>
                </a:solidFill>
                <a:latin typeface="Times New Roman"/>
                <a:ea typeface="Times New Roman"/>
                <a:cs typeface="Times New Roman"/>
                <a:sym typeface="Times New Roman"/>
              </a:rPr>
              <a:t>under the supervision of </a:t>
            </a:r>
            <a:endParaRPr sz="1776">
              <a:solidFill>
                <a:srgbClr val="002060"/>
              </a:solidFill>
              <a:latin typeface="Times New Roman"/>
              <a:ea typeface="Times New Roman"/>
              <a:cs typeface="Times New Roman"/>
              <a:sym typeface="Times New Roman"/>
            </a:endParaRPr>
          </a:p>
          <a:p>
            <a:pPr indent="0" lvl="0" marL="0" marR="76200" rtl="0" algn="ctr">
              <a:lnSpc>
                <a:spcPct val="107000"/>
              </a:lnSpc>
              <a:spcBef>
                <a:spcPts val="600"/>
              </a:spcBef>
              <a:spcAft>
                <a:spcPts val="0"/>
              </a:spcAft>
              <a:buClr>
                <a:srgbClr val="665C48"/>
              </a:buClr>
              <a:buSzPts val="520"/>
              <a:buNone/>
            </a:pPr>
            <a:r>
              <a:rPr b="1" i="1" lang="en-IN" sz="1744">
                <a:solidFill>
                  <a:schemeClr val="dk1"/>
                </a:solidFill>
                <a:latin typeface="Times New Roman"/>
                <a:ea typeface="Times New Roman"/>
                <a:cs typeface="Times New Roman"/>
                <a:sym typeface="Times New Roman"/>
              </a:rPr>
              <a:t>Dr. Taimoor Khan</a:t>
            </a:r>
            <a:endParaRPr sz="1939"/>
          </a:p>
          <a:p>
            <a:pPr indent="0" lvl="0" marL="0" marR="76200" rtl="0" algn="ctr">
              <a:lnSpc>
                <a:spcPct val="107000"/>
              </a:lnSpc>
              <a:spcBef>
                <a:spcPts val="600"/>
              </a:spcBef>
              <a:spcAft>
                <a:spcPts val="0"/>
              </a:spcAft>
              <a:buClr>
                <a:srgbClr val="665C48"/>
              </a:buClr>
              <a:buSzPts val="520"/>
              <a:buNone/>
            </a:pPr>
            <a:r>
              <a:rPr i="1" lang="en-IN" sz="1744">
                <a:solidFill>
                  <a:schemeClr val="dk1"/>
                </a:solidFill>
                <a:latin typeface="Times New Roman"/>
                <a:ea typeface="Times New Roman"/>
                <a:cs typeface="Times New Roman"/>
                <a:sym typeface="Times New Roman"/>
              </a:rPr>
              <a:t>Associate Professor </a:t>
            </a:r>
            <a:endParaRPr sz="1939"/>
          </a:p>
          <a:p>
            <a:pPr indent="0" lvl="0" marL="0" marR="76200" rtl="0" algn="ctr">
              <a:lnSpc>
                <a:spcPct val="107000"/>
              </a:lnSpc>
              <a:spcBef>
                <a:spcPts val="600"/>
              </a:spcBef>
              <a:spcAft>
                <a:spcPts val="0"/>
              </a:spcAft>
              <a:buClr>
                <a:srgbClr val="665C48"/>
              </a:buClr>
              <a:buSzPts val="520"/>
              <a:buNone/>
            </a:pPr>
            <a:r>
              <a:rPr lang="en-IN" sz="1479">
                <a:solidFill>
                  <a:srgbClr val="002060"/>
                </a:solidFill>
                <a:latin typeface="Times New Roman"/>
                <a:ea typeface="Times New Roman"/>
                <a:cs typeface="Times New Roman"/>
                <a:sym typeface="Times New Roman"/>
              </a:rPr>
              <a:t>Department of Electronics and Communication Engineering </a:t>
            </a:r>
            <a:endParaRPr sz="1479">
              <a:solidFill>
                <a:srgbClr val="002060"/>
              </a:solidFill>
              <a:latin typeface="Times New Roman"/>
              <a:ea typeface="Times New Roman"/>
              <a:cs typeface="Times New Roman"/>
              <a:sym typeface="Times New Roman"/>
            </a:endParaRPr>
          </a:p>
          <a:p>
            <a:pPr indent="0" lvl="0" marL="0" marR="76200" rtl="0" algn="ctr">
              <a:lnSpc>
                <a:spcPct val="107000"/>
              </a:lnSpc>
              <a:spcBef>
                <a:spcPts val="600"/>
              </a:spcBef>
              <a:spcAft>
                <a:spcPts val="0"/>
              </a:spcAft>
              <a:buClr>
                <a:srgbClr val="665C48"/>
              </a:buClr>
              <a:buSzPts val="520"/>
              <a:buNone/>
            </a:pPr>
            <a:r>
              <a:rPr lang="en-IN" sz="1479">
                <a:solidFill>
                  <a:srgbClr val="002060"/>
                </a:solidFill>
                <a:latin typeface="Times New Roman"/>
                <a:ea typeface="Times New Roman"/>
                <a:cs typeface="Times New Roman"/>
                <a:sym typeface="Times New Roman"/>
              </a:rPr>
              <a:t>National Institute of Technology Silchar, Assam, India</a:t>
            </a:r>
            <a:endParaRPr sz="1479">
              <a:solidFill>
                <a:srgbClr val="002060"/>
              </a:solidFill>
              <a:latin typeface="Times New Roman"/>
              <a:ea typeface="Times New Roman"/>
              <a:cs typeface="Times New Roman"/>
              <a:sym typeface="Times New Roman"/>
            </a:endParaRPr>
          </a:p>
          <a:p>
            <a:pPr indent="-6350" lvl="0" marL="6350" marR="76200" rtl="0" algn="just">
              <a:lnSpc>
                <a:spcPct val="107000"/>
              </a:lnSpc>
              <a:spcBef>
                <a:spcPts val="0"/>
              </a:spcBef>
              <a:spcAft>
                <a:spcPts val="0"/>
              </a:spcAft>
              <a:buClr>
                <a:schemeClr val="dk2"/>
              </a:buClr>
              <a:buSzPts val="488"/>
              <a:buNone/>
            </a:pPr>
            <a:r>
              <a:t/>
            </a:r>
            <a:endParaRPr i="1" sz="787">
              <a:solidFill>
                <a:srgbClr val="002060"/>
              </a:solidFill>
              <a:latin typeface="Times New Roman"/>
              <a:ea typeface="Times New Roman"/>
              <a:cs typeface="Times New Roman"/>
              <a:sym typeface="Times New Roman"/>
            </a:endParaRPr>
          </a:p>
          <a:p>
            <a:pPr indent="-6350" lvl="0" marL="6350" marR="36195" rtl="0" algn="r">
              <a:lnSpc>
                <a:spcPct val="107000"/>
              </a:lnSpc>
              <a:spcBef>
                <a:spcPts val="600"/>
              </a:spcBef>
              <a:spcAft>
                <a:spcPts val="0"/>
              </a:spcAft>
              <a:buClr>
                <a:srgbClr val="000000"/>
              </a:buClr>
              <a:buSzPts val="585"/>
              <a:buNone/>
            </a:pPr>
            <a:r>
              <a:rPr b="1" lang="en-IN" sz="885">
                <a:solidFill>
                  <a:srgbClr val="000000"/>
                </a:solidFill>
                <a:latin typeface="Times New Roman"/>
                <a:ea typeface="Times New Roman"/>
                <a:cs typeface="Times New Roman"/>
                <a:sym typeface="Times New Roman"/>
              </a:rPr>
              <a:t> </a:t>
            </a:r>
            <a:endParaRPr sz="885">
              <a:solidFill>
                <a:srgbClr val="000000"/>
              </a:solidFill>
              <a:latin typeface="Times New Roman"/>
              <a:ea typeface="Times New Roman"/>
              <a:cs typeface="Times New Roman"/>
              <a:sym typeface="Times New Roman"/>
            </a:endParaRPr>
          </a:p>
          <a:p>
            <a:pPr indent="-6350" lvl="0" marL="6350" marR="76200" rtl="0" algn="ctr">
              <a:lnSpc>
                <a:spcPct val="107000"/>
              </a:lnSpc>
              <a:spcBef>
                <a:spcPts val="1345"/>
              </a:spcBef>
              <a:spcAft>
                <a:spcPts val="0"/>
              </a:spcAft>
              <a:buClr>
                <a:schemeClr val="dk2"/>
              </a:buClr>
              <a:buSzPts val="585"/>
              <a:buNone/>
            </a:pPr>
            <a:r>
              <a:t/>
            </a:r>
            <a:endParaRPr sz="885">
              <a:solidFill>
                <a:srgbClr val="002060"/>
              </a:solidFill>
              <a:latin typeface="Times New Roman"/>
              <a:ea typeface="Times New Roman"/>
              <a:cs typeface="Times New Roman"/>
              <a:sym typeface="Times New Roman"/>
            </a:endParaRPr>
          </a:p>
          <a:p>
            <a:pPr indent="0" lvl="0" marL="0" rtl="0" algn="ctr">
              <a:lnSpc>
                <a:spcPct val="112000"/>
              </a:lnSpc>
              <a:spcBef>
                <a:spcPts val="975"/>
              </a:spcBef>
              <a:spcAft>
                <a:spcPts val="0"/>
              </a:spcAft>
              <a:buClr>
                <a:schemeClr val="dk2"/>
              </a:buClr>
              <a:buSzPts val="1040"/>
              <a:buNone/>
            </a:pPr>
            <a:r>
              <a:t/>
            </a:r>
            <a:endParaRPr b="1" sz="1340">
              <a:latin typeface="Times New Roman"/>
              <a:ea typeface="Times New Roman"/>
              <a:cs typeface="Times New Roman"/>
              <a:sym typeface="Times New Roman"/>
            </a:endParaRPr>
          </a:p>
        </p:txBody>
      </p:sp>
      <p:pic>
        <p:nvPicPr>
          <p:cNvPr id="99" name="Google Shape;99;p13"/>
          <p:cNvPicPr preferRelativeResize="0"/>
          <p:nvPr/>
        </p:nvPicPr>
        <p:blipFill rotWithShape="1">
          <a:blip r:embed="rId3">
            <a:alphaModFix/>
          </a:blip>
          <a:srcRect b="0" l="0" r="0" t="0"/>
          <a:stretch/>
        </p:blipFill>
        <p:spPr>
          <a:xfrm>
            <a:off x="5448676" y="444510"/>
            <a:ext cx="1205450" cy="12054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2"/>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IN">
                <a:solidFill>
                  <a:srgbClr val="5B0F00"/>
                </a:solidFill>
                <a:latin typeface="Times New Roman"/>
                <a:ea typeface="Times New Roman"/>
                <a:cs typeface="Times New Roman"/>
                <a:sym typeface="Times New Roman"/>
              </a:rPr>
              <a:t>Methodology: Antenna Design</a:t>
            </a:r>
            <a:endParaRPr>
              <a:solidFill>
                <a:srgbClr val="5B0F00"/>
              </a:solidFill>
              <a:latin typeface="Times New Roman"/>
              <a:ea typeface="Times New Roman"/>
              <a:cs typeface="Times New Roman"/>
              <a:sym typeface="Times New Roman"/>
            </a:endParaRPr>
          </a:p>
          <a:p>
            <a:pPr indent="0" lvl="0" marL="0" rtl="0" algn="l">
              <a:lnSpc>
                <a:spcPct val="89000"/>
              </a:lnSpc>
              <a:spcBef>
                <a:spcPts val="0"/>
              </a:spcBef>
              <a:spcAft>
                <a:spcPts val="0"/>
              </a:spcAft>
              <a:buClr>
                <a:schemeClr val="dk2"/>
              </a:buClr>
              <a:buSzPts val="4400"/>
              <a:buFont typeface="Libre Franklin"/>
              <a:buNone/>
            </a:pPr>
            <a:r>
              <a:t/>
            </a:r>
            <a:endParaRPr/>
          </a:p>
        </p:txBody>
      </p:sp>
      <p:sp>
        <p:nvSpPr>
          <p:cNvPr id="162" name="Google Shape;162;p22"/>
          <p:cNvSpPr txBox="1"/>
          <p:nvPr/>
        </p:nvSpPr>
        <p:spPr>
          <a:xfrm>
            <a:off x="1334522" y="1882050"/>
            <a:ext cx="8982900" cy="103650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800"/>
              </a:spcBef>
              <a:spcAft>
                <a:spcPts val="0"/>
              </a:spcAft>
              <a:buClr>
                <a:srgbClr val="000000"/>
              </a:buClr>
              <a:buSzPts val="1800"/>
              <a:buFont typeface="Calibri"/>
              <a:buNone/>
            </a:pPr>
            <a:r>
              <a:rPr lang="en-IN" sz="1600">
                <a:latin typeface="Times New Roman"/>
                <a:ea typeface="Times New Roman"/>
                <a:cs typeface="Times New Roman"/>
                <a:sym typeface="Times New Roman"/>
              </a:rPr>
              <a:t>Equal-area square, circular, triangular patches yield:</a:t>
            </a:r>
            <a:endParaRPr sz="1600">
              <a:latin typeface="Times New Roman"/>
              <a:ea typeface="Times New Roman"/>
              <a:cs typeface="Times New Roman"/>
              <a:sym typeface="Times New Roman"/>
            </a:endParaRPr>
          </a:p>
          <a:p>
            <a:pPr indent="0" lvl="0" marL="0" marR="0" rtl="0" algn="l">
              <a:lnSpc>
                <a:spcPct val="100000"/>
              </a:lnSpc>
              <a:spcBef>
                <a:spcPts val="800"/>
              </a:spcBef>
              <a:spcAft>
                <a:spcPts val="0"/>
              </a:spcAft>
              <a:buClr>
                <a:srgbClr val="000000"/>
              </a:buClr>
              <a:buSzPts val="1800"/>
              <a:buFont typeface="Calibri"/>
              <a:buNone/>
            </a:pPr>
            <a:r>
              <a:rPr lang="en-IN" sz="1600">
                <a:latin typeface="Times New Roman"/>
                <a:ea typeface="Times New Roman"/>
                <a:cs typeface="Times New Roman"/>
                <a:sym typeface="Times New Roman"/>
              </a:rPr>
              <a:t>Triangular resonates lowest (25.8 GHz) with similar gain → best for miniaturisation .</a:t>
            </a:r>
            <a:endParaRPr sz="1600">
              <a:latin typeface="Times New Roman"/>
              <a:ea typeface="Times New Roman"/>
              <a:cs typeface="Times New Roman"/>
              <a:sym typeface="Times New Roman"/>
            </a:endParaRPr>
          </a:p>
          <a:p>
            <a:pPr indent="0" lvl="0" marL="0" marR="0" rtl="0" algn="l">
              <a:lnSpc>
                <a:spcPct val="107000"/>
              </a:lnSpc>
              <a:spcBef>
                <a:spcPts val="800"/>
              </a:spcBef>
              <a:spcAft>
                <a:spcPts val="0"/>
              </a:spcAft>
              <a:buClr>
                <a:srgbClr val="000000"/>
              </a:buClr>
              <a:buSzPts val="1800"/>
              <a:buFont typeface="Calibri"/>
              <a:buNone/>
            </a:pPr>
            <a:r>
              <a:t/>
            </a:r>
            <a:endParaRPr sz="1600">
              <a:latin typeface="Times New Roman"/>
              <a:ea typeface="Times New Roman"/>
              <a:cs typeface="Times New Roman"/>
              <a:sym typeface="Times New Roman"/>
            </a:endParaRPr>
          </a:p>
        </p:txBody>
      </p:sp>
      <p:pic>
        <p:nvPicPr>
          <p:cNvPr id="163" name="Google Shape;163;p22"/>
          <p:cNvPicPr preferRelativeResize="0"/>
          <p:nvPr/>
        </p:nvPicPr>
        <p:blipFill>
          <a:blip r:embed="rId3">
            <a:alphaModFix/>
          </a:blip>
          <a:stretch>
            <a:fillRect/>
          </a:stretch>
        </p:blipFill>
        <p:spPr>
          <a:xfrm>
            <a:off x="9386898" y="3901574"/>
            <a:ext cx="2202207" cy="2497150"/>
          </a:xfrm>
          <a:prstGeom prst="rect">
            <a:avLst/>
          </a:prstGeom>
          <a:noFill/>
          <a:ln>
            <a:noFill/>
          </a:ln>
        </p:spPr>
      </p:pic>
      <p:pic>
        <p:nvPicPr>
          <p:cNvPr id="164" name="Google Shape;164;p22"/>
          <p:cNvPicPr preferRelativeResize="0"/>
          <p:nvPr/>
        </p:nvPicPr>
        <p:blipFill>
          <a:blip r:embed="rId4">
            <a:alphaModFix/>
          </a:blip>
          <a:stretch>
            <a:fillRect/>
          </a:stretch>
        </p:blipFill>
        <p:spPr>
          <a:xfrm>
            <a:off x="9392547" y="852850"/>
            <a:ext cx="2190874" cy="2497150"/>
          </a:xfrm>
          <a:prstGeom prst="rect">
            <a:avLst/>
          </a:prstGeom>
          <a:noFill/>
          <a:ln>
            <a:noFill/>
          </a:ln>
        </p:spPr>
      </p:pic>
      <p:pic>
        <p:nvPicPr>
          <p:cNvPr id="165" name="Google Shape;165;p22"/>
          <p:cNvPicPr preferRelativeResize="0"/>
          <p:nvPr/>
        </p:nvPicPr>
        <p:blipFill>
          <a:blip r:embed="rId5">
            <a:alphaModFix/>
          </a:blip>
          <a:stretch>
            <a:fillRect/>
          </a:stretch>
        </p:blipFill>
        <p:spPr>
          <a:xfrm>
            <a:off x="6742388" y="3901575"/>
            <a:ext cx="2270325" cy="2497150"/>
          </a:xfrm>
          <a:prstGeom prst="rect">
            <a:avLst/>
          </a:prstGeom>
          <a:noFill/>
          <a:ln>
            <a:noFill/>
          </a:ln>
        </p:spPr>
      </p:pic>
      <p:graphicFrame>
        <p:nvGraphicFramePr>
          <p:cNvPr id="166" name="Google Shape;166;p22"/>
          <p:cNvGraphicFramePr/>
          <p:nvPr/>
        </p:nvGraphicFramePr>
        <p:xfrm>
          <a:off x="1371600" y="3270363"/>
          <a:ext cx="3000000" cy="3000000"/>
        </p:xfrm>
        <a:graphic>
          <a:graphicData uri="http://schemas.openxmlformats.org/drawingml/2006/table">
            <a:tbl>
              <a:tblPr bandRow="1">
                <a:noFill/>
                <a:tableStyleId>{0FD1D0D7-4AE5-4AEB-A780-C25B25E1801E}</a:tableStyleId>
              </a:tblPr>
              <a:tblGrid>
                <a:gridCol w="1631600"/>
                <a:gridCol w="866725"/>
                <a:gridCol w="1249150"/>
                <a:gridCol w="1249150"/>
              </a:tblGrid>
              <a:tr h="526450">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Parameters</a:t>
                      </a:r>
                      <a:endParaRPr sz="1300">
                        <a:latin typeface="Times New Roman"/>
                        <a:ea typeface="Times New Roman"/>
                        <a:cs typeface="Times New Roman"/>
                        <a:sym typeface="Times New Roman"/>
                      </a:endParaRPr>
                    </a:p>
                  </a:txBody>
                  <a:tcPr marT="0" marB="0" marR="68575" marL="68575" anchor="ctr"/>
                </a:tc>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Square</a:t>
                      </a:r>
                      <a:endParaRPr sz="1300">
                        <a:latin typeface="Times New Roman"/>
                        <a:ea typeface="Times New Roman"/>
                        <a:cs typeface="Times New Roman"/>
                        <a:sym typeface="Times New Roman"/>
                      </a:endParaRPr>
                    </a:p>
                  </a:txBody>
                  <a:tcPr marT="0" marB="0" marR="68575" marL="68575" anchor="ctr"/>
                </a:tc>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Circular</a:t>
                      </a:r>
                      <a:endParaRPr sz="1300">
                        <a:latin typeface="Times New Roman"/>
                        <a:ea typeface="Times New Roman"/>
                        <a:cs typeface="Times New Roman"/>
                        <a:sym typeface="Times New Roman"/>
                      </a:endParaRPr>
                    </a:p>
                  </a:txBody>
                  <a:tcPr marT="0" marB="0" marR="68575" marL="68575" anchor="ctr"/>
                </a:tc>
                <a:tc>
                  <a:txBody>
                    <a:bodyPr/>
                    <a:lstStyle/>
                    <a:p>
                      <a:pPr indent="0" lvl="0" marL="0" rtl="0" algn="ctr">
                        <a:spcBef>
                          <a:spcPts val="0"/>
                        </a:spcBef>
                        <a:spcAft>
                          <a:spcPts val="0"/>
                        </a:spcAft>
                        <a:buNone/>
                      </a:pPr>
                      <a:r>
                        <a:rPr b="1" lang="en-IN" sz="1300">
                          <a:latin typeface="Times New Roman"/>
                          <a:ea typeface="Times New Roman"/>
                          <a:cs typeface="Times New Roman"/>
                          <a:sym typeface="Times New Roman"/>
                        </a:rPr>
                        <a:t>Triangular</a:t>
                      </a:r>
                      <a:endParaRPr b="1" sz="1300">
                        <a:latin typeface="Times New Roman"/>
                        <a:ea typeface="Times New Roman"/>
                        <a:cs typeface="Times New Roman"/>
                        <a:sym typeface="Times New Roman"/>
                      </a:endParaRPr>
                    </a:p>
                  </a:txBody>
                  <a:tcPr marT="0" marB="0" marR="68575" marL="68575" anchor="ctr"/>
                </a:tc>
              </a:tr>
              <a:tr h="757825">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Resonance Freq(GHz)</a:t>
                      </a:r>
                      <a:endParaRPr sz="1300">
                        <a:latin typeface="Times New Roman"/>
                        <a:ea typeface="Times New Roman"/>
                        <a:cs typeface="Times New Roman"/>
                        <a:sym typeface="Times New Roman"/>
                      </a:endParaRPr>
                    </a:p>
                  </a:txBody>
                  <a:tcPr marT="0" marB="0" marR="68575" marL="68575" anchor="ctr"/>
                </a:tc>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28.2</a:t>
                      </a:r>
                      <a:endParaRPr sz="1300">
                        <a:latin typeface="Times New Roman"/>
                        <a:ea typeface="Times New Roman"/>
                        <a:cs typeface="Times New Roman"/>
                        <a:sym typeface="Times New Roman"/>
                      </a:endParaRPr>
                    </a:p>
                  </a:txBody>
                  <a:tcPr marT="0" marB="0" marR="68575" marL="68575" anchor="ctr"/>
                </a:tc>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30.6</a:t>
                      </a:r>
                      <a:endParaRPr sz="1300">
                        <a:latin typeface="Times New Roman"/>
                        <a:ea typeface="Times New Roman"/>
                        <a:cs typeface="Times New Roman"/>
                        <a:sym typeface="Times New Roman"/>
                      </a:endParaRPr>
                    </a:p>
                  </a:txBody>
                  <a:tcPr marT="0" marB="0" marR="68575" marL="68575" anchor="ctr"/>
                </a:tc>
                <a:tc>
                  <a:txBody>
                    <a:bodyPr/>
                    <a:lstStyle/>
                    <a:p>
                      <a:pPr indent="0" lvl="0" marL="0" rtl="0" algn="ctr">
                        <a:spcBef>
                          <a:spcPts val="0"/>
                        </a:spcBef>
                        <a:spcAft>
                          <a:spcPts val="0"/>
                        </a:spcAft>
                        <a:buNone/>
                      </a:pPr>
                      <a:r>
                        <a:rPr b="1" lang="en-IN" sz="1300">
                          <a:latin typeface="Times New Roman"/>
                          <a:ea typeface="Times New Roman"/>
                          <a:cs typeface="Times New Roman"/>
                          <a:sym typeface="Times New Roman"/>
                        </a:rPr>
                        <a:t>25.8</a:t>
                      </a:r>
                      <a:endParaRPr b="1" sz="1300">
                        <a:latin typeface="Times New Roman"/>
                        <a:ea typeface="Times New Roman"/>
                        <a:cs typeface="Times New Roman"/>
                        <a:sym typeface="Times New Roman"/>
                      </a:endParaRPr>
                    </a:p>
                  </a:txBody>
                  <a:tcPr marT="0" marB="0" marR="68575" marL="68575" anchor="ctr"/>
                </a:tc>
              </a:tr>
              <a:tr h="520975">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S11(dB)</a:t>
                      </a:r>
                      <a:endParaRPr sz="1300">
                        <a:latin typeface="Times New Roman"/>
                        <a:ea typeface="Times New Roman"/>
                        <a:cs typeface="Times New Roman"/>
                        <a:sym typeface="Times New Roman"/>
                      </a:endParaRPr>
                    </a:p>
                  </a:txBody>
                  <a:tcPr marT="0" marB="0" marR="68575" marL="68575" anchor="ctr"/>
                </a:tc>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-23</a:t>
                      </a:r>
                      <a:endParaRPr sz="1300">
                        <a:latin typeface="Times New Roman"/>
                        <a:ea typeface="Times New Roman"/>
                        <a:cs typeface="Times New Roman"/>
                        <a:sym typeface="Times New Roman"/>
                      </a:endParaRPr>
                    </a:p>
                  </a:txBody>
                  <a:tcPr marT="0" marB="0" marR="68575" marL="68575" anchor="ctr"/>
                </a:tc>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-20.7</a:t>
                      </a:r>
                      <a:endParaRPr sz="1300">
                        <a:latin typeface="Times New Roman"/>
                        <a:ea typeface="Times New Roman"/>
                        <a:cs typeface="Times New Roman"/>
                        <a:sym typeface="Times New Roman"/>
                      </a:endParaRPr>
                    </a:p>
                  </a:txBody>
                  <a:tcPr marT="0" marB="0" marR="68575" marL="68575" anchor="ctr"/>
                </a:tc>
                <a:tc>
                  <a:txBody>
                    <a:bodyPr/>
                    <a:lstStyle/>
                    <a:p>
                      <a:pPr indent="0" lvl="0" marL="0" rtl="0" algn="ctr">
                        <a:spcBef>
                          <a:spcPts val="0"/>
                        </a:spcBef>
                        <a:spcAft>
                          <a:spcPts val="0"/>
                        </a:spcAft>
                        <a:buNone/>
                      </a:pPr>
                      <a:r>
                        <a:rPr b="1" lang="en-IN" sz="1300">
                          <a:latin typeface="Times New Roman"/>
                          <a:ea typeface="Times New Roman"/>
                          <a:cs typeface="Times New Roman"/>
                          <a:sym typeface="Times New Roman"/>
                        </a:rPr>
                        <a:t>-17.2</a:t>
                      </a:r>
                      <a:endParaRPr b="1" sz="1300">
                        <a:latin typeface="Times New Roman"/>
                        <a:ea typeface="Times New Roman"/>
                        <a:cs typeface="Times New Roman"/>
                        <a:sym typeface="Times New Roman"/>
                      </a:endParaRPr>
                    </a:p>
                  </a:txBody>
                  <a:tcPr marT="0" marB="0" marR="68575" marL="68575" anchor="ctr"/>
                </a:tc>
              </a:tr>
              <a:tr h="520975">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Gain(dBi)</a:t>
                      </a:r>
                      <a:endParaRPr sz="1300">
                        <a:latin typeface="Times New Roman"/>
                        <a:ea typeface="Times New Roman"/>
                        <a:cs typeface="Times New Roman"/>
                        <a:sym typeface="Times New Roman"/>
                      </a:endParaRPr>
                    </a:p>
                  </a:txBody>
                  <a:tcPr marT="0" marB="0" marR="68575" marL="68575" anchor="ctr"/>
                </a:tc>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11.54</a:t>
                      </a:r>
                      <a:endParaRPr sz="1300">
                        <a:latin typeface="Times New Roman"/>
                        <a:ea typeface="Times New Roman"/>
                        <a:cs typeface="Times New Roman"/>
                        <a:sym typeface="Times New Roman"/>
                      </a:endParaRPr>
                    </a:p>
                  </a:txBody>
                  <a:tcPr marT="0" marB="0" marR="68575" marL="68575" anchor="ctr"/>
                </a:tc>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11.26</a:t>
                      </a:r>
                      <a:endParaRPr sz="1300">
                        <a:latin typeface="Times New Roman"/>
                        <a:ea typeface="Times New Roman"/>
                        <a:cs typeface="Times New Roman"/>
                        <a:sym typeface="Times New Roman"/>
                      </a:endParaRPr>
                    </a:p>
                  </a:txBody>
                  <a:tcPr marT="0" marB="0" marR="68575" marL="68575" anchor="ctr"/>
                </a:tc>
                <a:tc>
                  <a:txBody>
                    <a:bodyPr/>
                    <a:lstStyle/>
                    <a:p>
                      <a:pPr indent="0" lvl="0" marL="0" rtl="0" algn="ctr">
                        <a:spcBef>
                          <a:spcPts val="0"/>
                        </a:spcBef>
                        <a:spcAft>
                          <a:spcPts val="0"/>
                        </a:spcAft>
                        <a:buNone/>
                      </a:pPr>
                      <a:r>
                        <a:rPr b="1" lang="en-IN" sz="1300">
                          <a:latin typeface="Times New Roman"/>
                          <a:ea typeface="Times New Roman"/>
                          <a:cs typeface="Times New Roman"/>
                          <a:sym typeface="Times New Roman"/>
                        </a:rPr>
                        <a:t>11.4</a:t>
                      </a:r>
                      <a:endParaRPr b="1" sz="1300">
                        <a:latin typeface="Times New Roman"/>
                        <a:ea typeface="Times New Roman"/>
                        <a:cs typeface="Times New Roman"/>
                        <a:sym typeface="Times New Roman"/>
                      </a:endParaRPr>
                    </a:p>
                  </a:txBody>
                  <a:tcPr marT="0" marB="0" marR="68575" marL="68575" anchor="ctr"/>
                </a:tc>
              </a:tr>
              <a:tr h="520975">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Bandwidth(dB)</a:t>
                      </a:r>
                      <a:endParaRPr sz="1300">
                        <a:latin typeface="Times New Roman"/>
                        <a:ea typeface="Times New Roman"/>
                        <a:cs typeface="Times New Roman"/>
                        <a:sym typeface="Times New Roman"/>
                      </a:endParaRPr>
                    </a:p>
                  </a:txBody>
                  <a:tcPr marT="0" marB="0" marR="68575" marL="68575" anchor="ctr"/>
                </a:tc>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1.15</a:t>
                      </a:r>
                      <a:endParaRPr sz="1300">
                        <a:latin typeface="Times New Roman"/>
                        <a:ea typeface="Times New Roman"/>
                        <a:cs typeface="Times New Roman"/>
                        <a:sym typeface="Times New Roman"/>
                      </a:endParaRPr>
                    </a:p>
                  </a:txBody>
                  <a:tcPr marT="0" marB="0" marR="68575" marL="68575" anchor="ctr"/>
                </a:tc>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1.30</a:t>
                      </a:r>
                      <a:endParaRPr sz="1300">
                        <a:latin typeface="Times New Roman"/>
                        <a:ea typeface="Times New Roman"/>
                        <a:cs typeface="Times New Roman"/>
                        <a:sym typeface="Times New Roman"/>
                      </a:endParaRPr>
                    </a:p>
                  </a:txBody>
                  <a:tcPr marT="0" marB="0" marR="68575" marL="68575" anchor="ctr"/>
                </a:tc>
                <a:tc>
                  <a:txBody>
                    <a:bodyPr/>
                    <a:lstStyle/>
                    <a:p>
                      <a:pPr indent="0" lvl="0" marL="0" rtl="0" algn="ctr">
                        <a:spcBef>
                          <a:spcPts val="0"/>
                        </a:spcBef>
                        <a:spcAft>
                          <a:spcPts val="0"/>
                        </a:spcAft>
                        <a:buNone/>
                      </a:pPr>
                      <a:r>
                        <a:rPr b="1" lang="en-IN" sz="1300">
                          <a:latin typeface="Times New Roman"/>
                          <a:ea typeface="Times New Roman"/>
                          <a:cs typeface="Times New Roman"/>
                          <a:sym typeface="Times New Roman"/>
                        </a:rPr>
                        <a:t>1.22</a:t>
                      </a:r>
                      <a:endParaRPr b="1" sz="1300">
                        <a:latin typeface="Times New Roman"/>
                        <a:ea typeface="Times New Roman"/>
                        <a:cs typeface="Times New Roman"/>
                        <a:sym typeface="Times New Roman"/>
                      </a:endParaRPr>
                    </a:p>
                  </a:txBody>
                  <a:tcPr marT="0" marB="0" marR="68575" marL="68575" anchor="ctr"/>
                </a:tc>
              </a:tr>
              <a:tr h="520975">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Axial Ratio(dB)</a:t>
                      </a:r>
                      <a:endParaRPr sz="1300">
                        <a:latin typeface="Times New Roman"/>
                        <a:ea typeface="Times New Roman"/>
                        <a:cs typeface="Times New Roman"/>
                        <a:sym typeface="Times New Roman"/>
                      </a:endParaRPr>
                    </a:p>
                  </a:txBody>
                  <a:tcPr marT="0" marB="0" marR="68575" marL="68575" anchor="ctr"/>
                </a:tc>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44.6</a:t>
                      </a:r>
                      <a:endParaRPr sz="1300">
                        <a:latin typeface="Times New Roman"/>
                        <a:ea typeface="Times New Roman"/>
                        <a:cs typeface="Times New Roman"/>
                        <a:sym typeface="Times New Roman"/>
                      </a:endParaRPr>
                    </a:p>
                  </a:txBody>
                  <a:tcPr marT="0" marB="0" marR="68575" marL="68575" anchor="ctr"/>
                </a:tc>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58.6</a:t>
                      </a:r>
                      <a:endParaRPr sz="1300">
                        <a:latin typeface="Times New Roman"/>
                        <a:ea typeface="Times New Roman"/>
                        <a:cs typeface="Times New Roman"/>
                        <a:sym typeface="Times New Roman"/>
                      </a:endParaRPr>
                    </a:p>
                  </a:txBody>
                  <a:tcPr marT="0" marB="0" marR="68575" marL="68575" anchor="ctr"/>
                </a:tc>
                <a:tc>
                  <a:txBody>
                    <a:bodyPr/>
                    <a:lstStyle/>
                    <a:p>
                      <a:pPr indent="0" lvl="0" marL="0" rtl="0" algn="ctr">
                        <a:spcBef>
                          <a:spcPts val="0"/>
                        </a:spcBef>
                        <a:spcAft>
                          <a:spcPts val="0"/>
                        </a:spcAft>
                        <a:buNone/>
                      </a:pPr>
                      <a:r>
                        <a:rPr b="1" lang="en-IN" sz="1300">
                          <a:latin typeface="Times New Roman"/>
                          <a:ea typeface="Times New Roman"/>
                          <a:cs typeface="Times New Roman"/>
                          <a:sym typeface="Times New Roman"/>
                        </a:rPr>
                        <a:t>55</a:t>
                      </a:r>
                      <a:endParaRPr b="1" sz="1300">
                        <a:latin typeface="Times New Roman"/>
                        <a:ea typeface="Times New Roman"/>
                        <a:cs typeface="Times New Roman"/>
                        <a:sym typeface="Times New Roman"/>
                      </a:endParaRPr>
                    </a:p>
                  </a:txBody>
                  <a:tcPr marT="0" marB="0" marR="68575" marL="68575" anchor="ctr"/>
                </a:tc>
              </a:tr>
            </a:tbl>
          </a:graphicData>
        </a:graphic>
      </p:graphicFrame>
      <p:sp>
        <p:nvSpPr>
          <p:cNvPr id="167" name="Google Shape;167;p22"/>
          <p:cNvSpPr txBox="1"/>
          <p:nvPr/>
        </p:nvSpPr>
        <p:spPr>
          <a:xfrm>
            <a:off x="9386900" y="3388500"/>
            <a:ext cx="2202300" cy="774900"/>
          </a:xfrm>
          <a:prstGeom prst="rect">
            <a:avLst/>
          </a:prstGeom>
          <a:noFill/>
          <a:ln>
            <a:noFill/>
          </a:ln>
        </p:spPr>
        <p:txBody>
          <a:bodyPr anchorCtr="0" anchor="t" bIns="45700" lIns="45700" spcFirstLastPara="1" rIns="45700" wrap="square" tIns="45700">
            <a:spAutoFit/>
          </a:bodyPr>
          <a:lstStyle/>
          <a:p>
            <a:pPr indent="0" lvl="0" marL="0" marR="0" rtl="0" algn="ctr">
              <a:lnSpc>
                <a:spcPct val="107000"/>
              </a:lnSpc>
              <a:spcBef>
                <a:spcPts val="800"/>
              </a:spcBef>
              <a:spcAft>
                <a:spcPts val="0"/>
              </a:spcAft>
              <a:buClr>
                <a:srgbClr val="000000"/>
              </a:buClr>
              <a:buSzPts val="1800"/>
              <a:buFont typeface="Calibri"/>
              <a:buNone/>
            </a:pPr>
            <a:r>
              <a:rPr i="1" lang="en-IN" sz="1200">
                <a:latin typeface="Times New Roman"/>
                <a:ea typeface="Times New Roman"/>
                <a:cs typeface="Times New Roman"/>
                <a:sym typeface="Times New Roman"/>
              </a:rPr>
              <a:t>Figure 2: </a:t>
            </a:r>
            <a:r>
              <a:rPr i="1" lang="en-IN" sz="1200">
                <a:solidFill>
                  <a:schemeClr val="dk1"/>
                </a:solidFill>
                <a:latin typeface="Times New Roman"/>
                <a:ea typeface="Times New Roman"/>
                <a:cs typeface="Times New Roman"/>
                <a:sym typeface="Times New Roman"/>
              </a:rPr>
              <a:t>Circular Patch Structures of Equal Area</a:t>
            </a:r>
            <a:endParaRPr i="1" sz="1200">
              <a:solidFill>
                <a:schemeClr val="dk1"/>
              </a:solidFill>
              <a:latin typeface="Times New Roman"/>
              <a:ea typeface="Times New Roman"/>
              <a:cs typeface="Times New Roman"/>
              <a:sym typeface="Times New Roman"/>
            </a:endParaRPr>
          </a:p>
          <a:p>
            <a:pPr indent="0" lvl="0" marL="0" marR="0" rtl="0" algn="ctr">
              <a:lnSpc>
                <a:spcPct val="107000"/>
              </a:lnSpc>
              <a:spcBef>
                <a:spcPts val="800"/>
              </a:spcBef>
              <a:spcAft>
                <a:spcPts val="0"/>
              </a:spcAft>
              <a:buClr>
                <a:srgbClr val="000000"/>
              </a:buClr>
              <a:buSzPts val="1800"/>
              <a:buFont typeface="Calibri"/>
              <a:buNone/>
            </a:pPr>
            <a:r>
              <a:t/>
            </a:r>
            <a:endParaRPr i="1" sz="1200">
              <a:latin typeface="Times New Roman"/>
              <a:ea typeface="Times New Roman"/>
              <a:cs typeface="Times New Roman"/>
              <a:sym typeface="Times New Roman"/>
            </a:endParaRPr>
          </a:p>
        </p:txBody>
      </p:sp>
      <p:sp>
        <p:nvSpPr>
          <p:cNvPr id="168" name="Google Shape;168;p22"/>
          <p:cNvSpPr txBox="1"/>
          <p:nvPr/>
        </p:nvSpPr>
        <p:spPr>
          <a:xfrm>
            <a:off x="9386900" y="6395250"/>
            <a:ext cx="2202300" cy="774900"/>
          </a:xfrm>
          <a:prstGeom prst="rect">
            <a:avLst/>
          </a:prstGeom>
          <a:noFill/>
          <a:ln>
            <a:noFill/>
          </a:ln>
        </p:spPr>
        <p:txBody>
          <a:bodyPr anchorCtr="0" anchor="t" bIns="45700" lIns="45700" spcFirstLastPara="1" rIns="45700" wrap="square" tIns="45700">
            <a:spAutoFit/>
          </a:bodyPr>
          <a:lstStyle/>
          <a:p>
            <a:pPr indent="0" lvl="0" marL="0" marR="0" rtl="0" algn="ctr">
              <a:lnSpc>
                <a:spcPct val="107000"/>
              </a:lnSpc>
              <a:spcBef>
                <a:spcPts val="800"/>
              </a:spcBef>
              <a:spcAft>
                <a:spcPts val="0"/>
              </a:spcAft>
              <a:buClr>
                <a:srgbClr val="000000"/>
              </a:buClr>
              <a:buSzPts val="1800"/>
              <a:buFont typeface="Calibri"/>
              <a:buNone/>
            </a:pPr>
            <a:r>
              <a:rPr i="1" lang="en-IN" sz="1200">
                <a:latin typeface="Times New Roman"/>
                <a:ea typeface="Times New Roman"/>
                <a:cs typeface="Times New Roman"/>
                <a:sym typeface="Times New Roman"/>
              </a:rPr>
              <a:t>Figure 4: </a:t>
            </a:r>
            <a:r>
              <a:rPr i="1" lang="en-IN" sz="1200">
                <a:solidFill>
                  <a:schemeClr val="dk1"/>
                </a:solidFill>
                <a:latin typeface="Times New Roman"/>
                <a:ea typeface="Times New Roman"/>
                <a:cs typeface="Times New Roman"/>
                <a:sym typeface="Times New Roman"/>
              </a:rPr>
              <a:t> Triangular Patch Structures of Equal Area</a:t>
            </a:r>
            <a:endParaRPr i="1" sz="1200">
              <a:solidFill>
                <a:schemeClr val="dk1"/>
              </a:solidFill>
              <a:latin typeface="Times New Roman"/>
              <a:ea typeface="Times New Roman"/>
              <a:cs typeface="Times New Roman"/>
              <a:sym typeface="Times New Roman"/>
            </a:endParaRPr>
          </a:p>
          <a:p>
            <a:pPr indent="0" lvl="0" marL="0" marR="0" rtl="0" algn="ctr">
              <a:lnSpc>
                <a:spcPct val="107000"/>
              </a:lnSpc>
              <a:spcBef>
                <a:spcPts val="800"/>
              </a:spcBef>
              <a:spcAft>
                <a:spcPts val="0"/>
              </a:spcAft>
              <a:buClr>
                <a:srgbClr val="000000"/>
              </a:buClr>
              <a:buSzPts val="1800"/>
              <a:buFont typeface="Calibri"/>
              <a:buNone/>
            </a:pPr>
            <a:r>
              <a:t/>
            </a:r>
            <a:endParaRPr i="1" sz="1200">
              <a:latin typeface="Times New Roman"/>
              <a:ea typeface="Times New Roman"/>
              <a:cs typeface="Times New Roman"/>
              <a:sym typeface="Times New Roman"/>
            </a:endParaRPr>
          </a:p>
        </p:txBody>
      </p:sp>
      <p:sp>
        <p:nvSpPr>
          <p:cNvPr id="169" name="Google Shape;169;p22"/>
          <p:cNvSpPr txBox="1"/>
          <p:nvPr/>
        </p:nvSpPr>
        <p:spPr>
          <a:xfrm>
            <a:off x="6776350" y="6395250"/>
            <a:ext cx="2202300" cy="774900"/>
          </a:xfrm>
          <a:prstGeom prst="rect">
            <a:avLst/>
          </a:prstGeom>
          <a:noFill/>
          <a:ln>
            <a:noFill/>
          </a:ln>
        </p:spPr>
        <p:txBody>
          <a:bodyPr anchorCtr="0" anchor="t" bIns="45700" lIns="45700" spcFirstLastPara="1" rIns="45700" wrap="square" tIns="45700">
            <a:spAutoFit/>
          </a:bodyPr>
          <a:lstStyle/>
          <a:p>
            <a:pPr indent="0" lvl="0" marL="0" marR="0" rtl="0" algn="ctr">
              <a:lnSpc>
                <a:spcPct val="107000"/>
              </a:lnSpc>
              <a:spcBef>
                <a:spcPts val="800"/>
              </a:spcBef>
              <a:spcAft>
                <a:spcPts val="0"/>
              </a:spcAft>
              <a:buClr>
                <a:srgbClr val="000000"/>
              </a:buClr>
              <a:buSzPts val="1800"/>
              <a:buFont typeface="Calibri"/>
              <a:buNone/>
            </a:pPr>
            <a:r>
              <a:rPr i="1" lang="en-IN" sz="1200">
                <a:latin typeface="Times New Roman"/>
                <a:ea typeface="Times New Roman"/>
                <a:cs typeface="Times New Roman"/>
                <a:sym typeface="Times New Roman"/>
              </a:rPr>
              <a:t>Figure 3: </a:t>
            </a:r>
            <a:r>
              <a:rPr i="1" lang="en-IN" sz="1200">
                <a:solidFill>
                  <a:schemeClr val="dk1"/>
                </a:solidFill>
                <a:latin typeface="Times New Roman"/>
                <a:ea typeface="Times New Roman"/>
                <a:cs typeface="Times New Roman"/>
                <a:sym typeface="Times New Roman"/>
              </a:rPr>
              <a:t> Square Patch Structures of Equal Area</a:t>
            </a:r>
            <a:endParaRPr i="1" sz="1200">
              <a:solidFill>
                <a:schemeClr val="dk1"/>
              </a:solidFill>
              <a:latin typeface="Times New Roman"/>
              <a:ea typeface="Times New Roman"/>
              <a:cs typeface="Times New Roman"/>
              <a:sym typeface="Times New Roman"/>
            </a:endParaRPr>
          </a:p>
          <a:p>
            <a:pPr indent="0" lvl="0" marL="0" marR="0" rtl="0" algn="ctr">
              <a:lnSpc>
                <a:spcPct val="107000"/>
              </a:lnSpc>
              <a:spcBef>
                <a:spcPts val="800"/>
              </a:spcBef>
              <a:spcAft>
                <a:spcPts val="0"/>
              </a:spcAft>
              <a:buClr>
                <a:srgbClr val="000000"/>
              </a:buClr>
              <a:buSzPts val="1800"/>
              <a:buFont typeface="Calibri"/>
              <a:buNone/>
            </a:pPr>
            <a:r>
              <a:t/>
            </a:r>
            <a:endParaRPr i="1" sz="1200">
              <a:latin typeface="Times New Roman"/>
              <a:ea typeface="Times New Roman"/>
              <a:cs typeface="Times New Roman"/>
              <a:sym typeface="Times New Roman"/>
            </a:endParaRPr>
          </a:p>
        </p:txBody>
      </p:sp>
      <p:sp>
        <p:nvSpPr>
          <p:cNvPr id="170" name="Google Shape;170;p22"/>
          <p:cNvSpPr txBox="1"/>
          <p:nvPr/>
        </p:nvSpPr>
        <p:spPr>
          <a:xfrm>
            <a:off x="1371663" y="2795775"/>
            <a:ext cx="4996500" cy="474600"/>
          </a:xfrm>
          <a:prstGeom prst="rect">
            <a:avLst/>
          </a:prstGeom>
          <a:noFill/>
          <a:ln>
            <a:noFill/>
          </a:ln>
        </p:spPr>
        <p:txBody>
          <a:bodyPr anchorCtr="0" anchor="t" bIns="45700" lIns="45700" spcFirstLastPara="1" rIns="45700" wrap="square" tIns="45700">
            <a:spAutoFit/>
          </a:bodyPr>
          <a:lstStyle/>
          <a:p>
            <a:pPr indent="0" lvl="0" marL="0" marR="0" rtl="0" algn="ctr">
              <a:lnSpc>
                <a:spcPct val="107000"/>
              </a:lnSpc>
              <a:spcBef>
                <a:spcPts val="800"/>
              </a:spcBef>
              <a:spcAft>
                <a:spcPts val="0"/>
              </a:spcAft>
              <a:buClr>
                <a:srgbClr val="000000"/>
              </a:buClr>
              <a:buSzPts val="1800"/>
              <a:buFont typeface="Calibri"/>
              <a:buNone/>
            </a:pPr>
            <a:r>
              <a:rPr i="1" lang="en-IN" sz="1200">
                <a:latin typeface="Times New Roman"/>
                <a:ea typeface="Times New Roman"/>
                <a:cs typeface="Times New Roman"/>
                <a:sym typeface="Times New Roman"/>
              </a:rPr>
              <a:t>Table 1:</a:t>
            </a:r>
            <a:r>
              <a:rPr i="1" lang="en-IN" sz="1200">
                <a:solidFill>
                  <a:schemeClr val="dk1"/>
                </a:solidFill>
                <a:latin typeface="Times New Roman"/>
                <a:ea typeface="Times New Roman"/>
                <a:cs typeface="Times New Roman"/>
                <a:sym typeface="Times New Roman"/>
              </a:rPr>
              <a:t> Performance Comparison of Square, Circular and Triangular Patch  Antenna Array</a:t>
            </a:r>
            <a:r>
              <a:rPr i="1" lang="en-IN" sz="1200">
                <a:latin typeface="Times New Roman"/>
                <a:ea typeface="Times New Roman"/>
                <a:cs typeface="Times New Roman"/>
                <a:sym typeface="Times New Roman"/>
              </a:rPr>
              <a:t> </a:t>
            </a:r>
            <a:endParaRPr i="1" sz="12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3"/>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IN">
                <a:solidFill>
                  <a:srgbClr val="5B0F00"/>
                </a:solidFill>
                <a:latin typeface="Times New Roman"/>
                <a:ea typeface="Times New Roman"/>
                <a:cs typeface="Times New Roman"/>
                <a:sym typeface="Times New Roman"/>
              </a:rPr>
              <a:t>Methodology: Antenna Design</a:t>
            </a:r>
            <a:endParaRPr>
              <a:solidFill>
                <a:srgbClr val="5B0F00"/>
              </a:solidFill>
              <a:latin typeface="Times New Roman"/>
              <a:ea typeface="Times New Roman"/>
              <a:cs typeface="Times New Roman"/>
              <a:sym typeface="Times New Roman"/>
            </a:endParaRPr>
          </a:p>
          <a:p>
            <a:pPr indent="0" lvl="0" marL="0" rtl="0" algn="l">
              <a:lnSpc>
                <a:spcPct val="89000"/>
              </a:lnSpc>
              <a:spcBef>
                <a:spcPts val="0"/>
              </a:spcBef>
              <a:spcAft>
                <a:spcPts val="0"/>
              </a:spcAft>
              <a:buClr>
                <a:schemeClr val="dk2"/>
              </a:buClr>
              <a:buSzPts val="4400"/>
              <a:buFont typeface="Libre Franklin"/>
              <a:buNone/>
            </a:pPr>
            <a:r>
              <a:t/>
            </a:r>
            <a:endParaRPr/>
          </a:p>
        </p:txBody>
      </p:sp>
      <p:sp>
        <p:nvSpPr>
          <p:cNvPr id="176" name="Google Shape;176;p23"/>
          <p:cNvSpPr txBox="1"/>
          <p:nvPr/>
        </p:nvSpPr>
        <p:spPr>
          <a:xfrm>
            <a:off x="1371599" y="2274300"/>
            <a:ext cx="6468900" cy="602100"/>
          </a:xfrm>
          <a:prstGeom prst="rect">
            <a:avLst/>
          </a:prstGeom>
          <a:noFill/>
          <a:ln>
            <a:noFill/>
          </a:ln>
        </p:spPr>
        <p:txBody>
          <a:bodyPr anchorCtr="0" anchor="t" bIns="45700" lIns="45700" spcFirstLastPara="1" rIns="45700" wrap="square" tIns="45700">
            <a:spAutoFit/>
          </a:bodyPr>
          <a:lstStyle/>
          <a:p>
            <a:pPr indent="0" lvl="0" marL="0" marR="0" rtl="0" algn="l">
              <a:lnSpc>
                <a:spcPct val="107000"/>
              </a:lnSpc>
              <a:spcBef>
                <a:spcPts val="800"/>
              </a:spcBef>
              <a:spcAft>
                <a:spcPts val="0"/>
              </a:spcAft>
              <a:buClr>
                <a:srgbClr val="000000"/>
              </a:buClr>
              <a:buSzPts val="1800"/>
              <a:buFont typeface="Calibri"/>
              <a:buNone/>
            </a:pPr>
            <a:r>
              <a:rPr lang="en-IN" sz="1600">
                <a:latin typeface="Times New Roman"/>
                <a:ea typeface="Times New Roman"/>
                <a:cs typeface="Times New Roman"/>
                <a:sym typeface="Times New Roman"/>
              </a:rPr>
              <a:t>Parametric sweep 4.9–5.7 mm centre-to-centre: optimum 5.1 mm gives |S11| = –35 dB, Gain = 10.7 dB .</a:t>
            </a:r>
            <a:endParaRPr sz="1600">
              <a:latin typeface="Times New Roman"/>
              <a:ea typeface="Times New Roman"/>
              <a:cs typeface="Times New Roman"/>
              <a:sym typeface="Times New Roman"/>
            </a:endParaRPr>
          </a:p>
        </p:txBody>
      </p:sp>
      <p:graphicFrame>
        <p:nvGraphicFramePr>
          <p:cNvPr id="177" name="Google Shape;177;p23"/>
          <p:cNvGraphicFramePr/>
          <p:nvPr/>
        </p:nvGraphicFramePr>
        <p:xfrm>
          <a:off x="1371613" y="3767525"/>
          <a:ext cx="3000000" cy="3000000"/>
        </p:xfrm>
        <a:graphic>
          <a:graphicData uri="http://schemas.openxmlformats.org/drawingml/2006/table">
            <a:tbl>
              <a:tblPr bandRow="1">
                <a:noFill/>
                <a:tableStyleId>{0FD1D0D7-4AE5-4AEB-A780-C25B25E1801E}</a:tableStyleId>
              </a:tblPr>
              <a:tblGrid>
                <a:gridCol w="1690975"/>
                <a:gridCol w="2053000"/>
                <a:gridCol w="1328050"/>
                <a:gridCol w="1449000"/>
              </a:tblGrid>
              <a:tr h="782975">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Patch Spacings(mm)</a:t>
                      </a:r>
                      <a:endParaRPr sz="1300">
                        <a:latin typeface="Times New Roman"/>
                        <a:ea typeface="Times New Roman"/>
                        <a:cs typeface="Times New Roman"/>
                        <a:sym typeface="Times New Roman"/>
                      </a:endParaRPr>
                    </a:p>
                  </a:txBody>
                  <a:tcPr marT="0" marB="0" marR="68575" marL="68575" anchor="ctr"/>
                </a:tc>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Resonance Frequency(GHz)</a:t>
                      </a:r>
                      <a:endParaRPr sz="1300">
                        <a:latin typeface="Times New Roman"/>
                        <a:ea typeface="Times New Roman"/>
                        <a:cs typeface="Times New Roman"/>
                        <a:sym typeface="Times New Roman"/>
                      </a:endParaRPr>
                    </a:p>
                  </a:txBody>
                  <a:tcPr marT="0" marB="0" marR="68575" marL="68575" anchor="ctr"/>
                </a:tc>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S11(dB)</a:t>
                      </a:r>
                      <a:endParaRPr sz="1300">
                        <a:latin typeface="Times New Roman"/>
                        <a:ea typeface="Times New Roman"/>
                        <a:cs typeface="Times New Roman"/>
                        <a:sym typeface="Times New Roman"/>
                      </a:endParaRPr>
                    </a:p>
                  </a:txBody>
                  <a:tcPr marT="0" marB="0" marR="68575" marL="68575" anchor="ctr"/>
                </a:tc>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Gain(dBi)</a:t>
                      </a:r>
                      <a:endParaRPr sz="1300">
                        <a:latin typeface="Times New Roman"/>
                        <a:ea typeface="Times New Roman"/>
                        <a:cs typeface="Times New Roman"/>
                        <a:sym typeface="Times New Roman"/>
                      </a:endParaRPr>
                    </a:p>
                  </a:txBody>
                  <a:tcPr marT="0" marB="0" marR="68575" marL="68575" anchor="ctr"/>
                </a:tc>
              </a:tr>
              <a:tr h="391475">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4.9</a:t>
                      </a:r>
                      <a:endParaRPr sz="1300">
                        <a:latin typeface="Times New Roman"/>
                        <a:ea typeface="Times New Roman"/>
                        <a:cs typeface="Times New Roman"/>
                        <a:sym typeface="Times New Roman"/>
                      </a:endParaRPr>
                    </a:p>
                  </a:txBody>
                  <a:tcPr marT="0" marB="0" marR="68575" marL="68575" anchor="ctr"/>
                </a:tc>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24.33</a:t>
                      </a:r>
                      <a:endParaRPr sz="1300">
                        <a:latin typeface="Times New Roman"/>
                        <a:ea typeface="Times New Roman"/>
                        <a:cs typeface="Times New Roman"/>
                        <a:sym typeface="Times New Roman"/>
                      </a:endParaRPr>
                    </a:p>
                  </a:txBody>
                  <a:tcPr marT="0" marB="0" marR="68575" marL="68575" anchor="ctr"/>
                </a:tc>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-25.58</a:t>
                      </a:r>
                      <a:endParaRPr sz="1300">
                        <a:latin typeface="Times New Roman"/>
                        <a:ea typeface="Times New Roman"/>
                        <a:cs typeface="Times New Roman"/>
                        <a:sym typeface="Times New Roman"/>
                      </a:endParaRPr>
                    </a:p>
                  </a:txBody>
                  <a:tcPr marT="0" marB="0" marR="68575" marL="68575" anchor="ctr"/>
                </a:tc>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10.10</a:t>
                      </a:r>
                      <a:endParaRPr sz="1300">
                        <a:latin typeface="Times New Roman"/>
                        <a:ea typeface="Times New Roman"/>
                        <a:cs typeface="Times New Roman"/>
                        <a:sym typeface="Times New Roman"/>
                      </a:endParaRPr>
                    </a:p>
                  </a:txBody>
                  <a:tcPr marT="0" marB="0" marR="68575" marL="68575" anchor="ctr"/>
                </a:tc>
              </a:tr>
              <a:tr h="391475">
                <a:tc>
                  <a:txBody>
                    <a:bodyPr/>
                    <a:lstStyle/>
                    <a:p>
                      <a:pPr indent="0" lvl="0" marL="0" rtl="0" algn="ctr">
                        <a:spcBef>
                          <a:spcPts val="0"/>
                        </a:spcBef>
                        <a:spcAft>
                          <a:spcPts val="0"/>
                        </a:spcAft>
                        <a:buNone/>
                      </a:pPr>
                      <a:r>
                        <a:rPr b="1" lang="en-IN" sz="1300">
                          <a:latin typeface="Times New Roman"/>
                          <a:ea typeface="Times New Roman"/>
                          <a:cs typeface="Times New Roman"/>
                          <a:sym typeface="Times New Roman"/>
                        </a:rPr>
                        <a:t>5.1</a:t>
                      </a:r>
                      <a:endParaRPr b="1" sz="1300">
                        <a:latin typeface="Times New Roman"/>
                        <a:ea typeface="Times New Roman"/>
                        <a:cs typeface="Times New Roman"/>
                        <a:sym typeface="Times New Roman"/>
                      </a:endParaRPr>
                    </a:p>
                  </a:txBody>
                  <a:tcPr marT="0" marB="0" marR="68575" marL="68575" anchor="ctr"/>
                </a:tc>
                <a:tc>
                  <a:txBody>
                    <a:bodyPr/>
                    <a:lstStyle/>
                    <a:p>
                      <a:pPr indent="0" lvl="0" marL="0" rtl="0" algn="ctr">
                        <a:spcBef>
                          <a:spcPts val="0"/>
                        </a:spcBef>
                        <a:spcAft>
                          <a:spcPts val="0"/>
                        </a:spcAft>
                        <a:buNone/>
                      </a:pPr>
                      <a:r>
                        <a:rPr b="1" lang="en-IN" sz="1300">
                          <a:latin typeface="Times New Roman"/>
                          <a:ea typeface="Times New Roman"/>
                          <a:cs typeface="Times New Roman"/>
                          <a:sym typeface="Times New Roman"/>
                        </a:rPr>
                        <a:t>24.1</a:t>
                      </a:r>
                      <a:endParaRPr b="1" sz="1300">
                        <a:latin typeface="Times New Roman"/>
                        <a:ea typeface="Times New Roman"/>
                        <a:cs typeface="Times New Roman"/>
                        <a:sym typeface="Times New Roman"/>
                      </a:endParaRPr>
                    </a:p>
                  </a:txBody>
                  <a:tcPr marT="0" marB="0" marR="68575" marL="68575" anchor="ctr"/>
                </a:tc>
                <a:tc>
                  <a:txBody>
                    <a:bodyPr/>
                    <a:lstStyle/>
                    <a:p>
                      <a:pPr indent="0" lvl="0" marL="0" rtl="0" algn="ctr">
                        <a:spcBef>
                          <a:spcPts val="0"/>
                        </a:spcBef>
                        <a:spcAft>
                          <a:spcPts val="0"/>
                        </a:spcAft>
                        <a:buNone/>
                      </a:pPr>
                      <a:r>
                        <a:rPr b="1" lang="en-IN" sz="1300">
                          <a:latin typeface="Times New Roman"/>
                          <a:ea typeface="Times New Roman"/>
                          <a:cs typeface="Times New Roman"/>
                          <a:sym typeface="Times New Roman"/>
                        </a:rPr>
                        <a:t>-35.38</a:t>
                      </a:r>
                      <a:endParaRPr b="1" sz="1300">
                        <a:latin typeface="Times New Roman"/>
                        <a:ea typeface="Times New Roman"/>
                        <a:cs typeface="Times New Roman"/>
                        <a:sym typeface="Times New Roman"/>
                      </a:endParaRPr>
                    </a:p>
                  </a:txBody>
                  <a:tcPr marT="0" marB="0" marR="68575" marL="68575" anchor="ctr"/>
                </a:tc>
                <a:tc>
                  <a:txBody>
                    <a:bodyPr/>
                    <a:lstStyle/>
                    <a:p>
                      <a:pPr indent="0" lvl="0" marL="0" rtl="0" algn="ctr">
                        <a:spcBef>
                          <a:spcPts val="0"/>
                        </a:spcBef>
                        <a:spcAft>
                          <a:spcPts val="0"/>
                        </a:spcAft>
                        <a:buNone/>
                      </a:pPr>
                      <a:r>
                        <a:rPr b="1" lang="en-IN" sz="1300">
                          <a:latin typeface="Times New Roman"/>
                          <a:ea typeface="Times New Roman"/>
                          <a:cs typeface="Times New Roman"/>
                          <a:sym typeface="Times New Roman"/>
                        </a:rPr>
                        <a:t>10.71</a:t>
                      </a:r>
                      <a:endParaRPr b="1" sz="1300">
                        <a:latin typeface="Times New Roman"/>
                        <a:ea typeface="Times New Roman"/>
                        <a:cs typeface="Times New Roman"/>
                        <a:sym typeface="Times New Roman"/>
                      </a:endParaRPr>
                    </a:p>
                  </a:txBody>
                  <a:tcPr marT="0" marB="0" marR="68575" marL="68575" anchor="ctr"/>
                </a:tc>
              </a:tr>
              <a:tr h="391475">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5.3</a:t>
                      </a:r>
                      <a:endParaRPr sz="1300">
                        <a:latin typeface="Times New Roman"/>
                        <a:ea typeface="Times New Roman"/>
                        <a:cs typeface="Times New Roman"/>
                        <a:sym typeface="Times New Roman"/>
                      </a:endParaRPr>
                    </a:p>
                  </a:txBody>
                  <a:tcPr marT="0" marB="0" marR="68575" marL="68575" anchor="ctr"/>
                </a:tc>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23.86</a:t>
                      </a:r>
                      <a:endParaRPr sz="1300">
                        <a:latin typeface="Times New Roman"/>
                        <a:ea typeface="Times New Roman"/>
                        <a:cs typeface="Times New Roman"/>
                        <a:sym typeface="Times New Roman"/>
                      </a:endParaRPr>
                    </a:p>
                  </a:txBody>
                  <a:tcPr marT="0" marB="0" marR="68575" marL="68575" anchor="ctr"/>
                </a:tc>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29.27</a:t>
                      </a:r>
                      <a:endParaRPr sz="1300">
                        <a:latin typeface="Times New Roman"/>
                        <a:ea typeface="Times New Roman"/>
                        <a:cs typeface="Times New Roman"/>
                        <a:sym typeface="Times New Roman"/>
                      </a:endParaRPr>
                    </a:p>
                  </a:txBody>
                  <a:tcPr marT="0" marB="0" marR="68575" marL="68575" anchor="ctr"/>
                </a:tc>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10.73</a:t>
                      </a:r>
                      <a:endParaRPr sz="1300">
                        <a:latin typeface="Times New Roman"/>
                        <a:ea typeface="Times New Roman"/>
                        <a:cs typeface="Times New Roman"/>
                        <a:sym typeface="Times New Roman"/>
                      </a:endParaRPr>
                    </a:p>
                  </a:txBody>
                  <a:tcPr marT="0" marB="0" marR="68575" marL="68575" anchor="ctr"/>
                </a:tc>
              </a:tr>
              <a:tr h="391475">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5.5</a:t>
                      </a:r>
                      <a:endParaRPr sz="1300">
                        <a:latin typeface="Times New Roman"/>
                        <a:ea typeface="Times New Roman"/>
                        <a:cs typeface="Times New Roman"/>
                        <a:sym typeface="Times New Roman"/>
                      </a:endParaRPr>
                    </a:p>
                  </a:txBody>
                  <a:tcPr marT="0" marB="0" marR="68575" marL="68575" anchor="ctr"/>
                </a:tc>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23.66</a:t>
                      </a:r>
                      <a:endParaRPr sz="1300">
                        <a:latin typeface="Times New Roman"/>
                        <a:ea typeface="Times New Roman"/>
                        <a:cs typeface="Times New Roman"/>
                        <a:sym typeface="Times New Roman"/>
                      </a:endParaRPr>
                    </a:p>
                  </a:txBody>
                  <a:tcPr marT="0" marB="0" marR="68575" marL="68575" anchor="ctr"/>
                </a:tc>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-23.84</a:t>
                      </a:r>
                      <a:endParaRPr sz="1300">
                        <a:latin typeface="Times New Roman"/>
                        <a:ea typeface="Times New Roman"/>
                        <a:cs typeface="Times New Roman"/>
                        <a:sym typeface="Times New Roman"/>
                      </a:endParaRPr>
                    </a:p>
                  </a:txBody>
                  <a:tcPr marT="0" marB="0" marR="68575" marL="68575" anchor="ctr"/>
                </a:tc>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10.95</a:t>
                      </a:r>
                      <a:endParaRPr sz="1300">
                        <a:latin typeface="Times New Roman"/>
                        <a:ea typeface="Times New Roman"/>
                        <a:cs typeface="Times New Roman"/>
                        <a:sym typeface="Times New Roman"/>
                      </a:endParaRPr>
                    </a:p>
                  </a:txBody>
                  <a:tcPr marT="0" marB="0" marR="68575" marL="68575" anchor="ctr"/>
                </a:tc>
              </a:tr>
              <a:tr h="391475">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5.7</a:t>
                      </a:r>
                      <a:endParaRPr sz="1300">
                        <a:latin typeface="Times New Roman"/>
                        <a:ea typeface="Times New Roman"/>
                        <a:cs typeface="Times New Roman"/>
                        <a:sym typeface="Times New Roman"/>
                      </a:endParaRPr>
                    </a:p>
                  </a:txBody>
                  <a:tcPr marT="0" marB="0" marR="68575" marL="68575" anchor="ctr"/>
                </a:tc>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23.46</a:t>
                      </a:r>
                      <a:endParaRPr sz="1300">
                        <a:latin typeface="Times New Roman"/>
                        <a:ea typeface="Times New Roman"/>
                        <a:cs typeface="Times New Roman"/>
                        <a:sym typeface="Times New Roman"/>
                      </a:endParaRPr>
                    </a:p>
                  </a:txBody>
                  <a:tcPr marT="0" marB="0" marR="68575" marL="68575" anchor="ctr"/>
                </a:tc>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-19.06</a:t>
                      </a:r>
                      <a:endParaRPr sz="1300">
                        <a:latin typeface="Times New Roman"/>
                        <a:ea typeface="Times New Roman"/>
                        <a:cs typeface="Times New Roman"/>
                        <a:sym typeface="Times New Roman"/>
                      </a:endParaRPr>
                    </a:p>
                  </a:txBody>
                  <a:tcPr marT="0" marB="0" marR="68575" marL="68575" anchor="ctr"/>
                </a:tc>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10.98</a:t>
                      </a:r>
                      <a:endParaRPr sz="1300">
                        <a:latin typeface="Times New Roman"/>
                        <a:ea typeface="Times New Roman"/>
                        <a:cs typeface="Times New Roman"/>
                        <a:sym typeface="Times New Roman"/>
                      </a:endParaRPr>
                    </a:p>
                  </a:txBody>
                  <a:tcPr marT="0" marB="0" marR="68575" marL="68575" anchor="ctr"/>
                </a:tc>
              </a:tr>
            </a:tbl>
          </a:graphicData>
        </a:graphic>
      </p:graphicFrame>
      <p:pic>
        <p:nvPicPr>
          <p:cNvPr id="178" name="Google Shape;178;p23"/>
          <p:cNvPicPr preferRelativeResize="0"/>
          <p:nvPr/>
        </p:nvPicPr>
        <p:blipFill>
          <a:blip r:embed="rId3">
            <a:alphaModFix/>
          </a:blip>
          <a:stretch>
            <a:fillRect/>
          </a:stretch>
        </p:blipFill>
        <p:spPr>
          <a:xfrm>
            <a:off x="8260587" y="1265375"/>
            <a:ext cx="3456825" cy="2402203"/>
          </a:xfrm>
          <a:prstGeom prst="rect">
            <a:avLst/>
          </a:prstGeom>
          <a:noFill/>
          <a:ln>
            <a:noFill/>
          </a:ln>
        </p:spPr>
      </p:pic>
      <p:sp>
        <p:nvSpPr>
          <p:cNvPr id="179" name="Google Shape;179;p23"/>
          <p:cNvSpPr txBox="1"/>
          <p:nvPr/>
        </p:nvSpPr>
        <p:spPr>
          <a:xfrm>
            <a:off x="1371600" y="1792025"/>
            <a:ext cx="6468900" cy="338700"/>
          </a:xfrm>
          <a:prstGeom prst="rect">
            <a:avLst/>
          </a:prstGeom>
          <a:noFill/>
          <a:ln>
            <a:noFill/>
          </a:ln>
        </p:spPr>
        <p:txBody>
          <a:bodyPr anchorCtr="0" anchor="t" bIns="45700" lIns="45700" spcFirstLastPara="1" rIns="45700" wrap="square" tIns="45700">
            <a:spAutoFit/>
          </a:bodyPr>
          <a:lstStyle/>
          <a:p>
            <a:pPr indent="0" lvl="0" marL="0" marR="0" rtl="0" algn="l">
              <a:lnSpc>
                <a:spcPct val="107000"/>
              </a:lnSpc>
              <a:spcBef>
                <a:spcPts val="800"/>
              </a:spcBef>
              <a:spcAft>
                <a:spcPts val="0"/>
              </a:spcAft>
              <a:buClr>
                <a:srgbClr val="000000"/>
              </a:buClr>
              <a:buSzPts val="1800"/>
              <a:buFont typeface="Calibri"/>
              <a:buNone/>
            </a:pPr>
            <a:r>
              <a:rPr lang="en-IN" sz="1600">
                <a:latin typeface="Times New Roman"/>
                <a:ea typeface="Times New Roman"/>
                <a:cs typeface="Times New Roman"/>
                <a:sym typeface="Times New Roman"/>
              </a:rPr>
              <a:t>Inter-Patch Spacing Optimisation</a:t>
            </a:r>
            <a:endParaRPr sz="1600">
              <a:latin typeface="Times New Roman"/>
              <a:ea typeface="Times New Roman"/>
              <a:cs typeface="Times New Roman"/>
              <a:sym typeface="Times New Roman"/>
            </a:endParaRPr>
          </a:p>
        </p:txBody>
      </p:sp>
      <p:pic>
        <p:nvPicPr>
          <p:cNvPr id="180" name="Google Shape;180;p23"/>
          <p:cNvPicPr preferRelativeResize="0"/>
          <p:nvPr/>
        </p:nvPicPr>
        <p:blipFill>
          <a:blip r:embed="rId4">
            <a:alphaModFix/>
          </a:blip>
          <a:stretch>
            <a:fillRect/>
          </a:stretch>
        </p:blipFill>
        <p:spPr>
          <a:xfrm>
            <a:off x="8275925" y="4149295"/>
            <a:ext cx="3426158" cy="2259455"/>
          </a:xfrm>
          <a:prstGeom prst="rect">
            <a:avLst/>
          </a:prstGeom>
          <a:noFill/>
          <a:ln>
            <a:noFill/>
          </a:ln>
        </p:spPr>
      </p:pic>
      <p:sp>
        <p:nvSpPr>
          <p:cNvPr id="181" name="Google Shape;181;p23"/>
          <p:cNvSpPr txBox="1"/>
          <p:nvPr/>
        </p:nvSpPr>
        <p:spPr>
          <a:xfrm>
            <a:off x="8260575" y="3667575"/>
            <a:ext cx="3426300" cy="774900"/>
          </a:xfrm>
          <a:prstGeom prst="rect">
            <a:avLst/>
          </a:prstGeom>
          <a:noFill/>
          <a:ln>
            <a:noFill/>
          </a:ln>
        </p:spPr>
        <p:txBody>
          <a:bodyPr anchorCtr="0" anchor="t" bIns="45700" lIns="45700" spcFirstLastPara="1" rIns="45700" wrap="square" tIns="45700">
            <a:spAutoFit/>
          </a:bodyPr>
          <a:lstStyle/>
          <a:p>
            <a:pPr indent="0" lvl="0" marL="0" marR="0" rtl="0" algn="ctr">
              <a:lnSpc>
                <a:spcPct val="107000"/>
              </a:lnSpc>
              <a:spcBef>
                <a:spcPts val="800"/>
              </a:spcBef>
              <a:spcAft>
                <a:spcPts val="0"/>
              </a:spcAft>
              <a:buClr>
                <a:srgbClr val="000000"/>
              </a:buClr>
              <a:buSzPts val="1800"/>
              <a:buFont typeface="Calibri"/>
              <a:buNone/>
            </a:pPr>
            <a:r>
              <a:rPr i="1" lang="en-IN" sz="1200">
                <a:latin typeface="Times New Roman"/>
                <a:ea typeface="Times New Roman"/>
                <a:cs typeface="Times New Roman"/>
                <a:sym typeface="Times New Roman"/>
              </a:rPr>
              <a:t>Figure 5: </a:t>
            </a:r>
            <a:r>
              <a:rPr i="1" lang="en-IN" sz="1200">
                <a:solidFill>
                  <a:schemeClr val="dk1"/>
                </a:solidFill>
                <a:latin typeface="Times New Roman"/>
                <a:ea typeface="Times New Roman"/>
                <a:cs typeface="Times New Roman"/>
                <a:sym typeface="Times New Roman"/>
              </a:rPr>
              <a:t> S11 vs Frequency Curve for Different Inter-Patch Distance</a:t>
            </a:r>
            <a:endParaRPr i="1" sz="1200">
              <a:solidFill>
                <a:schemeClr val="dk1"/>
              </a:solidFill>
              <a:latin typeface="Times New Roman"/>
              <a:ea typeface="Times New Roman"/>
              <a:cs typeface="Times New Roman"/>
              <a:sym typeface="Times New Roman"/>
            </a:endParaRPr>
          </a:p>
          <a:p>
            <a:pPr indent="0" lvl="0" marL="0" marR="0" rtl="0" algn="ctr">
              <a:lnSpc>
                <a:spcPct val="107000"/>
              </a:lnSpc>
              <a:spcBef>
                <a:spcPts val="800"/>
              </a:spcBef>
              <a:spcAft>
                <a:spcPts val="0"/>
              </a:spcAft>
              <a:buClr>
                <a:srgbClr val="000000"/>
              </a:buClr>
              <a:buSzPts val="1800"/>
              <a:buFont typeface="Calibri"/>
              <a:buNone/>
            </a:pPr>
            <a:r>
              <a:t/>
            </a:r>
            <a:endParaRPr i="1" sz="1200">
              <a:latin typeface="Times New Roman"/>
              <a:ea typeface="Times New Roman"/>
              <a:cs typeface="Times New Roman"/>
              <a:sym typeface="Times New Roman"/>
            </a:endParaRPr>
          </a:p>
        </p:txBody>
      </p:sp>
      <p:sp>
        <p:nvSpPr>
          <p:cNvPr id="182" name="Google Shape;182;p23"/>
          <p:cNvSpPr txBox="1"/>
          <p:nvPr/>
        </p:nvSpPr>
        <p:spPr>
          <a:xfrm>
            <a:off x="8260575" y="6456725"/>
            <a:ext cx="3456900" cy="474600"/>
          </a:xfrm>
          <a:prstGeom prst="rect">
            <a:avLst/>
          </a:prstGeom>
          <a:noFill/>
          <a:ln>
            <a:noFill/>
          </a:ln>
        </p:spPr>
        <p:txBody>
          <a:bodyPr anchorCtr="0" anchor="t" bIns="45700" lIns="45700" spcFirstLastPara="1" rIns="45700" wrap="square" tIns="45700">
            <a:spAutoFit/>
          </a:bodyPr>
          <a:lstStyle/>
          <a:p>
            <a:pPr indent="0" lvl="0" marL="0" marR="0" rtl="0" algn="ctr">
              <a:lnSpc>
                <a:spcPct val="107000"/>
              </a:lnSpc>
              <a:spcBef>
                <a:spcPts val="800"/>
              </a:spcBef>
              <a:spcAft>
                <a:spcPts val="0"/>
              </a:spcAft>
              <a:buClr>
                <a:srgbClr val="000000"/>
              </a:buClr>
              <a:buSzPts val="1800"/>
              <a:buFont typeface="Calibri"/>
              <a:buNone/>
            </a:pPr>
            <a:r>
              <a:rPr i="1" lang="en-IN" sz="1200">
                <a:latin typeface="Times New Roman"/>
                <a:ea typeface="Times New Roman"/>
                <a:cs typeface="Times New Roman"/>
                <a:sym typeface="Times New Roman"/>
              </a:rPr>
              <a:t>Figure 6: </a:t>
            </a:r>
            <a:r>
              <a:rPr i="1" lang="en-IN" sz="1200">
                <a:solidFill>
                  <a:schemeClr val="dk1"/>
                </a:solidFill>
                <a:latin typeface="Times New Roman"/>
                <a:ea typeface="Times New Roman"/>
                <a:cs typeface="Times New Roman"/>
                <a:sym typeface="Times New Roman"/>
              </a:rPr>
              <a:t>Gain vs Frequency Curve for Different Inter-Patch Distance</a:t>
            </a:r>
            <a:endParaRPr i="1" sz="1200">
              <a:latin typeface="Times New Roman"/>
              <a:ea typeface="Times New Roman"/>
              <a:cs typeface="Times New Roman"/>
              <a:sym typeface="Times New Roman"/>
            </a:endParaRPr>
          </a:p>
        </p:txBody>
      </p:sp>
      <p:sp>
        <p:nvSpPr>
          <p:cNvPr id="183" name="Google Shape;183;p23"/>
          <p:cNvSpPr txBox="1"/>
          <p:nvPr/>
        </p:nvSpPr>
        <p:spPr>
          <a:xfrm>
            <a:off x="1371675" y="3423450"/>
            <a:ext cx="6521100" cy="276900"/>
          </a:xfrm>
          <a:prstGeom prst="rect">
            <a:avLst/>
          </a:prstGeom>
          <a:noFill/>
          <a:ln>
            <a:noFill/>
          </a:ln>
        </p:spPr>
        <p:txBody>
          <a:bodyPr anchorCtr="0" anchor="t" bIns="45700" lIns="45700" spcFirstLastPara="1" rIns="45700" wrap="square" tIns="45700">
            <a:spAutoFit/>
          </a:bodyPr>
          <a:lstStyle/>
          <a:p>
            <a:pPr indent="0" lvl="0" marL="0" marR="0" rtl="0" algn="ctr">
              <a:lnSpc>
                <a:spcPct val="107000"/>
              </a:lnSpc>
              <a:spcBef>
                <a:spcPts val="800"/>
              </a:spcBef>
              <a:spcAft>
                <a:spcPts val="0"/>
              </a:spcAft>
              <a:buClr>
                <a:srgbClr val="000000"/>
              </a:buClr>
              <a:buSzPts val="1800"/>
              <a:buFont typeface="Calibri"/>
              <a:buNone/>
            </a:pPr>
            <a:r>
              <a:rPr i="1" lang="en-IN" sz="1200">
                <a:latin typeface="Times New Roman"/>
                <a:ea typeface="Times New Roman"/>
                <a:cs typeface="Times New Roman"/>
                <a:sym typeface="Times New Roman"/>
              </a:rPr>
              <a:t>Table 2: </a:t>
            </a:r>
            <a:r>
              <a:rPr i="1" lang="en-IN" sz="1200">
                <a:solidFill>
                  <a:schemeClr val="dk1"/>
                </a:solidFill>
                <a:latin typeface="Times New Roman"/>
                <a:ea typeface="Times New Roman"/>
                <a:cs typeface="Times New Roman"/>
                <a:sym typeface="Times New Roman"/>
              </a:rPr>
              <a:t>Performance Comparison of Antenna Array for Different Inter-Patch Distance</a:t>
            </a:r>
            <a:endParaRPr i="1" sz="12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4"/>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IN">
                <a:solidFill>
                  <a:srgbClr val="5B0F00"/>
                </a:solidFill>
                <a:latin typeface="Times New Roman"/>
                <a:ea typeface="Times New Roman"/>
                <a:cs typeface="Times New Roman"/>
                <a:sym typeface="Times New Roman"/>
              </a:rPr>
              <a:t>Methodology: Antenna Design</a:t>
            </a:r>
            <a:endParaRPr>
              <a:solidFill>
                <a:srgbClr val="5B0F00"/>
              </a:solidFill>
              <a:latin typeface="Times New Roman"/>
              <a:ea typeface="Times New Roman"/>
              <a:cs typeface="Times New Roman"/>
              <a:sym typeface="Times New Roman"/>
            </a:endParaRPr>
          </a:p>
          <a:p>
            <a:pPr indent="0" lvl="0" marL="0" rtl="0" algn="l">
              <a:lnSpc>
                <a:spcPct val="89000"/>
              </a:lnSpc>
              <a:spcBef>
                <a:spcPts val="0"/>
              </a:spcBef>
              <a:spcAft>
                <a:spcPts val="0"/>
              </a:spcAft>
              <a:buClr>
                <a:schemeClr val="dk2"/>
              </a:buClr>
              <a:buSzPts val="4400"/>
              <a:buFont typeface="Libre Franklin"/>
              <a:buNone/>
            </a:pPr>
            <a:r>
              <a:t/>
            </a:r>
            <a:endParaRPr/>
          </a:p>
        </p:txBody>
      </p:sp>
      <p:sp>
        <p:nvSpPr>
          <p:cNvPr id="189" name="Google Shape;189;p24"/>
          <p:cNvSpPr txBox="1"/>
          <p:nvPr/>
        </p:nvSpPr>
        <p:spPr>
          <a:xfrm>
            <a:off x="1371600" y="2799225"/>
            <a:ext cx="5505000" cy="602100"/>
          </a:xfrm>
          <a:prstGeom prst="rect">
            <a:avLst/>
          </a:prstGeom>
          <a:noFill/>
          <a:ln>
            <a:noFill/>
          </a:ln>
        </p:spPr>
        <p:txBody>
          <a:bodyPr anchorCtr="0" anchor="t" bIns="45700" lIns="45700" spcFirstLastPara="1" rIns="45700" wrap="square" tIns="45700">
            <a:spAutoFit/>
          </a:bodyPr>
          <a:lstStyle/>
          <a:p>
            <a:pPr indent="0" lvl="0" marL="0" marR="0" rtl="0" algn="l">
              <a:lnSpc>
                <a:spcPct val="107000"/>
              </a:lnSpc>
              <a:spcBef>
                <a:spcPts val="800"/>
              </a:spcBef>
              <a:spcAft>
                <a:spcPts val="0"/>
              </a:spcAft>
              <a:buClr>
                <a:srgbClr val="000000"/>
              </a:buClr>
              <a:buSzPts val="1800"/>
              <a:buFont typeface="Calibri"/>
              <a:buNone/>
            </a:pPr>
            <a:r>
              <a:rPr lang="en-IN" sz="1600">
                <a:latin typeface="Times New Roman"/>
                <a:ea typeface="Times New Roman"/>
                <a:cs typeface="Times New Roman"/>
                <a:sym typeface="Times New Roman"/>
              </a:rPr>
              <a:t>A Slot Length of 1.65 mm was selected as optimal, providing the low axial ratio (1.9 dB) along with high gain (10.48 dB).</a:t>
            </a:r>
            <a:endParaRPr sz="1600">
              <a:latin typeface="Times New Roman"/>
              <a:ea typeface="Times New Roman"/>
              <a:cs typeface="Times New Roman"/>
              <a:sym typeface="Times New Roman"/>
            </a:endParaRPr>
          </a:p>
        </p:txBody>
      </p:sp>
      <p:sp>
        <p:nvSpPr>
          <p:cNvPr id="190" name="Google Shape;190;p24"/>
          <p:cNvSpPr txBox="1"/>
          <p:nvPr/>
        </p:nvSpPr>
        <p:spPr>
          <a:xfrm>
            <a:off x="1371600" y="2002350"/>
            <a:ext cx="6468900" cy="338700"/>
          </a:xfrm>
          <a:prstGeom prst="rect">
            <a:avLst/>
          </a:prstGeom>
          <a:noFill/>
          <a:ln>
            <a:noFill/>
          </a:ln>
        </p:spPr>
        <p:txBody>
          <a:bodyPr anchorCtr="0" anchor="t" bIns="45700" lIns="45700" spcFirstLastPara="1" rIns="45700" wrap="square" tIns="45700">
            <a:spAutoFit/>
          </a:bodyPr>
          <a:lstStyle/>
          <a:p>
            <a:pPr indent="0" lvl="0" marL="0" marR="0" rtl="0" algn="l">
              <a:lnSpc>
                <a:spcPct val="107000"/>
              </a:lnSpc>
              <a:spcBef>
                <a:spcPts val="800"/>
              </a:spcBef>
              <a:spcAft>
                <a:spcPts val="0"/>
              </a:spcAft>
              <a:buClr>
                <a:srgbClr val="000000"/>
              </a:buClr>
              <a:buSzPts val="1800"/>
              <a:buFont typeface="Calibri"/>
              <a:buNone/>
            </a:pPr>
            <a:r>
              <a:rPr lang="en-IN" sz="1600">
                <a:latin typeface="Times New Roman"/>
                <a:ea typeface="Times New Roman"/>
                <a:cs typeface="Times New Roman"/>
                <a:sym typeface="Times New Roman"/>
              </a:rPr>
              <a:t>Slot Length Variation</a:t>
            </a:r>
            <a:endParaRPr sz="1600">
              <a:latin typeface="Times New Roman"/>
              <a:ea typeface="Times New Roman"/>
              <a:cs typeface="Times New Roman"/>
              <a:sym typeface="Times New Roman"/>
            </a:endParaRPr>
          </a:p>
        </p:txBody>
      </p:sp>
      <p:graphicFrame>
        <p:nvGraphicFramePr>
          <p:cNvPr id="191" name="Google Shape;191;p24"/>
          <p:cNvGraphicFramePr/>
          <p:nvPr/>
        </p:nvGraphicFramePr>
        <p:xfrm>
          <a:off x="1485900" y="4277900"/>
          <a:ext cx="3000000" cy="3000000"/>
        </p:xfrm>
        <a:graphic>
          <a:graphicData uri="http://schemas.openxmlformats.org/drawingml/2006/table">
            <a:tbl>
              <a:tblPr bandRow="1">
                <a:noFill/>
                <a:tableStyleId>{0FD1D0D7-4AE5-4AEB-A780-C25B25E1801E}</a:tableStyleId>
              </a:tblPr>
              <a:tblGrid>
                <a:gridCol w="1629225"/>
                <a:gridCol w="1533125"/>
                <a:gridCol w="1533125"/>
              </a:tblGrid>
              <a:tr h="393650">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Slot Length(mm)</a:t>
                      </a:r>
                      <a:endParaRPr sz="1300">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Gain(dBi)</a:t>
                      </a:r>
                      <a:endParaRPr sz="1300">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Axial Ratio(dB)</a:t>
                      </a:r>
                      <a:endParaRPr sz="1300">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393650">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1.55</a:t>
                      </a:r>
                      <a:endParaRPr sz="1300">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8.97</a:t>
                      </a:r>
                      <a:endParaRPr sz="1300">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3.60</a:t>
                      </a:r>
                      <a:endParaRPr sz="1300">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393650">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1.60</a:t>
                      </a:r>
                      <a:endParaRPr sz="1300">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9.88</a:t>
                      </a:r>
                      <a:endParaRPr sz="1300">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3.30</a:t>
                      </a:r>
                      <a:endParaRPr sz="1300">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393650">
                <a:tc>
                  <a:txBody>
                    <a:bodyPr/>
                    <a:lstStyle/>
                    <a:p>
                      <a:pPr indent="0" lvl="0" marL="0" rtl="0" algn="ctr">
                        <a:spcBef>
                          <a:spcPts val="0"/>
                        </a:spcBef>
                        <a:spcAft>
                          <a:spcPts val="0"/>
                        </a:spcAft>
                        <a:buNone/>
                      </a:pPr>
                      <a:r>
                        <a:rPr b="1" lang="en-IN" sz="1300">
                          <a:latin typeface="Times New Roman"/>
                          <a:ea typeface="Times New Roman"/>
                          <a:cs typeface="Times New Roman"/>
                          <a:sym typeface="Times New Roman"/>
                        </a:rPr>
                        <a:t>1.65</a:t>
                      </a:r>
                      <a:endParaRPr b="1" sz="1300">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IN" sz="1300">
                          <a:latin typeface="Times New Roman"/>
                          <a:ea typeface="Times New Roman"/>
                          <a:cs typeface="Times New Roman"/>
                          <a:sym typeface="Times New Roman"/>
                        </a:rPr>
                        <a:t>10.48</a:t>
                      </a:r>
                      <a:endParaRPr b="1" sz="1300">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IN" sz="1300">
                          <a:latin typeface="Times New Roman"/>
                          <a:ea typeface="Times New Roman"/>
                          <a:cs typeface="Times New Roman"/>
                          <a:sym typeface="Times New Roman"/>
                        </a:rPr>
                        <a:t>1.94</a:t>
                      </a:r>
                      <a:endParaRPr b="1" sz="1300">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393650">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1.70</a:t>
                      </a:r>
                      <a:endParaRPr sz="1300">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9.91</a:t>
                      </a:r>
                      <a:endParaRPr sz="1300">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1.41</a:t>
                      </a:r>
                      <a:endParaRPr sz="1300">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393650">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1.75</a:t>
                      </a:r>
                      <a:endParaRPr sz="1300">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10.46</a:t>
                      </a:r>
                      <a:endParaRPr sz="1300">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2.83</a:t>
                      </a:r>
                      <a:endParaRPr sz="1300">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bl>
          </a:graphicData>
        </a:graphic>
      </p:graphicFrame>
      <p:pic>
        <p:nvPicPr>
          <p:cNvPr id="192" name="Google Shape;192;p24"/>
          <p:cNvPicPr preferRelativeResize="0"/>
          <p:nvPr/>
        </p:nvPicPr>
        <p:blipFill>
          <a:blip r:embed="rId3">
            <a:alphaModFix/>
          </a:blip>
          <a:stretch>
            <a:fillRect/>
          </a:stretch>
        </p:blipFill>
        <p:spPr>
          <a:xfrm>
            <a:off x="7212175" y="1374375"/>
            <a:ext cx="4328200" cy="2306150"/>
          </a:xfrm>
          <a:prstGeom prst="rect">
            <a:avLst/>
          </a:prstGeom>
          <a:noFill/>
          <a:ln>
            <a:noFill/>
          </a:ln>
        </p:spPr>
      </p:pic>
      <p:pic>
        <p:nvPicPr>
          <p:cNvPr id="193" name="Google Shape;193;p24"/>
          <p:cNvPicPr preferRelativeResize="0"/>
          <p:nvPr/>
        </p:nvPicPr>
        <p:blipFill>
          <a:blip r:embed="rId4">
            <a:alphaModFix/>
          </a:blip>
          <a:stretch>
            <a:fillRect/>
          </a:stretch>
        </p:blipFill>
        <p:spPr>
          <a:xfrm>
            <a:off x="7212175" y="4162425"/>
            <a:ext cx="4328200" cy="2306155"/>
          </a:xfrm>
          <a:prstGeom prst="rect">
            <a:avLst/>
          </a:prstGeom>
          <a:noFill/>
          <a:ln>
            <a:noFill/>
          </a:ln>
        </p:spPr>
      </p:pic>
      <p:sp>
        <p:nvSpPr>
          <p:cNvPr id="194" name="Google Shape;194;p24"/>
          <p:cNvSpPr txBox="1"/>
          <p:nvPr/>
        </p:nvSpPr>
        <p:spPr>
          <a:xfrm>
            <a:off x="1485900" y="3956850"/>
            <a:ext cx="4695600" cy="577200"/>
          </a:xfrm>
          <a:prstGeom prst="rect">
            <a:avLst/>
          </a:prstGeom>
          <a:noFill/>
          <a:ln>
            <a:noFill/>
          </a:ln>
        </p:spPr>
        <p:txBody>
          <a:bodyPr anchorCtr="0" anchor="t" bIns="45700" lIns="45700" spcFirstLastPara="1" rIns="45700" wrap="square" tIns="45700">
            <a:spAutoFit/>
          </a:bodyPr>
          <a:lstStyle/>
          <a:p>
            <a:pPr indent="0" lvl="0" marL="0" marR="0" rtl="0" algn="ctr">
              <a:lnSpc>
                <a:spcPct val="107000"/>
              </a:lnSpc>
              <a:spcBef>
                <a:spcPts val="800"/>
              </a:spcBef>
              <a:spcAft>
                <a:spcPts val="0"/>
              </a:spcAft>
              <a:buClr>
                <a:srgbClr val="000000"/>
              </a:buClr>
              <a:buSzPts val="1800"/>
              <a:buFont typeface="Calibri"/>
              <a:buNone/>
            </a:pPr>
            <a:r>
              <a:rPr i="1" lang="en-IN" sz="1200">
                <a:latin typeface="Times New Roman"/>
                <a:ea typeface="Times New Roman"/>
                <a:cs typeface="Times New Roman"/>
                <a:sym typeface="Times New Roman"/>
              </a:rPr>
              <a:t>Table 3: </a:t>
            </a:r>
            <a:r>
              <a:rPr i="1" lang="en-IN" sz="1200">
                <a:solidFill>
                  <a:srgbClr val="44546A"/>
                </a:solidFill>
                <a:latin typeface="Calibri"/>
                <a:ea typeface="Calibri"/>
                <a:cs typeface="Calibri"/>
                <a:sym typeface="Calibri"/>
              </a:rPr>
              <a:t>Gain and Axial Ratio at 24 GHz for Different Slot Length</a:t>
            </a:r>
            <a:endParaRPr i="1" sz="1200">
              <a:solidFill>
                <a:srgbClr val="44546A"/>
              </a:solidFill>
              <a:latin typeface="Calibri"/>
              <a:ea typeface="Calibri"/>
              <a:cs typeface="Calibri"/>
              <a:sym typeface="Calibri"/>
            </a:endParaRPr>
          </a:p>
          <a:p>
            <a:pPr indent="0" lvl="0" marL="0" marR="0" rtl="0" algn="ctr">
              <a:lnSpc>
                <a:spcPct val="107000"/>
              </a:lnSpc>
              <a:spcBef>
                <a:spcPts val="800"/>
              </a:spcBef>
              <a:spcAft>
                <a:spcPts val="0"/>
              </a:spcAft>
              <a:buClr>
                <a:srgbClr val="000000"/>
              </a:buClr>
              <a:buSzPts val="1800"/>
              <a:buFont typeface="Calibri"/>
              <a:buNone/>
            </a:pPr>
            <a:r>
              <a:t/>
            </a:r>
            <a:endParaRPr i="1" sz="1200">
              <a:latin typeface="Times New Roman"/>
              <a:ea typeface="Times New Roman"/>
              <a:cs typeface="Times New Roman"/>
              <a:sym typeface="Times New Roman"/>
            </a:endParaRPr>
          </a:p>
        </p:txBody>
      </p:sp>
      <p:sp>
        <p:nvSpPr>
          <p:cNvPr id="195" name="Google Shape;195;p24"/>
          <p:cNvSpPr txBox="1"/>
          <p:nvPr/>
        </p:nvSpPr>
        <p:spPr>
          <a:xfrm>
            <a:off x="7212225" y="6525625"/>
            <a:ext cx="4328100" cy="577200"/>
          </a:xfrm>
          <a:prstGeom prst="rect">
            <a:avLst/>
          </a:prstGeom>
          <a:noFill/>
          <a:ln>
            <a:noFill/>
          </a:ln>
        </p:spPr>
        <p:txBody>
          <a:bodyPr anchorCtr="0" anchor="t" bIns="45700" lIns="45700" spcFirstLastPara="1" rIns="45700" wrap="square" tIns="45700">
            <a:spAutoFit/>
          </a:bodyPr>
          <a:lstStyle/>
          <a:p>
            <a:pPr indent="0" lvl="0" marL="0" marR="0" rtl="0" algn="ctr">
              <a:lnSpc>
                <a:spcPct val="107000"/>
              </a:lnSpc>
              <a:spcBef>
                <a:spcPts val="800"/>
              </a:spcBef>
              <a:spcAft>
                <a:spcPts val="0"/>
              </a:spcAft>
              <a:buClr>
                <a:srgbClr val="000000"/>
              </a:buClr>
              <a:buSzPts val="1800"/>
              <a:buFont typeface="Calibri"/>
              <a:buNone/>
            </a:pPr>
            <a:r>
              <a:rPr i="1" lang="en-IN" sz="1200">
                <a:latin typeface="Times New Roman"/>
                <a:ea typeface="Times New Roman"/>
                <a:cs typeface="Times New Roman"/>
                <a:sym typeface="Times New Roman"/>
              </a:rPr>
              <a:t>Figure 8</a:t>
            </a:r>
            <a:r>
              <a:rPr i="1" lang="en-IN" sz="1200">
                <a:latin typeface="Times New Roman"/>
                <a:ea typeface="Times New Roman"/>
                <a:cs typeface="Times New Roman"/>
                <a:sym typeface="Times New Roman"/>
              </a:rPr>
              <a:t>: </a:t>
            </a:r>
            <a:r>
              <a:rPr i="1" lang="en-IN" sz="1200">
                <a:solidFill>
                  <a:schemeClr val="dk1"/>
                </a:solidFill>
                <a:latin typeface="Times New Roman"/>
                <a:ea typeface="Times New Roman"/>
                <a:cs typeface="Times New Roman"/>
                <a:sym typeface="Times New Roman"/>
              </a:rPr>
              <a:t>Axial Ratio at 24 GHz vs Slot Length</a:t>
            </a:r>
            <a:endParaRPr i="1" sz="1200">
              <a:solidFill>
                <a:schemeClr val="dk1"/>
              </a:solidFill>
              <a:latin typeface="Times New Roman"/>
              <a:ea typeface="Times New Roman"/>
              <a:cs typeface="Times New Roman"/>
              <a:sym typeface="Times New Roman"/>
            </a:endParaRPr>
          </a:p>
          <a:p>
            <a:pPr indent="0" lvl="0" marL="0" marR="0" rtl="0" algn="ctr">
              <a:lnSpc>
                <a:spcPct val="107000"/>
              </a:lnSpc>
              <a:spcBef>
                <a:spcPts val="800"/>
              </a:spcBef>
              <a:spcAft>
                <a:spcPts val="0"/>
              </a:spcAft>
              <a:buClr>
                <a:srgbClr val="000000"/>
              </a:buClr>
              <a:buSzPts val="1800"/>
              <a:buFont typeface="Calibri"/>
              <a:buNone/>
            </a:pPr>
            <a:r>
              <a:t/>
            </a:r>
            <a:endParaRPr i="1" sz="1200">
              <a:latin typeface="Times New Roman"/>
              <a:ea typeface="Times New Roman"/>
              <a:cs typeface="Times New Roman"/>
              <a:sym typeface="Times New Roman"/>
            </a:endParaRPr>
          </a:p>
        </p:txBody>
      </p:sp>
      <p:sp>
        <p:nvSpPr>
          <p:cNvPr id="196" name="Google Shape;196;p24"/>
          <p:cNvSpPr txBox="1"/>
          <p:nvPr/>
        </p:nvSpPr>
        <p:spPr>
          <a:xfrm>
            <a:off x="7212225" y="3773000"/>
            <a:ext cx="4328100" cy="577200"/>
          </a:xfrm>
          <a:prstGeom prst="rect">
            <a:avLst/>
          </a:prstGeom>
          <a:noFill/>
          <a:ln>
            <a:noFill/>
          </a:ln>
        </p:spPr>
        <p:txBody>
          <a:bodyPr anchorCtr="0" anchor="t" bIns="45700" lIns="45700" spcFirstLastPara="1" rIns="45700" wrap="square" tIns="45700">
            <a:spAutoFit/>
          </a:bodyPr>
          <a:lstStyle/>
          <a:p>
            <a:pPr indent="0" lvl="0" marL="0" marR="0" rtl="0" algn="ctr">
              <a:lnSpc>
                <a:spcPct val="107000"/>
              </a:lnSpc>
              <a:spcBef>
                <a:spcPts val="800"/>
              </a:spcBef>
              <a:spcAft>
                <a:spcPts val="0"/>
              </a:spcAft>
              <a:buClr>
                <a:srgbClr val="000000"/>
              </a:buClr>
              <a:buSzPts val="1800"/>
              <a:buFont typeface="Calibri"/>
              <a:buNone/>
            </a:pPr>
            <a:r>
              <a:rPr i="1" lang="en-IN" sz="1200">
                <a:latin typeface="Times New Roman"/>
                <a:ea typeface="Times New Roman"/>
                <a:cs typeface="Times New Roman"/>
                <a:sym typeface="Times New Roman"/>
              </a:rPr>
              <a:t>Figure 7</a:t>
            </a:r>
            <a:r>
              <a:rPr i="1" lang="en-IN" sz="1200">
                <a:latin typeface="Times New Roman"/>
                <a:ea typeface="Times New Roman"/>
                <a:cs typeface="Times New Roman"/>
                <a:sym typeface="Times New Roman"/>
              </a:rPr>
              <a:t>: </a:t>
            </a:r>
            <a:r>
              <a:rPr i="1" lang="en-IN" sz="1200">
                <a:solidFill>
                  <a:srgbClr val="44546A"/>
                </a:solidFill>
                <a:latin typeface="Calibri"/>
                <a:ea typeface="Calibri"/>
                <a:cs typeface="Calibri"/>
                <a:sym typeface="Calibri"/>
              </a:rPr>
              <a:t>Gain at 24 GHz vs Slot Length</a:t>
            </a:r>
            <a:endParaRPr i="1" sz="1200">
              <a:solidFill>
                <a:srgbClr val="44546A"/>
              </a:solidFill>
              <a:latin typeface="Calibri"/>
              <a:ea typeface="Calibri"/>
              <a:cs typeface="Calibri"/>
              <a:sym typeface="Calibri"/>
            </a:endParaRPr>
          </a:p>
          <a:p>
            <a:pPr indent="0" lvl="0" marL="0" marR="0" rtl="0" algn="ctr">
              <a:lnSpc>
                <a:spcPct val="107000"/>
              </a:lnSpc>
              <a:spcBef>
                <a:spcPts val="800"/>
              </a:spcBef>
              <a:spcAft>
                <a:spcPts val="0"/>
              </a:spcAft>
              <a:buClr>
                <a:srgbClr val="000000"/>
              </a:buClr>
              <a:buSzPts val="1800"/>
              <a:buFont typeface="Calibri"/>
              <a:buNone/>
            </a:pPr>
            <a:r>
              <a:t/>
            </a:r>
            <a:endParaRPr i="1" sz="12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5"/>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IN">
                <a:solidFill>
                  <a:srgbClr val="5B0F00"/>
                </a:solidFill>
                <a:latin typeface="Times New Roman"/>
                <a:ea typeface="Times New Roman"/>
                <a:cs typeface="Times New Roman"/>
                <a:sym typeface="Times New Roman"/>
              </a:rPr>
              <a:t>Methodology: Antenna Design</a:t>
            </a:r>
            <a:endParaRPr>
              <a:solidFill>
                <a:srgbClr val="5B0F00"/>
              </a:solidFill>
              <a:latin typeface="Times New Roman"/>
              <a:ea typeface="Times New Roman"/>
              <a:cs typeface="Times New Roman"/>
              <a:sym typeface="Times New Roman"/>
            </a:endParaRPr>
          </a:p>
          <a:p>
            <a:pPr indent="0" lvl="0" marL="0" rtl="0" algn="l">
              <a:lnSpc>
                <a:spcPct val="89000"/>
              </a:lnSpc>
              <a:spcBef>
                <a:spcPts val="0"/>
              </a:spcBef>
              <a:spcAft>
                <a:spcPts val="0"/>
              </a:spcAft>
              <a:buClr>
                <a:schemeClr val="dk2"/>
              </a:buClr>
              <a:buSzPts val="4400"/>
              <a:buFont typeface="Libre Franklin"/>
              <a:buNone/>
            </a:pPr>
            <a:r>
              <a:t/>
            </a:r>
            <a:endParaRPr/>
          </a:p>
        </p:txBody>
      </p:sp>
      <p:sp>
        <p:nvSpPr>
          <p:cNvPr id="202" name="Google Shape;202;p25"/>
          <p:cNvSpPr txBox="1"/>
          <p:nvPr/>
        </p:nvSpPr>
        <p:spPr>
          <a:xfrm>
            <a:off x="1371600" y="2799225"/>
            <a:ext cx="5505000" cy="602100"/>
          </a:xfrm>
          <a:prstGeom prst="rect">
            <a:avLst/>
          </a:prstGeom>
          <a:noFill/>
          <a:ln>
            <a:noFill/>
          </a:ln>
        </p:spPr>
        <p:txBody>
          <a:bodyPr anchorCtr="0" anchor="t" bIns="45700" lIns="45700" spcFirstLastPara="1" rIns="45700" wrap="square" tIns="45700">
            <a:spAutoFit/>
          </a:bodyPr>
          <a:lstStyle/>
          <a:p>
            <a:pPr indent="0" lvl="0" marL="0" marR="0" rtl="0" algn="l">
              <a:lnSpc>
                <a:spcPct val="107000"/>
              </a:lnSpc>
              <a:spcBef>
                <a:spcPts val="800"/>
              </a:spcBef>
              <a:spcAft>
                <a:spcPts val="0"/>
              </a:spcAft>
              <a:buClr>
                <a:srgbClr val="000000"/>
              </a:buClr>
              <a:buSzPts val="1800"/>
              <a:buFont typeface="Calibri"/>
              <a:buNone/>
            </a:pPr>
            <a:r>
              <a:rPr lang="en-IN" sz="1600">
                <a:latin typeface="Times New Roman"/>
                <a:ea typeface="Times New Roman"/>
                <a:cs typeface="Times New Roman"/>
                <a:sym typeface="Times New Roman"/>
              </a:rPr>
              <a:t>A Slot Width of 0.45 mm was selected as optimal, providing the lowest axial ratio (1.94 dB) along with good resonance and gain.</a:t>
            </a:r>
            <a:endParaRPr sz="1600">
              <a:latin typeface="Times New Roman"/>
              <a:ea typeface="Times New Roman"/>
              <a:cs typeface="Times New Roman"/>
              <a:sym typeface="Times New Roman"/>
            </a:endParaRPr>
          </a:p>
        </p:txBody>
      </p:sp>
      <p:sp>
        <p:nvSpPr>
          <p:cNvPr id="203" name="Google Shape;203;p25"/>
          <p:cNvSpPr txBox="1"/>
          <p:nvPr/>
        </p:nvSpPr>
        <p:spPr>
          <a:xfrm>
            <a:off x="1371600" y="2002350"/>
            <a:ext cx="6468900" cy="338700"/>
          </a:xfrm>
          <a:prstGeom prst="rect">
            <a:avLst/>
          </a:prstGeom>
          <a:noFill/>
          <a:ln>
            <a:noFill/>
          </a:ln>
        </p:spPr>
        <p:txBody>
          <a:bodyPr anchorCtr="0" anchor="t" bIns="45700" lIns="45700" spcFirstLastPara="1" rIns="45700" wrap="square" tIns="45700">
            <a:spAutoFit/>
          </a:bodyPr>
          <a:lstStyle/>
          <a:p>
            <a:pPr indent="0" lvl="0" marL="0" marR="0" rtl="0" algn="l">
              <a:lnSpc>
                <a:spcPct val="107000"/>
              </a:lnSpc>
              <a:spcBef>
                <a:spcPts val="800"/>
              </a:spcBef>
              <a:spcAft>
                <a:spcPts val="0"/>
              </a:spcAft>
              <a:buClr>
                <a:srgbClr val="000000"/>
              </a:buClr>
              <a:buSzPts val="1800"/>
              <a:buFont typeface="Calibri"/>
              <a:buNone/>
            </a:pPr>
            <a:r>
              <a:rPr lang="en-IN" sz="1600">
                <a:latin typeface="Times New Roman"/>
                <a:ea typeface="Times New Roman"/>
                <a:cs typeface="Times New Roman"/>
                <a:sym typeface="Times New Roman"/>
              </a:rPr>
              <a:t>Slot Width Variation</a:t>
            </a:r>
            <a:endParaRPr sz="1600">
              <a:latin typeface="Times New Roman"/>
              <a:ea typeface="Times New Roman"/>
              <a:cs typeface="Times New Roman"/>
              <a:sym typeface="Times New Roman"/>
            </a:endParaRPr>
          </a:p>
        </p:txBody>
      </p:sp>
      <p:graphicFrame>
        <p:nvGraphicFramePr>
          <p:cNvPr id="204" name="Google Shape;204;p25"/>
          <p:cNvGraphicFramePr/>
          <p:nvPr/>
        </p:nvGraphicFramePr>
        <p:xfrm>
          <a:off x="1485900" y="4277900"/>
          <a:ext cx="3000000" cy="3000000"/>
        </p:xfrm>
        <a:graphic>
          <a:graphicData uri="http://schemas.openxmlformats.org/drawingml/2006/table">
            <a:tbl>
              <a:tblPr bandRow="1">
                <a:noFill/>
                <a:tableStyleId>{0FD1D0D7-4AE5-4AEB-A780-C25B25E1801E}</a:tableStyleId>
              </a:tblPr>
              <a:tblGrid>
                <a:gridCol w="1629225"/>
                <a:gridCol w="1533125"/>
                <a:gridCol w="1533125"/>
              </a:tblGrid>
              <a:tr h="393650">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Slot Width(mm)</a:t>
                      </a:r>
                      <a:endParaRPr sz="1300">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Gain(dBi)</a:t>
                      </a:r>
                      <a:endParaRPr sz="1300">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Axial Ratio(dB)</a:t>
                      </a:r>
                      <a:endParaRPr sz="1300">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393650">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0.35</a:t>
                      </a:r>
                      <a:endParaRPr sz="1300">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9.10</a:t>
                      </a:r>
                      <a:endParaRPr sz="1300">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2.52</a:t>
                      </a:r>
                      <a:endParaRPr sz="1300">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393650">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0.40</a:t>
                      </a:r>
                      <a:endParaRPr sz="1300">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9.65</a:t>
                      </a:r>
                      <a:endParaRPr sz="1300">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1.17</a:t>
                      </a:r>
                      <a:endParaRPr sz="1300">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393650">
                <a:tc>
                  <a:txBody>
                    <a:bodyPr/>
                    <a:lstStyle/>
                    <a:p>
                      <a:pPr indent="0" lvl="0" marL="0" rtl="0" algn="ctr">
                        <a:spcBef>
                          <a:spcPts val="0"/>
                        </a:spcBef>
                        <a:spcAft>
                          <a:spcPts val="0"/>
                        </a:spcAft>
                        <a:buNone/>
                      </a:pPr>
                      <a:r>
                        <a:rPr b="1" lang="en-IN" sz="1300">
                          <a:latin typeface="Times New Roman"/>
                          <a:ea typeface="Times New Roman"/>
                          <a:cs typeface="Times New Roman"/>
                          <a:sym typeface="Times New Roman"/>
                        </a:rPr>
                        <a:t>0.45</a:t>
                      </a:r>
                      <a:endParaRPr b="1" sz="1300">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IN" sz="1300">
                          <a:latin typeface="Times New Roman"/>
                          <a:ea typeface="Times New Roman"/>
                          <a:cs typeface="Times New Roman"/>
                          <a:sym typeface="Times New Roman"/>
                        </a:rPr>
                        <a:t>10.40</a:t>
                      </a:r>
                      <a:endParaRPr b="1" sz="1300">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IN" sz="1300">
                          <a:latin typeface="Times New Roman"/>
                          <a:ea typeface="Times New Roman"/>
                          <a:cs typeface="Times New Roman"/>
                          <a:sym typeface="Times New Roman"/>
                        </a:rPr>
                        <a:t>1.94</a:t>
                      </a:r>
                      <a:endParaRPr b="1" sz="1300">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393650">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0.50</a:t>
                      </a:r>
                      <a:endParaRPr sz="1300">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9.83</a:t>
                      </a:r>
                      <a:endParaRPr sz="1300">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1.85</a:t>
                      </a:r>
                      <a:endParaRPr sz="1300">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393650">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0.55</a:t>
                      </a:r>
                      <a:endParaRPr sz="1300">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10.48</a:t>
                      </a:r>
                      <a:endParaRPr sz="1300">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3.03</a:t>
                      </a:r>
                      <a:endParaRPr sz="1300">
                        <a:latin typeface="Times New Roman"/>
                        <a:ea typeface="Times New Roman"/>
                        <a:cs typeface="Times New Roman"/>
                        <a:sym typeface="Times New Roman"/>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bl>
          </a:graphicData>
        </a:graphic>
      </p:graphicFrame>
      <p:pic>
        <p:nvPicPr>
          <p:cNvPr id="205" name="Google Shape;205;p25"/>
          <p:cNvPicPr preferRelativeResize="0"/>
          <p:nvPr/>
        </p:nvPicPr>
        <p:blipFill>
          <a:blip r:embed="rId3">
            <a:alphaModFix/>
          </a:blip>
          <a:stretch>
            <a:fillRect/>
          </a:stretch>
        </p:blipFill>
        <p:spPr>
          <a:xfrm>
            <a:off x="7381075" y="4139975"/>
            <a:ext cx="4075225" cy="2303550"/>
          </a:xfrm>
          <a:prstGeom prst="rect">
            <a:avLst/>
          </a:prstGeom>
          <a:noFill/>
          <a:ln>
            <a:noFill/>
          </a:ln>
        </p:spPr>
      </p:pic>
      <p:pic>
        <p:nvPicPr>
          <p:cNvPr id="206" name="Google Shape;206;p25"/>
          <p:cNvPicPr preferRelativeResize="0"/>
          <p:nvPr/>
        </p:nvPicPr>
        <p:blipFill>
          <a:blip r:embed="rId4">
            <a:alphaModFix/>
          </a:blip>
          <a:stretch>
            <a:fillRect/>
          </a:stretch>
        </p:blipFill>
        <p:spPr>
          <a:xfrm>
            <a:off x="7381075" y="1427652"/>
            <a:ext cx="4075225" cy="2303549"/>
          </a:xfrm>
          <a:prstGeom prst="rect">
            <a:avLst/>
          </a:prstGeom>
          <a:noFill/>
          <a:ln>
            <a:noFill/>
          </a:ln>
        </p:spPr>
      </p:pic>
      <p:sp>
        <p:nvSpPr>
          <p:cNvPr id="207" name="Google Shape;207;p25"/>
          <p:cNvSpPr txBox="1"/>
          <p:nvPr/>
        </p:nvSpPr>
        <p:spPr>
          <a:xfrm>
            <a:off x="7381088" y="3770675"/>
            <a:ext cx="4075200" cy="369300"/>
          </a:xfrm>
          <a:prstGeom prst="rect">
            <a:avLst/>
          </a:prstGeom>
          <a:noFill/>
          <a:ln>
            <a:noFill/>
          </a:ln>
        </p:spPr>
        <p:txBody>
          <a:bodyPr anchorCtr="0" anchor="t" bIns="91425" lIns="91425" spcFirstLastPara="1" rIns="91425" wrap="square" tIns="91425">
            <a:spAutoFit/>
          </a:bodyPr>
          <a:lstStyle/>
          <a:p>
            <a:pPr indent="0" lvl="0" marL="0" rtl="0" algn="ctr">
              <a:lnSpc>
                <a:spcPct val="107000"/>
              </a:lnSpc>
              <a:spcBef>
                <a:spcPts val="800"/>
              </a:spcBef>
              <a:spcAft>
                <a:spcPts val="0"/>
              </a:spcAft>
              <a:buNone/>
            </a:pPr>
            <a:r>
              <a:rPr i="1" lang="en-IN" sz="1200">
                <a:solidFill>
                  <a:schemeClr val="dk1"/>
                </a:solidFill>
                <a:latin typeface="Times New Roman"/>
                <a:ea typeface="Times New Roman"/>
                <a:cs typeface="Times New Roman"/>
                <a:sym typeface="Times New Roman"/>
              </a:rPr>
              <a:t>Figure 9: </a:t>
            </a:r>
            <a:r>
              <a:rPr i="1" lang="en-IN" sz="1200">
                <a:solidFill>
                  <a:schemeClr val="dk1"/>
                </a:solidFill>
                <a:latin typeface="Times New Roman"/>
                <a:ea typeface="Times New Roman"/>
                <a:cs typeface="Times New Roman"/>
                <a:sym typeface="Times New Roman"/>
              </a:rPr>
              <a:t>Axial Ratio vs Slot Width Curve</a:t>
            </a:r>
            <a:endParaRPr i="1" sz="1200">
              <a:solidFill>
                <a:schemeClr val="dk1"/>
              </a:solidFill>
              <a:latin typeface="Times New Roman"/>
              <a:ea typeface="Times New Roman"/>
              <a:cs typeface="Times New Roman"/>
              <a:sym typeface="Times New Roman"/>
            </a:endParaRPr>
          </a:p>
        </p:txBody>
      </p:sp>
      <p:sp>
        <p:nvSpPr>
          <p:cNvPr id="208" name="Google Shape;208;p25"/>
          <p:cNvSpPr txBox="1"/>
          <p:nvPr/>
        </p:nvSpPr>
        <p:spPr>
          <a:xfrm>
            <a:off x="7381075" y="6443525"/>
            <a:ext cx="4075200" cy="669600"/>
          </a:xfrm>
          <a:prstGeom prst="rect">
            <a:avLst/>
          </a:prstGeom>
          <a:noFill/>
          <a:ln>
            <a:noFill/>
          </a:ln>
        </p:spPr>
        <p:txBody>
          <a:bodyPr anchorCtr="0" anchor="t" bIns="91425" lIns="91425" spcFirstLastPara="1" rIns="91425" wrap="square" tIns="91425">
            <a:spAutoFit/>
          </a:bodyPr>
          <a:lstStyle/>
          <a:p>
            <a:pPr indent="0" lvl="0" marL="0" rtl="0" algn="ctr">
              <a:lnSpc>
                <a:spcPct val="107000"/>
              </a:lnSpc>
              <a:spcBef>
                <a:spcPts val="800"/>
              </a:spcBef>
              <a:spcAft>
                <a:spcPts val="0"/>
              </a:spcAft>
              <a:buClr>
                <a:schemeClr val="dk1"/>
              </a:buClr>
              <a:buSzPts val="1800"/>
              <a:buFont typeface="Calibri"/>
              <a:buNone/>
            </a:pPr>
            <a:r>
              <a:rPr i="1" lang="en-IN" sz="1200">
                <a:solidFill>
                  <a:schemeClr val="dk1"/>
                </a:solidFill>
                <a:latin typeface="Times New Roman"/>
                <a:ea typeface="Times New Roman"/>
                <a:cs typeface="Times New Roman"/>
                <a:sym typeface="Times New Roman"/>
              </a:rPr>
              <a:t>Figure 10:  Gain vs Slot Width Curve</a:t>
            </a:r>
            <a:endParaRPr i="1" sz="1200">
              <a:solidFill>
                <a:schemeClr val="dk1"/>
              </a:solidFill>
              <a:latin typeface="Times New Roman"/>
              <a:ea typeface="Times New Roman"/>
              <a:cs typeface="Times New Roman"/>
              <a:sym typeface="Times New Roman"/>
            </a:endParaRPr>
          </a:p>
          <a:p>
            <a:pPr indent="0" lvl="0" marL="0" rtl="0" algn="ctr">
              <a:lnSpc>
                <a:spcPct val="107000"/>
              </a:lnSpc>
              <a:spcBef>
                <a:spcPts val="800"/>
              </a:spcBef>
              <a:spcAft>
                <a:spcPts val="0"/>
              </a:spcAft>
              <a:buClr>
                <a:schemeClr val="dk1"/>
              </a:buClr>
              <a:buSzPts val="1800"/>
              <a:buFont typeface="Calibri"/>
              <a:buNone/>
            </a:pPr>
            <a:r>
              <a:t/>
            </a:r>
            <a:endParaRPr i="1" sz="1200">
              <a:solidFill>
                <a:schemeClr val="dk1"/>
              </a:solidFill>
              <a:latin typeface="Times New Roman"/>
              <a:ea typeface="Times New Roman"/>
              <a:cs typeface="Times New Roman"/>
              <a:sym typeface="Times New Roman"/>
            </a:endParaRPr>
          </a:p>
        </p:txBody>
      </p:sp>
      <p:sp>
        <p:nvSpPr>
          <p:cNvPr id="209" name="Google Shape;209;p25"/>
          <p:cNvSpPr txBox="1"/>
          <p:nvPr/>
        </p:nvSpPr>
        <p:spPr>
          <a:xfrm>
            <a:off x="1485900" y="3951300"/>
            <a:ext cx="4695600" cy="369300"/>
          </a:xfrm>
          <a:prstGeom prst="rect">
            <a:avLst/>
          </a:prstGeom>
          <a:noFill/>
          <a:ln>
            <a:noFill/>
          </a:ln>
        </p:spPr>
        <p:txBody>
          <a:bodyPr anchorCtr="0" anchor="t" bIns="91425" lIns="91425" spcFirstLastPara="1" rIns="91425" wrap="square" tIns="91425">
            <a:spAutoFit/>
          </a:bodyPr>
          <a:lstStyle/>
          <a:p>
            <a:pPr indent="0" lvl="0" marL="0" rtl="0" algn="ctr">
              <a:lnSpc>
                <a:spcPct val="107000"/>
              </a:lnSpc>
              <a:spcBef>
                <a:spcPts val="800"/>
              </a:spcBef>
              <a:spcAft>
                <a:spcPts val="0"/>
              </a:spcAft>
              <a:buNone/>
            </a:pPr>
            <a:r>
              <a:rPr i="1" lang="en-IN" sz="1200">
                <a:solidFill>
                  <a:schemeClr val="dk1"/>
                </a:solidFill>
                <a:latin typeface="Times New Roman"/>
                <a:ea typeface="Times New Roman"/>
                <a:cs typeface="Times New Roman"/>
                <a:sym typeface="Times New Roman"/>
              </a:rPr>
              <a:t>Table 4</a:t>
            </a:r>
            <a:r>
              <a:rPr i="1" lang="en-IN" sz="1200">
                <a:solidFill>
                  <a:schemeClr val="dk1"/>
                </a:solidFill>
                <a:latin typeface="Times New Roman"/>
                <a:ea typeface="Times New Roman"/>
                <a:cs typeface="Times New Roman"/>
                <a:sym typeface="Times New Roman"/>
              </a:rPr>
              <a:t>: G</a:t>
            </a:r>
            <a:r>
              <a:rPr i="1" lang="en-IN" sz="1200">
                <a:solidFill>
                  <a:schemeClr val="dk1"/>
                </a:solidFill>
                <a:latin typeface="Calibri"/>
                <a:ea typeface="Calibri"/>
                <a:cs typeface="Calibri"/>
                <a:sym typeface="Calibri"/>
              </a:rPr>
              <a:t>ain and Axial Ratio at 24 GHz for Different Slot Width</a:t>
            </a:r>
            <a:endParaRPr i="1" sz="1200">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6"/>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IN">
                <a:solidFill>
                  <a:srgbClr val="5B0F00"/>
                </a:solidFill>
                <a:latin typeface="Times New Roman"/>
                <a:ea typeface="Times New Roman"/>
                <a:cs typeface="Times New Roman"/>
                <a:sym typeface="Times New Roman"/>
              </a:rPr>
              <a:t>Methodology: Antenna Design</a:t>
            </a:r>
            <a:endParaRPr>
              <a:solidFill>
                <a:srgbClr val="5B0F00"/>
              </a:solidFill>
              <a:latin typeface="Times New Roman"/>
              <a:ea typeface="Times New Roman"/>
              <a:cs typeface="Times New Roman"/>
              <a:sym typeface="Times New Roman"/>
            </a:endParaRPr>
          </a:p>
          <a:p>
            <a:pPr indent="0" lvl="0" marL="0" rtl="0" algn="l">
              <a:lnSpc>
                <a:spcPct val="89000"/>
              </a:lnSpc>
              <a:spcBef>
                <a:spcPts val="0"/>
              </a:spcBef>
              <a:spcAft>
                <a:spcPts val="0"/>
              </a:spcAft>
              <a:buClr>
                <a:schemeClr val="dk2"/>
              </a:buClr>
              <a:buSzPts val="4400"/>
              <a:buFont typeface="Libre Franklin"/>
              <a:buNone/>
            </a:pPr>
            <a:r>
              <a:t/>
            </a:r>
            <a:endParaRPr/>
          </a:p>
        </p:txBody>
      </p:sp>
      <p:sp>
        <p:nvSpPr>
          <p:cNvPr id="215" name="Google Shape;215;p26"/>
          <p:cNvSpPr txBox="1"/>
          <p:nvPr/>
        </p:nvSpPr>
        <p:spPr>
          <a:xfrm>
            <a:off x="1371600" y="2452475"/>
            <a:ext cx="9919800" cy="865500"/>
          </a:xfrm>
          <a:prstGeom prst="rect">
            <a:avLst/>
          </a:prstGeom>
          <a:noFill/>
          <a:ln>
            <a:noFill/>
          </a:ln>
        </p:spPr>
        <p:txBody>
          <a:bodyPr anchorCtr="0" anchor="t" bIns="45700" lIns="45700" spcFirstLastPara="1" rIns="45700" wrap="square" tIns="45700">
            <a:spAutoFit/>
          </a:bodyPr>
          <a:lstStyle/>
          <a:p>
            <a:pPr indent="0" lvl="0" marL="0" marR="0" rtl="0" algn="just">
              <a:lnSpc>
                <a:spcPct val="107000"/>
              </a:lnSpc>
              <a:spcBef>
                <a:spcPts val="800"/>
              </a:spcBef>
              <a:spcAft>
                <a:spcPts val="0"/>
              </a:spcAft>
              <a:buClr>
                <a:srgbClr val="000000"/>
              </a:buClr>
              <a:buSzPts val="1800"/>
              <a:buFont typeface="Calibri"/>
              <a:buNone/>
            </a:pPr>
            <a:r>
              <a:rPr lang="en-IN" sz="1600">
                <a:latin typeface="Times New Roman"/>
                <a:ea typeface="Times New Roman"/>
                <a:cs typeface="Times New Roman"/>
                <a:sym typeface="Times New Roman"/>
              </a:rPr>
              <a:t>To shift the resonant frequency upward towards 24 GHz, the dimensions of the triangular patch were reduced, the distance between vertex and centroid was decreased from 2.81 mm to 2.71 mm. This modification effectively increased the patch’s resonant frequency due to the inverse relationship between patch size and resonant frequency.</a:t>
            </a:r>
            <a:endParaRPr sz="1600">
              <a:latin typeface="Times New Roman"/>
              <a:ea typeface="Times New Roman"/>
              <a:cs typeface="Times New Roman"/>
              <a:sym typeface="Times New Roman"/>
            </a:endParaRPr>
          </a:p>
        </p:txBody>
      </p:sp>
      <p:sp>
        <p:nvSpPr>
          <p:cNvPr id="216" name="Google Shape;216;p26"/>
          <p:cNvSpPr txBox="1"/>
          <p:nvPr/>
        </p:nvSpPr>
        <p:spPr>
          <a:xfrm>
            <a:off x="1371600" y="1833000"/>
            <a:ext cx="6468900" cy="338700"/>
          </a:xfrm>
          <a:prstGeom prst="rect">
            <a:avLst/>
          </a:prstGeom>
          <a:noFill/>
          <a:ln>
            <a:noFill/>
          </a:ln>
        </p:spPr>
        <p:txBody>
          <a:bodyPr anchorCtr="0" anchor="t" bIns="45700" lIns="45700" spcFirstLastPara="1" rIns="45700" wrap="square" tIns="45700">
            <a:spAutoFit/>
          </a:bodyPr>
          <a:lstStyle/>
          <a:p>
            <a:pPr indent="0" lvl="0" marL="0" marR="0" rtl="0" algn="l">
              <a:lnSpc>
                <a:spcPct val="107000"/>
              </a:lnSpc>
              <a:spcBef>
                <a:spcPts val="800"/>
              </a:spcBef>
              <a:spcAft>
                <a:spcPts val="0"/>
              </a:spcAft>
              <a:buClr>
                <a:srgbClr val="000000"/>
              </a:buClr>
              <a:buSzPts val="1800"/>
              <a:buFont typeface="Calibri"/>
              <a:buNone/>
            </a:pPr>
            <a:r>
              <a:rPr lang="en-IN" sz="1600">
                <a:latin typeface="Times New Roman"/>
                <a:ea typeface="Times New Roman"/>
                <a:cs typeface="Times New Roman"/>
                <a:sym typeface="Times New Roman"/>
              </a:rPr>
              <a:t>Patch Dimension Reduction and Feed Re-Optimization</a:t>
            </a:r>
            <a:endParaRPr sz="1600">
              <a:latin typeface="Times New Roman"/>
              <a:ea typeface="Times New Roman"/>
              <a:cs typeface="Times New Roman"/>
              <a:sym typeface="Times New Roman"/>
            </a:endParaRPr>
          </a:p>
        </p:txBody>
      </p:sp>
      <p:pic>
        <p:nvPicPr>
          <p:cNvPr id="217" name="Google Shape;217;p26"/>
          <p:cNvPicPr preferRelativeResize="0"/>
          <p:nvPr/>
        </p:nvPicPr>
        <p:blipFill>
          <a:blip r:embed="rId3">
            <a:alphaModFix/>
          </a:blip>
          <a:stretch>
            <a:fillRect/>
          </a:stretch>
        </p:blipFill>
        <p:spPr>
          <a:xfrm>
            <a:off x="1371600" y="3740450"/>
            <a:ext cx="4657725" cy="2600325"/>
          </a:xfrm>
          <a:prstGeom prst="rect">
            <a:avLst/>
          </a:prstGeom>
          <a:noFill/>
          <a:ln>
            <a:noFill/>
          </a:ln>
        </p:spPr>
      </p:pic>
      <p:pic>
        <p:nvPicPr>
          <p:cNvPr id="218" name="Google Shape;218;p26"/>
          <p:cNvPicPr preferRelativeResize="0"/>
          <p:nvPr/>
        </p:nvPicPr>
        <p:blipFill>
          <a:blip r:embed="rId4">
            <a:alphaModFix/>
          </a:blip>
          <a:stretch>
            <a:fillRect/>
          </a:stretch>
        </p:blipFill>
        <p:spPr>
          <a:xfrm>
            <a:off x="6633675" y="3740450"/>
            <a:ext cx="4657725" cy="2600325"/>
          </a:xfrm>
          <a:prstGeom prst="rect">
            <a:avLst/>
          </a:prstGeom>
          <a:noFill/>
          <a:ln>
            <a:noFill/>
          </a:ln>
        </p:spPr>
      </p:pic>
      <p:sp>
        <p:nvSpPr>
          <p:cNvPr id="219" name="Google Shape;219;p26"/>
          <p:cNvSpPr txBox="1"/>
          <p:nvPr/>
        </p:nvSpPr>
        <p:spPr>
          <a:xfrm>
            <a:off x="1371600" y="6340775"/>
            <a:ext cx="4657800" cy="474600"/>
          </a:xfrm>
          <a:prstGeom prst="rect">
            <a:avLst/>
          </a:prstGeom>
          <a:noFill/>
          <a:ln>
            <a:noFill/>
          </a:ln>
        </p:spPr>
        <p:txBody>
          <a:bodyPr anchorCtr="0" anchor="t" bIns="45700" lIns="45700" spcFirstLastPara="1" rIns="45700" wrap="square" tIns="45700">
            <a:spAutoFit/>
          </a:bodyPr>
          <a:lstStyle/>
          <a:p>
            <a:pPr indent="0" lvl="0" marL="0" marR="0" rtl="0" algn="ctr">
              <a:lnSpc>
                <a:spcPct val="107000"/>
              </a:lnSpc>
              <a:spcBef>
                <a:spcPts val="800"/>
              </a:spcBef>
              <a:spcAft>
                <a:spcPts val="0"/>
              </a:spcAft>
              <a:buClr>
                <a:srgbClr val="000000"/>
              </a:buClr>
              <a:buSzPts val="1800"/>
              <a:buFont typeface="Calibri"/>
              <a:buNone/>
            </a:pPr>
            <a:r>
              <a:rPr i="1" lang="en-IN" sz="1200">
                <a:latin typeface="Times New Roman"/>
                <a:ea typeface="Times New Roman"/>
                <a:cs typeface="Times New Roman"/>
                <a:sym typeface="Times New Roman"/>
              </a:rPr>
              <a:t>Figure 11: </a:t>
            </a:r>
            <a:r>
              <a:rPr i="1" lang="en-IN" sz="1200">
                <a:solidFill>
                  <a:schemeClr val="dk1"/>
                </a:solidFill>
                <a:latin typeface="Times New Roman"/>
                <a:ea typeface="Times New Roman"/>
                <a:cs typeface="Times New Roman"/>
                <a:sym typeface="Times New Roman"/>
              </a:rPr>
              <a:t>S11 vs Frequency Curves for Various Feed Position Before Patch Dimension Reduction</a:t>
            </a:r>
            <a:endParaRPr i="1" sz="1200">
              <a:latin typeface="Times New Roman"/>
              <a:ea typeface="Times New Roman"/>
              <a:cs typeface="Times New Roman"/>
              <a:sym typeface="Times New Roman"/>
            </a:endParaRPr>
          </a:p>
        </p:txBody>
      </p:sp>
      <p:sp>
        <p:nvSpPr>
          <p:cNvPr id="220" name="Google Shape;220;p26"/>
          <p:cNvSpPr txBox="1"/>
          <p:nvPr/>
        </p:nvSpPr>
        <p:spPr>
          <a:xfrm>
            <a:off x="6633638" y="6459975"/>
            <a:ext cx="4657800" cy="276900"/>
          </a:xfrm>
          <a:prstGeom prst="rect">
            <a:avLst/>
          </a:prstGeom>
          <a:noFill/>
          <a:ln>
            <a:noFill/>
          </a:ln>
        </p:spPr>
        <p:txBody>
          <a:bodyPr anchorCtr="0" anchor="t" bIns="45700" lIns="45700" spcFirstLastPara="1" rIns="45700" wrap="square" tIns="45700">
            <a:spAutoFit/>
          </a:bodyPr>
          <a:lstStyle/>
          <a:p>
            <a:pPr indent="0" lvl="0" marL="0" marR="0" rtl="0" algn="ctr">
              <a:lnSpc>
                <a:spcPct val="107000"/>
              </a:lnSpc>
              <a:spcBef>
                <a:spcPts val="800"/>
              </a:spcBef>
              <a:spcAft>
                <a:spcPts val="0"/>
              </a:spcAft>
              <a:buClr>
                <a:srgbClr val="000000"/>
              </a:buClr>
              <a:buSzPts val="1800"/>
              <a:buFont typeface="Calibri"/>
              <a:buNone/>
            </a:pPr>
            <a:r>
              <a:rPr i="1" lang="en-IN" sz="1200">
                <a:latin typeface="Times New Roman"/>
                <a:ea typeface="Times New Roman"/>
                <a:cs typeface="Times New Roman"/>
                <a:sym typeface="Times New Roman"/>
              </a:rPr>
              <a:t>Figure 12: </a:t>
            </a:r>
            <a:r>
              <a:rPr i="1" lang="en-IN" sz="1200">
                <a:solidFill>
                  <a:schemeClr val="dk1"/>
                </a:solidFill>
                <a:latin typeface="Times New Roman"/>
                <a:ea typeface="Times New Roman"/>
                <a:cs typeface="Times New Roman"/>
                <a:sym typeface="Times New Roman"/>
              </a:rPr>
              <a:t>S11 vs Frequency Curves for Various Feed Position</a:t>
            </a:r>
            <a:endParaRPr i="1" sz="12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7"/>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IN">
                <a:solidFill>
                  <a:srgbClr val="5B0F00"/>
                </a:solidFill>
                <a:latin typeface="Times New Roman"/>
                <a:ea typeface="Times New Roman"/>
                <a:cs typeface="Times New Roman"/>
                <a:sym typeface="Times New Roman"/>
              </a:rPr>
              <a:t>Methodology: Antenna Design</a:t>
            </a:r>
            <a:endParaRPr>
              <a:solidFill>
                <a:srgbClr val="5B0F00"/>
              </a:solidFill>
              <a:latin typeface="Times New Roman"/>
              <a:ea typeface="Times New Roman"/>
              <a:cs typeface="Times New Roman"/>
              <a:sym typeface="Times New Roman"/>
            </a:endParaRPr>
          </a:p>
          <a:p>
            <a:pPr indent="0" lvl="0" marL="0" rtl="0" algn="l">
              <a:lnSpc>
                <a:spcPct val="89000"/>
              </a:lnSpc>
              <a:spcBef>
                <a:spcPts val="0"/>
              </a:spcBef>
              <a:spcAft>
                <a:spcPts val="0"/>
              </a:spcAft>
              <a:buClr>
                <a:schemeClr val="dk2"/>
              </a:buClr>
              <a:buSzPts val="4400"/>
              <a:buFont typeface="Libre Franklin"/>
              <a:buNone/>
            </a:pPr>
            <a:r>
              <a:t/>
            </a:r>
            <a:endParaRPr/>
          </a:p>
        </p:txBody>
      </p:sp>
      <p:sp>
        <p:nvSpPr>
          <p:cNvPr id="226" name="Google Shape;226;p27"/>
          <p:cNvSpPr txBox="1"/>
          <p:nvPr/>
        </p:nvSpPr>
        <p:spPr>
          <a:xfrm>
            <a:off x="1371600" y="2388800"/>
            <a:ext cx="9919800" cy="602100"/>
          </a:xfrm>
          <a:prstGeom prst="rect">
            <a:avLst/>
          </a:prstGeom>
          <a:noFill/>
          <a:ln>
            <a:noFill/>
          </a:ln>
        </p:spPr>
        <p:txBody>
          <a:bodyPr anchorCtr="0" anchor="t" bIns="45700" lIns="45700" spcFirstLastPara="1" rIns="45700" wrap="square" tIns="45700">
            <a:spAutoFit/>
          </a:bodyPr>
          <a:lstStyle/>
          <a:p>
            <a:pPr indent="0" lvl="0" marL="0" marR="0" rtl="0" algn="just">
              <a:lnSpc>
                <a:spcPct val="107000"/>
              </a:lnSpc>
              <a:spcBef>
                <a:spcPts val="800"/>
              </a:spcBef>
              <a:spcAft>
                <a:spcPts val="0"/>
              </a:spcAft>
              <a:buClr>
                <a:srgbClr val="000000"/>
              </a:buClr>
              <a:buSzPts val="1800"/>
              <a:buFont typeface="Calibri"/>
              <a:buNone/>
            </a:pPr>
            <a:r>
              <a:rPr lang="en-IN" sz="1600">
                <a:latin typeface="Times New Roman"/>
                <a:ea typeface="Times New Roman"/>
                <a:cs typeface="Times New Roman"/>
                <a:sym typeface="Times New Roman"/>
              </a:rPr>
              <a:t>After resizing the patch, a new parametric sweep of feed positions was conducted. The slot feed position was varied from 1.25 mm to 1.85 mm vertically upward from center of antenna, in increments of 0.1 mm.</a:t>
            </a:r>
            <a:endParaRPr sz="1600">
              <a:latin typeface="Times New Roman"/>
              <a:ea typeface="Times New Roman"/>
              <a:cs typeface="Times New Roman"/>
              <a:sym typeface="Times New Roman"/>
            </a:endParaRPr>
          </a:p>
        </p:txBody>
      </p:sp>
      <p:sp>
        <p:nvSpPr>
          <p:cNvPr id="227" name="Google Shape;227;p27"/>
          <p:cNvSpPr txBox="1"/>
          <p:nvPr/>
        </p:nvSpPr>
        <p:spPr>
          <a:xfrm>
            <a:off x="1371600" y="1833000"/>
            <a:ext cx="6468900" cy="338700"/>
          </a:xfrm>
          <a:prstGeom prst="rect">
            <a:avLst/>
          </a:prstGeom>
          <a:noFill/>
          <a:ln>
            <a:noFill/>
          </a:ln>
        </p:spPr>
        <p:txBody>
          <a:bodyPr anchorCtr="0" anchor="t" bIns="45700" lIns="45700" spcFirstLastPara="1" rIns="45700" wrap="square" tIns="45700">
            <a:spAutoFit/>
          </a:bodyPr>
          <a:lstStyle/>
          <a:p>
            <a:pPr indent="0" lvl="0" marL="0" marR="0" rtl="0" algn="l">
              <a:lnSpc>
                <a:spcPct val="107000"/>
              </a:lnSpc>
              <a:spcBef>
                <a:spcPts val="800"/>
              </a:spcBef>
              <a:spcAft>
                <a:spcPts val="0"/>
              </a:spcAft>
              <a:buClr>
                <a:srgbClr val="000000"/>
              </a:buClr>
              <a:buSzPts val="1800"/>
              <a:buFont typeface="Calibri"/>
              <a:buNone/>
            </a:pPr>
            <a:r>
              <a:rPr lang="en-IN" sz="1600">
                <a:latin typeface="Times New Roman"/>
                <a:ea typeface="Times New Roman"/>
                <a:cs typeface="Times New Roman"/>
                <a:sym typeface="Times New Roman"/>
              </a:rPr>
              <a:t>Patch Dimension Reduction and Feed Re-Optimization</a:t>
            </a:r>
            <a:endParaRPr sz="1600">
              <a:latin typeface="Times New Roman"/>
              <a:ea typeface="Times New Roman"/>
              <a:cs typeface="Times New Roman"/>
              <a:sym typeface="Times New Roman"/>
            </a:endParaRPr>
          </a:p>
        </p:txBody>
      </p:sp>
      <p:pic>
        <p:nvPicPr>
          <p:cNvPr id="228" name="Google Shape;228;p27"/>
          <p:cNvPicPr preferRelativeResize="0"/>
          <p:nvPr/>
        </p:nvPicPr>
        <p:blipFill>
          <a:blip r:embed="rId3">
            <a:alphaModFix/>
          </a:blip>
          <a:stretch>
            <a:fillRect/>
          </a:stretch>
        </p:blipFill>
        <p:spPr>
          <a:xfrm>
            <a:off x="6633675" y="3378025"/>
            <a:ext cx="4657726" cy="2918175"/>
          </a:xfrm>
          <a:prstGeom prst="rect">
            <a:avLst/>
          </a:prstGeom>
          <a:noFill/>
          <a:ln>
            <a:noFill/>
          </a:ln>
        </p:spPr>
      </p:pic>
      <p:graphicFrame>
        <p:nvGraphicFramePr>
          <p:cNvPr id="229" name="Google Shape;229;p27"/>
          <p:cNvGraphicFramePr/>
          <p:nvPr/>
        </p:nvGraphicFramePr>
        <p:xfrm>
          <a:off x="1485900" y="3835225"/>
          <a:ext cx="3000000" cy="3000000"/>
        </p:xfrm>
        <a:graphic>
          <a:graphicData uri="http://schemas.openxmlformats.org/drawingml/2006/table">
            <a:tbl>
              <a:tblPr bandRow="1">
                <a:noFill/>
                <a:tableStyleId>{0FD1D0D7-4AE5-4AEB-A780-C25B25E1801E}</a:tableStyleId>
              </a:tblPr>
              <a:tblGrid>
                <a:gridCol w="1986700"/>
                <a:gridCol w="1532725"/>
              </a:tblGrid>
              <a:tr h="486375">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Distance(mm)</a:t>
                      </a:r>
                      <a:endParaRPr sz="1300">
                        <a:latin typeface="Times New Roman"/>
                        <a:ea typeface="Times New Roman"/>
                        <a:cs typeface="Times New Roman"/>
                        <a:sym typeface="Times New Roman"/>
                      </a:endParaRPr>
                    </a:p>
                  </a:txBody>
                  <a:tcPr marT="0" marB="0" marR="68575" marL="68575" anchor="ctr"/>
                </a:tc>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Gain(dBi)</a:t>
                      </a:r>
                      <a:endParaRPr sz="1300">
                        <a:latin typeface="Times New Roman"/>
                        <a:ea typeface="Times New Roman"/>
                        <a:cs typeface="Times New Roman"/>
                        <a:sym typeface="Times New Roman"/>
                      </a:endParaRPr>
                    </a:p>
                  </a:txBody>
                  <a:tcPr marT="0" marB="0" marR="68575" marL="68575" anchor="ctr"/>
                </a:tc>
              </a:tr>
              <a:tr h="486375">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1.25</a:t>
                      </a:r>
                      <a:endParaRPr sz="1300">
                        <a:latin typeface="Times New Roman"/>
                        <a:ea typeface="Times New Roman"/>
                        <a:cs typeface="Times New Roman"/>
                        <a:sym typeface="Times New Roman"/>
                      </a:endParaRPr>
                    </a:p>
                  </a:txBody>
                  <a:tcPr marT="0" marB="0" marR="68575" marL="68575" anchor="ctr"/>
                </a:tc>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9.71</a:t>
                      </a:r>
                      <a:endParaRPr sz="1300">
                        <a:latin typeface="Times New Roman"/>
                        <a:ea typeface="Times New Roman"/>
                        <a:cs typeface="Times New Roman"/>
                        <a:sym typeface="Times New Roman"/>
                      </a:endParaRPr>
                    </a:p>
                  </a:txBody>
                  <a:tcPr marT="0" marB="0" marR="68575" marL="68575" anchor="ctr"/>
                </a:tc>
              </a:tr>
              <a:tr h="486375">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1.45</a:t>
                      </a:r>
                      <a:endParaRPr sz="1300">
                        <a:latin typeface="Times New Roman"/>
                        <a:ea typeface="Times New Roman"/>
                        <a:cs typeface="Times New Roman"/>
                        <a:sym typeface="Times New Roman"/>
                      </a:endParaRPr>
                    </a:p>
                  </a:txBody>
                  <a:tcPr marT="0" marB="0" marR="68575" marL="68575" anchor="ctr"/>
                </a:tc>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10.14</a:t>
                      </a:r>
                      <a:endParaRPr sz="1300">
                        <a:latin typeface="Times New Roman"/>
                        <a:ea typeface="Times New Roman"/>
                        <a:cs typeface="Times New Roman"/>
                        <a:sym typeface="Times New Roman"/>
                      </a:endParaRPr>
                    </a:p>
                  </a:txBody>
                  <a:tcPr marT="0" marB="0" marR="68575" marL="68575" anchor="ctr"/>
                </a:tc>
              </a:tr>
              <a:tr h="486375">
                <a:tc>
                  <a:txBody>
                    <a:bodyPr/>
                    <a:lstStyle/>
                    <a:p>
                      <a:pPr indent="0" lvl="0" marL="0" rtl="0" algn="ctr">
                        <a:spcBef>
                          <a:spcPts val="0"/>
                        </a:spcBef>
                        <a:spcAft>
                          <a:spcPts val="0"/>
                        </a:spcAft>
                        <a:buNone/>
                      </a:pPr>
                      <a:r>
                        <a:rPr b="1" lang="en-IN" sz="1300">
                          <a:latin typeface="Times New Roman"/>
                          <a:ea typeface="Times New Roman"/>
                          <a:cs typeface="Times New Roman"/>
                          <a:sym typeface="Times New Roman"/>
                        </a:rPr>
                        <a:t>1.55</a:t>
                      </a:r>
                      <a:endParaRPr b="1" sz="1300">
                        <a:latin typeface="Times New Roman"/>
                        <a:ea typeface="Times New Roman"/>
                        <a:cs typeface="Times New Roman"/>
                        <a:sym typeface="Times New Roman"/>
                      </a:endParaRPr>
                    </a:p>
                  </a:txBody>
                  <a:tcPr marT="0" marB="0" marR="68575" marL="68575" anchor="ctr"/>
                </a:tc>
                <a:tc>
                  <a:txBody>
                    <a:bodyPr/>
                    <a:lstStyle/>
                    <a:p>
                      <a:pPr indent="0" lvl="0" marL="0" rtl="0" algn="ctr">
                        <a:spcBef>
                          <a:spcPts val="0"/>
                        </a:spcBef>
                        <a:spcAft>
                          <a:spcPts val="0"/>
                        </a:spcAft>
                        <a:buNone/>
                      </a:pPr>
                      <a:r>
                        <a:rPr b="1" lang="en-IN" sz="1300">
                          <a:latin typeface="Times New Roman"/>
                          <a:ea typeface="Times New Roman"/>
                          <a:cs typeface="Times New Roman"/>
                          <a:sym typeface="Times New Roman"/>
                        </a:rPr>
                        <a:t>10.42</a:t>
                      </a:r>
                      <a:endParaRPr b="1" sz="1300">
                        <a:latin typeface="Times New Roman"/>
                        <a:ea typeface="Times New Roman"/>
                        <a:cs typeface="Times New Roman"/>
                        <a:sym typeface="Times New Roman"/>
                      </a:endParaRPr>
                    </a:p>
                  </a:txBody>
                  <a:tcPr marT="0" marB="0" marR="68575" marL="68575" anchor="ctr"/>
                </a:tc>
              </a:tr>
              <a:tr h="486375">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1.65</a:t>
                      </a:r>
                      <a:endParaRPr sz="1300">
                        <a:latin typeface="Times New Roman"/>
                        <a:ea typeface="Times New Roman"/>
                        <a:cs typeface="Times New Roman"/>
                        <a:sym typeface="Times New Roman"/>
                      </a:endParaRPr>
                    </a:p>
                  </a:txBody>
                  <a:tcPr marT="0" marB="0" marR="68575" marL="68575" anchor="ctr"/>
                </a:tc>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10.06</a:t>
                      </a:r>
                      <a:endParaRPr sz="1300">
                        <a:latin typeface="Times New Roman"/>
                        <a:ea typeface="Times New Roman"/>
                        <a:cs typeface="Times New Roman"/>
                        <a:sym typeface="Times New Roman"/>
                      </a:endParaRPr>
                    </a:p>
                  </a:txBody>
                  <a:tcPr marT="0" marB="0" marR="68575" marL="68575" anchor="ctr"/>
                </a:tc>
              </a:tr>
              <a:tr h="486375">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1.85</a:t>
                      </a:r>
                      <a:endParaRPr sz="1300">
                        <a:latin typeface="Times New Roman"/>
                        <a:ea typeface="Times New Roman"/>
                        <a:cs typeface="Times New Roman"/>
                        <a:sym typeface="Times New Roman"/>
                      </a:endParaRPr>
                    </a:p>
                  </a:txBody>
                  <a:tcPr marT="0" marB="0" marR="68575" marL="68575" anchor="ctr"/>
                </a:tc>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9.60</a:t>
                      </a:r>
                      <a:endParaRPr sz="1300">
                        <a:latin typeface="Times New Roman"/>
                        <a:ea typeface="Times New Roman"/>
                        <a:cs typeface="Times New Roman"/>
                        <a:sym typeface="Times New Roman"/>
                      </a:endParaRPr>
                    </a:p>
                  </a:txBody>
                  <a:tcPr marT="0" marB="0" marR="68575" marL="68575" anchor="ctr"/>
                </a:tc>
              </a:tr>
            </a:tbl>
          </a:graphicData>
        </a:graphic>
      </p:graphicFrame>
      <p:sp>
        <p:nvSpPr>
          <p:cNvPr id="230" name="Google Shape;230;p27"/>
          <p:cNvSpPr txBox="1"/>
          <p:nvPr/>
        </p:nvSpPr>
        <p:spPr>
          <a:xfrm>
            <a:off x="6633638" y="6395250"/>
            <a:ext cx="4657800" cy="577200"/>
          </a:xfrm>
          <a:prstGeom prst="rect">
            <a:avLst/>
          </a:prstGeom>
          <a:noFill/>
          <a:ln>
            <a:noFill/>
          </a:ln>
        </p:spPr>
        <p:txBody>
          <a:bodyPr anchorCtr="0" anchor="t" bIns="45700" lIns="45700" spcFirstLastPara="1" rIns="45700" wrap="square" tIns="45700">
            <a:spAutoFit/>
          </a:bodyPr>
          <a:lstStyle/>
          <a:p>
            <a:pPr indent="0" lvl="0" marL="0" marR="0" rtl="0" algn="ctr">
              <a:lnSpc>
                <a:spcPct val="107000"/>
              </a:lnSpc>
              <a:spcBef>
                <a:spcPts val="800"/>
              </a:spcBef>
              <a:spcAft>
                <a:spcPts val="0"/>
              </a:spcAft>
              <a:buClr>
                <a:srgbClr val="000000"/>
              </a:buClr>
              <a:buSzPts val="1800"/>
              <a:buFont typeface="Calibri"/>
              <a:buNone/>
            </a:pPr>
            <a:r>
              <a:rPr i="1" lang="en-IN" sz="1200">
                <a:latin typeface="Times New Roman"/>
                <a:ea typeface="Times New Roman"/>
                <a:cs typeface="Times New Roman"/>
                <a:sym typeface="Times New Roman"/>
              </a:rPr>
              <a:t>Figure 13: </a:t>
            </a:r>
            <a:r>
              <a:rPr i="1" lang="en-IN" sz="1200">
                <a:solidFill>
                  <a:schemeClr val="dk1"/>
                </a:solidFill>
                <a:latin typeface="Times New Roman"/>
                <a:ea typeface="Times New Roman"/>
                <a:cs typeface="Times New Roman"/>
                <a:sym typeface="Times New Roman"/>
              </a:rPr>
              <a:t>Gain Vs Feed Position From Center of Antenna</a:t>
            </a:r>
            <a:endParaRPr i="1" sz="1200">
              <a:solidFill>
                <a:schemeClr val="dk1"/>
              </a:solidFill>
              <a:latin typeface="Times New Roman"/>
              <a:ea typeface="Times New Roman"/>
              <a:cs typeface="Times New Roman"/>
              <a:sym typeface="Times New Roman"/>
            </a:endParaRPr>
          </a:p>
          <a:p>
            <a:pPr indent="0" lvl="0" marL="0" marR="0" rtl="0" algn="ctr">
              <a:lnSpc>
                <a:spcPct val="107000"/>
              </a:lnSpc>
              <a:spcBef>
                <a:spcPts val="800"/>
              </a:spcBef>
              <a:spcAft>
                <a:spcPts val="0"/>
              </a:spcAft>
              <a:buClr>
                <a:srgbClr val="000000"/>
              </a:buClr>
              <a:buSzPts val="1800"/>
              <a:buFont typeface="Calibri"/>
              <a:buNone/>
            </a:pPr>
            <a:r>
              <a:t/>
            </a:r>
            <a:endParaRPr i="1" sz="1200">
              <a:latin typeface="Times New Roman"/>
              <a:ea typeface="Times New Roman"/>
              <a:cs typeface="Times New Roman"/>
              <a:sym typeface="Times New Roman"/>
            </a:endParaRPr>
          </a:p>
        </p:txBody>
      </p:sp>
      <p:sp>
        <p:nvSpPr>
          <p:cNvPr id="231" name="Google Shape;231;p27"/>
          <p:cNvSpPr txBox="1"/>
          <p:nvPr/>
        </p:nvSpPr>
        <p:spPr>
          <a:xfrm>
            <a:off x="1485900" y="3423450"/>
            <a:ext cx="3519300" cy="577200"/>
          </a:xfrm>
          <a:prstGeom prst="rect">
            <a:avLst/>
          </a:prstGeom>
          <a:noFill/>
          <a:ln>
            <a:noFill/>
          </a:ln>
        </p:spPr>
        <p:txBody>
          <a:bodyPr anchorCtr="0" anchor="t" bIns="45700" lIns="45700" spcFirstLastPara="1" rIns="45700" wrap="square" tIns="45700">
            <a:spAutoFit/>
          </a:bodyPr>
          <a:lstStyle/>
          <a:p>
            <a:pPr indent="0" lvl="0" marL="0" marR="0" rtl="0" algn="ctr">
              <a:lnSpc>
                <a:spcPct val="107000"/>
              </a:lnSpc>
              <a:spcBef>
                <a:spcPts val="800"/>
              </a:spcBef>
              <a:spcAft>
                <a:spcPts val="0"/>
              </a:spcAft>
              <a:buClr>
                <a:srgbClr val="000000"/>
              </a:buClr>
              <a:buSzPts val="1800"/>
              <a:buFont typeface="Calibri"/>
              <a:buNone/>
            </a:pPr>
            <a:r>
              <a:rPr i="1" lang="en-IN" sz="1200">
                <a:latin typeface="Times New Roman"/>
                <a:ea typeface="Times New Roman"/>
                <a:cs typeface="Times New Roman"/>
                <a:sym typeface="Times New Roman"/>
              </a:rPr>
              <a:t>Table 5</a:t>
            </a:r>
            <a:r>
              <a:rPr i="1" lang="en-IN" sz="1200">
                <a:latin typeface="Times New Roman"/>
                <a:ea typeface="Times New Roman"/>
                <a:cs typeface="Times New Roman"/>
                <a:sym typeface="Times New Roman"/>
              </a:rPr>
              <a:t>: </a:t>
            </a:r>
            <a:r>
              <a:rPr i="1" lang="en-IN" sz="1200">
                <a:solidFill>
                  <a:schemeClr val="dk1"/>
                </a:solidFill>
                <a:latin typeface="Times New Roman"/>
                <a:ea typeface="Times New Roman"/>
                <a:cs typeface="Times New Roman"/>
                <a:sym typeface="Times New Roman"/>
              </a:rPr>
              <a:t>Antenna Array Gain for Various Feed Position</a:t>
            </a:r>
            <a:endParaRPr i="1" sz="1200">
              <a:solidFill>
                <a:schemeClr val="dk1"/>
              </a:solidFill>
              <a:latin typeface="Times New Roman"/>
              <a:ea typeface="Times New Roman"/>
              <a:cs typeface="Times New Roman"/>
              <a:sym typeface="Times New Roman"/>
            </a:endParaRPr>
          </a:p>
          <a:p>
            <a:pPr indent="0" lvl="0" marL="0" marR="0" rtl="0" algn="ctr">
              <a:lnSpc>
                <a:spcPct val="107000"/>
              </a:lnSpc>
              <a:spcBef>
                <a:spcPts val="800"/>
              </a:spcBef>
              <a:spcAft>
                <a:spcPts val="0"/>
              </a:spcAft>
              <a:buClr>
                <a:srgbClr val="000000"/>
              </a:buClr>
              <a:buSzPts val="1800"/>
              <a:buFont typeface="Calibri"/>
              <a:buNone/>
            </a:pPr>
            <a:r>
              <a:t/>
            </a:r>
            <a:endParaRPr i="1" sz="12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8"/>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IN">
                <a:solidFill>
                  <a:srgbClr val="5B0F00"/>
                </a:solidFill>
                <a:latin typeface="Times New Roman"/>
                <a:ea typeface="Times New Roman"/>
                <a:cs typeface="Times New Roman"/>
                <a:sym typeface="Times New Roman"/>
              </a:rPr>
              <a:t>Methodology: Antenna Design</a:t>
            </a:r>
            <a:endParaRPr>
              <a:solidFill>
                <a:srgbClr val="5B0F00"/>
              </a:solidFill>
              <a:latin typeface="Times New Roman"/>
              <a:ea typeface="Times New Roman"/>
              <a:cs typeface="Times New Roman"/>
              <a:sym typeface="Times New Roman"/>
            </a:endParaRPr>
          </a:p>
          <a:p>
            <a:pPr indent="0" lvl="0" marL="0" rtl="0" algn="l">
              <a:lnSpc>
                <a:spcPct val="89000"/>
              </a:lnSpc>
              <a:spcBef>
                <a:spcPts val="0"/>
              </a:spcBef>
              <a:spcAft>
                <a:spcPts val="0"/>
              </a:spcAft>
              <a:buClr>
                <a:schemeClr val="dk2"/>
              </a:buClr>
              <a:buSzPts val="4400"/>
              <a:buFont typeface="Libre Franklin"/>
              <a:buNone/>
            </a:pPr>
            <a:r>
              <a:t/>
            </a:r>
            <a:endParaRPr/>
          </a:p>
        </p:txBody>
      </p:sp>
      <p:sp>
        <p:nvSpPr>
          <p:cNvPr id="237" name="Google Shape;237;p28"/>
          <p:cNvSpPr txBox="1"/>
          <p:nvPr/>
        </p:nvSpPr>
        <p:spPr>
          <a:xfrm>
            <a:off x="1371600" y="2799213"/>
            <a:ext cx="5866500" cy="602100"/>
          </a:xfrm>
          <a:prstGeom prst="rect">
            <a:avLst/>
          </a:prstGeom>
          <a:noFill/>
          <a:ln>
            <a:noFill/>
          </a:ln>
        </p:spPr>
        <p:txBody>
          <a:bodyPr anchorCtr="0" anchor="t" bIns="45700" lIns="45700" spcFirstLastPara="1" rIns="45700" wrap="square" tIns="45700">
            <a:spAutoFit/>
          </a:bodyPr>
          <a:lstStyle/>
          <a:p>
            <a:pPr indent="0" lvl="0" marL="0" marR="0" rtl="0" algn="l">
              <a:lnSpc>
                <a:spcPct val="107000"/>
              </a:lnSpc>
              <a:spcBef>
                <a:spcPts val="800"/>
              </a:spcBef>
              <a:spcAft>
                <a:spcPts val="0"/>
              </a:spcAft>
              <a:buClr>
                <a:srgbClr val="000000"/>
              </a:buClr>
              <a:buSzPts val="1800"/>
              <a:buFont typeface="Calibri"/>
              <a:buNone/>
            </a:pPr>
            <a:r>
              <a:rPr lang="en-IN" sz="1600">
                <a:latin typeface="Times New Roman"/>
                <a:ea typeface="Times New Roman"/>
                <a:cs typeface="Times New Roman"/>
                <a:sym typeface="Times New Roman"/>
              </a:rPr>
              <a:t>Sweeping slot orientation 0–90°: 30° gives Axial-Ratio = 0.44 dB and maintains Gain ≈ 10.35 dBi</a:t>
            </a:r>
            <a:endParaRPr sz="1600">
              <a:latin typeface="Times New Roman"/>
              <a:ea typeface="Times New Roman"/>
              <a:cs typeface="Times New Roman"/>
              <a:sym typeface="Times New Roman"/>
            </a:endParaRPr>
          </a:p>
        </p:txBody>
      </p:sp>
      <p:sp>
        <p:nvSpPr>
          <p:cNvPr id="238" name="Google Shape;238;p28"/>
          <p:cNvSpPr txBox="1"/>
          <p:nvPr/>
        </p:nvSpPr>
        <p:spPr>
          <a:xfrm>
            <a:off x="1371600" y="2002350"/>
            <a:ext cx="6468900" cy="338700"/>
          </a:xfrm>
          <a:prstGeom prst="rect">
            <a:avLst/>
          </a:prstGeom>
          <a:noFill/>
          <a:ln>
            <a:noFill/>
          </a:ln>
        </p:spPr>
        <p:txBody>
          <a:bodyPr anchorCtr="0" anchor="t" bIns="45700" lIns="45700" spcFirstLastPara="1" rIns="45700" wrap="square" tIns="45700">
            <a:spAutoFit/>
          </a:bodyPr>
          <a:lstStyle/>
          <a:p>
            <a:pPr indent="0" lvl="0" marL="0" marR="0" rtl="0" algn="l">
              <a:lnSpc>
                <a:spcPct val="107000"/>
              </a:lnSpc>
              <a:spcBef>
                <a:spcPts val="800"/>
              </a:spcBef>
              <a:spcAft>
                <a:spcPts val="0"/>
              </a:spcAft>
              <a:buClr>
                <a:srgbClr val="000000"/>
              </a:buClr>
              <a:buSzPts val="1800"/>
              <a:buFont typeface="Calibri"/>
              <a:buNone/>
            </a:pPr>
            <a:r>
              <a:rPr lang="en-IN" sz="1600">
                <a:latin typeface="Times New Roman"/>
                <a:ea typeface="Times New Roman"/>
                <a:cs typeface="Times New Roman"/>
                <a:sym typeface="Times New Roman"/>
              </a:rPr>
              <a:t>Slot-Angle for Circular Polarisation</a:t>
            </a:r>
            <a:endParaRPr sz="1600">
              <a:latin typeface="Times New Roman"/>
              <a:ea typeface="Times New Roman"/>
              <a:cs typeface="Times New Roman"/>
              <a:sym typeface="Times New Roman"/>
            </a:endParaRPr>
          </a:p>
        </p:txBody>
      </p:sp>
      <p:graphicFrame>
        <p:nvGraphicFramePr>
          <p:cNvPr id="239" name="Google Shape;239;p28"/>
          <p:cNvGraphicFramePr/>
          <p:nvPr/>
        </p:nvGraphicFramePr>
        <p:xfrm>
          <a:off x="1371600" y="4298400"/>
          <a:ext cx="3000000" cy="3000000"/>
        </p:xfrm>
        <a:graphic>
          <a:graphicData uri="http://schemas.openxmlformats.org/drawingml/2006/table">
            <a:tbl>
              <a:tblPr bandRow="1">
                <a:noFill/>
                <a:tableStyleId>{0FD1D0D7-4AE5-4AEB-A780-C25B25E1801E}</a:tableStyleId>
              </a:tblPr>
              <a:tblGrid>
                <a:gridCol w="1629225"/>
                <a:gridCol w="1533125"/>
                <a:gridCol w="1533125"/>
              </a:tblGrid>
              <a:tr h="393650">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Slot angle(degree)</a:t>
                      </a:r>
                      <a:endParaRPr sz="1300">
                        <a:latin typeface="Times New Roman"/>
                        <a:ea typeface="Times New Roman"/>
                        <a:cs typeface="Times New Roman"/>
                        <a:sym typeface="Times New Roman"/>
                      </a:endParaRPr>
                    </a:p>
                  </a:txBody>
                  <a:tcPr marT="0" marB="0" marR="68575" marL="68575" anchor="ctr"/>
                </a:tc>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Gain(dBi)</a:t>
                      </a:r>
                      <a:endParaRPr sz="1300">
                        <a:latin typeface="Times New Roman"/>
                        <a:ea typeface="Times New Roman"/>
                        <a:cs typeface="Times New Roman"/>
                        <a:sym typeface="Times New Roman"/>
                      </a:endParaRPr>
                    </a:p>
                  </a:txBody>
                  <a:tcPr marT="0" marB="0" marR="68575" marL="68575" anchor="ctr"/>
                </a:tc>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Axial Ratio(dB)</a:t>
                      </a:r>
                      <a:endParaRPr sz="1300">
                        <a:latin typeface="Times New Roman"/>
                        <a:ea typeface="Times New Roman"/>
                        <a:cs typeface="Times New Roman"/>
                        <a:sym typeface="Times New Roman"/>
                      </a:endParaRPr>
                    </a:p>
                  </a:txBody>
                  <a:tcPr marT="0" marB="0" marR="68575" marL="68575" anchor="ctr"/>
                </a:tc>
              </a:tr>
              <a:tr h="393650">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15</a:t>
                      </a:r>
                      <a:endParaRPr sz="1300">
                        <a:latin typeface="Times New Roman"/>
                        <a:ea typeface="Times New Roman"/>
                        <a:cs typeface="Times New Roman"/>
                        <a:sym typeface="Times New Roman"/>
                      </a:endParaRPr>
                    </a:p>
                  </a:txBody>
                  <a:tcPr marT="0" marB="0" marR="68575" marL="68575" anchor="ctr"/>
                </a:tc>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10.56</a:t>
                      </a:r>
                      <a:endParaRPr sz="1300">
                        <a:latin typeface="Times New Roman"/>
                        <a:ea typeface="Times New Roman"/>
                        <a:cs typeface="Times New Roman"/>
                        <a:sym typeface="Times New Roman"/>
                      </a:endParaRPr>
                    </a:p>
                  </a:txBody>
                  <a:tcPr marT="0" marB="0" marR="68575" marL="68575" anchor="ctr"/>
                </a:tc>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6.27</a:t>
                      </a:r>
                      <a:endParaRPr sz="1300">
                        <a:latin typeface="Times New Roman"/>
                        <a:ea typeface="Times New Roman"/>
                        <a:cs typeface="Times New Roman"/>
                        <a:sym typeface="Times New Roman"/>
                      </a:endParaRPr>
                    </a:p>
                  </a:txBody>
                  <a:tcPr marT="0" marB="0" marR="68575" marL="68575" anchor="ctr"/>
                </a:tc>
              </a:tr>
              <a:tr h="393650">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25</a:t>
                      </a:r>
                      <a:endParaRPr sz="1300">
                        <a:latin typeface="Times New Roman"/>
                        <a:ea typeface="Times New Roman"/>
                        <a:cs typeface="Times New Roman"/>
                        <a:sym typeface="Times New Roman"/>
                      </a:endParaRPr>
                    </a:p>
                  </a:txBody>
                  <a:tcPr marT="0" marB="0" marR="68575" marL="68575" anchor="ctr"/>
                </a:tc>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10.55</a:t>
                      </a:r>
                      <a:endParaRPr sz="1300">
                        <a:latin typeface="Times New Roman"/>
                        <a:ea typeface="Times New Roman"/>
                        <a:cs typeface="Times New Roman"/>
                        <a:sym typeface="Times New Roman"/>
                      </a:endParaRPr>
                    </a:p>
                  </a:txBody>
                  <a:tcPr marT="0" marB="0" marR="68575" marL="68575" anchor="ctr"/>
                </a:tc>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1.55</a:t>
                      </a:r>
                      <a:endParaRPr sz="1300">
                        <a:latin typeface="Times New Roman"/>
                        <a:ea typeface="Times New Roman"/>
                        <a:cs typeface="Times New Roman"/>
                        <a:sym typeface="Times New Roman"/>
                      </a:endParaRPr>
                    </a:p>
                  </a:txBody>
                  <a:tcPr marT="0" marB="0" marR="68575" marL="68575" anchor="ctr"/>
                </a:tc>
              </a:tr>
              <a:tr h="393650">
                <a:tc>
                  <a:txBody>
                    <a:bodyPr/>
                    <a:lstStyle/>
                    <a:p>
                      <a:pPr indent="0" lvl="0" marL="0" rtl="0" algn="ctr">
                        <a:spcBef>
                          <a:spcPts val="0"/>
                        </a:spcBef>
                        <a:spcAft>
                          <a:spcPts val="0"/>
                        </a:spcAft>
                        <a:buNone/>
                      </a:pPr>
                      <a:r>
                        <a:rPr b="1" lang="en-IN" sz="1300">
                          <a:latin typeface="Times New Roman"/>
                          <a:ea typeface="Times New Roman"/>
                          <a:cs typeface="Times New Roman"/>
                          <a:sym typeface="Times New Roman"/>
                        </a:rPr>
                        <a:t>30</a:t>
                      </a:r>
                      <a:endParaRPr b="1" sz="1300">
                        <a:latin typeface="Times New Roman"/>
                        <a:ea typeface="Times New Roman"/>
                        <a:cs typeface="Times New Roman"/>
                        <a:sym typeface="Times New Roman"/>
                      </a:endParaRPr>
                    </a:p>
                  </a:txBody>
                  <a:tcPr marT="0" marB="0" marR="68575" marL="68575" anchor="ctr"/>
                </a:tc>
                <a:tc>
                  <a:txBody>
                    <a:bodyPr/>
                    <a:lstStyle/>
                    <a:p>
                      <a:pPr indent="0" lvl="0" marL="0" rtl="0" algn="ctr">
                        <a:spcBef>
                          <a:spcPts val="0"/>
                        </a:spcBef>
                        <a:spcAft>
                          <a:spcPts val="0"/>
                        </a:spcAft>
                        <a:buNone/>
                      </a:pPr>
                      <a:r>
                        <a:rPr b="1" lang="en-IN" sz="1300">
                          <a:latin typeface="Times New Roman"/>
                          <a:ea typeface="Times New Roman"/>
                          <a:cs typeface="Times New Roman"/>
                          <a:sym typeface="Times New Roman"/>
                        </a:rPr>
                        <a:t>10.35</a:t>
                      </a:r>
                      <a:endParaRPr b="1" sz="1300">
                        <a:latin typeface="Times New Roman"/>
                        <a:ea typeface="Times New Roman"/>
                        <a:cs typeface="Times New Roman"/>
                        <a:sym typeface="Times New Roman"/>
                      </a:endParaRPr>
                    </a:p>
                  </a:txBody>
                  <a:tcPr marT="0" marB="0" marR="68575" marL="68575" anchor="ctr"/>
                </a:tc>
                <a:tc>
                  <a:txBody>
                    <a:bodyPr/>
                    <a:lstStyle/>
                    <a:p>
                      <a:pPr indent="0" lvl="0" marL="0" rtl="0" algn="ctr">
                        <a:spcBef>
                          <a:spcPts val="0"/>
                        </a:spcBef>
                        <a:spcAft>
                          <a:spcPts val="0"/>
                        </a:spcAft>
                        <a:buNone/>
                      </a:pPr>
                      <a:r>
                        <a:rPr b="1" lang="en-IN" sz="1300">
                          <a:latin typeface="Times New Roman"/>
                          <a:ea typeface="Times New Roman"/>
                          <a:cs typeface="Times New Roman"/>
                          <a:sym typeface="Times New Roman"/>
                        </a:rPr>
                        <a:t>0.44</a:t>
                      </a:r>
                      <a:endParaRPr b="1" sz="1300">
                        <a:latin typeface="Times New Roman"/>
                        <a:ea typeface="Times New Roman"/>
                        <a:cs typeface="Times New Roman"/>
                        <a:sym typeface="Times New Roman"/>
                      </a:endParaRPr>
                    </a:p>
                  </a:txBody>
                  <a:tcPr marT="0" marB="0" marR="68575" marL="68575" anchor="ctr"/>
                </a:tc>
              </a:tr>
              <a:tr h="393650">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35</a:t>
                      </a:r>
                      <a:endParaRPr sz="1300">
                        <a:latin typeface="Times New Roman"/>
                        <a:ea typeface="Times New Roman"/>
                        <a:cs typeface="Times New Roman"/>
                        <a:sym typeface="Times New Roman"/>
                      </a:endParaRPr>
                    </a:p>
                  </a:txBody>
                  <a:tcPr marT="0" marB="0" marR="68575" marL="68575" anchor="ctr"/>
                </a:tc>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10.41</a:t>
                      </a:r>
                      <a:endParaRPr sz="1300">
                        <a:latin typeface="Times New Roman"/>
                        <a:ea typeface="Times New Roman"/>
                        <a:cs typeface="Times New Roman"/>
                        <a:sym typeface="Times New Roman"/>
                      </a:endParaRPr>
                    </a:p>
                  </a:txBody>
                  <a:tcPr marT="0" marB="0" marR="68575" marL="68575" anchor="ctr"/>
                </a:tc>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2.31</a:t>
                      </a:r>
                      <a:endParaRPr sz="1300">
                        <a:latin typeface="Times New Roman"/>
                        <a:ea typeface="Times New Roman"/>
                        <a:cs typeface="Times New Roman"/>
                        <a:sym typeface="Times New Roman"/>
                      </a:endParaRPr>
                    </a:p>
                  </a:txBody>
                  <a:tcPr marT="0" marB="0" marR="68575" marL="68575" anchor="ctr"/>
                </a:tc>
              </a:tr>
              <a:tr h="393650">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45</a:t>
                      </a:r>
                      <a:endParaRPr sz="1300">
                        <a:latin typeface="Times New Roman"/>
                        <a:ea typeface="Times New Roman"/>
                        <a:cs typeface="Times New Roman"/>
                        <a:sym typeface="Times New Roman"/>
                      </a:endParaRPr>
                    </a:p>
                  </a:txBody>
                  <a:tcPr marT="0" marB="0" marR="68575" marL="68575" anchor="ctr"/>
                </a:tc>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10.12</a:t>
                      </a:r>
                      <a:endParaRPr sz="1300">
                        <a:latin typeface="Times New Roman"/>
                        <a:ea typeface="Times New Roman"/>
                        <a:cs typeface="Times New Roman"/>
                        <a:sym typeface="Times New Roman"/>
                      </a:endParaRPr>
                    </a:p>
                  </a:txBody>
                  <a:tcPr marT="0" marB="0" marR="68575" marL="68575" anchor="ctr"/>
                </a:tc>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6.42</a:t>
                      </a:r>
                      <a:endParaRPr sz="1300">
                        <a:latin typeface="Times New Roman"/>
                        <a:ea typeface="Times New Roman"/>
                        <a:cs typeface="Times New Roman"/>
                        <a:sym typeface="Times New Roman"/>
                      </a:endParaRPr>
                    </a:p>
                  </a:txBody>
                  <a:tcPr marT="0" marB="0" marR="68575" marL="68575" anchor="ctr"/>
                </a:tc>
              </a:tr>
            </a:tbl>
          </a:graphicData>
        </a:graphic>
      </p:graphicFrame>
      <p:pic>
        <p:nvPicPr>
          <p:cNvPr id="240" name="Google Shape;240;p28"/>
          <p:cNvPicPr preferRelativeResize="0"/>
          <p:nvPr/>
        </p:nvPicPr>
        <p:blipFill>
          <a:blip r:embed="rId3">
            <a:alphaModFix/>
          </a:blip>
          <a:stretch>
            <a:fillRect/>
          </a:stretch>
        </p:blipFill>
        <p:spPr>
          <a:xfrm>
            <a:off x="7478925" y="4137055"/>
            <a:ext cx="3930225" cy="2351645"/>
          </a:xfrm>
          <a:prstGeom prst="rect">
            <a:avLst/>
          </a:prstGeom>
          <a:noFill/>
          <a:ln>
            <a:noFill/>
          </a:ln>
        </p:spPr>
      </p:pic>
      <p:sp>
        <p:nvSpPr>
          <p:cNvPr id="241" name="Google Shape;241;p28"/>
          <p:cNvSpPr txBox="1"/>
          <p:nvPr/>
        </p:nvSpPr>
        <p:spPr>
          <a:xfrm>
            <a:off x="1409700" y="3935700"/>
            <a:ext cx="4695600" cy="669600"/>
          </a:xfrm>
          <a:prstGeom prst="rect">
            <a:avLst/>
          </a:prstGeom>
          <a:noFill/>
          <a:ln>
            <a:noFill/>
          </a:ln>
        </p:spPr>
        <p:txBody>
          <a:bodyPr anchorCtr="0" anchor="t" bIns="91425" lIns="91425" spcFirstLastPara="1" rIns="91425" wrap="square" tIns="91425">
            <a:spAutoFit/>
          </a:bodyPr>
          <a:lstStyle/>
          <a:p>
            <a:pPr indent="0" lvl="0" marL="0" rtl="0" algn="ctr">
              <a:lnSpc>
                <a:spcPct val="107000"/>
              </a:lnSpc>
              <a:spcBef>
                <a:spcPts val="800"/>
              </a:spcBef>
              <a:spcAft>
                <a:spcPts val="0"/>
              </a:spcAft>
              <a:buNone/>
            </a:pPr>
            <a:r>
              <a:rPr i="1" lang="en-IN" sz="1200">
                <a:solidFill>
                  <a:schemeClr val="dk1"/>
                </a:solidFill>
                <a:latin typeface="Times New Roman"/>
                <a:ea typeface="Times New Roman"/>
                <a:cs typeface="Times New Roman"/>
                <a:sym typeface="Times New Roman"/>
              </a:rPr>
              <a:t>Table 6</a:t>
            </a:r>
            <a:r>
              <a:rPr i="1" lang="en-IN" sz="1200">
                <a:solidFill>
                  <a:schemeClr val="dk1"/>
                </a:solidFill>
                <a:latin typeface="Times New Roman"/>
                <a:ea typeface="Times New Roman"/>
                <a:cs typeface="Times New Roman"/>
                <a:sym typeface="Times New Roman"/>
              </a:rPr>
              <a:t>: </a:t>
            </a:r>
            <a:r>
              <a:rPr i="1" lang="en-IN" sz="1200">
                <a:solidFill>
                  <a:schemeClr val="dk1"/>
                </a:solidFill>
                <a:latin typeface="Times New Roman"/>
                <a:ea typeface="Times New Roman"/>
                <a:cs typeface="Times New Roman"/>
                <a:sym typeface="Times New Roman"/>
              </a:rPr>
              <a:t>Gain and Axial Ratio for Various Slot Angle</a:t>
            </a:r>
            <a:endParaRPr i="1" sz="1200">
              <a:solidFill>
                <a:schemeClr val="dk1"/>
              </a:solidFill>
              <a:latin typeface="Times New Roman"/>
              <a:ea typeface="Times New Roman"/>
              <a:cs typeface="Times New Roman"/>
              <a:sym typeface="Times New Roman"/>
            </a:endParaRPr>
          </a:p>
          <a:p>
            <a:pPr indent="0" lvl="0" marL="0" rtl="0" algn="ctr">
              <a:lnSpc>
                <a:spcPct val="107000"/>
              </a:lnSpc>
              <a:spcBef>
                <a:spcPts val="800"/>
              </a:spcBef>
              <a:spcAft>
                <a:spcPts val="0"/>
              </a:spcAft>
              <a:buNone/>
            </a:pPr>
            <a:r>
              <a:t/>
            </a:r>
            <a:endParaRPr i="1" sz="1200">
              <a:solidFill>
                <a:schemeClr val="dk1"/>
              </a:solidFill>
              <a:latin typeface="Times New Roman"/>
              <a:ea typeface="Times New Roman"/>
              <a:cs typeface="Times New Roman"/>
              <a:sym typeface="Times New Roman"/>
            </a:endParaRPr>
          </a:p>
        </p:txBody>
      </p:sp>
      <p:sp>
        <p:nvSpPr>
          <p:cNvPr id="242" name="Google Shape;242;p28"/>
          <p:cNvSpPr txBox="1"/>
          <p:nvPr/>
        </p:nvSpPr>
        <p:spPr>
          <a:xfrm>
            <a:off x="7478900" y="6488700"/>
            <a:ext cx="3930300" cy="669600"/>
          </a:xfrm>
          <a:prstGeom prst="rect">
            <a:avLst/>
          </a:prstGeom>
          <a:noFill/>
          <a:ln>
            <a:noFill/>
          </a:ln>
        </p:spPr>
        <p:txBody>
          <a:bodyPr anchorCtr="0" anchor="t" bIns="91425" lIns="91425" spcFirstLastPara="1" rIns="91425" wrap="square" tIns="91425">
            <a:spAutoFit/>
          </a:bodyPr>
          <a:lstStyle/>
          <a:p>
            <a:pPr indent="0" lvl="0" marL="0" rtl="0" algn="ctr">
              <a:lnSpc>
                <a:spcPct val="107000"/>
              </a:lnSpc>
              <a:spcBef>
                <a:spcPts val="800"/>
              </a:spcBef>
              <a:spcAft>
                <a:spcPts val="0"/>
              </a:spcAft>
              <a:buNone/>
            </a:pPr>
            <a:r>
              <a:rPr i="1" lang="en-IN" sz="1200">
                <a:solidFill>
                  <a:schemeClr val="dk1"/>
                </a:solidFill>
                <a:latin typeface="Times New Roman"/>
                <a:ea typeface="Times New Roman"/>
                <a:cs typeface="Times New Roman"/>
                <a:sym typeface="Times New Roman"/>
              </a:rPr>
              <a:t>Figure 15: Gain vs Slot Angle Curve</a:t>
            </a:r>
            <a:endParaRPr i="1" sz="1200">
              <a:solidFill>
                <a:schemeClr val="dk1"/>
              </a:solidFill>
              <a:latin typeface="Times New Roman"/>
              <a:ea typeface="Times New Roman"/>
              <a:cs typeface="Times New Roman"/>
              <a:sym typeface="Times New Roman"/>
            </a:endParaRPr>
          </a:p>
          <a:p>
            <a:pPr indent="0" lvl="0" marL="0" rtl="0" algn="ctr">
              <a:lnSpc>
                <a:spcPct val="107000"/>
              </a:lnSpc>
              <a:spcBef>
                <a:spcPts val="800"/>
              </a:spcBef>
              <a:spcAft>
                <a:spcPts val="0"/>
              </a:spcAft>
              <a:buNone/>
            </a:pPr>
            <a:r>
              <a:t/>
            </a:r>
            <a:endParaRPr i="1" sz="1200">
              <a:solidFill>
                <a:schemeClr val="dk1"/>
              </a:solidFill>
              <a:latin typeface="Times New Roman"/>
              <a:ea typeface="Times New Roman"/>
              <a:cs typeface="Times New Roman"/>
              <a:sym typeface="Times New Roman"/>
            </a:endParaRPr>
          </a:p>
        </p:txBody>
      </p:sp>
      <p:sp>
        <p:nvSpPr>
          <p:cNvPr id="243" name="Google Shape;243;p28"/>
          <p:cNvSpPr txBox="1"/>
          <p:nvPr/>
        </p:nvSpPr>
        <p:spPr>
          <a:xfrm>
            <a:off x="7478888" y="3739250"/>
            <a:ext cx="3930300" cy="669600"/>
          </a:xfrm>
          <a:prstGeom prst="rect">
            <a:avLst/>
          </a:prstGeom>
          <a:noFill/>
          <a:ln>
            <a:noFill/>
          </a:ln>
        </p:spPr>
        <p:txBody>
          <a:bodyPr anchorCtr="0" anchor="t" bIns="91425" lIns="91425" spcFirstLastPara="1" rIns="91425" wrap="square" tIns="91425">
            <a:spAutoFit/>
          </a:bodyPr>
          <a:lstStyle/>
          <a:p>
            <a:pPr indent="0" lvl="0" marL="0" rtl="0" algn="ctr">
              <a:lnSpc>
                <a:spcPct val="107000"/>
              </a:lnSpc>
              <a:spcBef>
                <a:spcPts val="800"/>
              </a:spcBef>
              <a:spcAft>
                <a:spcPts val="0"/>
              </a:spcAft>
              <a:buNone/>
            </a:pPr>
            <a:r>
              <a:rPr i="1" lang="en-IN" sz="1200">
                <a:solidFill>
                  <a:schemeClr val="dk1"/>
                </a:solidFill>
                <a:latin typeface="Times New Roman"/>
                <a:ea typeface="Times New Roman"/>
                <a:cs typeface="Times New Roman"/>
                <a:sym typeface="Times New Roman"/>
              </a:rPr>
              <a:t>Figure 14: Slot Angle in Triangular Patch</a:t>
            </a:r>
            <a:endParaRPr i="1" sz="1200">
              <a:solidFill>
                <a:schemeClr val="dk1"/>
              </a:solidFill>
              <a:latin typeface="Times New Roman"/>
              <a:ea typeface="Times New Roman"/>
              <a:cs typeface="Times New Roman"/>
              <a:sym typeface="Times New Roman"/>
            </a:endParaRPr>
          </a:p>
          <a:p>
            <a:pPr indent="0" lvl="0" marL="0" rtl="0" algn="ctr">
              <a:lnSpc>
                <a:spcPct val="107000"/>
              </a:lnSpc>
              <a:spcBef>
                <a:spcPts val="800"/>
              </a:spcBef>
              <a:spcAft>
                <a:spcPts val="0"/>
              </a:spcAft>
              <a:buNone/>
            </a:pPr>
            <a:r>
              <a:t/>
            </a:r>
            <a:endParaRPr i="1" sz="1200">
              <a:solidFill>
                <a:schemeClr val="dk1"/>
              </a:solidFill>
              <a:latin typeface="Times New Roman"/>
              <a:ea typeface="Times New Roman"/>
              <a:cs typeface="Times New Roman"/>
              <a:sym typeface="Times New Roman"/>
            </a:endParaRPr>
          </a:p>
        </p:txBody>
      </p:sp>
      <p:pic>
        <p:nvPicPr>
          <p:cNvPr id="244" name="Google Shape;244;p28"/>
          <p:cNvPicPr preferRelativeResize="0"/>
          <p:nvPr/>
        </p:nvPicPr>
        <p:blipFill>
          <a:blip r:embed="rId4">
            <a:alphaModFix/>
          </a:blip>
          <a:stretch>
            <a:fillRect/>
          </a:stretch>
        </p:blipFill>
        <p:spPr>
          <a:xfrm>
            <a:off x="7748600" y="1552499"/>
            <a:ext cx="3390900" cy="21867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9"/>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IN">
                <a:solidFill>
                  <a:srgbClr val="5B0F00"/>
                </a:solidFill>
                <a:latin typeface="Times New Roman"/>
                <a:ea typeface="Times New Roman"/>
                <a:cs typeface="Times New Roman"/>
                <a:sym typeface="Times New Roman"/>
              </a:rPr>
              <a:t>Methodology: Antenna Design</a:t>
            </a:r>
            <a:endParaRPr>
              <a:solidFill>
                <a:srgbClr val="5B0F00"/>
              </a:solidFill>
              <a:latin typeface="Times New Roman"/>
              <a:ea typeface="Times New Roman"/>
              <a:cs typeface="Times New Roman"/>
              <a:sym typeface="Times New Roman"/>
            </a:endParaRPr>
          </a:p>
          <a:p>
            <a:pPr indent="0" lvl="0" marL="0" rtl="0" algn="l">
              <a:lnSpc>
                <a:spcPct val="89000"/>
              </a:lnSpc>
              <a:spcBef>
                <a:spcPts val="0"/>
              </a:spcBef>
              <a:spcAft>
                <a:spcPts val="0"/>
              </a:spcAft>
              <a:buClr>
                <a:schemeClr val="dk2"/>
              </a:buClr>
              <a:buSzPts val="4400"/>
              <a:buFont typeface="Libre Franklin"/>
              <a:buNone/>
            </a:pPr>
            <a:r>
              <a:t/>
            </a:r>
            <a:endParaRPr/>
          </a:p>
        </p:txBody>
      </p:sp>
      <p:sp>
        <p:nvSpPr>
          <p:cNvPr id="250" name="Google Shape;250;p29"/>
          <p:cNvSpPr txBox="1"/>
          <p:nvPr/>
        </p:nvSpPr>
        <p:spPr>
          <a:xfrm>
            <a:off x="1371600" y="2539725"/>
            <a:ext cx="9540600" cy="704700"/>
          </a:xfrm>
          <a:prstGeom prst="rect">
            <a:avLst/>
          </a:prstGeom>
          <a:noFill/>
          <a:ln>
            <a:noFill/>
          </a:ln>
        </p:spPr>
        <p:txBody>
          <a:bodyPr anchorCtr="0" anchor="t" bIns="45700" lIns="45700" spcFirstLastPara="1" rIns="45700" wrap="square" tIns="45700">
            <a:spAutoFit/>
          </a:bodyPr>
          <a:lstStyle/>
          <a:p>
            <a:pPr indent="0" lvl="0" marL="0" marR="0" rtl="0" algn="l">
              <a:lnSpc>
                <a:spcPct val="107000"/>
              </a:lnSpc>
              <a:spcBef>
                <a:spcPts val="800"/>
              </a:spcBef>
              <a:spcAft>
                <a:spcPts val="0"/>
              </a:spcAft>
              <a:buClr>
                <a:srgbClr val="000000"/>
              </a:buClr>
              <a:buSzPts val="1800"/>
              <a:buFont typeface="Calibri"/>
              <a:buNone/>
            </a:pPr>
            <a:r>
              <a:rPr lang="en-IN" sz="1600">
                <a:latin typeface="Times New Roman"/>
                <a:ea typeface="Times New Roman"/>
                <a:cs typeface="Times New Roman"/>
                <a:sym typeface="Times New Roman"/>
              </a:rPr>
              <a:t>Length reduced to 16 mm and width to 14 mm while monitoring S11 &amp; AR</a:t>
            </a:r>
            <a:endParaRPr sz="1600">
              <a:latin typeface="Times New Roman"/>
              <a:ea typeface="Times New Roman"/>
              <a:cs typeface="Times New Roman"/>
              <a:sym typeface="Times New Roman"/>
            </a:endParaRPr>
          </a:p>
          <a:p>
            <a:pPr indent="0" lvl="0" marL="0" marR="0" rtl="0" algn="l">
              <a:lnSpc>
                <a:spcPct val="107000"/>
              </a:lnSpc>
              <a:spcBef>
                <a:spcPts val="800"/>
              </a:spcBef>
              <a:spcAft>
                <a:spcPts val="0"/>
              </a:spcAft>
              <a:buClr>
                <a:srgbClr val="000000"/>
              </a:buClr>
              <a:buSzPts val="1800"/>
              <a:buFont typeface="Calibri"/>
              <a:buNone/>
            </a:pPr>
            <a:r>
              <a:rPr lang="en-IN" sz="1600">
                <a:latin typeface="Times New Roman"/>
                <a:ea typeface="Times New Roman"/>
                <a:cs typeface="Times New Roman"/>
                <a:sym typeface="Times New Roman"/>
              </a:rPr>
              <a:t>Net footprint shrank by 22 % with negligible gain loss.</a:t>
            </a:r>
            <a:endParaRPr sz="1600">
              <a:latin typeface="Times New Roman"/>
              <a:ea typeface="Times New Roman"/>
              <a:cs typeface="Times New Roman"/>
              <a:sym typeface="Times New Roman"/>
            </a:endParaRPr>
          </a:p>
        </p:txBody>
      </p:sp>
      <p:sp>
        <p:nvSpPr>
          <p:cNvPr id="251" name="Google Shape;251;p29"/>
          <p:cNvSpPr txBox="1"/>
          <p:nvPr/>
        </p:nvSpPr>
        <p:spPr>
          <a:xfrm>
            <a:off x="1371600" y="2002350"/>
            <a:ext cx="6468900" cy="338700"/>
          </a:xfrm>
          <a:prstGeom prst="rect">
            <a:avLst/>
          </a:prstGeom>
          <a:noFill/>
          <a:ln>
            <a:noFill/>
          </a:ln>
        </p:spPr>
        <p:txBody>
          <a:bodyPr anchorCtr="0" anchor="t" bIns="45700" lIns="45700" spcFirstLastPara="1" rIns="45700" wrap="square" tIns="45700">
            <a:spAutoFit/>
          </a:bodyPr>
          <a:lstStyle/>
          <a:p>
            <a:pPr indent="0" lvl="0" marL="0" marR="0" rtl="0" algn="l">
              <a:lnSpc>
                <a:spcPct val="107000"/>
              </a:lnSpc>
              <a:spcBef>
                <a:spcPts val="800"/>
              </a:spcBef>
              <a:spcAft>
                <a:spcPts val="0"/>
              </a:spcAft>
              <a:buClr>
                <a:srgbClr val="000000"/>
              </a:buClr>
              <a:buSzPts val="1800"/>
              <a:buFont typeface="Calibri"/>
              <a:buNone/>
            </a:pPr>
            <a:r>
              <a:rPr lang="en-IN" sz="1600">
                <a:latin typeface="Times New Roman"/>
                <a:ea typeface="Times New Roman"/>
                <a:cs typeface="Times New Roman"/>
                <a:sym typeface="Times New Roman"/>
              </a:rPr>
              <a:t>Substrate Trim for Compactness</a:t>
            </a:r>
            <a:endParaRPr sz="1600">
              <a:latin typeface="Times New Roman"/>
              <a:ea typeface="Times New Roman"/>
              <a:cs typeface="Times New Roman"/>
              <a:sym typeface="Times New Roman"/>
            </a:endParaRPr>
          </a:p>
        </p:txBody>
      </p:sp>
      <p:graphicFrame>
        <p:nvGraphicFramePr>
          <p:cNvPr id="252" name="Google Shape;252;p29"/>
          <p:cNvGraphicFramePr/>
          <p:nvPr/>
        </p:nvGraphicFramePr>
        <p:xfrm>
          <a:off x="6474575" y="4236113"/>
          <a:ext cx="3000000" cy="3000000"/>
        </p:xfrm>
        <a:graphic>
          <a:graphicData uri="http://schemas.openxmlformats.org/drawingml/2006/table">
            <a:tbl>
              <a:tblPr bandRow="1">
                <a:noFill/>
                <a:tableStyleId>{0FD1D0D7-4AE5-4AEB-A780-C25B25E1801E}</a:tableStyleId>
              </a:tblPr>
              <a:tblGrid>
                <a:gridCol w="1724475"/>
                <a:gridCol w="1503700"/>
                <a:gridCol w="1703600"/>
              </a:tblGrid>
              <a:tr h="609225">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Substrate Length(mm)</a:t>
                      </a:r>
                      <a:endParaRPr sz="1300">
                        <a:latin typeface="Times New Roman"/>
                        <a:ea typeface="Times New Roman"/>
                        <a:cs typeface="Times New Roman"/>
                        <a:sym typeface="Times New Roman"/>
                      </a:endParaRPr>
                    </a:p>
                  </a:txBody>
                  <a:tcPr marT="0" marB="0" marR="68575" marL="68575" anchor="ctr"/>
                </a:tc>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Gain(dBi)</a:t>
                      </a:r>
                      <a:endParaRPr sz="1300">
                        <a:latin typeface="Times New Roman"/>
                        <a:ea typeface="Times New Roman"/>
                        <a:cs typeface="Times New Roman"/>
                        <a:sym typeface="Times New Roman"/>
                      </a:endParaRPr>
                    </a:p>
                  </a:txBody>
                  <a:tcPr marT="0" marB="0" marR="68575" marL="68575" anchor="ctr"/>
                </a:tc>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Axial Ratio(dB)</a:t>
                      </a:r>
                      <a:endParaRPr sz="1300">
                        <a:latin typeface="Times New Roman"/>
                        <a:ea typeface="Times New Roman"/>
                        <a:cs typeface="Times New Roman"/>
                        <a:sym typeface="Times New Roman"/>
                      </a:endParaRPr>
                    </a:p>
                  </a:txBody>
                  <a:tcPr marT="0" marB="0" marR="68575" marL="68575" anchor="ctr"/>
                </a:tc>
              </a:tr>
              <a:tr h="304575">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16.8</a:t>
                      </a:r>
                      <a:endParaRPr sz="1300">
                        <a:latin typeface="Times New Roman"/>
                        <a:ea typeface="Times New Roman"/>
                        <a:cs typeface="Times New Roman"/>
                        <a:sym typeface="Times New Roman"/>
                      </a:endParaRPr>
                    </a:p>
                  </a:txBody>
                  <a:tcPr marT="0" marB="0" marR="68575" marL="68575" anchor="ctr"/>
                </a:tc>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10.35</a:t>
                      </a:r>
                      <a:endParaRPr sz="1300">
                        <a:latin typeface="Times New Roman"/>
                        <a:ea typeface="Times New Roman"/>
                        <a:cs typeface="Times New Roman"/>
                        <a:sym typeface="Times New Roman"/>
                      </a:endParaRPr>
                    </a:p>
                  </a:txBody>
                  <a:tcPr marT="0" marB="0" marR="68575" marL="68575" anchor="ctr"/>
                </a:tc>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0.23</a:t>
                      </a:r>
                      <a:endParaRPr sz="1300">
                        <a:latin typeface="Times New Roman"/>
                        <a:ea typeface="Times New Roman"/>
                        <a:cs typeface="Times New Roman"/>
                        <a:sym typeface="Times New Roman"/>
                      </a:endParaRPr>
                    </a:p>
                  </a:txBody>
                  <a:tcPr marT="0" marB="0" marR="68575" marL="68575" anchor="ctr"/>
                </a:tc>
              </a:tr>
              <a:tr h="304575">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16.4</a:t>
                      </a:r>
                      <a:endParaRPr sz="1300">
                        <a:latin typeface="Times New Roman"/>
                        <a:ea typeface="Times New Roman"/>
                        <a:cs typeface="Times New Roman"/>
                        <a:sym typeface="Times New Roman"/>
                      </a:endParaRPr>
                    </a:p>
                  </a:txBody>
                  <a:tcPr marT="0" marB="0" marR="68575" marL="68575" anchor="ctr"/>
                </a:tc>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10.2</a:t>
                      </a:r>
                      <a:endParaRPr sz="1300">
                        <a:latin typeface="Times New Roman"/>
                        <a:ea typeface="Times New Roman"/>
                        <a:cs typeface="Times New Roman"/>
                        <a:sym typeface="Times New Roman"/>
                      </a:endParaRPr>
                    </a:p>
                  </a:txBody>
                  <a:tcPr marT="0" marB="0" marR="68575" marL="68575" anchor="ctr"/>
                </a:tc>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0.21</a:t>
                      </a:r>
                      <a:endParaRPr sz="1300">
                        <a:latin typeface="Times New Roman"/>
                        <a:ea typeface="Times New Roman"/>
                        <a:cs typeface="Times New Roman"/>
                        <a:sym typeface="Times New Roman"/>
                      </a:endParaRPr>
                    </a:p>
                  </a:txBody>
                  <a:tcPr marT="0" marB="0" marR="68575" marL="68575" anchor="ctr"/>
                </a:tc>
              </a:tr>
              <a:tr h="304575">
                <a:tc>
                  <a:txBody>
                    <a:bodyPr/>
                    <a:lstStyle/>
                    <a:p>
                      <a:pPr indent="0" lvl="0" marL="0" rtl="0" algn="ctr">
                        <a:spcBef>
                          <a:spcPts val="0"/>
                        </a:spcBef>
                        <a:spcAft>
                          <a:spcPts val="0"/>
                        </a:spcAft>
                        <a:buNone/>
                      </a:pPr>
                      <a:r>
                        <a:rPr b="1" lang="en-IN" sz="1300">
                          <a:latin typeface="Times New Roman"/>
                          <a:ea typeface="Times New Roman"/>
                          <a:cs typeface="Times New Roman"/>
                          <a:sym typeface="Times New Roman"/>
                        </a:rPr>
                        <a:t>16.0</a:t>
                      </a:r>
                      <a:endParaRPr b="1" sz="1300">
                        <a:latin typeface="Times New Roman"/>
                        <a:ea typeface="Times New Roman"/>
                        <a:cs typeface="Times New Roman"/>
                        <a:sym typeface="Times New Roman"/>
                      </a:endParaRPr>
                    </a:p>
                  </a:txBody>
                  <a:tcPr marT="0" marB="0" marR="68575" marL="68575" anchor="ctr"/>
                </a:tc>
                <a:tc>
                  <a:txBody>
                    <a:bodyPr/>
                    <a:lstStyle/>
                    <a:p>
                      <a:pPr indent="0" lvl="0" marL="0" rtl="0" algn="ctr">
                        <a:spcBef>
                          <a:spcPts val="0"/>
                        </a:spcBef>
                        <a:spcAft>
                          <a:spcPts val="0"/>
                        </a:spcAft>
                        <a:buNone/>
                      </a:pPr>
                      <a:r>
                        <a:rPr b="1" lang="en-IN" sz="1300">
                          <a:latin typeface="Times New Roman"/>
                          <a:ea typeface="Times New Roman"/>
                          <a:cs typeface="Times New Roman"/>
                          <a:sym typeface="Times New Roman"/>
                        </a:rPr>
                        <a:t>10.3</a:t>
                      </a:r>
                      <a:endParaRPr b="1" sz="1300">
                        <a:latin typeface="Times New Roman"/>
                        <a:ea typeface="Times New Roman"/>
                        <a:cs typeface="Times New Roman"/>
                        <a:sym typeface="Times New Roman"/>
                      </a:endParaRPr>
                    </a:p>
                  </a:txBody>
                  <a:tcPr marT="0" marB="0" marR="68575" marL="68575" anchor="ctr"/>
                </a:tc>
                <a:tc>
                  <a:txBody>
                    <a:bodyPr/>
                    <a:lstStyle/>
                    <a:p>
                      <a:pPr indent="0" lvl="0" marL="0" rtl="0" algn="ctr">
                        <a:spcBef>
                          <a:spcPts val="0"/>
                        </a:spcBef>
                        <a:spcAft>
                          <a:spcPts val="0"/>
                        </a:spcAft>
                        <a:buNone/>
                      </a:pPr>
                      <a:r>
                        <a:rPr b="1" lang="en-IN" sz="1300">
                          <a:latin typeface="Times New Roman"/>
                          <a:ea typeface="Times New Roman"/>
                          <a:cs typeface="Times New Roman"/>
                          <a:sym typeface="Times New Roman"/>
                        </a:rPr>
                        <a:t>1.08</a:t>
                      </a:r>
                      <a:endParaRPr b="1" sz="1300">
                        <a:latin typeface="Times New Roman"/>
                        <a:ea typeface="Times New Roman"/>
                        <a:cs typeface="Times New Roman"/>
                        <a:sym typeface="Times New Roman"/>
                      </a:endParaRPr>
                    </a:p>
                  </a:txBody>
                  <a:tcPr marT="0" marB="0" marR="68575" marL="68575" anchor="ctr"/>
                </a:tc>
              </a:tr>
              <a:tr h="304575">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15.6</a:t>
                      </a:r>
                      <a:endParaRPr sz="1300">
                        <a:latin typeface="Times New Roman"/>
                        <a:ea typeface="Times New Roman"/>
                        <a:cs typeface="Times New Roman"/>
                        <a:sym typeface="Times New Roman"/>
                      </a:endParaRPr>
                    </a:p>
                  </a:txBody>
                  <a:tcPr marT="0" marB="0" marR="68575" marL="68575" anchor="ctr"/>
                </a:tc>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10.2</a:t>
                      </a:r>
                      <a:endParaRPr sz="1300">
                        <a:latin typeface="Times New Roman"/>
                        <a:ea typeface="Times New Roman"/>
                        <a:cs typeface="Times New Roman"/>
                        <a:sym typeface="Times New Roman"/>
                      </a:endParaRPr>
                    </a:p>
                  </a:txBody>
                  <a:tcPr marT="0" marB="0" marR="68575" marL="68575" anchor="ctr"/>
                </a:tc>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0.69</a:t>
                      </a:r>
                      <a:endParaRPr sz="1300">
                        <a:latin typeface="Times New Roman"/>
                        <a:ea typeface="Times New Roman"/>
                        <a:cs typeface="Times New Roman"/>
                        <a:sym typeface="Times New Roman"/>
                      </a:endParaRPr>
                    </a:p>
                  </a:txBody>
                  <a:tcPr marT="0" marB="0" marR="68575" marL="68575" anchor="ctr"/>
                </a:tc>
              </a:tr>
              <a:tr h="304575">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15.2</a:t>
                      </a:r>
                      <a:endParaRPr sz="1300">
                        <a:latin typeface="Times New Roman"/>
                        <a:ea typeface="Times New Roman"/>
                        <a:cs typeface="Times New Roman"/>
                        <a:sym typeface="Times New Roman"/>
                      </a:endParaRPr>
                    </a:p>
                  </a:txBody>
                  <a:tcPr marT="0" marB="0" marR="68575" marL="68575" anchor="ctr"/>
                </a:tc>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10.16</a:t>
                      </a:r>
                      <a:endParaRPr sz="1300">
                        <a:latin typeface="Times New Roman"/>
                        <a:ea typeface="Times New Roman"/>
                        <a:cs typeface="Times New Roman"/>
                        <a:sym typeface="Times New Roman"/>
                      </a:endParaRPr>
                    </a:p>
                  </a:txBody>
                  <a:tcPr marT="0" marB="0" marR="68575" marL="68575" anchor="ctr"/>
                </a:tc>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0.75</a:t>
                      </a:r>
                      <a:endParaRPr sz="1300">
                        <a:latin typeface="Times New Roman"/>
                        <a:ea typeface="Times New Roman"/>
                        <a:cs typeface="Times New Roman"/>
                        <a:sym typeface="Times New Roman"/>
                      </a:endParaRPr>
                    </a:p>
                  </a:txBody>
                  <a:tcPr marT="0" marB="0" marR="68575" marL="68575" anchor="ctr"/>
                </a:tc>
              </a:tr>
            </a:tbl>
          </a:graphicData>
        </a:graphic>
      </p:graphicFrame>
      <p:graphicFrame>
        <p:nvGraphicFramePr>
          <p:cNvPr id="253" name="Google Shape;253;p29"/>
          <p:cNvGraphicFramePr/>
          <p:nvPr/>
        </p:nvGraphicFramePr>
        <p:xfrm>
          <a:off x="1323700" y="4236100"/>
          <a:ext cx="3000000" cy="3000000"/>
        </p:xfrm>
        <a:graphic>
          <a:graphicData uri="http://schemas.openxmlformats.org/drawingml/2006/table">
            <a:tbl>
              <a:tblPr bandRow="1">
                <a:noFill/>
                <a:tableStyleId>{0FD1D0D7-4AE5-4AEB-A780-C25B25E1801E}</a:tableStyleId>
              </a:tblPr>
              <a:tblGrid>
                <a:gridCol w="1606075"/>
                <a:gridCol w="1644775"/>
                <a:gridCol w="1625425"/>
              </a:tblGrid>
              <a:tr h="339850">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Slot Width(mm)</a:t>
                      </a:r>
                      <a:endParaRPr sz="1300">
                        <a:latin typeface="Times New Roman"/>
                        <a:ea typeface="Times New Roman"/>
                        <a:cs typeface="Times New Roman"/>
                        <a:sym typeface="Times New Roman"/>
                      </a:endParaRPr>
                    </a:p>
                  </a:txBody>
                  <a:tcPr marT="0" marB="0" marR="68575" marL="68575" anchor="ctr"/>
                </a:tc>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Gain(dBi)</a:t>
                      </a:r>
                      <a:endParaRPr sz="1300">
                        <a:latin typeface="Times New Roman"/>
                        <a:ea typeface="Times New Roman"/>
                        <a:cs typeface="Times New Roman"/>
                        <a:sym typeface="Times New Roman"/>
                      </a:endParaRPr>
                    </a:p>
                  </a:txBody>
                  <a:tcPr marT="0" marB="0" marR="68575" marL="68575" anchor="ctr"/>
                </a:tc>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Axial Ratio(dB)</a:t>
                      </a:r>
                      <a:endParaRPr sz="1300">
                        <a:latin typeface="Times New Roman"/>
                        <a:ea typeface="Times New Roman"/>
                        <a:cs typeface="Times New Roman"/>
                        <a:sym typeface="Times New Roman"/>
                      </a:endParaRPr>
                    </a:p>
                  </a:txBody>
                  <a:tcPr marT="0" marB="0" marR="68575" marL="68575" anchor="ctr"/>
                </a:tc>
              </a:tr>
              <a:tr h="339850">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14.4</a:t>
                      </a:r>
                      <a:endParaRPr sz="1300">
                        <a:latin typeface="Times New Roman"/>
                        <a:ea typeface="Times New Roman"/>
                        <a:cs typeface="Times New Roman"/>
                        <a:sym typeface="Times New Roman"/>
                      </a:endParaRPr>
                    </a:p>
                  </a:txBody>
                  <a:tcPr marT="0" marB="0" marR="68575" marL="68575" anchor="ctr"/>
                </a:tc>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9.83</a:t>
                      </a:r>
                      <a:endParaRPr sz="1300">
                        <a:latin typeface="Times New Roman"/>
                        <a:ea typeface="Times New Roman"/>
                        <a:cs typeface="Times New Roman"/>
                        <a:sym typeface="Times New Roman"/>
                      </a:endParaRPr>
                    </a:p>
                  </a:txBody>
                  <a:tcPr marT="0" marB="0" marR="68575" marL="68575" anchor="ctr"/>
                </a:tc>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0.74</a:t>
                      </a:r>
                      <a:endParaRPr sz="1300">
                        <a:latin typeface="Times New Roman"/>
                        <a:ea typeface="Times New Roman"/>
                        <a:cs typeface="Times New Roman"/>
                        <a:sym typeface="Times New Roman"/>
                      </a:endParaRPr>
                    </a:p>
                  </a:txBody>
                  <a:tcPr marT="0" marB="0" marR="68575" marL="68575" anchor="ctr"/>
                </a:tc>
              </a:tr>
              <a:tr h="339850">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14.2</a:t>
                      </a:r>
                      <a:endParaRPr sz="1300">
                        <a:latin typeface="Times New Roman"/>
                        <a:ea typeface="Times New Roman"/>
                        <a:cs typeface="Times New Roman"/>
                        <a:sym typeface="Times New Roman"/>
                      </a:endParaRPr>
                    </a:p>
                  </a:txBody>
                  <a:tcPr marT="0" marB="0" marR="68575" marL="68575" anchor="ctr"/>
                </a:tc>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9.88</a:t>
                      </a:r>
                      <a:endParaRPr sz="1300">
                        <a:latin typeface="Times New Roman"/>
                        <a:ea typeface="Times New Roman"/>
                        <a:cs typeface="Times New Roman"/>
                        <a:sym typeface="Times New Roman"/>
                      </a:endParaRPr>
                    </a:p>
                  </a:txBody>
                  <a:tcPr marT="0" marB="0" marR="68575" marL="68575" anchor="ctr"/>
                </a:tc>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0.51</a:t>
                      </a:r>
                      <a:endParaRPr sz="1300">
                        <a:latin typeface="Times New Roman"/>
                        <a:ea typeface="Times New Roman"/>
                        <a:cs typeface="Times New Roman"/>
                        <a:sym typeface="Times New Roman"/>
                      </a:endParaRPr>
                    </a:p>
                  </a:txBody>
                  <a:tcPr marT="0" marB="0" marR="68575" marL="68575" anchor="ctr"/>
                </a:tc>
              </a:tr>
              <a:tr h="339850">
                <a:tc>
                  <a:txBody>
                    <a:bodyPr/>
                    <a:lstStyle/>
                    <a:p>
                      <a:pPr indent="0" lvl="0" marL="0" rtl="0" algn="ctr">
                        <a:spcBef>
                          <a:spcPts val="0"/>
                        </a:spcBef>
                        <a:spcAft>
                          <a:spcPts val="0"/>
                        </a:spcAft>
                        <a:buNone/>
                      </a:pPr>
                      <a:r>
                        <a:rPr b="1" lang="en-IN" sz="1300">
                          <a:latin typeface="Times New Roman"/>
                          <a:ea typeface="Times New Roman"/>
                          <a:cs typeface="Times New Roman"/>
                          <a:sym typeface="Times New Roman"/>
                        </a:rPr>
                        <a:t>14.0</a:t>
                      </a:r>
                      <a:endParaRPr b="1" sz="1300">
                        <a:latin typeface="Times New Roman"/>
                        <a:ea typeface="Times New Roman"/>
                        <a:cs typeface="Times New Roman"/>
                        <a:sym typeface="Times New Roman"/>
                      </a:endParaRPr>
                    </a:p>
                  </a:txBody>
                  <a:tcPr marT="0" marB="0" marR="68575" marL="68575" anchor="ctr"/>
                </a:tc>
                <a:tc>
                  <a:txBody>
                    <a:bodyPr/>
                    <a:lstStyle/>
                    <a:p>
                      <a:pPr indent="0" lvl="0" marL="0" rtl="0" algn="ctr">
                        <a:spcBef>
                          <a:spcPts val="0"/>
                        </a:spcBef>
                        <a:spcAft>
                          <a:spcPts val="0"/>
                        </a:spcAft>
                        <a:buNone/>
                      </a:pPr>
                      <a:r>
                        <a:rPr b="1" lang="en-IN" sz="1300">
                          <a:latin typeface="Times New Roman"/>
                          <a:ea typeface="Times New Roman"/>
                          <a:cs typeface="Times New Roman"/>
                          <a:sym typeface="Times New Roman"/>
                        </a:rPr>
                        <a:t>10.37</a:t>
                      </a:r>
                      <a:endParaRPr b="1" sz="1300">
                        <a:latin typeface="Times New Roman"/>
                        <a:ea typeface="Times New Roman"/>
                        <a:cs typeface="Times New Roman"/>
                        <a:sym typeface="Times New Roman"/>
                      </a:endParaRPr>
                    </a:p>
                  </a:txBody>
                  <a:tcPr marT="0" marB="0" marR="68575" marL="68575" anchor="ctr"/>
                </a:tc>
                <a:tc>
                  <a:txBody>
                    <a:bodyPr/>
                    <a:lstStyle/>
                    <a:p>
                      <a:pPr indent="0" lvl="0" marL="0" rtl="0" algn="ctr">
                        <a:spcBef>
                          <a:spcPts val="0"/>
                        </a:spcBef>
                        <a:spcAft>
                          <a:spcPts val="0"/>
                        </a:spcAft>
                        <a:buNone/>
                      </a:pPr>
                      <a:r>
                        <a:rPr b="1" lang="en-IN" sz="1300">
                          <a:latin typeface="Times New Roman"/>
                          <a:ea typeface="Times New Roman"/>
                          <a:cs typeface="Times New Roman"/>
                          <a:sym typeface="Times New Roman"/>
                        </a:rPr>
                        <a:t>1.32</a:t>
                      </a:r>
                      <a:endParaRPr b="1" sz="1300">
                        <a:latin typeface="Times New Roman"/>
                        <a:ea typeface="Times New Roman"/>
                        <a:cs typeface="Times New Roman"/>
                        <a:sym typeface="Times New Roman"/>
                      </a:endParaRPr>
                    </a:p>
                  </a:txBody>
                  <a:tcPr marT="0" marB="0" marR="68575" marL="68575" anchor="ctr"/>
                </a:tc>
              </a:tr>
              <a:tr h="339850">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13.8</a:t>
                      </a:r>
                      <a:endParaRPr sz="1300">
                        <a:latin typeface="Times New Roman"/>
                        <a:ea typeface="Times New Roman"/>
                        <a:cs typeface="Times New Roman"/>
                        <a:sym typeface="Times New Roman"/>
                      </a:endParaRPr>
                    </a:p>
                  </a:txBody>
                  <a:tcPr marT="0" marB="0" marR="68575" marL="68575" anchor="ctr"/>
                </a:tc>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9.88</a:t>
                      </a:r>
                      <a:endParaRPr sz="1300">
                        <a:latin typeface="Times New Roman"/>
                        <a:ea typeface="Times New Roman"/>
                        <a:cs typeface="Times New Roman"/>
                        <a:sym typeface="Times New Roman"/>
                      </a:endParaRPr>
                    </a:p>
                  </a:txBody>
                  <a:tcPr marT="0" marB="0" marR="68575" marL="68575" anchor="ctr"/>
                </a:tc>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0.64</a:t>
                      </a:r>
                      <a:endParaRPr sz="1300">
                        <a:latin typeface="Times New Roman"/>
                        <a:ea typeface="Times New Roman"/>
                        <a:cs typeface="Times New Roman"/>
                        <a:sym typeface="Times New Roman"/>
                      </a:endParaRPr>
                    </a:p>
                  </a:txBody>
                  <a:tcPr marT="0" marB="0" marR="68575" marL="68575" anchor="ctr"/>
                </a:tc>
              </a:tr>
              <a:tr h="432875">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13.6</a:t>
                      </a:r>
                      <a:endParaRPr sz="1300">
                        <a:latin typeface="Times New Roman"/>
                        <a:ea typeface="Times New Roman"/>
                        <a:cs typeface="Times New Roman"/>
                        <a:sym typeface="Times New Roman"/>
                      </a:endParaRPr>
                    </a:p>
                  </a:txBody>
                  <a:tcPr marT="0" marB="0" marR="68575" marL="68575" anchor="ctr"/>
                </a:tc>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9.89</a:t>
                      </a:r>
                      <a:endParaRPr sz="1300">
                        <a:latin typeface="Times New Roman"/>
                        <a:ea typeface="Times New Roman"/>
                        <a:cs typeface="Times New Roman"/>
                        <a:sym typeface="Times New Roman"/>
                      </a:endParaRPr>
                    </a:p>
                  </a:txBody>
                  <a:tcPr marT="0" marB="0" marR="68575" marL="68575" anchor="ctr"/>
                </a:tc>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0.41</a:t>
                      </a:r>
                      <a:endParaRPr sz="1300">
                        <a:latin typeface="Times New Roman"/>
                        <a:ea typeface="Times New Roman"/>
                        <a:cs typeface="Times New Roman"/>
                        <a:sym typeface="Times New Roman"/>
                      </a:endParaRPr>
                    </a:p>
                  </a:txBody>
                  <a:tcPr marT="0" marB="0" marR="68575" marL="68575" anchor="ctr"/>
                </a:tc>
              </a:tr>
            </a:tbl>
          </a:graphicData>
        </a:graphic>
      </p:graphicFrame>
      <p:sp>
        <p:nvSpPr>
          <p:cNvPr id="254" name="Google Shape;254;p29"/>
          <p:cNvSpPr txBox="1"/>
          <p:nvPr/>
        </p:nvSpPr>
        <p:spPr>
          <a:xfrm>
            <a:off x="1323700" y="3787250"/>
            <a:ext cx="4876200" cy="369300"/>
          </a:xfrm>
          <a:prstGeom prst="rect">
            <a:avLst/>
          </a:prstGeom>
          <a:noFill/>
          <a:ln>
            <a:noFill/>
          </a:ln>
        </p:spPr>
        <p:txBody>
          <a:bodyPr anchorCtr="0" anchor="t" bIns="91425" lIns="91425" spcFirstLastPara="1" rIns="91425" wrap="square" tIns="91425">
            <a:spAutoFit/>
          </a:bodyPr>
          <a:lstStyle/>
          <a:p>
            <a:pPr indent="0" lvl="0" marL="0" rtl="0" algn="ctr">
              <a:lnSpc>
                <a:spcPct val="107000"/>
              </a:lnSpc>
              <a:spcBef>
                <a:spcPts val="800"/>
              </a:spcBef>
              <a:spcAft>
                <a:spcPts val="0"/>
              </a:spcAft>
              <a:buNone/>
            </a:pPr>
            <a:r>
              <a:rPr i="1" lang="en-IN" sz="1200">
                <a:solidFill>
                  <a:schemeClr val="dk1"/>
                </a:solidFill>
                <a:latin typeface="Times New Roman"/>
                <a:ea typeface="Times New Roman"/>
                <a:cs typeface="Times New Roman"/>
                <a:sym typeface="Times New Roman"/>
              </a:rPr>
              <a:t>Table 7</a:t>
            </a:r>
            <a:r>
              <a:rPr i="1" lang="en-IN" sz="1200">
                <a:solidFill>
                  <a:schemeClr val="dk1"/>
                </a:solidFill>
                <a:latin typeface="Times New Roman"/>
                <a:ea typeface="Times New Roman"/>
                <a:cs typeface="Times New Roman"/>
                <a:sym typeface="Times New Roman"/>
              </a:rPr>
              <a:t>: </a:t>
            </a:r>
            <a:r>
              <a:rPr i="1" lang="en-IN" sz="1200">
                <a:solidFill>
                  <a:schemeClr val="dk1"/>
                </a:solidFill>
                <a:latin typeface="Times New Roman"/>
                <a:ea typeface="Times New Roman"/>
                <a:cs typeface="Times New Roman"/>
                <a:sym typeface="Times New Roman"/>
              </a:rPr>
              <a:t>Gain and Axial Ratio Value for Various Substrate Width</a:t>
            </a:r>
            <a:endParaRPr i="1" sz="1200">
              <a:solidFill>
                <a:schemeClr val="dk1"/>
              </a:solidFill>
              <a:latin typeface="Times New Roman"/>
              <a:ea typeface="Times New Roman"/>
              <a:cs typeface="Times New Roman"/>
              <a:sym typeface="Times New Roman"/>
            </a:endParaRPr>
          </a:p>
        </p:txBody>
      </p:sp>
      <p:sp>
        <p:nvSpPr>
          <p:cNvPr id="255" name="Google Shape;255;p29"/>
          <p:cNvSpPr txBox="1"/>
          <p:nvPr/>
        </p:nvSpPr>
        <p:spPr>
          <a:xfrm>
            <a:off x="6502363" y="3787250"/>
            <a:ext cx="4876200" cy="369300"/>
          </a:xfrm>
          <a:prstGeom prst="rect">
            <a:avLst/>
          </a:prstGeom>
          <a:noFill/>
          <a:ln>
            <a:noFill/>
          </a:ln>
        </p:spPr>
        <p:txBody>
          <a:bodyPr anchorCtr="0" anchor="t" bIns="91425" lIns="91425" spcFirstLastPara="1" rIns="91425" wrap="square" tIns="91425">
            <a:spAutoFit/>
          </a:bodyPr>
          <a:lstStyle/>
          <a:p>
            <a:pPr indent="0" lvl="0" marL="0" rtl="0" algn="ctr">
              <a:lnSpc>
                <a:spcPct val="107000"/>
              </a:lnSpc>
              <a:spcBef>
                <a:spcPts val="800"/>
              </a:spcBef>
              <a:spcAft>
                <a:spcPts val="0"/>
              </a:spcAft>
              <a:buNone/>
            </a:pPr>
            <a:r>
              <a:rPr i="1" lang="en-IN" sz="1200">
                <a:solidFill>
                  <a:schemeClr val="dk1"/>
                </a:solidFill>
                <a:latin typeface="Times New Roman"/>
                <a:ea typeface="Times New Roman"/>
                <a:cs typeface="Times New Roman"/>
                <a:sym typeface="Times New Roman"/>
              </a:rPr>
              <a:t>Table 8</a:t>
            </a:r>
            <a:r>
              <a:rPr i="1" lang="en-IN" sz="1200">
                <a:solidFill>
                  <a:schemeClr val="dk1"/>
                </a:solidFill>
                <a:latin typeface="Times New Roman"/>
                <a:ea typeface="Times New Roman"/>
                <a:cs typeface="Times New Roman"/>
                <a:sym typeface="Times New Roman"/>
              </a:rPr>
              <a:t>: </a:t>
            </a:r>
            <a:r>
              <a:rPr i="1" lang="en-IN" sz="1200">
                <a:solidFill>
                  <a:schemeClr val="dk1"/>
                </a:solidFill>
                <a:latin typeface="Times New Roman"/>
                <a:ea typeface="Times New Roman"/>
                <a:cs typeface="Times New Roman"/>
                <a:sym typeface="Times New Roman"/>
              </a:rPr>
              <a:t>Gain and Axial Ratio Value for Various Substrate Length</a:t>
            </a:r>
            <a:endParaRPr i="1" sz="1200">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0"/>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IN">
                <a:solidFill>
                  <a:srgbClr val="5B0F00"/>
                </a:solidFill>
                <a:latin typeface="Times New Roman"/>
                <a:ea typeface="Times New Roman"/>
                <a:cs typeface="Times New Roman"/>
                <a:sym typeface="Times New Roman"/>
              </a:rPr>
              <a:t>Methodology: Antenna Design</a:t>
            </a:r>
            <a:endParaRPr>
              <a:solidFill>
                <a:srgbClr val="5B0F00"/>
              </a:solidFill>
              <a:latin typeface="Times New Roman"/>
              <a:ea typeface="Times New Roman"/>
              <a:cs typeface="Times New Roman"/>
              <a:sym typeface="Times New Roman"/>
            </a:endParaRPr>
          </a:p>
          <a:p>
            <a:pPr indent="0" lvl="0" marL="0" rtl="0" algn="l">
              <a:lnSpc>
                <a:spcPct val="89000"/>
              </a:lnSpc>
              <a:spcBef>
                <a:spcPts val="0"/>
              </a:spcBef>
              <a:spcAft>
                <a:spcPts val="0"/>
              </a:spcAft>
              <a:buClr>
                <a:schemeClr val="dk2"/>
              </a:buClr>
              <a:buSzPts val="4400"/>
              <a:buFont typeface="Libre Franklin"/>
              <a:buNone/>
            </a:pPr>
            <a:r>
              <a:t/>
            </a:r>
            <a:endParaRPr/>
          </a:p>
        </p:txBody>
      </p:sp>
      <p:sp>
        <p:nvSpPr>
          <p:cNvPr id="261" name="Google Shape;261;p30"/>
          <p:cNvSpPr txBox="1"/>
          <p:nvPr/>
        </p:nvSpPr>
        <p:spPr>
          <a:xfrm>
            <a:off x="1371600" y="1874600"/>
            <a:ext cx="3390900" cy="1372200"/>
          </a:xfrm>
          <a:prstGeom prst="rect">
            <a:avLst/>
          </a:prstGeom>
          <a:noFill/>
          <a:ln>
            <a:noFill/>
          </a:ln>
        </p:spPr>
        <p:txBody>
          <a:bodyPr anchorCtr="0" anchor="t" bIns="45700" lIns="45700" spcFirstLastPara="1" rIns="45700" wrap="square" tIns="45700">
            <a:spAutoFit/>
          </a:bodyPr>
          <a:lstStyle/>
          <a:p>
            <a:pPr indent="0" lvl="0" marL="0" marR="0" rtl="0" algn="l">
              <a:lnSpc>
                <a:spcPct val="107000"/>
              </a:lnSpc>
              <a:spcBef>
                <a:spcPts val="800"/>
              </a:spcBef>
              <a:spcAft>
                <a:spcPts val="0"/>
              </a:spcAft>
              <a:buClr>
                <a:srgbClr val="000000"/>
              </a:buClr>
              <a:buSzPts val="1800"/>
              <a:buFont typeface="Calibri"/>
              <a:buNone/>
            </a:pPr>
            <a:r>
              <a:rPr lang="en-IN" sz="1500">
                <a:latin typeface="Times New Roman"/>
                <a:ea typeface="Times New Roman"/>
                <a:cs typeface="Times New Roman"/>
                <a:sym typeface="Times New Roman"/>
              </a:rPr>
              <a:t>|S11| = –17.5 dB • BW = 1.31 GHz</a:t>
            </a:r>
            <a:endParaRPr sz="1500">
              <a:latin typeface="Times New Roman"/>
              <a:ea typeface="Times New Roman"/>
              <a:cs typeface="Times New Roman"/>
              <a:sym typeface="Times New Roman"/>
            </a:endParaRPr>
          </a:p>
          <a:p>
            <a:pPr indent="0" lvl="0" marL="0" marR="0" rtl="0" algn="l">
              <a:lnSpc>
                <a:spcPct val="107000"/>
              </a:lnSpc>
              <a:spcBef>
                <a:spcPts val="800"/>
              </a:spcBef>
              <a:spcAft>
                <a:spcPts val="0"/>
              </a:spcAft>
              <a:buClr>
                <a:srgbClr val="000000"/>
              </a:buClr>
              <a:buSzPts val="1800"/>
              <a:buFont typeface="Calibri"/>
              <a:buNone/>
            </a:pPr>
            <a:r>
              <a:rPr lang="en-IN" sz="1500">
                <a:latin typeface="Times New Roman"/>
                <a:ea typeface="Times New Roman"/>
                <a:cs typeface="Times New Roman"/>
                <a:sym typeface="Times New Roman"/>
              </a:rPr>
              <a:t>Gain = 10.43 dBi</a:t>
            </a:r>
            <a:endParaRPr sz="1500">
              <a:latin typeface="Times New Roman"/>
              <a:ea typeface="Times New Roman"/>
              <a:cs typeface="Times New Roman"/>
              <a:sym typeface="Times New Roman"/>
            </a:endParaRPr>
          </a:p>
          <a:p>
            <a:pPr indent="0" lvl="0" marL="0" marR="0" rtl="0" algn="l">
              <a:lnSpc>
                <a:spcPct val="107000"/>
              </a:lnSpc>
              <a:spcBef>
                <a:spcPts val="800"/>
              </a:spcBef>
              <a:spcAft>
                <a:spcPts val="0"/>
              </a:spcAft>
              <a:buClr>
                <a:srgbClr val="000000"/>
              </a:buClr>
              <a:buSzPts val="1800"/>
              <a:buFont typeface="Calibri"/>
              <a:buNone/>
            </a:pPr>
            <a:r>
              <a:rPr lang="en-IN" sz="1500">
                <a:latin typeface="Times New Roman"/>
                <a:ea typeface="Times New Roman"/>
                <a:cs typeface="Times New Roman"/>
                <a:sym typeface="Times New Roman"/>
              </a:rPr>
              <a:t>Axial Ratio = 1.32 dB (CP)</a:t>
            </a:r>
            <a:endParaRPr sz="1500">
              <a:latin typeface="Times New Roman"/>
              <a:ea typeface="Times New Roman"/>
              <a:cs typeface="Times New Roman"/>
              <a:sym typeface="Times New Roman"/>
            </a:endParaRPr>
          </a:p>
          <a:p>
            <a:pPr indent="0" lvl="0" marL="0" marR="0" rtl="0" algn="l">
              <a:lnSpc>
                <a:spcPct val="107000"/>
              </a:lnSpc>
              <a:spcBef>
                <a:spcPts val="800"/>
              </a:spcBef>
              <a:spcAft>
                <a:spcPts val="0"/>
              </a:spcAft>
              <a:buClr>
                <a:srgbClr val="000000"/>
              </a:buClr>
              <a:buSzPts val="1800"/>
              <a:buFont typeface="Calibri"/>
              <a:buNone/>
            </a:pPr>
            <a:r>
              <a:rPr lang="en-IN" sz="1500">
                <a:latin typeface="Times New Roman"/>
                <a:ea typeface="Times New Roman"/>
                <a:cs typeface="Times New Roman"/>
                <a:sym typeface="Times New Roman"/>
              </a:rPr>
              <a:t>3D pattern broadside with low </a:t>
            </a:r>
            <a:r>
              <a:rPr lang="en-IN" sz="1500">
                <a:latin typeface="Times New Roman"/>
                <a:ea typeface="Times New Roman"/>
                <a:cs typeface="Times New Roman"/>
                <a:sym typeface="Times New Roman"/>
              </a:rPr>
              <a:t>sidelobes</a:t>
            </a:r>
            <a:endParaRPr sz="1500">
              <a:latin typeface="Times New Roman"/>
              <a:ea typeface="Times New Roman"/>
              <a:cs typeface="Times New Roman"/>
              <a:sym typeface="Times New Roman"/>
            </a:endParaRPr>
          </a:p>
        </p:txBody>
      </p:sp>
      <p:sp>
        <p:nvSpPr>
          <p:cNvPr id="262" name="Google Shape;262;p30"/>
          <p:cNvSpPr txBox="1"/>
          <p:nvPr/>
        </p:nvSpPr>
        <p:spPr>
          <a:xfrm>
            <a:off x="1371600" y="1473125"/>
            <a:ext cx="6468900" cy="323100"/>
          </a:xfrm>
          <a:prstGeom prst="rect">
            <a:avLst/>
          </a:prstGeom>
          <a:noFill/>
          <a:ln>
            <a:noFill/>
          </a:ln>
        </p:spPr>
        <p:txBody>
          <a:bodyPr anchorCtr="0" anchor="t" bIns="45700" lIns="45700" spcFirstLastPara="1" rIns="45700" wrap="square" tIns="45700">
            <a:spAutoFit/>
          </a:bodyPr>
          <a:lstStyle/>
          <a:p>
            <a:pPr indent="0" lvl="0" marL="0" marR="0" rtl="0" algn="l">
              <a:lnSpc>
                <a:spcPct val="107000"/>
              </a:lnSpc>
              <a:spcBef>
                <a:spcPts val="800"/>
              </a:spcBef>
              <a:spcAft>
                <a:spcPts val="0"/>
              </a:spcAft>
              <a:buClr>
                <a:srgbClr val="000000"/>
              </a:buClr>
              <a:buSzPts val="1800"/>
              <a:buFont typeface="Calibri"/>
              <a:buNone/>
            </a:pPr>
            <a:r>
              <a:rPr lang="en-IN" sz="1500">
                <a:latin typeface="Times New Roman"/>
                <a:ea typeface="Times New Roman"/>
                <a:cs typeface="Times New Roman"/>
                <a:sym typeface="Times New Roman"/>
              </a:rPr>
              <a:t>Final Antenna Performance</a:t>
            </a:r>
            <a:endParaRPr sz="1500">
              <a:latin typeface="Times New Roman"/>
              <a:ea typeface="Times New Roman"/>
              <a:cs typeface="Times New Roman"/>
              <a:sym typeface="Times New Roman"/>
            </a:endParaRPr>
          </a:p>
        </p:txBody>
      </p:sp>
      <p:graphicFrame>
        <p:nvGraphicFramePr>
          <p:cNvPr id="263" name="Google Shape;263;p30"/>
          <p:cNvGraphicFramePr/>
          <p:nvPr/>
        </p:nvGraphicFramePr>
        <p:xfrm>
          <a:off x="1416538" y="3627800"/>
          <a:ext cx="3000000" cy="3000000"/>
        </p:xfrm>
        <a:graphic>
          <a:graphicData uri="http://schemas.openxmlformats.org/drawingml/2006/table">
            <a:tbl>
              <a:tblPr bandRow="1">
                <a:noFill/>
                <a:tableStyleId>{0FD1D0D7-4AE5-4AEB-A780-C25B25E1801E}</a:tableStyleId>
              </a:tblPr>
              <a:tblGrid>
                <a:gridCol w="2404525"/>
                <a:gridCol w="2198575"/>
              </a:tblGrid>
              <a:tr h="243400">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Substrate Length (Lp)</a:t>
                      </a:r>
                      <a:endParaRPr sz="1300">
                        <a:latin typeface="Times New Roman"/>
                        <a:ea typeface="Times New Roman"/>
                        <a:cs typeface="Times New Roman"/>
                        <a:sym typeface="Times New Roman"/>
                      </a:endParaRPr>
                    </a:p>
                  </a:txBody>
                  <a:tcPr marT="0" marB="0" marR="68575" marL="68575" anchor="ctr"/>
                </a:tc>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16 mm</a:t>
                      </a:r>
                      <a:endParaRPr sz="1300">
                        <a:latin typeface="Times New Roman"/>
                        <a:ea typeface="Times New Roman"/>
                        <a:cs typeface="Times New Roman"/>
                        <a:sym typeface="Times New Roman"/>
                      </a:endParaRPr>
                    </a:p>
                  </a:txBody>
                  <a:tcPr marT="0" marB="0" marR="68575" marL="68575" anchor="ctr"/>
                </a:tc>
              </a:tr>
              <a:tr h="243400">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Substrate Width (Wp)</a:t>
                      </a:r>
                      <a:endParaRPr sz="1300">
                        <a:latin typeface="Times New Roman"/>
                        <a:ea typeface="Times New Roman"/>
                        <a:cs typeface="Times New Roman"/>
                        <a:sym typeface="Times New Roman"/>
                      </a:endParaRPr>
                    </a:p>
                  </a:txBody>
                  <a:tcPr marT="0" marB="0" marR="68575" marL="68575" anchor="ctr"/>
                </a:tc>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14 mm</a:t>
                      </a:r>
                      <a:endParaRPr sz="1300">
                        <a:latin typeface="Times New Roman"/>
                        <a:ea typeface="Times New Roman"/>
                        <a:cs typeface="Times New Roman"/>
                        <a:sym typeface="Times New Roman"/>
                      </a:endParaRPr>
                    </a:p>
                  </a:txBody>
                  <a:tcPr marT="0" marB="0" marR="68575" marL="68575" anchor="ctr"/>
                </a:tc>
              </a:tr>
              <a:tr h="243400">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Slot Length (Ls)</a:t>
                      </a:r>
                      <a:endParaRPr sz="1300">
                        <a:latin typeface="Times New Roman"/>
                        <a:ea typeface="Times New Roman"/>
                        <a:cs typeface="Times New Roman"/>
                        <a:sym typeface="Times New Roman"/>
                      </a:endParaRPr>
                    </a:p>
                  </a:txBody>
                  <a:tcPr marT="0" marB="0" marR="68575" marL="68575" anchor="ctr"/>
                </a:tc>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1.65 mm</a:t>
                      </a:r>
                      <a:endParaRPr sz="1300">
                        <a:latin typeface="Times New Roman"/>
                        <a:ea typeface="Times New Roman"/>
                        <a:cs typeface="Times New Roman"/>
                        <a:sym typeface="Times New Roman"/>
                      </a:endParaRPr>
                    </a:p>
                  </a:txBody>
                  <a:tcPr marT="0" marB="0" marR="68575" marL="68575" anchor="ctr"/>
                </a:tc>
              </a:tr>
              <a:tr h="243400">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Slot Width (Ws)</a:t>
                      </a:r>
                      <a:endParaRPr sz="1300">
                        <a:latin typeface="Times New Roman"/>
                        <a:ea typeface="Times New Roman"/>
                        <a:cs typeface="Times New Roman"/>
                        <a:sym typeface="Times New Roman"/>
                      </a:endParaRPr>
                    </a:p>
                  </a:txBody>
                  <a:tcPr marT="0" marB="0" marR="68575" marL="68575" anchor="ctr"/>
                </a:tc>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0.47 mm</a:t>
                      </a:r>
                      <a:endParaRPr sz="1300">
                        <a:latin typeface="Times New Roman"/>
                        <a:ea typeface="Times New Roman"/>
                        <a:cs typeface="Times New Roman"/>
                        <a:sym typeface="Times New Roman"/>
                      </a:endParaRPr>
                    </a:p>
                  </a:txBody>
                  <a:tcPr marT="0" marB="0" marR="68575" marL="68575" anchor="ctr"/>
                </a:tc>
              </a:tr>
              <a:tr h="243400">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D</a:t>
                      </a:r>
                      <a:endParaRPr sz="1300">
                        <a:latin typeface="Times New Roman"/>
                        <a:ea typeface="Times New Roman"/>
                        <a:cs typeface="Times New Roman"/>
                        <a:sym typeface="Times New Roman"/>
                      </a:endParaRPr>
                    </a:p>
                  </a:txBody>
                  <a:tcPr marT="0" marB="0" marR="68575" marL="68575" anchor="ctr"/>
                </a:tc>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2.695 mm</a:t>
                      </a:r>
                      <a:endParaRPr sz="1300">
                        <a:latin typeface="Times New Roman"/>
                        <a:ea typeface="Times New Roman"/>
                        <a:cs typeface="Times New Roman"/>
                        <a:sym typeface="Times New Roman"/>
                      </a:endParaRPr>
                    </a:p>
                  </a:txBody>
                  <a:tcPr marT="0" marB="0" marR="68575" marL="68575" anchor="ctr"/>
                </a:tc>
              </a:tr>
              <a:tr h="243400">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l</a:t>
                      </a:r>
                      <a:r>
                        <a:rPr baseline="-25000" lang="en-IN" sz="1300">
                          <a:latin typeface="Times New Roman"/>
                          <a:ea typeface="Times New Roman"/>
                          <a:cs typeface="Times New Roman"/>
                          <a:sym typeface="Times New Roman"/>
                        </a:rPr>
                        <a:t>1</a:t>
                      </a:r>
                      <a:endParaRPr sz="1300">
                        <a:latin typeface="Times New Roman"/>
                        <a:ea typeface="Times New Roman"/>
                        <a:cs typeface="Times New Roman"/>
                        <a:sym typeface="Times New Roman"/>
                      </a:endParaRPr>
                    </a:p>
                  </a:txBody>
                  <a:tcPr marT="0" marB="0" marR="68575" marL="68575" anchor="ctr"/>
                </a:tc>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5.205 mm</a:t>
                      </a:r>
                      <a:endParaRPr sz="1300">
                        <a:latin typeface="Times New Roman"/>
                        <a:ea typeface="Times New Roman"/>
                        <a:cs typeface="Times New Roman"/>
                        <a:sym typeface="Times New Roman"/>
                      </a:endParaRPr>
                    </a:p>
                  </a:txBody>
                  <a:tcPr marT="0" marB="0" marR="68575" marL="68575" anchor="ctr"/>
                </a:tc>
              </a:tr>
              <a:tr h="243400">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l</a:t>
                      </a:r>
                      <a:r>
                        <a:rPr baseline="-25000" lang="en-IN" sz="1300">
                          <a:latin typeface="Times New Roman"/>
                          <a:ea typeface="Times New Roman"/>
                          <a:cs typeface="Times New Roman"/>
                          <a:sym typeface="Times New Roman"/>
                        </a:rPr>
                        <a:t>2</a:t>
                      </a:r>
                      <a:endParaRPr sz="1300">
                        <a:latin typeface="Times New Roman"/>
                        <a:ea typeface="Times New Roman"/>
                        <a:cs typeface="Times New Roman"/>
                        <a:sym typeface="Times New Roman"/>
                      </a:endParaRPr>
                    </a:p>
                  </a:txBody>
                  <a:tcPr marT="0" marB="0" marR="68575" marL="68575" anchor="ctr"/>
                </a:tc>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3.515 mm</a:t>
                      </a:r>
                      <a:endParaRPr sz="1300">
                        <a:latin typeface="Times New Roman"/>
                        <a:ea typeface="Times New Roman"/>
                        <a:cs typeface="Times New Roman"/>
                        <a:sym typeface="Times New Roman"/>
                      </a:endParaRPr>
                    </a:p>
                  </a:txBody>
                  <a:tcPr marT="0" marB="0" marR="68575" marL="68575" anchor="ctr"/>
                </a:tc>
              </a:tr>
              <a:tr h="243400">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l</a:t>
                      </a:r>
                      <a:r>
                        <a:rPr baseline="-25000" lang="en-IN" sz="1300">
                          <a:latin typeface="Times New Roman"/>
                          <a:ea typeface="Times New Roman"/>
                          <a:cs typeface="Times New Roman"/>
                          <a:sym typeface="Times New Roman"/>
                        </a:rPr>
                        <a:t>3</a:t>
                      </a:r>
                      <a:endParaRPr sz="1300">
                        <a:latin typeface="Times New Roman"/>
                        <a:ea typeface="Times New Roman"/>
                        <a:cs typeface="Times New Roman"/>
                        <a:sym typeface="Times New Roman"/>
                      </a:endParaRPr>
                    </a:p>
                  </a:txBody>
                  <a:tcPr marT="0" marB="0" marR="68575" marL="68575" anchor="ctr"/>
                </a:tc>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6.8 mm</a:t>
                      </a:r>
                      <a:endParaRPr sz="1300">
                        <a:latin typeface="Times New Roman"/>
                        <a:ea typeface="Times New Roman"/>
                        <a:cs typeface="Times New Roman"/>
                        <a:sym typeface="Times New Roman"/>
                      </a:endParaRPr>
                    </a:p>
                  </a:txBody>
                  <a:tcPr marT="0" marB="0" marR="68575" marL="68575" anchor="ctr"/>
                </a:tc>
              </a:tr>
              <a:tr h="243400">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l</a:t>
                      </a:r>
                      <a:r>
                        <a:rPr baseline="-25000" lang="en-IN" sz="1300">
                          <a:latin typeface="Times New Roman"/>
                          <a:ea typeface="Times New Roman"/>
                          <a:cs typeface="Times New Roman"/>
                          <a:sym typeface="Times New Roman"/>
                        </a:rPr>
                        <a:t>4</a:t>
                      </a:r>
                      <a:endParaRPr sz="1300">
                        <a:latin typeface="Times New Roman"/>
                        <a:ea typeface="Times New Roman"/>
                        <a:cs typeface="Times New Roman"/>
                        <a:sym typeface="Times New Roman"/>
                      </a:endParaRPr>
                    </a:p>
                  </a:txBody>
                  <a:tcPr marT="0" marB="0" marR="68575" marL="68575" anchor="ctr"/>
                </a:tc>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1.9 mm</a:t>
                      </a:r>
                      <a:endParaRPr sz="1300">
                        <a:latin typeface="Times New Roman"/>
                        <a:ea typeface="Times New Roman"/>
                        <a:cs typeface="Times New Roman"/>
                        <a:sym typeface="Times New Roman"/>
                      </a:endParaRPr>
                    </a:p>
                  </a:txBody>
                  <a:tcPr marT="0" marB="0" marR="68575" marL="68575" anchor="ctr"/>
                </a:tc>
              </a:tr>
              <a:tr h="243400">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w</a:t>
                      </a:r>
                      <a:r>
                        <a:rPr baseline="-25000" lang="en-IN" sz="1300">
                          <a:latin typeface="Times New Roman"/>
                          <a:ea typeface="Times New Roman"/>
                          <a:cs typeface="Times New Roman"/>
                          <a:sym typeface="Times New Roman"/>
                        </a:rPr>
                        <a:t>1</a:t>
                      </a:r>
                      <a:endParaRPr sz="1300">
                        <a:latin typeface="Times New Roman"/>
                        <a:ea typeface="Times New Roman"/>
                        <a:cs typeface="Times New Roman"/>
                        <a:sym typeface="Times New Roman"/>
                      </a:endParaRPr>
                    </a:p>
                  </a:txBody>
                  <a:tcPr marT="0" marB="0" marR="68575" marL="68575" anchor="ctr"/>
                </a:tc>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0.3 mm</a:t>
                      </a:r>
                      <a:endParaRPr sz="1300">
                        <a:latin typeface="Times New Roman"/>
                        <a:ea typeface="Times New Roman"/>
                        <a:cs typeface="Times New Roman"/>
                        <a:sym typeface="Times New Roman"/>
                      </a:endParaRPr>
                    </a:p>
                  </a:txBody>
                  <a:tcPr marT="0" marB="0" marR="68575" marL="68575" anchor="ctr"/>
                </a:tc>
              </a:tr>
              <a:tr h="243400">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w</a:t>
                      </a:r>
                      <a:r>
                        <a:rPr baseline="-25000" lang="en-IN" sz="1300">
                          <a:latin typeface="Times New Roman"/>
                          <a:ea typeface="Times New Roman"/>
                          <a:cs typeface="Times New Roman"/>
                          <a:sym typeface="Times New Roman"/>
                        </a:rPr>
                        <a:t>3</a:t>
                      </a:r>
                      <a:endParaRPr sz="1300">
                        <a:latin typeface="Times New Roman"/>
                        <a:ea typeface="Times New Roman"/>
                        <a:cs typeface="Times New Roman"/>
                        <a:sym typeface="Times New Roman"/>
                      </a:endParaRPr>
                    </a:p>
                  </a:txBody>
                  <a:tcPr marT="0" marB="0" marR="68575" marL="68575" anchor="ctr"/>
                </a:tc>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0.5 mm</a:t>
                      </a:r>
                      <a:endParaRPr sz="1300">
                        <a:latin typeface="Times New Roman"/>
                        <a:ea typeface="Times New Roman"/>
                        <a:cs typeface="Times New Roman"/>
                        <a:sym typeface="Times New Roman"/>
                      </a:endParaRPr>
                    </a:p>
                  </a:txBody>
                  <a:tcPr marT="0" marB="0" marR="68575" marL="68575" anchor="ctr"/>
                </a:tc>
              </a:tr>
              <a:tr h="243400">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w</a:t>
                      </a:r>
                      <a:r>
                        <a:rPr baseline="-25000" lang="en-IN" sz="1300">
                          <a:latin typeface="Times New Roman"/>
                          <a:ea typeface="Times New Roman"/>
                          <a:cs typeface="Times New Roman"/>
                          <a:sym typeface="Times New Roman"/>
                        </a:rPr>
                        <a:t>4</a:t>
                      </a:r>
                      <a:endParaRPr sz="1300">
                        <a:latin typeface="Times New Roman"/>
                        <a:ea typeface="Times New Roman"/>
                        <a:cs typeface="Times New Roman"/>
                        <a:sym typeface="Times New Roman"/>
                      </a:endParaRPr>
                    </a:p>
                  </a:txBody>
                  <a:tcPr marT="0" marB="0" marR="68575" marL="68575" anchor="ctr"/>
                </a:tc>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1.1 mm</a:t>
                      </a:r>
                      <a:endParaRPr sz="1300">
                        <a:latin typeface="Times New Roman"/>
                        <a:ea typeface="Times New Roman"/>
                        <a:cs typeface="Times New Roman"/>
                        <a:sym typeface="Times New Roman"/>
                      </a:endParaRPr>
                    </a:p>
                  </a:txBody>
                  <a:tcPr marT="0" marB="0" marR="68575" marL="68575" anchor="ctr"/>
                </a:tc>
              </a:tr>
              <a:tr h="243400">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θ</a:t>
                      </a:r>
                      <a:endParaRPr sz="1300">
                        <a:latin typeface="Times New Roman"/>
                        <a:ea typeface="Times New Roman"/>
                        <a:cs typeface="Times New Roman"/>
                        <a:sym typeface="Times New Roman"/>
                      </a:endParaRPr>
                    </a:p>
                  </a:txBody>
                  <a:tcPr marT="0" marB="0" marR="68575" marL="68575" anchor="ctr"/>
                </a:tc>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30 degree</a:t>
                      </a:r>
                      <a:endParaRPr sz="1300">
                        <a:latin typeface="Times New Roman"/>
                        <a:ea typeface="Times New Roman"/>
                        <a:cs typeface="Times New Roman"/>
                        <a:sym typeface="Times New Roman"/>
                      </a:endParaRPr>
                    </a:p>
                  </a:txBody>
                  <a:tcPr marT="0" marB="0" marR="68575" marL="68575" anchor="ctr"/>
                </a:tc>
              </a:tr>
            </a:tbl>
          </a:graphicData>
        </a:graphic>
      </p:graphicFrame>
      <p:pic>
        <p:nvPicPr>
          <p:cNvPr id="264" name="Google Shape;264;p30"/>
          <p:cNvPicPr preferRelativeResize="0"/>
          <p:nvPr/>
        </p:nvPicPr>
        <p:blipFill>
          <a:blip r:embed="rId3">
            <a:alphaModFix/>
          </a:blip>
          <a:stretch>
            <a:fillRect/>
          </a:stretch>
        </p:blipFill>
        <p:spPr>
          <a:xfrm>
            <a:off x="6969975" y="1539950"/>
            <a:ext cx="4090950" cy="4511725"/>
          </a:xfrm>
          <a:prstGeom prst="rect">
            <a:avLst/>
          </a:prstGeom>
          <a:noFill/>
          <a:ln>
            <a:noFill/>
          </a:ln>
        </p:spPr>
      </p:pic>
      <p:sp>
        <p:nvSpPr>
          <p:cNvPr id="265" name="Google Shape;265;p30"/>
          <p:cNvSpPr txBox="1"/>
          <p:nvPr/>
        </p:nvSpPr>
        <p:spPr>
          <a:xfrm>
            <a:off x="1416550" y="3286800"/>
            <a:ext cx="4603200" cy="669600"/>
          </a:xfrm>
          <a:prstGeom prst="rect">
            <a:avLst/>
          </a:prstGeom>
          <a:noFill/>
          <a:ln>
            <a:noFill/>
          </a:ln>
        </p:spPr>
        <p:txBody>
          <a:bodyPr anchorCtr="0" anchor="t" bIns="91425" lIns="91425" spcFirstLastPara="1" rIns="91425" wrap="square" tIns="91425">
            <a:spAutoFit/>
          </a:bodyPr>
          <a:lstStyle/>
          <a:p>
            <a:pPr indent="0" lvl="0" marL="0" rtl="0" algn="ctr">
              <a:lnSpc>
                <a:spcPct val="107000"/>
              </a:lnSpc>
              <a:spcBef>
                <a:spcPts val="800"/>
              </a:spcBef>
              <a:spcAft>
                <a:spcPts val="0"/>
              </a:spcAft>
              <a:buNone/>
            </a:pPr>
            <a:r>
              <a:rPr i="1" lang="en-IN" sz="1200">
                <a:solidFill>
                  <a:schemeClr val="dk1"/>
                </a:solidFill>
                <a:latin typeface="Times New Roman"/>
                <a:ea typeface="Times New Roman"/>
                <a:cs typeface="Times New Roman"/>
                <a:sym typeface="Times New Roman"/>
              </a:rPr>
              <a:t>Table 9</a:t>
            </a:r>
            <a:r>
              <a:rPr i="1" lang="en-IN" sz="1200">
                <a:solidFill>
                  <a:schemeClr val="dk1"/>
                </a:solidFill>
                <a:latin typeface="Times New Roman"/>
                <a:ea typeface="Times New Roman"/>
                <a:cs typeface="Times New Roman"/>
                <a:sym typeface="Times New Roman"/>
              </a:rPr>
              <a:t>: </a:t>
            </a:r>
            <a:r>
              <a:rPr i="1" lang="en-IN" sz="1200">
                <a:solidFill>
                  <a:schemeClr val="dk1"/>
                </a:solidFill>
                <a:latin typeface="Times New Roman"/>
                <a:ea typeface="Times New Roman"/>
                <a:cs typeface="Times New Roman"/>
                <a:sym typeface="Times New Roman"/>
              </a:rPr>
              <a:t>Final Antenna Array Geometry</a:t>
            </a:r>
            <a:endParaRPr i="1" sz="1200">
              <a:solidFill>
                <a:schemeClr val="dk1"/>
              </a:solidFill>
              <a:latin typeface="Times New Roman"/>
              <a:ea typeface="Times New Roman"/>
              <a:cs typeface="Times New Roman"/>
              <a:sym typeface="Times New Roman"/>
            </a:endParaRPr>
          </a:p>
          <a:p>
            <a:pPr indent="0" lvl="0" marL="0" rtl="0" algn="ctr">
              <a:lnSpc>
                <a:spcPct val="107000"/>
              </a:lnSpc>
              <a:spcBef>
                <a:spcPts val="800"/>
              </a:spcBef>
              <a:spcAft>
                <a:spcPts val="0"/>
              </a:spcAft>
              <a:buNone/>
            </a:pPr>
            <a:r>
              <a:t/>
            </a:r>
            <a:endParaRPr i="1" sz="1200">
              <a:solidFill>
                <a:schemeClr val="dk1"/>
              </a:solidFill>
              <a:latin typeface="Times New Roman"/>
              <a:ea typeface="Times New Roman"/>
              <a:cs typeface="Times New Roman"/>
              <a:sym typeface="Times New Roman"/>
            </a:endParaRPr>
          </a:p>
        </p:txBody>
      </p:sp>
      <p:sp>
        <p:nvSpPr>
          <p:cNvPr id="266" name="Google Shape;266;p30"/>
          <p:cNvSpPr txBox="1"/>
          <p:nvPr/>
        </p:nvSpPr>
        <p:spPr>
          <a:xfrm>
            <a:off x="6969975" y="6213775"/>
            <a:ext cx="4091100" cy="669600"/>
          </a:xfrm>
          <a:prstGeom prst="rect">
            <a:avLst/>
          </a:prstGeom>
          <a:noFill/>
          <a:ln>
            <a:noFill/>
          </a:ln>
        </p:spPr>
        <p:txBody>
          <a:bodyPr anchorCtr="0" anchor="t" bIns="91425" lIns="91425" spcFirstLastPara="1" rIns="91425" wrap="square" tIns="91425">
            <a:spAutoFit/>
          </a:bodyPr>
          <a:lstStyle/>
          <a:p>
            <a:pPr indent="0" lvl="0" marL="0" rtl="0" algn="ctr">
              <a:lnSpc>
                <a:spcPct val="107000"/>
              </a:lnSpc>
              <a:spcBef>
                <a:spcPts val="800"/>
              </a:spcBef>
              <a:spcAft>
                <a:spcPts val="0"/>
              </a:spcAft>
              <a:buNone/>
            </a:pPr>
            <a:r>
              <a:rPr i="1" lang="en-IN" sz="1200">
                <a:solidFill>
                  <a:schemeClr val="dk1"/>
                </a:solidFill>
                <a:latin typeface="Times New Roman"/>
                <a:ea typeface="Times New Roman"/>
                <a:cs typeface="Times New Roman"/>
                <a:sym typeface="Times New Roman"/>
              </a:rPr>
              <a:t>Figure 16</a:t>
            </a:r>
            <a:r>
              <a:rPr i="1" lang="en-IN" sz="1200">
                <a:solidFill>
                  <a:schemeClr val="dk1"/>
                </a:solidFill>
                <a:latin typeface="Times New Roman"/>
                <a:ea typeface="Times New Roman"/>
                <a:cs typeface="Times New Roman"/>
                <a:sym typeface="Times New Roman"/>
              </a:rPr>
              <a:t>: </a:t>
            </a:r>
            <a:r>
              <a:rPr i="1" lang="en-IN" sz="1200">
                <a:solidFill>
                  <a:schemeClr val="dk1"/>
                </a:solidFill>
                <a:latin typeface="Times New Roman"/>
                <a:ea typeface="Times New Roman"/>
                <a:cs typeface="Times New Roman"/>
                <a:sym typeface="Times New Roman"/>
              </a:rPr>
              <a:t>Final Antenna Array Geometry</a:t>
            </a:r>
            <a:endParaRPr sz="1100">
              <a:solidFill>
                <a:schemeClr val="dk1"/>
              </a:solidFill>
              <a:latin typeface="Calibri"/>
              <a:ea typeface="Calibri"/>
              <a:cs typeface="Calibri"/>
              <a:sym typeface="Calibri"/>
            </a:endParaRPr>
          </a:p>
          <a:p>
            <a:pPr indent="0" lvl="0" marL="0" rtl="0" algn="ctr">
              <a:lnSpc>
                <a:spcPct val="107000"/>
              </a:lnSpc>
              <a:spcBef>
                <a:spcPts val="800"/>
              </a:spcBef>
              <a:spcAft>
                <a:spcPts val="0"/>
              </a:spcAft>
              <a:buNone/>
            </a:pPr>
            <a:r>
              <a:t/>
            </a:r>
            <a:endParaRPr i="1" sz="1200">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1"/>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IN">
                <a:solidFill>
                  <a:srgbClr val="5B0F00"/>
                </a:solidFill>
                <a:latin typeface="Times New Roman"/>
                <a:ea typeface="Times New Roman"/>
                <a:cs typeface="Times New Roman"/>
                <a:sym typeface="Times New Roman"/>
              </a:rPr>
              <a:t>Methodology: Rectifier Design</a:t>
            </a:r>
            <a:endParaRPr>
              <a:solidFill>
                <a:srgbClr val="5B0F00"/>
              </a:solidFill>
              <a:latin typeface="Times New Roman"/>
              <a:ea typeface="Times New Roman"/>
              <a:cs typeface="Times New Roman"/>
              <a:sym typeface="Times New Roman"/>
            </a:endParaRPr>
          </a:p>
          <a:p>
            <a:pPr indent="0" lvl="0" marL="0" rtl="0" algn="l">
              <a:lnSpc>
                <a:spcPct val="89000"/>
              </a:lnSpc>
              <a:spcBef>
                <a:spcPts val="0"/>
              </a:spcBef>
              <a:spcAft>
                <a:spcPts val="0"/>
              </a:spcAft>
              <a:buClr>
                <a:schemeClr val="dk2"/>
              </a:buClr>
              <a:buSzPts val="4400"/>
              <a:buFont typeface="Libre Franklin"/>
              <a:buNone/>
            </a:pPr>
            <a:r>
              <a:t/>
            </a:r>
            <a:endParaRPr/>
          </a:p>
        </p:txBody>
      </p:sp>
      <p:sp>
        <p:nvSpPr>
          <p:cNvPr id="272" name="Google Shape;272;p31"/>
          <p:cNvSpPr txBox="1"/>
          <p:nvPr/>
        </p:nvSpPr>
        <p:spPr>
          <a:xfrm>
            <a:off x="1371600" y="2002350"/>
            <a:ext cx="9549900" cy="4263300"/>
          </a:xfrm>
          <a:prstGeom prst="rect">
            <a:avLst/>
          </a:prstGeom>
          <a:noFill/>
          <a:ln>
            <a:noFill/>
          </a:ln>
        </p:spPr>
        <p:txBody>
          <a:bodyPr anchorCtr="0" anchor="t" bIns="45700" lIns="45700" spcFirstLastPara="1" rIns="45700" wrap="square" tIns="45700">
            <a:spAutoFit/>
          </a:bodyPr>
          <a:lstStyle/>
          <a:p>
            <a:pPr indent="0" lvl="0" marL="0" marR="0" rtl="0" algn="l">
              <a:lnSpc>
                <a:spcPct val="107000"/>
              </a:lnSpc>
              <a:spcBef>
                <a:spcPts val="800"/>
              </a:spcBef>
              <a:spcAft>
                <a:spcPts val="0"/>
              </a:spcAft>
              <a:buClr>
                <a:srgbClr val="000000"/>
              </a:buClr>
              <a:buSzPts val="1800"/>
              <a:buFont typeface="Calibri"/>
              <a:buNone/>
            </a:pPr>
            <a:r>
              <a:rPr lang="en-IN" sz="1600">
                <a:latin typeface="Times New Roman"/>
                <a:ea typeface="Times New Roman"/>
                <a:cs typeface="Times New Roman"/>
                <a:sym typeface="Times New Roman"/>
              </a:rPr>
              <a:t>Rectification is the critical final stage of a rectenna system , responsible for converting the captured radio-frequency (Rf) signal into a usable direct-current (DC) output.</a:t>
            </a:r>
            <a:endParaRPr sz="1600">
              <a:latin typeface="Times New Roman"/>
              <a:ea typeface="Times New Roman"/>
              <a:cs typeface="Times New Roman"/>
              <a:sym typeface="Times New Roman"/>
            </a:endParaRPr>
          </a:p>
          <a:p>
            <a:pPr indent="0" lvl="0" marL="0" marR="0" rtl="0" algn="l">
              <a:lnSpc>
                <a:spcPct val="107000"/>
              </a:lnSpc>
              <a:spcBef>
                <a:spcPts val="800"/>
              </a:spcBef>
              <a:spcAft>
                <a:spcPts val="0"/>
              </a:spcAft>
              <a:buClr>
                <a:srgbClr val="000000"/>
              </a:buClr>
              <a:buSzPts val="1800"/>
              <a:buFont typeface="Calibri"/>
              <a:buNone/>
            </a:pPr>
            <a:r>
              <a:t/>
            </a:r>
            <a:endParaRPr sz="1600">
              <a:latin typeface="Times New Roman"/>
              <a:ea typeface="Times New Roman"/>
              <a:cs typeface="Times New Roman"/>
              <a:sym typeface="Times New Roman"/>
            </a:endParaRPr>
          </a:p>
          <a:p>
            <a:pPr indent="0" lvl="0" marL="0" marR="0" rtl="0" algn="l">
              <a:lnSpc>
                <a:spcPct val="107000"/>
              </a:lnSpc>
              <a:spcBef>
                <a:spcPts val="800"/>
              </a:spcBef>
              <a:spcAft>
                <a:spcPts val="0"/>
              </a:spcAft>
              <a:buClr>
                <a:srgbClr val="000000"/>
              </a:buClr>
              <a:buSzPts val="1800"/>
              <a:buFont typeface="Calibri"/>
              <a:buNone/>
            </a:pPr>
            <a:r>
              <a:rPr b="1" lang="en-IN" sz="1600">
                <a:latin typeface="Times New Roman"/>
                <a:ea typeface="Times New Roman"/>
                <a:cs typeface="Times New Roman"/>
                <a:sym typeface="Times New Roman"/>
              </a:rPr>
              <a:t>Purpose:</a:t>
            </a:r>
            <a:r>
              <a:rPr lang="en-IN" sz="1600">
                <a:latin typeface="Times New Roman"/>
                <a:ea typeface="Times New Roman"/>
                <a:cs typeface="Times New Roman"/>
                <a:sym typeface="Times New Roman"/>
              </a:rPr>
              <a:t> Converts captured RF signal to usable DC output.</a:t>
            </a:r>
            <a:endParaRPr sz="1600">
              <a:latin typeface="Times New Roman"/>
              <a:ea typeface="Times New Roman"/>
              <a:cs typeface="Times New Roman"/>
              <a:sym typeface="Times New Roman"/>
            </a:endParaRPr>
          </a:p>
          <a:p>
            <a:pPr indent="0" lvl="0" marL="0" marR="0" rtl="0" algn="l">
              <a:lnSpc>
                <a:spcPct val="107000"/>
              </a:lnSpc>
              <a:spcBef>
                <a:spcPts val="800"/>
              </a:spcBef>
              <a:spcAft>
                <a:spcPts val="0"/>
              </a:spcAft>
              <a:buClr>
                <a:srgbClr val="000000"/>
              </a:buClr>
              <a:buSzPts val="1800"/>
              <a:buFont typeface="Calibri"/>
              <a:buNone/>
            </a:pPr>
            <a:r>
              <a:rPr b="1" lang="en-IN" sz="1600">
                <a:latin typeface="Times New Roman"/>
                <a:ea typeface="Times New Roman"/>
                <a:cs typeface="Times New Roman"/>
                <a:sym typeface="Times New Roman"/>
              </a:rPr>
              <a:t>Key Metrics:</a:t>
            </a:r>
            <a:r>
              <a:rPr lang="en-IN" sz="1600">
                <a:latin typeface="Times New Roman"/>
                <a:ea typeface="Times New Roman"/>
                <a:cs typeface="Times New Roman"/>
                <a:sym typeface="Times New Roman"/>
              </a:rPr>
              <a:t> Return Loss (|S11|), Power Conversion Efficiency (PCE), DC Output Voltage</a:t>
            </a:r>
            <a:endParaRPr sz="1600">
              <a:latin typeface="Times New Roman"/>
              <a:ea typeface="Times New Roman"/>
              <a:cs typeface="Times New Roman"/>
              <a:sym typeface="Times New Roman"/>
            </a:endParaRPr>
          </a:p>
          <a:p>
            <a:pPr indent="0" lvl="0" marL="0" marR="0" rtl="0" algn="l">
              <a:lnSpc>
                <a:spcPct val="107000"/>
              </a:lnSpc>
              <a:spcBef>
                <a:spcPts val="800"/>
              </a:spcBef>
              <a:spcAft>
                <a:spcPts val="0"/>
              </a:spcAft>
              <a:buClr>
                <a:srgbClr val="000000"/>
              </a:buClr>
              <a:buSzPts val="1800"/>
              <a:buFont typeface="Calibri"/>
              <a:buNone/>
            </a:pPr>
            <a:r>
              <a:rPr b="1" lang="en-IN" sz="1600">
                <a:latin typeface="Times New Roman"/>
                <a:ea typeface="Times New Roman"/>
                <a:cs typeface="Times New Roman"/>
                <a:sym typeface="Times New Roman"/>
              </a:rPr>
              <a:t>Design:</a:t>
            </a:r>
            <a:r>
              <a:rPr lang="en-IN" sz="1600">
                <a:latin typeface="Times New Roman"/>
                <a:ea typeface="Times New Roman"/>
                <a:cs typeface="Times New Roman"/>
                <a:sym typeface="Times New Roman"/>
              </a:rPr>
              <a:t> 24 GHz half-wave Schottky-diode rectifier, matched to companion patch antenna.</a:t>
            </a:r>
            <a:endParaRPr sz="1600">
              <a:latin typeface="Times New Roman"/>
              <a:ea typeface="Times New Roman"/>
              <a:cs typeface="Times New Roman"/>
              <a:sym typeface="Times New Roman"/>
            </a:endParaRPr>
          </a:p>
          <a:p>
            <a:pPr indent="0" lvl="0" marL="0" marR="0" rtl="0" algn="l">
              <a:lnSpc>
                <a:spcPct val="107000"/>
              </a:lnSpc>
              <a:spcBef>
                <a:spcPts val="800"/>
              </a:spcBef>
              <a:spcAft>
                <a:spcPts val="0"/>
              </a:spcAft>
              <a:buClr>
                <a:srgbClr val="000000"/>
              </a:buClr>
              <a:buSzPts val="1800"/>
              <a:buFont typeface="Calibri"/>
              <a:buNone/>
            </a:pPr>
            <a:r>
              <a:t/>
            </a:r>
            <a:endParaRPr sz="1600">
              <a:latin typeface="Times New Roman"/>
              <a:ea typeface="Times New Roman"/>
              <a:cs typeface="Times New Roman"/>
              <a:sym typeface="Times New Roman"/>
            </a:endParaRPr>
          </a:p>
          <a:p>
            <a:pPr indent="0" lvl="0" marL="0" marR="0" rtl="0" algn="l">
              <a:lnSpc>
                <a:spcPct val="107000"/>
              </a:lnSpc>
              <a:spcBef>
                <a:spcPts val="800"/>
              </a:spcBef>
              <a:spcAft>
                <a:spcPts val="0"/>
              </a:spcAft>
              <a:buClr>
                <a:srgbClr val="000000"/>
              </a:buClr>
              <a:buSzPts val="1800"/>
              <a:buFont typeface="Calibri"/>
              <a:buNone/>
            </a:pPr>
            <a:r>
              <a:rPr b="1" i="1" lang="en-IN" sz="1600">
                <a:latin typeface="Times New Roman"/>
                <a:ea typeface="Times New Roman"/>
                <a:cs typeface="Times New Roman"/>
                <a:sym typeface="Times New Roman"/>
              </a:rPr>
              <a:t>DESIGN TARGETS:</a:t>
            </a:r>
            <a:endParaRPr b="1" i="1" sz="1600">
              <a:latin typeface="Times New Roman"/>
              <a:ea typeface="Times New Roman"/>
              <a:cs typeface="Times New Roman"/>
              <a:sym typeface="Times New Roman"/>
            </a:endParaRPr>
          </a:p>
          <a:p>
            <a:pPr indent="0" lvl="0" marL="0" marR="0" rtl="0" algn="l">
              <a:lnSpc>
                <a:spcPct val="107000"/>
              </a:lnSpc>
              <a:spcBef>
                <a:spcPts val="800"/>
              </a:spcBef>
              <a:spcAft>
                <a:spcPts val="0"/>
              </a:spcAft>
              <a:buClr>
                <a:srgbClr val="000000"/>
              </a:buClr>
              <a:buSzPts val="1800"/>
              <a:buFont typeface="Calibri"/>
              <a:buNone/>
            </a:pPr>
            <a:r>
              <a:rPr lang="en-IN" sz="1600">
                <a:latin typeface="Times New Roman"/>
                <a:ea typeface="Times New Roman"/>
                <a:cs typeface="Times New Roman"/>
                <a:sym typeface="Times New Roman"/>
              </a:rPr>
              <a:t>Freq. &amp; Bandwidth : Centered at 24 GHz, ≥1 GHz BW (|S11| &lt; –10 dB).</a:t>
            </a:r>
            <a:endParaRPr sz="1600">
              <a:latin typeface="Times New Roman"/>
              <a:ea typeface="Times New Roman"/>
              <a:cs typeface="Times New Roman"/>
              <a:sym typeface="Times New Roman"/>
            </a:endParaRPr>
          </a:p>
          <a:p>
            <a:pPr indent="0" lvl="0" marL="0" marR="0" rtl="0" algn="l">
              <a:lnSpc>
                <a:spcPct val="107000"/>
              </a:lnSpc>
              <a:spcBef>
                <a:spcPts val="800"/>
              </a:spcBef>
              <a:spcAft>
                <a:spcPts val="0"/>
              </a:spcAft>
              <a:buClr>
                <a:srgbClr val="000000"/>
              </a:buClr>
              <a:buSzPts val="1800"/>
              <a:buFont typeface="Calibri"/>
              <a:buNone/>
            </a:pPr>
            <a:r>
              <a:rPr lang="en-IN" sz="1600">
                <a:latin typeface="Times New Roman"/>
                <a:ea typeface="Times New Roman"/>
                <a:cs typeface="Times New Roman"/>
                <a:sym typeface="Times New Roman"/>
              </a:rPr>
              <a:t>Impedance Match: |S11| ≤ –16 dB at 24 GHz.</a:t>
            </a:r>
            <a:endParaRPr sz="1600">
              <a:latin typeface="Times New Roman"/>
              <a:ea typeface="Times New Roman"/>
              <a:cs typeface="Times New Roman"/>
              <a:sym typeface="Times New Roman"/>
            </a:endParaRPr>
          </a:p>
          <a:p>
            <a:pPr indent="0" lvl="0" marL="0" marR="0" rtl="0" algn="l">
              <a:lnSpc>
                <a:spcPct val="107000"/>
              </a:lnSpc>
              <a:spcBef>
                <a:spcPts val="800"/>
              </a:spcBef>
              <a:spcAft>
                <a:spcPts val="0"/>
              </a:spcAft>
              <a:buClr>
                <a:srgbClr val="000000"/>
              </a:buClr>
              <a:buSzPts val="1800"/>
              <a:buFont typeface="Calibri"/>
              <a:buNone/>
            </a:pPr>
            <a:r>
              <a:rPr lang="en-IN" sz="1600">
                <a:latin typeface="Times New Roman"/>
                <a:ea typeface="Times New Roman"/>
                <a:cs typeface="Times New Roman"/>
                <a:sym typeface="Times New Roman"/>
              </a:rPr>
              <a:t>Efficiency: PCE ≥ 65% @ 18 dBm input.</a:t>
            </a:r>
            <a:endParaRPr sz="1600">
              <a:latin typeface="Times New Roman"/>
              <a:ea typeface="Times New Roman"/>
              <a:cs typeface="Times New Roman"/>
              <a:sym typeface="Times New Roman"/>
            </a:endParaRPr>
          </a:p>
          <a:p>
            <a:pPr indent="0" lvl="0" marL="0" marR="0" rtl="0" algn="l">
              <a:lnSpc>
                <a:spcPct val="107000"/>
              </a:lnSpc>
              <a:spcBef>
                <a:spcPts val="800"/>
              </a:spcBef>
              <a:spcAft>
                <a:spcPts val="0"/>
              </a:spcAft>
              <a:buClr>
                <a:srgbClr val="000000"/>
              </a:buClr>
              <a:buSzPts val="1800"/>
              <a:buFont typeface="Calibri"/>
              <a:buNone/>
            </a:pPr>
            <a:r>
              <a:rPr lang="en-IN" sz="1600">
                <a:latin typeface="Times New Roman"/>
                <a:ea typeface="Times New Roman"/>
                <a:cs typeface="Times New Roman"/>
                <a:sym typeface="Times New Roman"/>
              </a:rPr>
              <a:t>DC Output: ≥ 2 V across ~300Ω load.</a:t>
            </a:r>
            <a:endParaRPr sz="16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4"/>
          <p:cNvSpPr txBox="1"/>
          <p:nvPr>
            <p:ph type="title"/>
          </p:nvPr>
        </p:nvSpPr>
        <p:spPr>
          <a:xfrm>
            <a:off x="1371600" y="685800"/>
            <a:ext cx="9601200" cy="5400300"/>
          </a:xfrm>
          <a:prstGeom prst="rect">
            <a:avLst/>
          </a:prstGeom>
          <a:noFill/>
          <a:ln>
            <a:noFill/>
          </a:ln>
        </p:spPr>
        <p:txBody>
          <a:bodyPr anchorCtr="0" anchor="t" bIns="45700" lIns="91425" spcFirstLastPara="1" rIns="91425" wrap="square" tIns="45700">
            <a:normAutofit/>
          </a:bodyPr>
          <a:lstStyle/>
          <a:p>
            <a:pPr indent="0" lvl="0" marL="0" rtl="0" algn="ctr">
              <a:lnSpc>
                <a:spcPct val="89000"/>
              </a:lnSpc>
              <a:spcBef>
                <a:spcPts val="0"/>
              </a:spcBef>
              <a:spcAft>
                <a:spcPts val="0"/>
              </a:spcAft>
              <a:buClr>
                <a:srgbClr val="002060"/>
              </a:buClr>
              <a:buSzPts val="3600"/>
              <a:buFont typeface="Times New Roman"/>
              <a:buNone/>
            </a:pPr>
            <a:r>
              <a:rPr lang="en-IN" sz="3600">
                <a:solidFill>
                  <a:srgbClr val="002060"/>
                </a:solidFill>
                <a:latin typeface="Times New Roman"/>
                <a:ea typeface="Times New Roman"/>
                <a:cs typeface="Times New Roman"/>
                <a:sym typeface="Times New Roman"/>
              </a:rPr>
              <a:t>Outlines</a:t>
            </a:r>
            <a:endParaRPr/>
          </a:p>
        </p:txBody>
      </p:sp>
      <p:sp>
        <p:nvSpPr>
          <p:cNvPr id="105" name="Google Shape;105;p14"/>
          <p:cNvSpPr/>
          <p:nvPr/>
        </p:nvSpPr>
        <p:spPr>
          <a:xfrm>
            <a:off x="1371593" y="1985429"/>
            <a:ext cx="4345200" cy="532500"/>
          </a:xfrm>
          <a:prstGeom prst="homePlate">
            <a:avLst>
              <a:gd fmla="val 50000" name="adj"/>
            </a:avLst>
          </a:prstGeom>
          <a:solidFill>
            <a:schemeClr val="accent3"/>
          </a:solidFill>
          <a:ln cap="flat" cmpd="sng" w="34925">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0" i="1" lang="en-IN" sz="1800" u="none" cap="none" strike="noStrike">
                <a:solidFill>
                  <a:schemeClr val="lt1"/>
                </a:solidFill>
                <a:latin typeface="Times New Roman"/>
                <a:ea typeface="Times New Roman"/>
                <a:cs typeface="Times New Roman"/>
                <a:sym typeface="Times New Roman"/>
              </a:rPr>
              <a:t>INTRODUCTION</a:t>
            </a:r>
            <a:endParaRPr/>
          </a:p>
        </p:txBody>
      </p:sp>
      <p:sp>
        <p:nvSpPr>
          <p:cNvPr id="106" name="Google Shape;106;p14"/>
          <p:cNvSpPr/>
          <p:nvPr/>
        </p:nvSpPr>
        <p:spPr>
          <a:xfrm>
            <a:off x="1371601" y="2564025"/>
            <a:ext cx="4345200" cy="532500"/>
          </a:xfrm>
          <a:prstGeom prst="homePlate">
            <a:avLst>
              <a:gd fmla="val 50000" name="adj"/>
            </a:avLst>
          </a:prstGeom>
          <a:solidFill>
            <a:schemeClr val="accent3"/>
          </a:solidFill>
          <a:ln cap="flat" cmpd="sng" w="34925">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i="1" lang="en-IN" sz="1800">
                <a:solidFill>
                  <a:schemeClr val="lt1"/>
                </a:solidFill>
                <a:latin typeface="Times New Roman"/>
                <a:ea typeface="Times New Roman"/>
                <a:cs typeface="Times New Roman"/>
                <a:sym typeface="Times New Roman"/>
              </a:rPr>
              <a:t>LITERATURE REVIEW</a:t>
            </a:r>
            <a:endParaRPr/>
          </a:p>
        </p:txBody>
      </p:sp>
      <p:sp>
        <p:nvSpPr>
          <p:cNvPr id="107" name="Google Shape;107;p14"/>
          <p:cNvSpPr/>
          <p:nvPr/>
        </p:nvSpPr>
        <p:spPr>
          <a:xfrm>
            <a:off x="1371627" y="3142700"/>
            <a:ext cx="4345200" cy="532500"/>
          </a:xfrm>
          <a:prstGeom prst="homePlate">
            <a:avLst>
              <a:gd fmla="val 50000" name="adj"/>
            </a:avLst>
          </a:prstGeom>
          <a:solidFill>
            <a:schemeClr val="accent3"/>
          </a:solidFill>
          <a:ln cap="flat" cmpd="sng" w="34925">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i="1" lang="en-IN" sz="1800">
                <a:solidFill>
                  <a:schemeClr val="lt1"/>
                </a:solidFill>
                <a:latin typeface="Times New Roman"/>
                <a:ea typeface="Times New Roman"/>
                <a:cs typeface="Times New Roman"/>
                <a:sym typeface="Times New Roman"/>
              </a:rPr>
              <a:t>TECHNICAL NOVELTY</a:t>
            </a:r>
            <a:endParaRPr/>
          </a:p>
        </p:txBody>
      </p:sp>
      <p:sp>
        <p:nvSpPr>
          <p:cNvPr id="108" name="Google Shape;108;p14"/>
          <p:cNvSpPr/>
          <p:nvPr/>
        </p:nvSpPr>
        <p:spPr>
          <a:xfrm>
            <a:off x="1371614" y="3721375"/>
            <a:ext cx="4345200" cy="532500"/>
          </a:xfrm>
          <a:prstGeom prst="homePlate">
            <a:avLst>
              <a:gd fmla="val 50000" name="adj"/>
            </a:avLst>
          </a:prstGeom>
          <a:solidFill>
            <a:schemeClr val="accent3"/>
          </a:solidFill>
          <a:ln cap="flat" cmpd="sng" w="34925">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i="1" lang="en-IN" sz="1800">
                <a:solidFill>
                  <a:schemeClr val="lt1"/>
                </a:solidFill>
                <a:latin typeface="Times New Roman"/>
                <a:ea typeface="Times New Roman"/>
                <a:cs typeface="Times New Roman"/>
                <a:sym typeface="Times New Roman"/>
              </a:rPr>
              <a:t>METHODOLOGY</a:t>
            </a:r>
            <a:endParaRPr/>
          </a:p>
        </p:txBody>
      </p:sp>
      <p:sp>
        <p:nvSpPr>
          <p:cNvPr id="109" name="Google Shape;109;p14"/>
          <p:cNvSpPr/>
          <p:nvPr/>
        </p:nvSpPr>
        <p:spPr>
          <a:xfrm>
            <a:off x="1371603" y="4300050"/>
            <a:ext cx="4345200" cy="532500"/>
          </a:xfrm>
          <a:prstGeom prst="homePlate">
            <a:avLst>
              <a:gd fmla="val 50000" name="adj"/>
            </a:avLst>
          </a:prstGeom>
          <a:solidFill>
            <a:schemeClr val="accent3"/>
          </a:solidFill>
          <a:ln cap="flat" cmpd="sng" w="34925">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1" sz="1800">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rPr i="1" lang="en-IN" sz="1800">
                <a:solidFill>
                  <a:schemeClr val="lt1"/>
                </a:solidFill>
                <a:latin typeface="Times New Roman"/>
                <a:ea typeface="Times New Roman"/>
                <a:cs typeface="Times New Roman"/>
                <a:sym typeface="Times New Roman"/>
              </a:rPr>
              <a:t>RESULTS </a:t>
            </a:r>
            <a:endParaRPr/>
          </a:p>
          <a:p>
            <a:pPr indent="0" lvl="0" marL="0" marR="0" rtl="0" algn="l">
              <a:spcBef>
                <a:spcPts val="0"/>
              </a:spcBef>
              <a:spcAft>
                <a:spcPts val="0"/>
              </a:spcAft>
              <a:buNone/>
            </a:pPr>
            <a:r>
              <a:t/>
            </a:r>
            <a:endParaRPr i="1" sz="1800">
              <a:solidFill>
                <a:schemeClr val="lt1"/>
              </a:solidFill>
              <a:latin typeface="Times New Roman"/>
              <a:ea typeface="Times New Roman"/>
              <a:cs typeface="Times New Roman"/>
              <a:sym typeface="Times New Roman"/>
            </a:endParaRPr>
          </a:p>
        </p:txBody>
      </p:sp>
      <p:sp>
        <p:nvSpPr>
          <p:cNvPr id="110" name="Google Shape;110;p14"/>
          <p:cNvSpPr/>
          <p:nvPr/>
        </p:nvSpPr>
        <p:spPr>
          <a:xfrm>
            <a:off x="1371604" y="4878725"/>
            <a:ext cx="4345200" cy="532500"/>
          </a:xfrm>
          <a:prstGeom prst="homePlate">
            <a:avLst>
              <a:gd fmla="val 50000" name="adj"/>
            </a:avLst>
          </a:prstGeom>
          <a:solidFill>
            <a:schemeClr val="accent3"/>
          </a:solidFill>
          <a:ln cap="flat" cmpd="sng" w="34925">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i="1" sz="1800">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rPr i="1" lang="en-IN" sz="1800">
                <a:solidFill>
                  <a:schemeClr val="lt1"/>
                </a:solidFill>
                <a:latin typeface="Times New Roman"/>
                <a:ea typeface="Times New Roman"/>
                <a:cs typeface="Times New Roman"/>
                <a:sym typeface="Times New Roman"/>
              </a:rPr>
              <a:t>REFERENCES</a:t>
            </a:r>
            <a:endParaRPr/>
          </a:p>
          <a:p>
            <a:pPr indent="0" lvl="0" marL="0" marR="0" rtl="0" algn="l">
              <a:spcBef>
                <a:spcPts val="0"/>
              </a:spcBef>
              <a:spcAft>
                <a:spcPts val="0"/>
              </a:spcAft>
              <a:buNone/>
            </a:pPr>
            <a:r>
              <a:t/>
            </a:r>
            <a:endParaRPr i="1" sz="1800">
              <a:solidFill>
                <a:schemeClr val="lt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2"/>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IN">
                <a:solidFill>
                  <a:srgbClr val="5B0F00"/>
                </a:solidFill>
                <a:latin typeface="Times New Roman"/>
                <a:ea typeface="Times New Roman"/>
                <a:cs typeface="Times New Roman"/>
                <a:sym typeface="Times New Roman"/>
              </a:rPr>
              <a:t>Methodology: Rectifier Design</a:t>
            </a:r>
            <a:endParaRPr>
              <a:solidFill>
                <a:srgbClr val="5B0F00"/>
              </a:solidFill>
              <a:latin typeface="Times New Roman"/>
              <a:ea typeface="Times New Roman"/>
              <a:cs typeface="Times New Roman"/>
              <a:sym typeface="Times New Roman"/>
            </a:endParaRPr>
          </a:p>
          <a:p>
            <a:pPr indent="0" lvl="0" marL="0" rtl="0" algn="l">
              <a:lnSpc>
                <a:spcPct val="89000"/>
              </a:lnSpc>
              <a:spcBef>
                <a:spcPts val="0"/>
              </a:spcBef>
              <a:spcAft>
                <a:spcPts val="0"/>
              </a:spcAft>
              <a:buClr>
                <a:schemeClr val="dk2"/>
              </a:buClr>
              <a:buSzPts val="4400"/>
              <a:buFont typeface="Libre Franklin"/>
              <a:buNone/>
            </a:pPr>
            <a:r>
              <a:t/>
            </a:r>
            <a:endParaRPr/>
          </a:p>
        </p:txBody>
      </p:sp>
      <p:sp>
        <p:nvSpPr>
          <p:cNvPr id="278" name="Google Shape;278;p32"/>
          <p:cNvSpPr txBox="1"/>
          <p:nvPr/>
        </p:nvSpPr>
        <p:spPr>
          <a:xfrm>
            <a:off x="1397250" y="1731275"/>
            <a:ext cx="9549900" cy="338700"/>
          </a:xfrm>
          <a:prstGeom prst="rect">
            <a:avLst/>
          </a:prstGeom>
          <a:noFill/>
          <a:ln>
            <a:noFill/>
          </a:ln>
        </p:spPr>
        <p:txBody>
          <a:bodyPr anchorCtr="0" anchor="t" bIns="45700" lIns="45700" spcFirstLastPara="1" rIns="45700" wrap="square" tIns="45700">
            <a:spAutoFit/>
          </a:bodyPr>
          <a:lstStyle/>
          <a:p>
            <a:pPr indent="0" lvl="0" marL="0" marR="0" rtl="0" algn="l">
              <a:lnSpc>
                <a:spcPct val="107000"/>
              </a:lnSpc>
              <a:spcBef>
                <a:spcPts val="800"/>
              </a:spcBef>
              <a:spcAft>
                <a:spcPts val="0"/>
              </a:spcAft>
              <a:buClr>
                <a:srgbClr val="000000"/>
              </a:buClr>
              <a:buSzPts val="1800"/>
              <a:buFont typeface="Calibri"/>
              <a:buNone/>
            </a:pPr>
            <a:r>
              <a:rPr lang="en-IN" sz="1600">
                <a:latin typeface="Times New Roman"/>
                <a:ea typeface="Times New Roman"/>
                <a:cs typeface="Times New Roman"/>
                <a:sym typeface="Times New Roman"/>
              </a:rPr>
              <a:t>Rectifier Iteration 0 – Baseline</a:t>
            </a:r>
            <a:endParaRPr sz="1600">
              <a:latin typeface="Times New Roman"/>
              <a:ea typeface="Times New Roman"/>
              <a:cs typeface="Times New Roman"/>
              <a:sym typeface="Times New Roman"/>
            </a:endParaRPr>
          </a:p>
        </p:txBody>
      </p:sp>
      <p:pic>
        <p:nvPicPr>
          <p:cNvPr id="279" name="Google Shape;279;p32"/>
          <p:cNvPicPr preferRelativeResize="0"/>
          <p:nvPr/>
        </p:nvPicPr>
        <p:blipFill>
          <a:blip r:embed="rId3">
            <a:alphaModFix/>
          </a:blip>
          <a:stretch>
            <a:fillRect/>
          </a:stretch>
        </p:blipFill>
        <p:spPr>
          <a:xfrm>
            <a:off x="2142199" y="2069975"/>
            <a:ext cx="8804950" cy="4446339"/>
          </a:xfrm>
          <a:prstGeom prst="rect">
            <a:avLst/>
          </a:prstGeom>
          <a:noFill/>
          <a:ln>
            <a:noFill/>
          </a:ln>
        </p:spPr>
      </p:pic>
      <p:sp>
        <p:nvSpPr>
          <p:cNvPr id="280" name="Google Shape;280;p32"/>
          <p:cNvSpPr txBox="1"/>
          <p:nvPr/>
        </p:nvSpPr>
        <p:spPr>
          <a:xfrm>
            <a:off x="1686175" y="6470450"/>
            <a:ext cx="9549900" cy="276900"/>
          </a:xfrm>
          <a:prstGeom prst="rect">
            <a:avLst/>
          </a:prstGeom>
          <a:noFill/>
          <a:ln>
            <a:noFill/>
          </a:ln>
        </p:spPr>
        <p:txBody>
          <a:bodyPr anchorCtr="0" anchor="t" bIns="45700" lIns="45700" spcFirstLastPara="1" rIns="45700" wrap="square" tIns="45700">
            <a:spAutoFit/>
          </a:bodyPr>
          <a:lstStyle/>
          <a:p>
            <a:pPr indent="0" lvl="0" marL="0" marR="0" rtl="0" algn="ctr">
              <a:lnSpc>
                <a:spcPct val="107000"/>
              </a:lnSpc>
              <a:spcBef>
                <a:spcPts val="800"/>
              </a:spcBef>
              <a:spcAft>
                <a:spcPts val="0"/>
              </a:spcAft>
              <a:buClr>
                <a:srgbClr val="000000"/>
              </a:buClr>
              <a:buSzPts val="1800"/>
              <a:buFont typeface="Calibri"/>
              <a:buNone/>
            </a:pPr>
            <a:r>
              <a:rPr i="1" lang="en-IN" sz="1200">
                <a:latin typeface="Times New Roman"/>
                <a:ea typeface="Times New Roman"/>
                <a:cs typeface="Times New Roman"/>
                <a:sym typeface="Times New Roman"/>
              </a:rPr>
              <a:t>Figure 17: ADS Circuit Diagram for Baseline Rectifier Diagram </a:t>
            </a:r>
            <a:endParaRPr i="1" sz="1200">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3"/>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IN">
                <a:solidFill>
                  <a:srgbClr val="5B0F00"/>
                </a:solidFill>
                <a:latin typeface="Times New Roman"/>
                <a:ea typeface="Times New Roman"/>
                <a:cs typeface="Times New Roman"/>
                <a:sym typeface="Times New Roman"/>
              </a:rPr>
              <a:t>Methodology: Rectifier Design</a:t>
            </a:r>
            <a:endParaRPr>
              <a:solidFill>
                <a:srgbClr val="5B0F00"/>
              </a:solidFill>
              <a:latin typeface="Times New Roman"/>
              <a:ea typeface="Times New Roman"/>
              <a:cs typeface="Times New Roman"/>
              <a:sym typeface="Times New Roman"/>
            </a:endParaRPr>
          </a:p>
          <a:p>
            <a:pPr indent="0" lvl="0" marL="0" rtl="0" algn="l">
              <a:lnSpc>
                <a:spcPct val="89000"/>
              </a:lnSpc>
              <a:spcBef>
                <a:spcPts val="0"/>
              </a:spcBef>
              <a:spcAft>
                <a:spcPts val="0"/>
              </a:spcAft>
              <a:buClr>
                <a:schemeClr val="dk2"/>
              </a:buClr>
              <a:buSzPts val="4400"/>
              <a:buFont typeface="Libre Franklin"/>
              <a:buNone/>
            </a:pPr>
            <a:r>
              <a:t/>
            </a:r>
            <a:endParaRPr/>
          </a:p>
        </p:txBody>
      </p:sp>
      <p:sp>
        <p:nvSpPr>
          <p:cNvPr id="286" name="Google Shape;286;p33"/>
          <p:cNvSpPr txBox="1"/>
          <p:nvPr/>
        </p:nvSpPr>
        <p:spPr>
          <a:xfrm>
            <a:off x="1397250" y="1731275"/>
            <a:ext cx="9549900" cy="338700"/>
          </a:xfrm>
          <a:prstGeom prst="rect">
            <a:avLst/>
          </a:prstGeom>
          <a:noFill/>
          <a:ln>
            <a:noFill/>
          </a:ln>
        </p:spPr>
        <p:txBody>
          <a:bodyPr anchorCtr="0" anchor="t" bIns="45700" lIns="45700" spcFirstLastPara="1" rIns="45700" wrap="square" tIns="45700">
            <a:spAutoFit/>
          </a:bodyPr>
          <a:lstStyle/>
          <a:p>
            <a:pPr indent="0" lvl="0" marL="0" marR="0" rtl="0" algn="l">
              <a:lnSpc>
                <a:spcPct val="107000"/>
              </a:lnSpc>
              <a:spcBef>
                <a:spcPts val="800"/>
              </a:spcBef>
              <a:spcAft>
                <a:spcPts val="0"/>
              </a:spcAft>
              <a:buClr>
                <a:srgbClr val="000000"/>
              </a:buClr>
              <a:buSzPts val="1800"/>
              <a:buFont typeface="Calibri"/>
              <a:buNone/>
            </a:pPr>
            <a:r>
              <a:rPr lang="en-IN" sz="1600">
                <a:latin typeface="Times New Roman"/>
                <a:ea typeface="Times New Roman"/>
                <a:cs typeface="Times New Roman"/>
                <a:sym typeface="Times New Roman"/>
              </a:rPr>
              <a:t>Rectifier Iteration 0 – Baseline</a:t>
            </a:r>
            <a:endParaRPr sz="1600">
              <a:latin typeface="Times New Roman"/>
              <a:ea typeface="Times New Roman"/>
              <a:cs typeface="Times New Roman"/>
              <a:sym typeface="Times New Roman"/>
            </a:endParaRPr>
          </a:p>
        </p:txBody>
      </p:sp>
      <p:sp>
        <p:nvSpPr>
          <p:cNvPr id="287" name="Google Shape;287;p33"/>
          <p:cNvSpPr txBox="1"/>
          <p:nvPr/>
        </p:nvSpPr>
        <p:spPr>
          <a:xfrm>
            <a:off x="1371600" y="5348425"/>
            <a:ext cx="4659900" cy="474600"/>
          </a:xfrm>
          <a:prstGeom prst="rect">
            <a:avLst/>
          </a:prstGeom>
          <a:noFill/>
          <a:ln>
            <a:noFill/>
          </a:ln>
        </p:spPr>
        <p:txBody>
          <a:bodyPr anchorCtr="0" anchor="t" bIns="45700" lIns="45700" spcFirstLastPara="1" rIns="45700" wrap="square" tIns="45700">
            <a:spAutoFit/>
          </a:bodyPr>
          <a:lstStyle/>
          <a:p>
            <a:pPr indent="0" lvl="0" marL="0" marR="0" rtl="0" algn="ctr">
              <a:lnSpc>
                <a:spcPct val="107000"/>
              </a:lnSpc>
              <a:spcBef>
                <a:spcPts val="800"/>
              </a:spcBef>
              <a:spcAft>
                <a:spcPts val="0"/>
              </a:spcAft>
              <a:buClr>
                <a:srgbClr val="000000"/>
              </a:buClr>
              <a:buSzPts val="1800"/>
              <a:buFont typeface="Calibri"/>
              <a:buNone/>
            </a:pPr>
            <a:r>
              <a:rPr i="1" lang="en-IN" sz="1200">
                <a:latin typeface="Times New Roman"/>
                <a:ea typeface="Times New Roman"/>
                <a:cs typeface="Times New Roman"/>
                <a:sym typeface="Times New Roman"/>
              </a:rPr>
              <a:t>Figure 18: </a:t>
            </a:r>
            <a:r>
              <a:rPr i="1" lang="en-IN" sz="1200">
                <a:solidFill>
                  <a:schemeClr val="dk1"/>
                </a:solidFill>
                <a:latin typeface="Times New Roman"/>
                <a:ea typeface="Times New Roman"/>
                <a:cs typeface="Times New Roman"/>
                <a:sym typeface="Times New Roman"/>
              </a:rPr>
              <a:t>S11 vs Frequency for Baseline Rectifier Design based on baseline]</a:t>
            </a:r>
            <a:endParaRPr i="1" sz="1200">
              <a:latin typeface="Times New Roman"/>
              <a:ea typeface="Times New Roman"/>
              <a:cs typeface="Times New Roman"/>
              <a:sym typeface="Times New Roman"/>
            </a:endParaRPr>
          </a:p>
        </p:txBody>
      </p:sp>
      <p:pic>
        <p:nvPicPr>
          <p:cNvPr id="288" name="Google Shape;288;p33"/>
          <p:cNvPicPr preferRelativeResize="0"/>
          <p:nvPr/>
        </p:nvPicPr>
        <p:blipFill>
          <a:blip r:embed="rId3">
            <a:alphaModFix/>
          </a:blip>
          <a:stretch>
            <a:fillRect/>
          </a:stretch>
        </p:blipFill>
        <p:spPr>
          <a:xfrm>
            <a:off x="1371600" y="2286000"/>
            <a:ext cx="4685550" cy="2846400"/>
          </a:xfrm>
          <a:prstGeom prst="rect">
            <a:avLst/>
          </a:prstGeom>
          <a:noFill/>
          <a:ln>
            <a:noFill/>
          </a:ln>
        </p:spPr>
      </p:pic>
      <p:pic>
        <p:nvPicPr>
          <p:cNvPr id="289" name="Google Shape;289;p33"/>
          <p:cNvPicPr preferRelativeResize="0"/>
          <p:nvPr/>
        </p:nvPicPr>
        <p:blipFill>
          <a:blip r:embed="rId4">
            <a:alphaModFix/>
          </a:blip>
          <a:stretch>
            <a:fillRect/>
          </a:stretch>
        </p:blipFill>
        <p:spPr>
          <a:xfrm>
            <a:off x="6312900" y="2286000"/>
            <a:ext cx="4659900" cy="2846400"/>
          </a:xfrm>
          <a:prstGeom prst="rect">
            <a:avLst/>
          </a:prstGeom>
          <a:noFill/>
          <a:ln>
            <a:noFill/>
          </a:ln>
        </p:spPr>
      </p:pic>
      <p:sp>
        <p:nvSpPr>
          <p:cNvPr id="290" name="Google Shape;290;p33"/>
          <p:cNvSpPr txBox="1"/>
          <p:nvPr/>
        </p:nvSpPr>
        <p:spPr>
          <a:xfrm>
            <a:off x="6312900" y="5392800"/>
            <a:ext cx="4659900" cy="474600"/>
          </a:xfrm>
          <a:prstGeom prst="rect">
            <a:avLst/>
          </a:prstGeom>
          <a:noFill/>
          <a:ln>
            <a:noFill/>
          </a:ln>
        </p:spPr>
        <p:txBody>
          <a:bodyPr anchorCtr="0" anchor="t" bIns="45700" lIns="45700" spcFirstLastPara="1" rIns="45700" wrap="square" tIns="45700">
            <a:spAutoFit/>
          </a:bodyPr>
          <a:lstStyle/>
          <a:p>
            <a:pPr indent="0" lvl="0" marL="0" marR="0" rtl="0" algn="ctr">
              <a:lnSpc>
                <a:spcPct val="107000"/>
              </a:lnSpc>
              <a:spcBef>
                <a:spcPts val="800"/>
              </a:spcBef>
              <a:spcAft>
                <a:spcPts val="0"/>
              </a:spcAft>
              <a:buClr>
                <a:srgbClr val="000000"/>
              </a:buClr>
              <a:buSzPts val="1800"/>
              <a:buFont typeface="Calibri"/>
              <a:buNone/>
            </a:pPr>
            <a:r>
              <a:rPr i="1" lang="en-IN" sz="1200">
                <a:latin typeface="Times New Roman"/>
                <a:ea typeface="Times New Roman"/>
                <a:cs typeface="Times New Roman"/>
                <a:sym typeface="Times New Roman"/>
              </a:rPr>
              <a:t>Figure 19: </a:t>
            </a:r>
            <a:r>
              <a:rPr i="1" lang="en-IN" sz="1200">
                <a:solidFill>
                  <a:schemeClr val="dk1"/>
                </a:solidFill>
                <a:latin typeface="Times New Roman"/>
                <a:ea typeface="Times New Roman"/>
                <a:cs typeface="Times New Roman"/>
                <a:sym typeface="Times New Roman"/>
              </a:rPr>
              <a:t>RF-DC Conversion Efficiency vs Input Power (dBm) for Baseline Rectifier Design based on baseline</a:t>
            </a:r>
            <a:endParaRPr i="1" sz="1200">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4"/>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IN">
                <a:solidFill>
                  <a:srgbClr val="5B0F00"/>
                </a:solidFill>
                <a:latin typeface="Times New Roman"/>
                <a:ea typeface="Times New Roman"/>
                <a:cs typeface="Times New Roman"/>
                <a:sym typeface="Times New Roman"/>
              </a:rPr>
              <a:t>Methodology: Rectifier Design</a:t>
            </a:r>
            <a:endParaRPr>
              <a:solidFill>
                <a:srgbClr val="5B0F00"/>
              </a:solidFill>
              <a:latin typeface="Times New Roman"/>
              <a:ea typeface="Times New Roman"/>
              <a:cs typeface="Times New Roman"/>
              <a:sym typeface="Times New Roman"/>
            </a:endParaRPr>
          </a:p>
          <a:p>
            <a:pPr indent="0" lvl="0" marL="0" rtl="0" algn="l">
              <a:lnSpc>
                <a:spcPct val="89000"/>
              </a:lnSpc>
              <a:spcBef>
                <a:spcPts val="0"/>
              </a:spcBef>
              <a:spcAft>
                <a:spcPts val="0"/>
              </a:spcAft>
              <a:buClr>
                <a:schemeClr val="dk2"/>
              </a:buClr>
              <a:buSzPts val="4400"/>
              <a:buFont typeface="Libre Franklin"/>
              <a:buNone/>
            </a:pPr>
            <a:r>
              <a:t/>
            </a:r>
            <a:endParaRPr/>
          </a:p>
        </p:txBody>
      </p:sp>
      <p:sp>
        <p:nvSpPr>
          <p:cNvPr id="296" name="Google Shape;296;p34"/>
          <p:cNvSpPr txBox="1"/>
          <p:nvPr/>
        </p:nvSpPr>
        <p:spPr>
          <a:xfrm>
            <a:off x="1397250" y="1731275"/>
            <a:ext cx="9549900" cy="338700"/>
          </a:xfrm>
          <a:prstGeom prst="rect">
            <a:avLst/>
          </a:prstGeom>
          <a:noFill/>
          <a:ln>
            <a:noFill/>
          </a:ln>
        </p:spPr>
        <p:txBody>
          <a:bodyPr anchorCtr="0" anchor="t" bIns="45700" lIns="45700" spcFirstLastPara="1" rIns="45700" wrap="square" tIns="45700">
            <a:spAutoFit/>
          </a:bodyPr>
          <a:lstStyle/>
          <a:p>
            <a:pPr indent="0" lvl="0" marL="0" marR="0" rtl="0" algn="l">
              <a:lnSpc>
                <a:spcPct val="107000"/>
              </a:lnSpc>
              <a:spcBef>
                <a:spcPts val="800"/>
              </a:spcBef>
              <a:spcAft>
                <a:spcPts val="0"/>
              </a:spcAft>
              <a:buClr>
                <a:srgbClr val="000000"/>
              </a:buClr>
              <a:buSzPts val="1800"/>
              <a:buFont typeface="Calibri"/>
              <a:buNone/>
            </a:pPr>
            <a:r>
              <a:rPr lang="en-IN" sz="1600">
                <a:latin typeface="Times New Roman"/>
                <a:ea typeface="Times New Roman"/>
                <a:cs typeface="Times New Roman"/>
                <a:sym typeface="Times New Roman"/>
              </a:rPr>
              <a:t>Rectifier Iteration 1 – </a:t>
            </a:r>
            <a:r>
              <a:rPr lang="en-IN" sz="1600">
                <a:latin typeface="Times New Roman"/>
                <a:ea typeface="Times New Roman"/>
                <a:cs typeface="Times New Roman"/>
                <a:sym typeface="Times New Roman"/>
              </a:rPr>
              <a:t>Parasitic‑Enhanced Design</a:t>
            </a:r>
            <a:endParaRPr sz="1600">
              <a:latin typeface="Times New Roman"/>
              <a:ea typeface="Times New Roman"/>
              <a:cs typeface="Times New Roman"/>
              <a:sym typeface="Times New Roman"/>
            </a:endParaRPr>
          </a:p>
        </p:txBody>
      </p:sp>
      <p:sp>
        <p:nvSpPr>
          <p:cNvPr id="297" name="Google Shape;297;p34"/>
          <p:cNvSpPr txBox="1"/>
          <p:nvPr/>
        </p:nvSpPr>
        <p:spPr>
          <a:xfrm>
            <a:off x="1686175" y="6470450"/>
            <a:ext cx="9549900" cy="276900"/>
          </a:xfrm>
          <a:prstGeom prst="rect">
            <a:avLst/>
          </a:prstGeom>
          <a:noFill/>
          <a:ln>
            <a:noFill/>
          </a:ln>
        </p:spPr>
        <p:txBody>
          <a:bodyPr anchorCtr="0" anchor="t" bIns="45700" lIns="45700" spcFirstLastPara="1" rIns="45700" wrap="square" tIns="45700">
            <a:spAutoFit/>
          </a:bodyPr>
          <a:lstStyle/>
          <a:p>
            <a:pPr indent="0" lvl="0" marL="0" marR="0" rtl="0" algn="ctr">
              <a:lnSpc>
                <a:spcPct val="107000"/>
              </a:lnSpc>
              <a:spcBef>
                <a:spcPts val="800"/>
              </a:spcBef>
              <a:spcAft>
                <a:spcPts val="0"/>
              </a:spcAft>
              <a:buClr>
                <a:srgbClr val="000000"/>
              </a:buClr>
              <a:buSzPts val="1800"/>
              <a:buFont typeface="Calibri"/>
              <a:buNone/>
            </a:pPr>
            <a:r>
              <a:rPr i="1" lang="en-IN" sz="1200">
                <a:latin typeface="Times New Roman"/>
                <a:ea typeface="Times New Roman"/>
                <a:cs typeface="Times New Roman"/>
                <a:sym typeface="Times New Roman"/>
              </a:rPr>
              <a:t>Figure 20: </a:t>
            </a:r>
            <a:r>
              <a:rPr i="1" lang="en-IN" sz="1200">
                <a:solidFill>
                  <a:schemeClr val="dk1"/>
                </a:solidFill>
                <a:latin typeface="Times New Roman"/>
                <a:ea typeface="Times New Roman"/>
                <a:cs typeface="Times New Roman"/>
                <a:sym typeface="Times New Roman"/>
              </a:rPr>
              <a:t>ADS Circuit Diagram for Rectifier Design with Parasitic Components</a:t>
            </a:r>
            <a:endParaRPr i="1" sz="1200">
              <a:latin typeface="Times New Roman"/>
              <a:ea typeface="Times New Roman"/>
              <a:cs typeface="Times New Roman"/>
              <a:sym typeface="Times New Roman"/>
            </a:endParaRPr>
          </a:p>
        </p:txBody>
      </p:sp>
      <p:pic>
        <p:nvPicPr>
          <p:cNvPr id="298" name="Google Shape;298;p34"/>
          <p:cNvPicPr preferRelativeResize="0"/>
          <p:nvPr/>
        </p:nvPicPr>
        <p:blipFill rotWithShape="1">
          <a:blip r:embed="rId3">
            <a:alphaModFix/>
          </a:blip>
          <a:srcRect b="1510" l="-500" r="499" t="-1510"/>
          <a:stretch/>
        </p:blipFill>
        <p:spPr>
          <a:xfrm>
            <a:off x="2180875" y="2121563"/>
            <a:ext cx="8560500" cy="42973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5"/>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IN">
                <a:solidFill>
                  <a:srgbClr val="5B0F00"/>
                </a:solidFill>
                <a:latin typeface="Times New Roman"/>
                <a:ea typeface="Times New Roman"/>
                <a:cs typeface="Times New Roman"/>
                <a:sym typeface="Times New Roman"/>
              </a:rPr>
              <a:t>Methodology: Rectifier Design</a:t>
            </a:r>
            <a:endParaRPr>
              <a:solidFill>
                <a:srgbClr val="5B0F00"/>
              </a:solidFill>
              <a:latin typeface="Times New Roman"/>
              <a:ea typeface="Times New Roman"/>
              <a:cs typeface="Times New Roman"/>
              <a:sym typeface="Times New Roman"/>
            </a:endParaRPr>
          </a:p>
          <a:p>
            <a:pPr indent="0" lvl="0" marL="0" rtl="0" algn="l">
              <a:lnSpc>
                <a:spcPct val="89000"/>
              </a:lnSpc>
              <a:spcBef>
                <a:spcPts val="0"/>
              </a:spcBef>
              <a:spcAft>
                <a:spcPts val="0"/>
              </a:spcAft>
              <a:buClr>
                <a:schemeClr val="dk2"/>
              </a:buClr>
              <a:buSzPts val="4400"/>
              <a:buFont typeface="Libre Franklin"/>
              <a:buNone/>
            </a:pPr>
            <a:r>
              <a:t/>
            </a:r>
            <a:endParaRPr/>
          </a:p>
        </p:txBody>
      </p:sp>
      <p:sp>
        <p:nvSpPr>
          <p:cNvPr id="304" name="Google Shape;304;p35"/>
          <p:cNvSpPr txBox="1"/>
          <p:nvPr/>
        </p:nvSpPr>
        <p:spPr>
          <a:xfrm>
            <a:off x="1397250" y="1731275"/>
            <a:ext cx="9549900" cy="338700"/>
          </a:xfrm>
          <a:prstGeom prst="rect">
            <a:avLst/>
          </a:prstGeom>
          <a:noFill/>
          <a:ln>
            <a:noFill/>
          </a:ln>
        </p:spPr>
        <p:txBody>
          <a:bodyPr anchorCtr="0" anchor="t" bIns="45700" lIns="45700" spcFirstLastPara="1" rIns="45700" wrap="square" tIns="45700">
            <a:spAutoFit/>
          </a:bodyPr>
          <a:lstStyle/>
          <a:p>
            <a:pPr indent="0" lvl="0" marL="0" rtl="0" algn="l">
              <a:lnSpc>
                <a:spcPct val="107000"/>
              </a:lnSpc>
              <a:spcBef>
                <a:spcPts val="800"/>
              </a:spcBef>
              <a:spcAft>
                <a:spcPts val="0"/>
              </a:spcAft>
              <a:buClr>
                <a:schemeClr val="dk1"/>
              </a:buClr>
              <a:buSzPts val="1800"/>
              <a:buFont typeface="Calibri"/>
              <a:buNone/>
            </a:pPr>
            <a:r>
              <a:rPr lang="en-IN" sz="1600">
                <a:solidFill>
                  <a:schemeClr val="dk1"/>
                </a:solidFill>
                <a:latin typeface="Times New Roman"/>
                <a:ea typeface="Times New Roman"/>
                <a:cs typeface="Times New Roman"/>
                <a:sym typeface="Times New Roman"/>
              </a:rPr>
              <a:t>Rectifier Iteration 1 – Parasitic‑Enhanced Design</a:t>
            </a:r>
            <a:endParaRPr sz="1600">
              <a:latin typeface="Times New Roman"/>
              <a:ea typeface="Times New Roman"/>
              <a:cs typeface="Times New Roman"/>
              <a:sym typeface="Times New Roman"/>
            </a:endParaRPr>
          </a:p>
        </p:txBody>
      </p:sp>
      <p:sp>
        <p:nvSpPr>
          <p:cNvPr id="305" name="Google Shape;305;p35"/>
          <p:cNvSpPr txBox="1"/>
          <p:nvPr/>
        </p:nvSpPr>
        <p:spPr>
          <a:xfrm>
            <a:off x="1371600" y="5348425"/>
            <a:ext cx="4659900" cy="474600"/>
          </a:xfrm>
          <a:prstGeom prst="rect">
            <a:avLst/>
          </a:prstGeom>
          <a:noFill/>
          <a:ln>
            <a:noFill/>
          </a:ln>
        </p:spPr>
        <p:txBody>
          <a:bodyPr anchorCtr="0" anchor="t" bIns="45700" lIns="45700" spcFirstLastPara="1" rIns="45700" wrap="square" tIns="45700">
            <a:spAutoFit/>
          </a:bodyPr>
          <a:lstStyle/>
          <a:p>
            <a:pPr indent="0" lvl="0" marL="0" marR="0" rtl="0" algn="ctr">
              <a:lnSpc>
                <a:spcPct val="107000"/>
              </a:lnSpc>
              <a:spcBef>
                <a:spcPts val="800"/>
              </a:spcBef>
              <a:spcAft>
                <a:spcPts val="0"/>
              </a:spcAft>
              <a:buClr>
                <a:srgbClr val="000000"/>
              </a:buClr>
              <a:buSzPts val="1800"/>
              <a:buFont typeface="Calibri"/>
              <a:buNone/>
            </a:pPr>
            <a:r>
              <a:rPr i="1" lang="en-IN" sz="1200">
                <a:latin typeface="Times New Roman"/>
                <a:ea typeface="Times New Roman"/>
                <a:cs typeface="Times New Roman"/>
                <a:sym typeface="Times New Roman"/>
              </a:rPr>
              <a:t>Figure 21: </a:t>
            </a:r>
            <a:r>
              <a:rPr i="1" lang="en-IN" sz="1200">
                <a:solidFill>
                  <a:schemeClr val="dk1"/>
                </a:solidFill>
                <a:latin typeface="Times New Roman"/>
                <a:ea typeface="Times New Roman"/>
                <a:cs typeface="Times New Roman"/>
                <a:sym typeface="Times New Roman"/>
              </a:rPr>
              <a:t>S11 vs Frequency for Rectifier Design with Parasitic Components</a:t>
            </a:r>
            <a:endParaRPr i="1" sz="1200">
              <a:latin typeface="Times New Roman"/>
              <a:ea typeface="Times New Roman"/>
              <a:cs typeface="Times New Roman"/>
              <a:sym typeface="Times New Roman"/>
            </a:endParaRPr>
          </a:p>
        </p:txBody>
      </p:sp>
      <p:sp>
        <p:nvSpPr>
          <p:cNvPr id="306" name="Google Shape;306;p35"/>
          <p:cNvSpPr txBox="1"/>
          <p:nvPr/>
        </p:nvSpPr>
        <p:spPr>
          <a:xfrm>
            <a:off x="6312900" y="5348425"/>
            <a:ext cx="4659900" cy="474600"/>
          </a:xfrm>
          <a:prstGeom prst="rect">
            <a:avLst/>
          </a:prstGeom>
          <a:noFill/>
          <a:ln>
            <a:noFill/>
          </a:ln>
        </p:spPr>
        <p:txBody>
          <a:bodyPr anchorCtr="0" anchor="t" bIns="45700" lIns="45700" spcFirstLastPara="1" rIns="45700" wrap="square" tIns="45700">
            <a:spAutoFit/>
          </a:bodyPr>
          <a:lstStyle/>
          <a:p>
            <a:pPr indent="0" lvl="0" marL="0" marR="0" rtl="0" algn="ctr">
              <a:lnSpc>
                <a:spcPct val="107000"/>
              </a:lnSpc>
              <a:spcBef>
                <a:spcPts val="800"/>
              </a:spcBef>
              <a:spcAft>
                <a:spcPts val="0"/>
              </a:spcAft>
              <a:buClr>
                <a:srgbClr val="000000"/>
              </a:buClr>
              <a:buSzPts val="1800"/>
              <a:buFont typeface="Calibri"/>
              <a:buNone/>
            </a:pPr>
            <a:r>
              <a:rPr i="1" lang="en-IN" sz="1200">
                <a:latin typeface="Times New Roman"/>
                <a:ea typeface="Times New Roman"/>
                <a:cs typeface="Times New Roman"/>
                <a:sym typeface="Times New Roman"/>
              </a:rPr>
              <a:t>Figure 22: </a:t>
            </a:r>
            <a:r>
              <a:rPr i="1" lang="en-IN" sz="1200">
                <a:solidFill>
                  <a:schemeClr val="dk1"/>
                </a:solidFill>
                <a:latin typeface="Times New Roman"/>
                <a:ea typeface="Times New Roman"/>
                <a:cs typeface="Times New Roman"/>
                <a:sym typeface="Times New Roman"/>
              </a:rPr>
              <a:t>RF-DC Conversion Efficiency vs Input Power (dBm) for Rectifier Design with Parasitic Components</a:t>
            </a:r>
            <a:endParaRPr i="1" sz="1200">
              <a:latin typeface="Times New Roman"/>
              <a:ea typeface="Times New Roman"/>
              <a:cs typeface="Times New Roman"/>
              <a:sym typeface="Times New Roman"/>
            </a:endParaRPr>
          </a:p>
        </p:txBody>
      </p:sp>
      <p:pic>
        <p:nvPicPr>
          <p:cNvPr id="307" name="Google Shape;307;p35"/>
          <p:cNvPicPr preferRelativeResize="0"/>
          <p:nvPr/>
        </p:nvPicPr>
        <p:blipFill>
          <a:blip r:embed="rId3">
            <a:alphaModFix/>
          </a:blip>
          <a:stretch>
            <a:fillRect/>
          </a:stretch>
        </p:blipFill>
        <p:spPr>
          <a:xfrm>
            <a:off x="1397251" y="2286000"/>
            <a:ext cx="4659901" cy="2846400"/>
          </a:xfrm>
          <a:prstGeom prst="rect">
            <a:avLst/>
          </a:prstGeom>
          <a:noFill/>
          <a:ln>
            <a:noFill/>
          </a:ln>
        </p:spPr>
      </p:pic>
      <p:pic>
        <p:nvPicPr>
          <p:cNvPr id="308" name="Google Shape;308;p35"/>
          <p:cNvPicPr preferRelativeResize="0"/>
          <p:nvPr/>
        </p:nvPicPr>
        <p:blipFill>
          <a:blip r:embed="rId4">
            <a:alphaModFix/>
          </a:blip>
          <a:stretch>
            <a:fillRect/>
          </a:stretch>
        </p:blipFill>
        <p:spPr>
          <a:xfrm>
            <a:off x="6312900" y="2286000"/>
            <a:ext cx="4659900" cy="28167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6"/>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IN">
                <a:solidFill>
                  <a:srgbClr val="5B0F00"/>
                </a:solidFill>
                <a:latin typeface="Times New Roman"/>
                <a:ea typeface="Times New Roman"/>
                <a:cs typeface="Times New Roman"/>
                <a:sym typeface="Times New Roman"/>
              </a:rPr>
              <a:t>Methodology: Rectifier Design</a:t>
            </a:r>
            <a:endParaRPr>
              <a:solidFill>
                <a:srgbClr val="5B0F00"/>
              </a:solidFill>
              <a:latin typeface="Times New Roman"/>
              <a:ea typeface="Times New Roman"/>
              <a:cs typeface="Times New Roman"/>
              <a:sym typeface="Times New Roman"/>
            </a:endParaRPr>
          </a:p>
          <a:p>
            <a:pPr indent="0" lvl="0" marL="0" rtl="0" algn="l">
              <a:lnSpc>
                <a:spcPct val="89000"/>
              </a:lnSpc>
              <a:spcBef>
                <a:spcPts val="0"/>
              </a:spcBef>
              <a:spcAft>
                <a:spcPts val="0"/>
              </a:spcAft>
              <a:buClr>
                <a:schemeClr val="dk2"/>
              </a:buClr>
              <a:buSzPts val="4400"/>
              <a:buFont typeface="Libre Franklin"/>
              <a:buNone/>
            </a:pPr>
            <a:r>
              <a:t/>
            </a:r>
            <a:endParaRPr/>
          </a:p>
        </p:txBody>
      </p:sp>
      <p:sp>
        <p:nvSpPr>
          <p:cNvPr id="314" name="Google Shape;314;p36"/>
          <p:cNvSpPr txBox="1"/>
          <p:nvPr/>
        </p:nvSpPr>
        <p:spPr>
          <a:xfrm>
            <a:off x="1397250" y="1731275"/>
            <a:ext cx="9549900" cy="338700"/>
          </a:xfrm>
          <a:prstGeom prst="rect">
            <a:avLst/>
          </a:prstGeom>
          <a:noFill/>
          <a:ln>
            <a:noFill/>
          </a:ln>
        </p:spPr>
        <p:txBody>
          <a:bodyPr anchorCtr="0" anchor="t" bIns="45700" lIns="45700" spcFirstLastPara="1" rIns="45700" wrap="square" tIns="45700">
            <a:spAutoFit/>
          </a:bodyPr>
          <a:lstStyle/>
          <a:p>
            <a:pPr indent="0" lvl="0" marL="0" marR="0" rtl="0" algn="l">
              <a:lnSpc>
                <a:spcPct val="107000"/>
              </a:lnSpc>
              <a:spcBef>
                <a:spcPts val="800"/>
              </a:spcBef>
              <a:spcAft>
                <a:spcPts val="0"/>
              </a:spcAft>
              <a:buClr>
                <a:srgbClr val="000000"/>
              </a:buClr>
              <a:buSzPts val="1800"/>
              <a:buFont typeface="Calibri"/>
              <a:buNone/>
            </a:pPr>
            <a:r>
              <a:rPr lang="en-IN" sz="1600">
                <a:latin typeface="Times New Roman"/>
                <a:ea typeface="Times New Roman"/>
                <a:cs typeface="Times New Roman"/>
                <a:sym typeface="Times New Roman"/>
              </a:rPr>
              <a:t>Rectifier Iteration 2 – Substrate Migration to Rogers DiClad 880</a:t>
            </a:r>
            <a:endParaRPr sz="1600">
              <a:latin typeface="Times New Roman"/>
              <a:ea typeface="Times New Roman"/>
              <a:cs typeface="Times New Roman"/>
              <a:sym typeface="Times New Roman"/>
            </a:endParaRPr>
          </a:p>
        </p:txBody>
      </p:sp>
      <p:sp>
        <p:nvSpPr>
          <p:cNvPr id="315" name="Google Shape;315;p36"/>
          <p:cNvSpPr txBox="1"/>
          <p:nvPr/>
        </p:nvSpPr>
        <p:spPr>
          <a:xfrm>
            <a:off x="1686175" y="6470450"/>
            <a:ext cx="9549900" cy="276900"/>
          </a:xfrm>
          <a:prstGeom prst="rect">
            <a:avLst/>
          </a:prstGeom>
          <a:noFill/>
          <a:ln>
            <a:noFill/>
          </a:ln>
        </p:spPr>
        <p:txBody>
          <a:bodyPr anchorCtr="0" anchor="t" bIns="45700" lIns="45700" spcFirstLastPara="1" rIns="45700" wrap="square" tIns="45700">
            <a:spAutoFit/>
          </a:bodyPr>
          <a:lstStyle/>
          <a:p>
            <a:pPr indent="0" lvl="0" marL="0" marR="0" rtl="0" algn="ctr">
              <a:lnSpc>
                <a:spcPct val="107000"/>
              </a:lnSpc>
              <a:spcBef>
                <a:spcPts val="800"/>
              </a:spcBef>
              <a:spcAft>
                <a:spcPts val="0"/>
              </a:spcAft>
              <a:buClr>
                <a:srgbClr val="000000"/>
              </a:buClr>
              <a:buSzPts val="1800"/>
              <a:buFont typeface="Calibri"/>
              <a:buNone/>
            </a:pPr>
            <a:r>
              <a:rPr i="1" lang="en-IN" sz="1200">
                <a:latin typeface="Times New Roman"/>
                <a:ea typeface="Times New Roman"/>
                <a:cs typeface="Times New Roman"/>
                <a:sym typeface="Times New Roman"/>
              </a:rPr>
              <a:t>Figure 23: </a:t>
            </a:r>
            <a:r>
              <a:rPr i="1" lang="en-IN" sz="1200">
                <a:solidFill>
                  <a:schemeClr val="dk1"/>
                </a:solidFill>
                <a:latin typeface="Times New Roman"/>
                <a:ea typeface="Times New Roman"/>
                <a:cs typeface="Times New Roman"/>
                <a:sym typeface="Times New Roman"/>
              </a:rPr>
              <a:t>ADS Circuit Diagram for Rectifier Design with Parasitic Components and </a:t>
            </a:r>
            <a:r>
              <a:rPr i="1" lang="en-IN" sz="1200">
                <a:solidFill>
                  <a:schemeClr val="dk1"/>
                </a:solidFill>
                <a:latin typeface="Times New Roman"/>
                <a:ea typeface="Times New Roman"/>
                <a:cs typeface="Times New Roman"/>
                <a:sym typeface="Times New Roman"/>
              </a:rPr>
              <a:t>DiClad 880</a:t>
            </a:r>
            <a:r>
              <a:rPr i="1" lang="en-IN" sz="1200">
                <a:solidFill>
                  <a:schemeClr val="dk1"/>
                </a:solidFill>
                <a:latin typeface="Times New Roman"/>
                <a:ea typeface="Times New Roman"/>
                <a:cs typeface="Times New Roman"/>
                <a:sym typeface="Times New Roman"/>
              </a:rPr>
              <a:t> Substrate</a:t>
            </a:r>
            <a:endParaRPr i="1" sz="1200">
              <a:latin typeface="Times New Roman"/>
              <a:ea typeface="Times New Roman"/>
              <a:cs typeface="Times New Roman"/>
              <a:sym typeface="Times New Roman"/>
            </a:endParaRPr>
          </a:p>
        </p:txBody>
      </p:sp>
      <p:pic>
        <p:nvPicPr>
          <p:cNvPr id="316" name="Google Shape;316;p36"/>
          <p:cNvPicPr preferRelativeResize="0"/>
          <p:nvPr/>
        </p:nvPicPr>
        <p:blipFill>
          <a:blip r:embed="rId3">
            <a:alphaModFix/>
          </a:blip>
          <a:stretch>
            <a:fillRect/>
          </a:stretch>
        </p:blipFill>
        <p:spPr>
          <a:xfrm>
            <a:off x="1581862" y="2377388"/>
            <a:ext cx="9758525" cy="40397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7"/>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IN">
                <a:solidFill>
                  <a:srgbClr val="5B0F00"/>
                </a:solidFill>
                <a:latin typeface="Times New Roman"/>
                <a:ea typeface="Times New Roman"/>
                <a:cs typeface="Times New Roman"/>
                <a:sym typeface="Times New Roman"/>
              </a:rPr>
              <a:t>Methodology: Rectifier Design</a:t>
            </a:r>
            <a:endParaRPr>
              <a:solidFill>
                <a:srgbClr val="5B0F00"/>
              </a:solidFill>
              <a:latin typeface="Times New Roman"/>
              <a:ea typeface="Times New Roman"/>
              <a:cs typeface="Times New Roman"/>
              <a:sym typeface="Times New Roman"/>
            </a:endParaRPr>
          </a:p>
          <a:p>
            <a:pPr indent="0" lvl="0" marL="0" rtl="0" algn="l">
              <a:lnSpc>
                <a:spcPct val="89000"/>
              </a:lnSpc>
              <a:spcBef>
                <a:spcPts val="0"/>
              </a:spcBef>
              <a:spcAft>
                <a:spcPts val="0"/>
              </a:spcAft>
              <a:buClr>
                <a:schemeClr val="dk2"/>
              </a:buClr>
              <a:buSzPts val="4400"/>
              <a:buFont typeface="Libre Franklin"/>
              <a:buNone/>
            </a:pPr>
            <a:r>
              <a:t/>
            </a:r>
            <a:endParaRPr/>
          </a:p>
        </p:txBody>
      </p:sp>
      <p:sp>
        <p:nvSpPr>
          <p:cNvPr id="322" name="Google Shape;322;p37"/>
          <p:cNvSpPr txBox="1"/>
          <p:nvPr/>
        </p:nvSpPr>
        <p:spPr>
          <a:xfrm>
            <a:off x="1397250" y="1731275"/>
            <a:ext cx="9549900" cy="338700"/>
          </a:xfrm>
          <a:prstGeom prst="rect">
            <a:avLst/>
          </a:prstGeom>
          <a:noFill/>
          <a:ln>
            <a:noFill/>
          </a:ln>
        </p:spPr>
        <p:txBody>
          <a:bodyPr anchorCtr="0" anchor="t" bIns="45700" lIns="45700" spcFirstLastPara="1" rIns="45700" wrap="square" tIns="45700">
            <a:spAutoFit/>
          </a:bodyPr>
          <a:lstStyle/>
          <a:p>
            <a:pPr indent="0" lvl="0" marL="0" rtl="0" algn="l">
              <a:lnSpc>
                <a:spcPct val="107000"/>
              </a:lnSpc>
              <a:spcBef>
                <a:spcPts val="800"/>
              </a:spcBef>
              <a:spcAft>
                <a:spcPts val="0"/>
              </a:spcAft>
              <a:buClr>
                <a:schemeClr val="dk1"/>
              </a:buClr>
              <a:buSzPts val="1800"/>
              <a:buFont typeface="Calibri"/>
              <a:buNone/>
            </a:pPr>
            <a:r>
              <a:rPr lang="en-IN" sz="1600">
                <a:solidFill>
                  <a:schemeClr val="dk1"/>
                </a:solidFill>
                <a:latin typeface="Times New Roman"/>
                <a:ea typeface="Times New Roman"/>
                <a:cs typeface="Times New Roman"/>
                <a:sym typeface="Times New Roman"/>
              </a:rPr>
              <a:t>Rectifier Iteration 2 – Substrate Migration to Rogers DiClad 880</a:t>
            </a:r>
            <a:endParaRPr sz="1600">
              <a:solidFill>
                <a:schemeClr val="dk1"/>
              </a:solidFill>
              <a:latin typeface="Times New Roman"/>
              <a:ea typeface="Times New Roman"/>
              <a:cs typeface="Times New Roman"/>
              <a:sym typeface="Times New Roman"/>
            </a:endParaRPr>
          </a:p>
        </p:txBody>
      </p:sp>
      <p:sp>
        <p:nvSpPr>
          <p:cNvPr id="323" name="Google Shape;323;p37"/>
          <p:cNvSpPr txBox="1"/>
          <p:nvPr/>
        </p:nvSpPr>
        <p:spPr>
          <a:xfrm>
            <a:off x="1371600" y="5348425"/>
            <a:ext cx="4659900" cy="474600"/>
          </a:xfrm>
          <a:prstGeom prst="rect">
            <a:avLst/>
          </a:prstGeom>
          <a:noFill/>
          <a:ln>
            <a:noFill/>
          </a:ln>
        </p:spPr>
        <p:txBody>
          <a:bodyPr anchorCtr="0" anchor="t" bIns="45700" lIns="45700" spcFirstLastPara="1" rIns="45700" wrap="square" tIns="45700">
            <a:spAutoFit/>
          </a:bodyPr>
          <a:lstStyle/>
          <a:p>
            <a:pPr indent="0" lvl="0" marL="0" marR="0" rtl="0" algn="ctr">
              <a:lnSpc>
                <a:spcPct val="107000"/>
              </a:lnSpc>
              <a:spcBef>
                <a:spcPts val="800"/>
              </a:spcBef>
              <a:spcAft>
                <a:spcPts val="0"/>
              </a:spcAft>
              <a:buClr>
                <a:srgbClr val="000000"/>
              </a:buClr>
              <a:buSzPts val="1800"/>
              <a:buFont typeface="Calibri"/>
              <a:buNone/>
            </a:pPr>
            <a:r>
              <a:rPr i="1" lang="en-IN" sz="1200">
                <a:latin typeface="Times New Roman"/>
                <a:ea typeface="Times New Roman"/>
                <a:cs typeface="Times New Roman"/>
                <a:sym typeface="Times New Roman"/>
              </a:rPr>
              <a:t>Figure 24: </a:t>
            </a:r>
            <a:r>
              <a:rPr i="1" lang="en-IN" sz="1200">
                <a:solidFill>
                  <a:schemeClr val="dk1"/>
                </a:solidFill>
                <a:latin typeface="Times New Roman"/>
                <a:ea typeface="Times New Roman"/>
                <a:cs typeface="Times New Roman"/>
                <a:sym typeface="Times New Roman"/>
              </a:rPr>
              <a:t>S11 vs Frequency for Rectifier Design with Parasitic Components with </a:t>
            </a:r>
            <a:r>
              <a:rPr i="1" lang="en-IN" sz="1200">
                <a:solidFill>
                  <a:schemeClr val="dk1"/>
                </a:solidFill>
                <a:latin typeface="Times New Roman"/>
                <a:ea typeface="Times New Roman"/>
                <a:cs typeface="Times New Roman"/>
                <a:sym typeface="Times New Roman"/>
              </a:rPr>
              <a:t>DiClad 880</a:t>
            </a:r>
            <a:r>
              <a:rPr i="1" lang="en-IN" sz="1200">
                <a:solidFill>
                  <a:schemeClr val="dk1"/>
                </a:solidFill>
                <a:latin typeface="Times New Roman"/>
                <a:ea typeface="Times New Roman"/>
                <a:cs typeface="Times New Roman"/>
                <a:sym typeface="Times New Roman"/>
              </a:rPr>
              <a:t> Substrate</a:t>
            </a:r>
            <a:endParaRPr i="1" sz="1200">
              <a:latin typeface="Times New Roman"/>
              <a:ea typeface="Times New Roman"/>
              <a:cs typeface="Times New Roman"/>
              <a:sym typeface="Times New Roman"/>
            </a:endParaRPr>
          </a:p>
        </p:txBody>
      </p:sp>
      <p:sp>
        <p:nvSpPr>
          <p:cNvPr id="324" name="Google Shape;324;p37"/>
          <p:cNvSpPr txBox="1"/>
          <p:nvPr/>
        </p:nvSpPr>
        <p:spPr>
          <a:xfrm>
            <a:off x="6312900" y="5348425"/>
            <a:ext cx="4659900" cy="474600"/>
          </a:xfrm>
          <a:prstGeom prst="rect">
            <a:avLst/>
          </a:prstGeom>
          <a:noFill/>
          <a:ln>
            <a:noFill/>
          </a:ln>
        </p:spPr>
        <p:txBody>
          <a:bodyPr anchorCtr="0" anchor="t" bIns="45700" lIns="45700" spcFirstLastPara="1" rIns="45700" wrap="square" tIns="45700">
            <a:spAutoFit/>
          </a:bodyPr>
          <a:lstStyle/>
          <a:p>
            <a:pPr indent="0" lvl="0" marL="0" marR="0" rtl="0" algn="ctr">
              <a:lnSpc>
                <a:spcPct val="107000"/>
              </a:lnSpc>
              <a:spcBef>
                <a:spcPts val="800"/>
              </a:spcBef>
              <a:spcAft>
                <a:spcPts val="0"/>
              </a:spcAft>
              <a:buClr>
                <a:srgbClr val="000000"/>
              </a:buClr>
              <a:buSzPts val="1800"/>
              <a:buFont typeface="Calibri"/>
              <a:buNone/>
            </a:pPr>
            <a:r>
              <a:rPr i="1" lang="en-IN" sz="1200">
                <a:latin typeface="Times New Roman"/>
                <a:ea typeface="Times New Roman"/>
                <a:cs typeface="Times New Roman"/>
                <a:sym typeface="Times New Roman"/>
              </a:rPr>
              <a:t>Figure 25: </a:t>
            </a:r>
            <a:r>
              <a:rPr i="1" lang="en-IN" sz="1200">
                <a:solidFill>
                  <a:schemeClr val="dk1"/>
                </a:solidFill>
                <a:latin typeface="Times New Roman"/>
                <a:ea typeface="Times New Roman"/>
                <a:cs typeface="Times New Roman"/>
                <a:sym typeface="Times New Roman"/>
              </a:rPr>
              <a:t>PCE</a:t>
            </a:r>
            <a:r>
              <a:rPr i="1" lang="en-IN" sz="1200">
                <a:solidFill>
                  <a:schemeClr val="dk1"/>
                </a:solidFill>
                <a:latin typeface="Times New Roman"/>
                <a:ea typeface="Times New Roman"/>
                <a:cs typeface="Times New Roman"/>
                <a:sym typeface="Times New Roman"/>
              </a:rPr>
              <a:t> vs Input Power (dBm) for Rectifier Design with Parasitic Components with </a:t>
            </a:r>
            <a:r>
              <a:rPr i="1" lang="en-IN" sz="1200">
                <a:solidFill>
                  <a:schemeClr val="dk1"/>
                </a:solidFill>
                <a:latin typeface="Times New Roman"/>
                <a:ea typeface="Times New Roman"/>
                <a:cs typeface="Times New Roman"/>
                <a:sym typeface="Times New Roman"/>
              </a:rPr>
              <a:t>DiClad 880 Substrate</a:t>
            </a:r>
            <a:endParaRPr i="1" sz="1200">
              <a:solidFill>
                <a:schemeClr val="dk1"/>
              </a:solidFill>
              <a:latin typeface="Times New Roman"/>
              <a:ea typeface="Times New Roman"/>
              <a:cs typeface="Times New Roman"/>
              <a:sym typeface="Times New Roman"/>
            </a:endParaRPr>
          </a:p>
        </p:txBody>
      </p:sp>
      <p:pic>
        <p:nvPicPr>
          <p:cNvPr id="325" name="Google Shape;325;p37"/>
          <p:cNvPicPr preferRelativeResize="0"/>
          <p:nvPr/>
        </p:nvPicPr>
        <p:blipFill>
          <a:blip r:embed="rId3">
            <a:alphaModFix/>
          </a:blip>
          <a:stretch>
            <a:fillRect/>
          </a:stretch>
        </p:blipFill>
        <p:spPr>
          <a:xfrm>
            <a:off x="1662450" y="2400300"/>
            <a:ext cx="4053400" cy="2585575"/>
          </a:xfrm>
          <a:prstGeom prst="rect">
            <a:avLst/>
          </a:prstGeom>
          <a:noFill/>
          <a:ln>
            <a:noFill/>
          </a:ln>
        </p:spPr>
      </p:pic>
      <p:pic>
        <p:nvPicPr>
          <p:cNvPr id="326" name="Google Shape;326;p37"/>
          <p:cNvPicPr preferRelativeResize="0"/>
          <p:nvPr/>
        </p:nvPicPr>
        <p:blipFill>
          <a:blip r:embed="rId4">
            <a:alphaModFix/>
          </a:blip>
          <a:stretch>
            <a:fillRect/>
          </a:stretch>
        </p:blipFill>
        <p:spPr>
          <a:xfrm>
            <a:off x="6524775" y="2400300"/>
            <a:ext cx="4194000" cy="25855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38"/>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IN">
                <a:solidFill>
                  <a:srgbClr val="5B0F00"/>
                </a:solidFill>
                <a:latin typeface="Times New Roman"/>
                <a:ea typeface="Times New Roman"/>
                <a:cs typeface="Times New Roman"/>
                <a:sym typeface="Times New Roman"/>
              </a:rPr>
              <a:t>Methodology: Rectifier Design</a:t>
            </a:r>
            <a:endParaRPr>
              <a:solidFill>
                <a:srgbClr val="5B0F00"/>
              </a:solidFill>
              <a:latin typeface="Times New Roman"/>
              <a:ea typeface="Times New Roman"/>
              <a:cs typeface="Times New Roman"/>
              <a:sym typeface="Times New Roman"/>
            </a:endParaRPr>
          </a:p>
          <a:p>
            <a:pPr indent="0" lvl="0" marL="0" rtl="0" algn="l">
              <a:lnSpc>
                <a:spcPct val="89000"/>
              </a:lnSpc>
              <a:spcBef>
                <a:spcPts val="0"/>
              </a:spcBef>
              <a:spcAft>
                <a:spcPts val="0"/>
              </a:spcAft>
              <a:buClr>
                <a:schemeClr val="dk2"/>
              </a:buClr>
              <a:buSzPts val="4400"/>
              <a:buFont typeface="Libre Franklin"/>
              <a:buNone/>
            </a:pPr>
            <a:r>
              <a:t/>
            </a:r>
            <a:endParaRPr/>
          </a:p>
        </p:txBody>
      </p:sp>
      <p:sp>
        <p:nvSpPr>
          <p:cNvPr id="332" name="Google Shape;332;p38"/>
          <p:cNvSpPr txBox="1"/>
          <p:nvPr/>
        </p:nvSpPr>
        <p:spPr>
          <a:xfrm>
            <a:off x="1397250" y="1731275"/>
            <a:ext cx="9549900" cy="338700"/>
          </a:xfrm>
          <a:prstGeom prst="rect">
            <a:avLst/>
          </a:prstGeom>
          <a:noFill/>
          <a:ln>
            <a:noFill/>
          </a:ln>
        </p:spPr>
        <p:txBody>
          <a:bodyPr anchorCtr="0" anchor="t" bIns="45700" lIns="45700" spcFirstLastPara="1" rIns="45700" wrap="square" tIns="45700">
            <a:spAutoFit/>
          </a:bodyPr>
          <a:lstStyle/>
          <a:p>
            <a:pPr indent="0" lvl="0" marL="0" rtl="0" algn="l">
              <a:lnSpc>
                <a:spcPct val="107000"/>
              </a:lnSpc>
              <a:spcBef>
                <a:spcPts val="800"/>
              </a:spcBef>
              <a:spcAft>
                <a:spcPts val="0"/>
              </a:spcAft>
              <a:buClr>
                <a:schemeClr val="dk1"/>
              </a:buClr>
              <a:buSzPts val="1800"/>
              <a:buFont typeface="Calibri"/>
              <a:buNone/>
            </a:pPr>
            <a:r>
              <a:rPr lang="en-IN" sz="1600">
                <a:solidFill>
                  <a:schemeClr val="dk1"/>
                </a:solidFill>
                <a:latin typeface="Times New Roman"/>
                <a:ea typeface="Times New Roman"/>
                <a:cs typeface="Times New Roman"/>
                <a:sym typeface="Times New Roman"/>
              </a:rPr>
              <a:t>Final Rectifier Topology</a:t>
            </a:r>
            <a:endParaRPr sz="1600">
              <a:solidFill>
                <a:schemeClr val="dk1"/>
              </a:solidFill>
              <a:latin typeface="Times New Roman"/>
              <a:ea typeface="Times New Roman"/>
              <a:cs typeface="Times New Roman"/>
              <a:sym typeface="Times New Roman"/>
            </a:endParaRPr>
          </a:p>
        </p:txBody>
      </p:sp>
      <p:sp>
        <p:nvSpPr>
          <p:cNvPr id="333" name="Google Shape;333;p38"/>
          <p:cNvSpPr txBox="1"/>
          <p:nvPr/>
        </p:nvSpPr>
        <p:spPr>
          <a:xfrm>
            <a:off x="1397250" y="5348425"/>
            <a:ext cx="4951200" cy="474600"/>
          </a:xfrm>
          <a:prstGeom prst="rect">
            <a:avLst/>
          </a:prstGeom>
          <a:noFill/>
          <a:ln>
            <a:noFill/>
          </a:ln>
        </p:spPr>
        <p:txBody>
          <a:bodyPr anchorCtr="0" anchor="t" bIns="45700" lIns="45700" spcFirstLastPara="1" rIns="45700" wrap="square" tIns="45700">
            <a:spAutoFit/>
          </a:bodyPr>
          <a:lstStyle/>
          <a:p>
            <a:pPr indent="0" lvl="0" marL="0" marR="0" rtl="0" algn="ctr">
              <a:lnSpc>
                <a:spcPct val="107000"/>
              </a:lnSpc>
              <a:spcBef>
                <a:spcPts val="800"/>
              </a:spcBef>
              <a:spcAft>
                <a:spcPts val="0"/>
              </a:spcAft>
              <a:buClr>
                <a:srgbClr val="000000"/>
              </a:buClr>
              <a:buSzPts val="1800"/>
              <a:buFont typeface="Calibri"/>
              <a:buNone/>
            </a:pPr>
            <a:r>
              <a:rPr i="1" lang="en-IN" sz="1200">
                <a:latin typeface="Times New Roman"/>
                <a:ea typeface="Times New Roman"/>
                <a:cs typeface="Times New Roman"/>
                <a:sym typeface="Times New Roman"/>
              </a:rPr>
              <a:t>Figure 26: </a:t>
            </a:r>
            <a:r>
              <a:rPr i="1" lang="en-IN" sz="1200">
                <a:solidFill>
                  <a:schemeClr val="dk1"/>
                </a:solidFill>
                <a:latin typeface="Times New Roman"/>
                <a:ea typeface="Times New Roman"/>
                <a:cs typeface="Times New Roman"/>
                <a:sym typeface="Times New Roman"/>
              </a:rPr>
              <a:t>Annotated layout and equivalent ADS schematic of final rectifier circuit.</a:t>
            </a:r>
            <a:endParaRPr i="1" sz="1200">
              <a:solidFill>
                <a:schemeClr val="dk1"/>
              </a:solidFill>
              <a:latin typeface="Times New Roman"/>
              <a:ea typeface="Times New Roman"/>
              <a:cs typeface="Times New Roman"/>
              <a:sym typeface="Times New Roman"/>
            </a:endParaRPr>
          </a:p>
        </p:txBody>
      </p:sp>
      <p:pic>
        <p:nvPicPr>
          <p:cNvPr id="334" name="Google Shape;334;p38"/>
          <p:cNvPicPr preferRelativeResize="0"/>
          <p:nvPr/>
        </p:nvPicPr>
        <p:blipFill>
          <a:blip r:embed="rId3">
            <a:alphaModFix/>
          </a:blip>
          <a:stretch>
            <a:fillRect/>
          </a:stretch>
        </p:blipFill>
        <p:spPr>
          <a:xfrm>
            <a:off x="1397250" y="2608613"/>
            <a:ext cx="4951250" cy="2302900"/>
          </a:xfrm>
          <a:prstGeom prst="rect">
            <a:avLst/>
          </a:prstGeom>
          <a:noFill/>
          <a:ln>
            <a:noFill/>
          </a:ln>
        </p:spPr>
      </p:pic>
      <p:sp>
        <p:nvSpPr>
          <p:cNvPr id="335" name="Google Shape;335;p38"/>
          <p:cNvSpPr txBox="1"/>
          <p:nvPr/>
        </p:nvSpPr>
        <p:spPr>
          <a:xfrm>
            <a:off x="7348625" y="1995625"/>
            <a:ext cx="4360500" cy="276900"/>
          </a:xfrm>
          <a:prstGeom prst="rect">
            <a:avLst/>
          </a:prstGeom>
          <a:noFill/>
          <a:ln>
            <a:noFill/>
          </a:ln>
        </p:spPr>
        <p:txBody>
          <a:bodyPr anchorCtr="0" anchor="t" bIns="45700" lIns="45700" spcFirstLastPara="1" rIns="45700" wrap="square" tIns="45700">
            <a:spAutoFit/>
          </a:bodyPr>
          <a:lstStyle/>
          <a:p>
            <a:pPr indent="0" lvl="0" marL="0" marR="0" rtl="0" algn="ctr">
              <a:lnSpc>
                <a:spcPct val="107000"/>
              </a:lnSpc>
              <a:spcBef>
                <a:spcPts val="800"/>
              </a:spcBef>
              <a:spcAft>
                <a:spcPts val="0"/>
              </a:spcAft>
              <a:buClr>
                <a:srgbClr val="000000"/>
              </a:buClr>
              <a:buSzPts val="1800"/>
              <a:buFont typeface="Calibri"/>
              <a:buNone/>
            </a:pPr>
            <a:r>
              <a:rPr i="1" lang="en-IN" sz="1200">
                <a:latin typeface="Times New Roman"/>
                <a:ea typeface="Times New Roman"/>
                <a:cs typeface="Times New Roman"/>
                <a:sym typeface="Times New Roman"/>
              </a:rPr>
              <a:t>Table 10</a:t>
            </a:r>
            <a:r>
              <a:rPr i="1" lang="en-IN" sz="1200">
                <a:latin typeface="Times New Roman"/>
                <a:ea typeface="Times New Roman"/>
                <a:cs typeface="Times New Roman"/>
                <a:sym typeface="Times New Roman"/>
              </a:rPr>
              <a:t>: </a:t>
            </a:r>
            <a:r>
              <a:rPr i="1" lang="en-IN" sz="1200">
                <a:solidFill>
                  <a:schemeClr val="dk1"/>
                </a:solidFill>
                <a:latin typeface="Times New Roman"/>
                <a:ea typeface="Times New Roman"/>
                <a:cs typeface="Times New Roman"/>
                <a:sym typeface="Times New Roman"/>
              </a:rPr>
              <a:t>Parameter Specifications for Final Rectifier Topology</a:t>
            </a:r>
            <a:endParaRPr i="1" sz="1200">
              <a:solidFill>
                <a:schemeClr val="dk1"/>
              </a:solidFill>
              <a:latin typeface="Times New Roman"/>
              <a:ea typeface="Times New Roman"/>
              <a:cs typeface="Times New Roman"/>
              <a:sym typeface="Times New Roman"/>
            </a:endParaRPr>
          </a:p>
        </p:txBody>
      </p:sp>
      <p:graphicFrame>
        <p:nvGraphicFramePr>
          <p:cNvPr id="336" name="Google Shape;336;p38"/>
          <p:cNvGraphicFramePr/>
          <p:nvPr/>
        </p:nvGraphicFramePr>
        <p:xfrm>
          <a:off x="7348625" y="2374763"/>
          <a:ext cx="3000000" cy="3000000"/>
        </p:xfrm>
        <a:graphic>
          <a:graphicData uri="http://schemas.openxmlformats.org/drawingml/2006/table">
            <a:tbl>
              <a:tblPr>
                <a:noFill/>
                <a:tableStyleId>{48810568-CE3C-4F93-B3BE-9D2FDDAA2ECE}</a:tableStyleId>
              </a:tblPr>
              <a:tblGrid>
                <a:gridCol w="2440500"/>
                <a:gridCol w="1919875"/>
              </a:tblGrid>
              <a:tr h="312375">
                <a:tc>
                  <a:txBody>
                    <a:bodyPr/>
                    <a:lstStyle/>
                    <a:p>
                      <a:pPr indent="0" lvl="0" marL="0" rtl="0" algn="ctr">
                        <a:lnSpc>
                          <a:spcPct val="115000"/>
                        </a:lnSpc>
                        <a:spcBef>
                          <a:spcPts val="0"/>
                        </a:spcBef>
                        <a:spcAft>
                          <a:spcPts val="0"/>
                        </a:spcAft>
                        <a:buNone/>
                      </a:pPr>
                      <a:r>
                        <a:rPr lang="en-IN" sz="1300">
                          <a:latin typeface="Times New Roman"/>
                          <a:ea typeface="Times New Roman"/>
                          <a:cs typeface="Times New Roman"/>
                          <a:sym typeface="Times New Roman"/>
                        </a:rPr>
                        <a:t>Parameter</a:t>
                      </a:r>
                      <a:endParaRPr sz="1300">
                        <a:latin typeface="Times New Roman"/>
                        <a:ea typeface="Times New Roman"/>
                        <a:cs typeface="Times New Roman"/>
                        <a:sym typeface="Times New Roman"/>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IN" sz="1300">
                          <a:latin typeface="Times New Roman"/>
                          <a:ea typeface="Times New Roman"/>
                          <a:cs typeface="Times New Roman"/>
                          <a:sym typeface="Times New Roman"/>
                        </a:rPr>
                        <a:t>Value</a:t>
                      </a:r>
                      <a:endParaRPr sz="1300">
                        <a:latin typeface="Times New Roman"/>
                        <a:ea typeface="Times New Roman"/>
                        <a:cs typeface="Times New Roman"/>
                        <a:sym typeface="Times New Roman"/>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92925">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wf</a:t>
                      </a:r>
                      <a:endParaRPr sz="1300">
                        <a:latin typeface="Times New Roman"/>
                        <a:ea typeface="Times New Roman"/>
                        <a:cs typeface="Times New Roman"/>
                        <a:sym typeface="Times New Roman"/>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0.78 mm</a:t>
                      </a:r>
                      <a:endParaRPr sz="1300">
                        <a:latin typeface="Times New Roman"/>
                        <a:ea typeface="Times New Roman"/>
                        <a:cs typeface="Times New Roman"/>
                        <a:sym typeface="Times New Roman"/>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92925">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w₁</a:t>
                      </a:r>
                      <a:endParaRPr sz="1300">
                        <a:latin typeface="Times New Roman"/>
                        <a:ea typeface="Times New Roman"/>
                        <a:cs typeface="Times New Roman"/>
                        <a:sym typeface="Times New Roman"/>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0.40 mm</a:t>
                      </a:r>
                      <a:endParaRPr sz="1300">
                        <a:latin typeface="Times New Roman"/>
                        <a:ea typeface="Times New Roman"/>
                        <a:cs typeface="Times New Roman"/>
                        <a:sym typeface="Times New Roman"/>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92925">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l₁</a:t>
                      </a:r>
                      <a:endParaRPr sz="1300">
                        <a:latin typeface="Times New Roman"/>
                        <a:ea typeface="Times New Roman"/>
                        <a:cs typeface="Times New Roman"/>
                        <a:sym typeface="Times New Roman"/>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2.95 mm</a:t>
                      </a:r>
                      <a:endParaRPr sz="1300">
                        <a:latin typeface="Times New Roman"/>
                        <a:ea typeface="Times New Roman"/>
                        <a:cs typeface="Times New Roman"/>
                        <a:sym typeface="Times New Roman"/>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92925">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l₂</a:t>
                      </a:r>
                      <a:endParaRPr sz="1300">
                        <a:latin typeface="Times New Roman"/>
                        <a:ea typeface="Times New Roman"/>
                        <a:cs typeface="Times New Roman"/>
                        <a:sym typeface="Times New Roman"/>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0.20 mm</a:t>
                      </a:r>
                      <a:endParaRPr sz="1300">
                        <a:latin typeface="Times New Roman"/>
                        <a:ea typeface="Times New Roman"/>
                        <a:cs typeface="Times New Roman"/>
                        <a:sym typeface="Times New Roman"/>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92925">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r₁</a:t>
                      </a:r>
                      <a:endParaRPr sz="1300">
                        <a:latin typeface="Times New Roman"/>
                        <a:ea typeface="Times New Roman"/>
                        <a:cs typeface="Times New Roman"/>
                        <a:sym typeface="Times New Roman"/>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1.7 mm</a:t>
                      </a:r>
                      <a:endParaRPr sz="1300">
                        <a:latin typeface="Times New Roman"/>
                        <a:ea typeface="Times New Roman"/>
                        <a:cs typeface="Times New Roman"/>
                        <a:sym typeface="Times New Roman"/>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92925">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r₂</a:t>
                      </a:r>
                      <a:endParaRPr sz="1300">
                        <a:latin typeface="Times New Roman"/>
                        <a:ea typeface="Times New Roman"/>
                        <a:cs typeface="Times New Roman"/>
                        <a:sym typeface="Times New Roman"/>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0.8 mm</a:t>
                      </a:r>
                      <a:endParaRPr sz="1300">
                        <a:latin typeface="Times New Roman"/>
                        <a:ea typeface="Times New Roman"/>
                        <a:cs typeface="Times New Roman"/>
                        <a:sym typeface="Times New Roman"/>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92925">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l₃</a:t>
                      </a:r>
                      <a:endParaRPr sz="1300">
                        <a:latin typeface="Times New Roman"/>
                        <a:ea typeface="Times New Roman"/>
                        <a:cs typeface="Times New Roman"/>
                        <a:sym typeface="Times New Roman"/>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IN" sz="1300">
                          <a:latin typeface="Times New Roman"/>
                          <a:ea typeface="Times New Roman"/>
                          <a:cs typeface="Times New Roman"/>
                          <a:sym typeface="Times New Roman"/>
                        </a:rPr>
                        <a:t>2.30 mm</a:t>
                      </a:r>
                      <a:endParaRPr sz="1300">
                        <a:latin typeface="Times New Roman"/>
                        <a:ea typeface="Times New Roman"/>
                        <a:cs typeface="Times New Roman"/>
                        <a:sym typeface="Times New Roman"/>
                      </a:endParaRPr>
                    </a:p>
                  </a:txBody>
                  <a:tcPr marT="91425" marB="91425"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39"/>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IN">
                <a:solidFill>
                  <a:srgbClr val="5B0F00"/>
                </a:solidFill>
                <a:latin typeface="Times New Roman"/>
                <a:ea typeface="Times New Roman"/>
                <a:cs typeface="Times New Roman"/>
                <a:sym typeface="Times New Roman"/>
              </a:rPr>
              <a:t>Methodology: Rectenna Design</a:t>
            </a:r>
            <a:endParaRPr>
              <a:solidFill>
                <a:srgbClr val="5B0F00"/>
              </a:solidFill>
              <a:latin typeface="Times New Roman"/>
              <a:ea typeface="Times New Roman"/>
              <a:cs typeface="Times New Roman"/>
              <a:sym typeface="Times New Roman"/>
            </a:endParaRPr>
          </a:p>
          <a:p>
            <a:pPr indent="0" lvl="0" marL="0" rtl="0" algn="l">
              <a:lnSpc>
                <a:spcPct val="89000"/>
              </a:lnSpc>
              <a:spcBef>
                <a:spcPts val="0"/>
              </a:spcBef>
              <a:spcAft>
                <a:spcPts val="0"/>
              </a:spcAft>
              <a:buClr>
                <a:schemeClr val="dk2"/>
              </a:buClr>
              <a:buSzPts val="4400"/>
              <a:buFont typeface="Libre Franklin"/>
              <a:buNone/>
            </a:pPr>
            <a:r>
              <a:t/>
            </a:r>
            <a:endParaRPr/>
          </a:p>
        </p:txBody>
      </p:sp>
      <p:sp>
        <p:nvSpPr>
          <p:cNvPr id="342" name="Google Shape;342;p39"/>
          <p:cNvSpPr txBox="1"/>
          <p:nvPr/>
        </p:nvSpPr>
        <p:spPr>
          <a:xfrm>
            <a:off x="1485900" y="1833000"/>
            <a:ext cx="6053400" cy="338700"/>
          </a:xfrm>
          <a:prstGeom prst="rect">
            <a:avLst/>
          </a:prstGeom>
          <a:noFill/>
          <a:ln>
            <a:noFill/>
          </a:ln>
        </p:spPr>
        <p:txBody>
          <a:bodyPr anchorCtr="0" anchor="t" bIns="45700" lIns="45700" spcFirstLastPara="1" rIns="45700" wrap="square" tIns="45700">
            <a:spAutoFit/>
          </a:bodyPr>
          <a:lstStyle/>
          <a:p>
            <a:pPr indent="0" lvl="0" marL="0" rtl="0" algn="l">
              <a:lnSpc>
                <a:spcPct val="107000"/>
              </a:lnSpc>
              <a:spcBef>
                <a:spcPts val="800"/>
              </a:spcBef>
              <a:spcAft>
                <a:spcPts val="0"/>
              </a:spcAft>
              <a:buClr>
                <a:schemeClr val="dk1"/>
              </a:buClr>
              <a:buSzPts val="1800"/>
              <a:buFont typeface="Calibri"/>
              <a:buNone/>
            </a:pPr>
            <a:r>
              <a:rPr lang="en-IN" sz="1600">
                <a:solidFill>
                  <a:schemeClr val="dk1"/>
                </a:solidFill>
                <a:latin typeface="Times New Roman"/>
                <a:ea typeface="Times New Roman"/>
                <a:cs typeface="Times New Roman"/>
                <a:sym typeface="Times New Roman"/>
              </a:rPr>
              <a:t>Layout of Integrated Rectenna</a:t>
            </a:r>
            <a:endParaRPr sz="1600">
              <a:solidFill>
                <a:schemeClr val="dk1"/>
              </a:solidFill>
              <a:latin typeface="Times New Roman"/>
              <a:ea typeface="Times New Roman"/>
              <a:cs typeface="Times New Roman"/>
              <a:sym typeface="Times New Roman"/>
            </a:endParaRPr>
          </a:p>
        </p:txBody>
      </p:sp>
      <p:sp>
        <p:nvSpPr>
          <p:cNvPr id="343" name="Google Shape;343;p39"/>
          <p:cNvSpPr txBox="1"/>
          <p:nvPr/>
        </p:nvSpPr>
        <p:spPr>
          <a:xfrm>
            <a:off x="7602950" y="6136675"/>
            <a:ext cx="3343200" cy="474600"/>
          </a:xfrm>
          <a:prstGeom prst="rect">
            <a:avLst/>
          </a:prstGeom>
          <a:noFill/>
          <a:ln>
            <a:noFill/>
          </a:ln>
        </p:spPr>
        <p:txBody>
          <a:bodyPr anchorCtr="0" anchor="t" bIns="45700" lIns="45700" spcFirstLastPara="1" rIns="45700" wrap="square" tIns="45700">
            <a:spAutoFit/>
          </a:bodyPr>
          <a:lstStyle/>
          <a:p>
            <a:pPr indent="0" lvl="0" marL="0" marR="0" rtl="0" algn="ctr">
              <a:lnSpc>
                <a:spcPct val="107000"/>
              </a:lnSpc>
              <a:spcBef>
                <a:spcPts val="800"/>
              </a:spcBef>
              <a:spcAft>
                <a:spcPts val="0"/>
              </a:spcAft>
              <a:buClr>
                <a:srgbClr val="000000"/>
              </a:buClr>
              <a:buSzPts val="1800"/>
              <a:buFont typeface="Calibri"/>
              <a:buNone/>
            </a:pPr>
            <a:r>
              <a:rPr i="1" lang="en-IN" sz="1200">
                <a:latin typeface="Times New Roman"/>
                <a:ea typeface="Times New Roman"/>
                <a:cs typeface="Times New Roman"/>
                <a:sym typeface="Times New Roman"/>
              </a:rPr>
              <a:t>Figure 27: </a:t>
            </a:r>
            <a:r>
              <a:rPr i="1" lang="en-IN" sz="1200">
                <a:solidFill>
                  <a:schemeClr val="dk1"/>
                </a:solidFill>
                <a:latin typeface="Times New Roman"/>
                <a:ea typeface="Times New Roman"/>
                <a:cs typeface="Times New Roman"/>
                <a:sym typeface="Times New Roman"/>
              </a:rPr>
              <a:t>Complete layout of the proposed integrated rectenna.</a:t>
            </a:r>
            <a:endParaRPr i="1" sz="1200">
              <a:solidFill>
                <a:schemeClr val="dk1"/>
              </a:solidFill>
              <a:latin typeface="Times New Roman"/>
              <a:ea typeface="Times New Roman"/>
              <a:cs typeface="Times New Roman"/>
              <a:sym typeface="Times New Roman"/>
            </a:endParaRPr>
          </a:p>
        </p:txBody>
      </p:sp>
      <p:pic>
        <p:nvPicPr>
          <p:cNvPr id="344" name="Google Shape;344;p39" title="WhatsApp Image 2025-05-16 at 10.18.16 AM.jpeg"/>
          <p:cNvPicPr preferRelativeResize="0"/>
          <p:nvPr/>
        </p:nvPicPr>
        <p:blipFill rotWithShape="1">
          <a:blip r:embed="rId3">
            <a:alphaModFix/>
          </a:blip>
          <a:srcRect b="-353" l="0" r="0" t="2073"/>
          <a:stretch/>
        </p:blipFill>
        <p:spPr>
          <a:xfrm>
            <a:off x="7180550" y="1682925"/>
            <a:ext cx="4030694" cy="4377552"/>
          </a:xfrm>
          <a:prstGeom prst="rect">
            <a:avLst/>
          </a:prstGeom>
          <a:noFill/>
          <a:ln>
            <a:noFill/>
          </a:ln>
        </p:spPr>
      </p:pic>
      <p:sp>
        <p:nvSpPr>
          <p:cNvPr id="345" name="Google Shape;345;p39"/>
          <p:cNvSpPr txBox="1"/>
          <p:nvPr/>
        </p:nvSpPr>
        <p:spPr>
          <a:xfrm>
            <a:off x="1371600" y="2656725"/>
            <a:ext cx="5372100" cy="3237300"/>
          </a:xfrm>
          <a:prstGeom prst="rect">
            <a:avLst/>
          </a:prstGeom>
          <a:noFill/>
          <a:ln>
            <a:noFill/>
          </a:ln>
        </p:spPr>
        <p:txBody>
          <a:bodyPr anchorCtr="0" anchor="t" bIns="45700" lIns="45700" spcFirstLastPara="1" rIns="45700" wrap="square" tIns="45700">
            <a:spAutoFit/>
          </a:bodyPr>
          <a:lstStyle/>
          <a:p>
            <a:pPr indent="-330200" lvl="0" marL="457200" rtl="0" algn="just">
              <a:lnSpc>
                <a:spcPct val="107000"/>
              </a:lnSpc>
              <a:spcBef>
                <a:spcPts val="800"/>
              </a:spcBef>
              <a:spcAft>
                <a:spcPts val="0"/>
              </a:spcAft>
              <a:buClr>
                <a:schemeClr val="dk1"/>
              </a:buClr>
              <a:buSzPts val="1600"/>
              <a:buFont typeface="Times New Roman"/>
              <a:buChar char="➢"/>
            </a:pPr>
            <a:r>
              <a:rPr lang="en-IN" sz="1600">
                <a:solidFill>
                  <a:schemeClr val="dk1"/>
                </a:solidFill>
                <a:latin typeface="Times New Roman"/>
                <a:ea typeface="Times New Roman"/>
                <a:cs typeface="Times New Roman"/>
                <a:sym typeface="Times New Roman"/>
              </a:rPr>
              <a:t>Four triangular patch radiators (orange) form a dual-polarised receiving antenna arranged symmetrically about the centre</a:t>
            </a:r>
            <a:endParaRPr sz="1600">
              <a:solidFill>
                <a:schemeClr val="dk1"/>
              </a:solidFill>
              <a:latin typeface="Times New Roman"/>
              <a:ea typeface="Times New Roman"/>
              <a:cs typeface="Times New Roman"/>
              <a:sym typeface="Times New Roman"/>
            </a:endParaRPr>
          </a:p>
          <a:p>
            <a:pPr indent="-330200" lvl="0" marL="457200" rtl="0" algn="just">
              <a:lnSpc>
                <a:spcPct val="107000"/>
              </a:lnSpc>
              <a:spcBef>
                <a:spcPts val="0"/>
              </a:spcBef>
              <a:spcAft>
                <a:spcPts val="0"/>
              </a:spcAft>
              <a:buClr>
                <a:schemeClr val="dk1"/>
              </a:buClr>
              <a:buSzPts val="1600"/>
              <a:buFont typeface="Times New Roman"/>
              <a:buChar char="➢"/>
            </a:pPr>
            <a:r>
              <a:rPr lang="en-IN" sz="1600">
                <a:solidFill>
                  <a:schemeClr val="dk1"/>
                </a:solidFill>
                <a:latin typeface="Times New Roman"/>
                <a:ea typeface="Times New Roman"/>
                <a:cs typeface="Times New Roman"/>
                <a:sym typeface="Times New Roman"/>
              </a:rPr>
              <a:t>A vertical microstrip spine in the middle hosts the series-connected MA4E1317 Schottky-diode rectifier</a:t>
            </a:r>
            <a:endParaRPr sz="1600">
              <a:solidFill>
                <a:schemeClr val="dk1"/>
              </a:solidFill>
              <a:latin typeface="Times New Roman"/>
              <a:ea typeface="Times New Roman"/>
              <a:cs typeface="Times New Roman"/>
              <a:sym typeface="Times New Roman"/>
            </a:endParaRPr>
          </a:p>
          <a:p>
            <a:pPr indent="-330200" lvl="0" marL="457200" rtl="0" algn="just">
              <a:lnSpc>
                <a:spcPct val="107000"/>
              </a:lnSpc>
              <a:spcBef>
                <a:spcPts val="0"/>
              </a:spcBef>
              <a:spcAft>
                <a:spcPts val="0"/>
              </a:spcAft>
              <a:buClr>
                <a:schemeClr val="dk1"/>
              </a:buClr>
              <a:buSzPts val="1600"/>
              <a:buFont typeface="Times New Roman"/>
              <a:buChar char="➢"/>
            </a:pPr>
            <a:r>
              <a:rPr lang="en-IN" sz="1600">
                <a:solidFill>
                  <a:schemeClr val="dk1"/>
                </a:solidFill>
                <a:latin typeface="Times New Roman"/>
                <a:ea typeface="Times New Roman"/>
                <a:cs typeface="Times New Roman"/>
                <a:sym typeface="Times New Roman"/>
              </a:rPr>
              <a:t>Radial-stub harmonic termination and an output matching line are integrated along the spine to feed the load</a:t>
            </a:r>
            <a:endParaRPr sz="1600">
              <a:solidFill>
                <a:schemeClr val="dk1"/>
              </a:solidFill>
              <a:latin typeface="Times New Roman"/>
              <a:ea typeface="Times New Roman"/>
              <a:cs typeface="Times New Roman"/>
              <a:sym typeface="Times New Roman"/>
            </a:endParaRPr>
          </a:p>
          <a:p>
            <a:pPr indent="-330200" lvl="0" marL="457200" rtl="0" algn="just">
              <a:lnSpc>
                <a:spcPct val="107000"/>
              </a:lnSpc>
              <a:spcBef>
                <a:spcPts val="0"/>
              </a:spcBef>
              <a:spcAft>
                <a:spcPts val="0"/>
              </a:spcAft>
              <a:buClr>
                <a:schemeClr val="dk1"/>
              </a:buClr>
              <a:buSzPts val="1600"/>
              <a:buFont typeface="Times New Roman"/>
              <a:buChar char="➢"/>
            </a:pPr>
            <a:r>
              <a:rPr lang="en-IN" sz="1600">
                <a:solidFill>
                  <a:schemeClr val="dk1"/>
                </a:solidFill>
                <a:latin typeface="Times New Roman"/>
                <a:ea typeface="Times New Roman"/>
                <a:cs typeface="Times New Roman"/>
                <a:sym typeface="Times New Roman"/>
              </a:rPr>
              <a:t>Fabricated on a single Rogers DiClad 880 laminate, ensuring low dielectric loss at 24 GHz</a:t>
            </a:r>
            <a:endParaRPr sz="1600">
              <a:solidFill>
                <a:schemeClr val="dk1"/>
              </a:solidFill>
              <a:latin typeface="Times New Roman"/>
              <a:ea typeface="Times New Roman"/>
              <a:cs typeface="Times New Roman"/>
              <a:sym typeface="Times New Roman"/>
            </a:endParaRPr>
          </a:p>
          <a:p>
            <a:pPr indent="-330200" lvl="0" marL="457200" rtl="0" algn="just">
              <a:lnSpc>
                <a:spcPct val="107000"/>
              </a:lnSpc>
              <a:spcBef>
                <a:spcPts val="0"/>
              </a:spcBef>
              <a:spcAft>
                <a:spcPts val="0"/>
              </a:spcAft>
              <a:buClr>
                <a:schemeClr val="dk1"/>
              </a:buClr>
              <a:buSzPts val="1600"/>
              <a:buFont typeface="Times New Roman"/>
              <a:buChar char="➢"/>
            </a:pPr>
            <a:r>
              <a:rPr lang="en-IN" sz="1600">
                <a:solidFill>
                  <a:schemeClr val="dk1"/>
                </a:solidFill>
                <a:latin typeface="Times New Roman"/>
                <a:ea typeface="Times New Roman"/>
                <a:cs typeface="Times New Roman"/>
                <a:sym typeface="Times New Roman"/>
              </a:rPr>
              <a:t>Results in a compact, fully integrated rectenna that combines antenna and rectifier on one substrate for efficient 24 GHz energy harvesting</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0"/>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IN">
                <a:solidFill>
                  <a:srgbClr val="5B0F00"/>
                </a:solidFill>
                <a:latin typeface="Times New Roman"/>
                <a:ea typeface="Times New Roman"/>
                <a:cs typeface="Times New Roman"/>
                <a:sym typeface="Times New Roman"/>
              </a:rPr>
              <a:t>Results: Antenna Simulation</a:t>
            </a:r>
            <a:endParaRPr/>
          </a:p>
        </p:txBody>
      </p:sp>
      <p:sp>
        <p:nvSpPr>
          <p:cNvPr id="351" name="Google Shape;351;p40"/>
          <p:cNvSpPr txBox="1"/>
          <p:nvPr/>
        </p:nvSpPr>
        <p:spPr>
          <a:xfrm>
            <a:off x="1485900" y="1833000"/>
            <a:ext cx="6053400" cy="338700"/>
          </a:xfrm>
          <a:prstGeom prst="rect">
            <a:avLst/>
          </a:prstGeom>
          <a:noFill/>
          <a:ln>
            <a:noFill/>
          </a:ln>
        </p:spPr>
        <p:txBody>
          <a:bodyPr anchorCtr="0" anchor="t" bIns="45700" lIns="45700" spcFirstLastPara="1" rIns="45700" wrap="square" tIns="45700">
            <a:spAutoFit/>
          </a:bodyPr>
          <a:lstStyle/>
          <a:p>
            <a:pPr indent="0" lvl="0" marL="0" rtl="0" algn="l">
              <a:lnSpc>
                <a:spcPct val="107000"/>
              </a:lnSpc>
              <a:spcBef>
                <a:spcPts val="800"/>
              </a:spcBef>
              <a:spcAft>
                <a:spcPts val="0"/>
              </a:spcAft>
              <a:buClr>
                <a:schemeClr val="dk1"/>
              </a:buClr>
              <a:buSzPts val="1800"/>
              <a:buFont typeface="Calibri"/>
              <a:buNone/>
            </a:pPr>
            <a:r>
              <a:t/>
            </a:r>
            <a:endParaRPr sz="1600">
              <a:solidFill>
                <a:schemeClr val="dk1"/>
              </a:solidFill>
              <a:latin typeface="Times New Roman"/>
              <a:ea typeface="Times New Roman"/>
              <a:cs typeface="Times New Roman"/>
              <a:sym typeface="Times New Roman"/>
            </a:endParaRPr>
          </a:p>
        </p:txBody>
      </p:sp>
      <p:sp>
        <p:nvSpPr>
          <p:cNvPr id="352" name="Google Shape;352;p40"/>
          <p:cNvSpPr txBox="1"/>
          <p:nvPr/>
        </p:nvSpPr>
        <p:spPr>
          <a:xfrm>
            <a:off x="1601750" y="5531250"/>
            <a:ext cx="5004600" cy="276900"/>
          </a:xfrm>
          <a:prstGeom prst="rect">
            <a:avLst/>
          </a:prstGeom>
          <a:noFill/>
          <a:ln>
            <a:noFill/>
          </a:ln>
        </p:spPr>
        <p:txBody>
          <a:bodyPr anchorCtr="0" anchor="t" bIns="45700" lIns="45700" spcFirstLastPara="1" rIns="45700" wrap="square" tIns="45700">
            <a:spAutoFit/>
          </a:bodyPr>
          <a:lstStyle/>
          <a:p>
            <a:pPr indent="0" lvl="0" marL="0" marR="0" rtl="0" algn="ctr">
              <a:lnSpc>
                <a:spcPct val="107000"/>
              </a:lnSpc>
              <a:spcBef>
                <a:spcPts val="800"/>
              </a:spcBef>
              <a:spcAft>
                <a:spcPts val="0"/>
              </a:spcAft>
              <a:buClr>
                <a:srgbClr val="000000"/>
              </a:buClr>
              <a:buSzPts val="1800"/>
              <a:buFont typeface="Calibri"/>
              <a:buNone/>
            </a:pPr>
            <a:r>
              <a:rPr i="1" lang="en-IN" sz="1200">
                <a:latin typeface="Times New Roman"/>
                <a:ea typeface="Times New Roman"/>
                <a:cs typeface="Times New Roman"/>
                <a:sym typeface="Times New Roman"/>
              </a:rPr>
              <a:t>Figure 28: </a:t>
            </a:r>
            <a:r>
              <a:rPr i="1" lang="en-IN" sz="1200">
                <a:solidFill>
                  <a:schemeClr val="dk1"/>
                </a:solidFill>
                <a:latin typeface="Times New Roman"/>
                <a:ea typeface="Times New Roman"/>
                <a:cs typeface="Times New Roman"/>
                <a:sym typeface="Times New Roman"/>
              </a:rPr>
              <a:t> S11 vs Frequency Curve</a:t>
            </a:r>
            <a:endParaRPr i="1" sz="1200">
              <a:solidFill>
                <a:schemeClr val="dk1"/>
              </a:solidFill>
              <a:latin typeface="Times New Roman"/>
              <a:ea typeface="Times New Roman"/>
              <a:cs typeface="Times New Roman"/>
              <a:sym typeface="Times New Roman"/>
            </a:endParaRPr>
          </a:p>
        </p:txBody>
      </p:sp>
      <p:pic>
        <p:nvPicPr>
          <p:cNvPr id="353" name="Google Shape;353;p40"/>
          <p:cNvPicPr preferRelativeResize="0"/>
          <p:nvPr/>
        </p:nvPicPr>
        <p:blipFill>
          <a:blip r:embed="rId3">
            <a:alphaModFix/>
          </a:blip>
          <a:stretch>
            <a:fillRect/>
          </a:stretch>
        </p:blipFill>
        <p:spPr>
          <a:xfrm>
            <a:off x="980522" y="2033225"/>
            <a:ext cx="5625825" cy="3679075"/>
          </a:xfrm>
          <a:prstGeom prst="rect">
            <a:avLst/>
          </a:prstGeom>
          <a:noFill/>
          <a:ln>
            <a:noFill/>
          </a:ln>
        </p:spPr>
      </p:pic>
      <p:sp>
        <p:nvSpPr>
          <p:cNvPr id="354" name="Google Shape;354;p40"/>
          <p:cNvSpPr txBox="1"/>
          <p:nvPr/>
        </p:nvSpPr>
        <p:spPr>
          <a:xfrm>
            <a:off x="6815475" y="5531250"/>
            <a:ext cx="4240200" cy="474600"/>
          </a:xfrm>
          <a:prstGeom prst="rect">
            <a:avLst/>
          </a:prstGeom>
          <a:noFill/>
          <a:ln>
            <a:noFill/>
          </a:ln>
        </p:spPr>
        <p:txBody>
          <a:bodyPr anchorCtr="0" anchor="t" bIns="45700" lIns="45700" spcFirstLastPara="1" rIns="45700" wrap="square" tIns="45700">
            <a:spAutoFit/>
          </a:bodyPr>
          <a:lstStyle/>
          <a:p>
            <a:pPr indent="0" lvl="0" marL="0" marR="0" rtl="0" algn="ctr">
              <a:lnSpc>
                <a:spcPct val="107000"/>
              </a:lnSpc>
              <a:spcBef>
                <a:spcPts val="800"/>
              </a:spcBef>
              <a:spcAft>
                <a:spcPts val="0"/>
              </a:spcAft>
              <a:buClr>
                <a:srgbClr val="000000"/>
              </a:buClr>
              <a:buSzPts val="1800"/>
              <a:buFont typeface="Calibri"/>
              <a:buNone/>
            </a:pPr>
            <a:r>
              <a:rPr i="1" lang="en-IN" sz="1200">
                <a:latin typeface="Times New Roman"/>
                <a:ea typeface="Times New Roman"/>
                <a:cs typeface="Times New Roman"/>
                <a:sym typeface="Times New Roman"/>
              </a:rPr>
              <a:t>Figure 29: </a:t>
            </a:r>
            <a:r>
              <a:rPr i="1" lang="en-IN" sz="1200">
                <a:solidFill>
                  <a:schemeClr val="dk1"/>
                </a:solidFill>
                <a:latin typeface="Times New Roman"/>
                <a:ea typeface="Times New Roman"/>
                <a:cs typeface="Times New Roman"/>
                <a:sym typeface="Times New Roman"/>
              </a:rPr>
              <a:t>Gain vs Frequency Curve Showing Resonance at 24 GHz</a:t>
            </a:r>
            <a:endParaRPr i="1" sz="1200">
              <a:solidFill>
                <a:schemeClr val="dk1"/>
              </a:solidFill>
              <a:latin typeface="Times New Roman"/>
              <a:ea typeface="Times New Roman"/>
              <a:cs typeface="Times New Roman"/>
              <a:sym typeface="Times New Roman"/>
            </a:endParaRPr>
          </a:p>
        </p:txBody>
      </p:sp>
      <p:pic>
        <p:nvPicPr>
          <p:cNvPr id="355" name="Google Shape;355;p40"/>
          <p:cNvPicPr preferRelativeResize="0"/>
          <p:nvPr/>
        </p:nvPicPr>
        <p:blipFill>
          <a:blip r:embed="rId4">
            <a:alphaModFix/>
          </a:blip>
          <a:stretch>
            <a:fillRect/>
          </a:stretch>
        </p:blipFill>
        <p:spPr>
          <a:xfrm>
            <a:off x="6020150" y="2135400"/>
            <a:ext cx="5433075" cy="34747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41"/>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IN">
                <a:solidFill>
                  <a:srgbClr val="5B0F00"/>
                </a:solidFill>
                <a:latin typeface="Times New Roman"/>
                <a:ea typeface="Times New Roman"/>
                <a:cs typeface="Times New Roman"/>
                <a:sym typeface="Times New Roman"/>
              </a:rPr>
              <a:t>Results: Antenna Simulation</a:t>
            </a:r>
            <a:endParaRPr/>
          </a:p>
        </p:txBody>
      </p:sp>
      <p:sp>
        <p:nvSpPr>
          <p:cNvPr id="361" name="Google Shape;361;p41"/>
          <p:cNvSpPr txBox="1"/>
          <p:nvPr/>
        </p:nvSpPr>
        <p:spPr>
          <a:xfrm>
            <a:off x="1485900" y="1833000"/>
            <a:ext cx="6053400" cy="338700"/>
          </a:xfrm>
          <a:prstGeom prst="rect">
            <a:avLst/>
          </a:prstGeom>
          <a:noFill/>
          <a:ln>
            <a:noFill/>
          </a:ln>
        </p:spPr>
        <p:txBody>
          <a:bodyPr anchorCtr="0" anchor="t" bIns="45700" lIns="45700" spcFirstLastPara="1" rIns="45700" wrap="square" tIns="45700">
            <a:spAutoFit/>
          </a:bodyPr>
          <a:lstStyle/>
          <a:p>
            <a:pPr indent="0" lvl="0" marL="0" rtl="0" algn="l">
              <a:lnSpc>
                <a:spcPct val="107000"/>
              </a:lnSpc>
              <a:spcBef>
                <a:spcPts val="800"/>
              </a:spcBef>
              <a:spcAft>
                <a:spcPts val="0"/>
              </a:spcAft>
              <a:buClr>
                <a:schemeClr val="dk1"/>
              </a:buClr>
              <a:buSzPts val="1800"/>
              <a:buFont typeface="Calibri"/>
              <a:buNone/>
            </a:pPr>
            <a:r>
              <a:t/>
            </a:r>
            <a:endParaRPr sz="1600">
              <a:solidFill>
                <a:schemeClr val="dk1"/>
              </a:solidFill>
              <a:latin typeface="Times New Roman"/>
              <a:ea typeface="Times New Roman"/>
              <a:cs typeface="Times New Roman"/>
              <a:sym typeface="Times New Roman"/>
            </a:endParaRPr>
          </a:p>
        </p:txBody>
      </p:sp>
      <p:sp>
        <p:nvSpPr>
          <p:cNvPr id="362" name="Google Shape;362;p41"/>
          <p:cNvSpPr txBox="1"/>
          <p:nvPr/>
        </p:nvSpPr>
        <p:spPr>
          <a:xfrm>
            <a:off x="1796913" y="5479950"/>
            <a:ext cx="5026500" cy="774900"/>
          </a:xfrm>
          <a:prstGeom prst="rect">
            <a:avLst/>
          </a:prstGeom>
          <a:noFill/>
          <a:ln>
            <a:noFill/>
          </a:ln>
        </p:spPr>
        <p:txBody>
          <a:bodyPr anchorCtr="0" anchor="t" bIns="45700" lIns="45700" spcFirstLastPara="1" rIns="45700" wrap="square" tIns="45700">
            <a:spAutoFit/>
          </a:bodyPr>
          <a:lstStyle/>
          <a:p>
            <a:pPr indent="0" lvl="0" marL="0" marR="0" rtl="0" algn="ctr">
              <a:lnSpc>
                <a:spcPct val="107000"/>
              </a:lnSpc>
              <a:spcBef>
                <a:spcPts val="800"/>
              </a:spcBef>
              <a:spcAft>
                <a:spcPts val="0"/>
              </a:spcAft>
              <a:buClr>
                <a:srgbClr val="000000"/>
              </a:buClr>
              <a:buSzPts val="1800"/>
              <a:buFont typeface="Calibri"/>
              <a:buNone/>
            </a:pPr>
            <a:r>
              <a:rPr i="1" lang="en-IN" sz="1200">
                <a:latin typeface="Times New Roman"/>
                <a:ea typeface="Times New Roman"/>
                <a:cs typeface="Times New Roman"/>
                <a:sym typeface="Times New Roman"/>
              </a:rPr>
              <a:t>Figure 30: </a:t>
            </a:r>
            <a:r>
              <a:rPr i="1" lang="en-IN" sz="1200">
                <a:solidFill>
                  <a:schemeClr val="dk1"/>
                </a:solidFill>
                <a:latin typeface="Times New Roman"/>
                <a:ea typeface="Times New Roman"/>
                <a:cs typeface="Times New Roman"/>
                <a:sym typeface="Times New Roman"/>
              </a:rPr>
              <a:t>Axial Ratio vs Frequency Curve Showing Axial Ratio Less than 3 dB at 24 GHz</a:t>
            </a:r>
            <a:endParaRPr i="1" sz="1200">
              <a:solidFill>
                <a:schemeClr val="dk1"/>
              </a:solidFill>
              <a:latin typeface="Times New Roman"/>
              <a:ea typeface="Times New Roman"/>
              <a:cs typeface="Times New Roman"/>
              <a:sym typeface="Times New Roman"/>
            </a:endParaRPr>
          </a:p>
          <a:p>
            <a:pPr indent="0" lvl="0" marL="0" marR="0" rtl="0" algn="ctr">
              <a:lnSpc>
                <a:spcPct val="107000"/>
              </a:lnSpc>
              <a:spcBef>
                <a:spcPts val="800"/>
              </a:spcBef>
              <a:spcAft>
                <a:spcPts val="0"/>
              </a:spcAft>
              <a:buClr>
                <a:srgbClr val="000000"/>
              </a:buClr>
              <a:buSzPts val="1800"/>
              <a:buFont typeface="Calibri"/>
              <a:buNone/>
            </a:pPr>
            <a:r>
              <a:t/>
            </a:r>
            <a:endParaRPr i="1" sz="1200">
              <a:latin typeface="Times New Roman"/>
              <a:ea typeface="Times New Roman"/>
              <a:cs typeface="Times New Roman"/>
              <a:sym typeface="Times New Roman"/>
            </a:endParaRPr>
          </a:p>
        </p:txBody>
      </p:sp>
      <p:pic>
        <p:nvPicPr>
          <p:cNvPr id="363" name="Google Shape;363;p41"/>
          <p:cNvPicPr preferRelativeResize="0"/>
          <p:nvPr/>
        </p:nvPicPr>
        <p:blipFill>
          <a:blip r:embed="rId3">
            <a:alphaModFix/>
          </a:blip>
          <a:stretch>
            <a:fillRect/>
          </a:stretch>
        </p:blipFill>
        <p:spPr>
          <a:xfrm>
            <a:off x="1485900" y="1912775"/>
            <a:ext cx="5648526" cy="3561800"/>
          </a:xfrm>
          <a:prstGeom prst="rect">
            <a:avLst/>
          </a:prstGeom>
          <a:noFill/>
          <a:ln>
            <a:noFill/>
          </a:ln>
        </p:spPr>
      </p:pic>
      <p:graphicFrame>
        <p:nvGraphicFramePr>
          <p:cNvPr id="364" name="Google Shape;364;p41"/>
          <p:cNvGraphicFramePr/>
          <p:nvPr/>
        </p:nvGraphicFramePr>
        <p:xfrm>
          <a:off x="7990688" y="2214000"/>
          <a:ext cx="3000000" cy="3000000"/>
        </p:xfrm>
        <a:graphic>
          <a:graphicData uri="http://schemas.openxmlformats.org/drawingml/2006/table">
            <a:tbl>
              <a:tblPr>
                <a:noFill/>
                <a:tableStyleId>{48810568-CE3C-4F93-B3BE-9D2FDDAA2ECE}</a:tableStyleId>
              </a:tblPr>
              <a:tblGrid>
                <a:gridCol w="1777625"/>
                <a:gridCol w="1570275"/>
              </a:tblGrid>
              <a:tr h="551850">
                <a:tc>
                  <a:txBody>
                    <a:bodyPr/>
                    <a:lstStyle/>
                    <a:p>
                      <a:pPr indent="0" lvl="0" marL="0" rtl="0" algn="ctr">
                        <a:lnSpc>
                          <a:spcPct val="115000"/>
                        </a:lnSpc>
                        <a:spcBef>
                          <a:spcPts val="1200"/>
                        </a:spcBef>
                        <a:spcAft>
                          <a:spcPts val="1200"/>
                        </a:spcAft>
                        <a:buNone/>
                      </a:pPr>
                      <a:r>
                        <a:rPr b="1" lang="en-IN" sz="1200">
                          <a:latin typeface="Times New Roman"/>
                          <a:ea typeface="Times New Roman"/>
                          <a:cs typeface="Times New Roman"/>
                          <a:sym typeface="Times New Roman"/>
                        </a:rPr>
                        <a:t>Resonance Frequency</a:t>
                      </a:r>
                      <a:endParaRPr b="1" sz="12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IN" sz="1200">
                          <a:latin typeface="Times New Roman"/>
                          <a:ea typeface="Times New Roman"/>
                          <a:cs typeface="Times New Roman"/>
                          <a:sym typeface="Times New Roman"/>
                        </a:rPr>
                        <a:t>24 GHz</a:t>
                      </a:r>
                      <a:endParaRPr sz="12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551850">
                <a:tc>
                  <a:txBody>
                    <a:bodyPr/>
                    <a:lstStyle/>
                    <a:p>
                      <a:pPr indent="0" lvl="0" marL="0" rtl="0" algn="ctr">
                        <a:lnSpc>
                          <a:spcPct val="115000"/>
                        </a:lnSpc>
                        <a:spcBef>
                          <a:spcPts val="1200"/>
                        </a:spcBef>
                        <a:spcAft>
                          <a:spcPts val="1200"/>
                        </a:spcAft>
                        <a:buNone/>
                      </a:pPr>
                      <a:r>
                        <a:rPr b="1" lang="en-IN" sz="1200">
                          <a:latin typeface="Times New Roman"/>
                          <a:ea typeface="Times New Roman"/>
                          <a:cs typeface="Times New Roman"/>
                          <a:sym typeface="Times New Roman"/>
                        </a:rPr>
                        <a:t>S11</a:t>
                      </a:r>
                      <a:endParaRPr b="1" sz="12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IN" sz="1200">
                          <a:latin typeface="Times New Roman"/>
                          <a:ea typeface="Times New Roman"/>
                          <a:cs typeface="Times New Roman"/>
                          <a:sym typeface="Times New Roman"/>
                        </a:rPr>
                        <a:t>-20.2 dB</a:t>
                      </a:r>
                      <a:endParaRPr sz="12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551850">
                <a:tc>
                  <a:txBody>
                    <a:bodyPr/>
                    <a:lstStyle/>
                    <a:p>
                      <a:pPr indent="0" lvl="0" marL="0" rtl="0" algn="ctr">
                        <a:lnSpc>
                          <a:spcPct val="115000"/>
                        </a:lnSpc>
                        <a:spcBef>
                          <a:spcPts val="1200"/>
                        </a:spcBef>
                        <a:spcAft>
                          <a:spcPts val="1200"/>
                        </a:spcAft>
                        <a:buNone/>
                      </a:pPr>
                      <a:r>
                        <a:rPr b="1" lang="en-IN" sz="1200">
                          <a:latin typeface="Times New Roman"/>
                          <a:ea typeface="Times New Roman"/>
                          <a:cs typeface="Times New Roman"/>
                          <a:sym typeface="Times New Roman"/>
                        </a:rPr>
                        <a:t>Bandwidth</a:t>
                      </a:r>
                      <a:endParaRPr b="1" sz="12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IN" sz="1200">
                          <a:latin typeface="Times New Roman"/>
                          <a:ea typeface="Times New Roman"/>
                          <a:cs typeface="Times New Roman"/>
                          <a:sym typeface="Times New Roman"/>
                        </a:rPr>
                        <a:t>1.31 GHz</a:t>
                      </a:r>
                      <a:endParaRPr sz="12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551850">
                <a:tc>
                  <a:txBody>
                    <a:bodyPr/>
                    <a:lstStyle/>
                    <a:p>
                      <a:pPr indent="0" lvl="0" marL="0" rtl="0" algn="ctr">
                        <a:lnSpc>
                          <a:spcPct val="115000"/>
                        </a:lnSpc>
                        <a:spcBef>
                          <a:spcPts val="1200"/>
                        </a:spcBef>
                        <a:spcAft>
                          <a:spcPts val="1200"/>
                        </a:spcAft>
                        <a:buNone/>
                      </a:pPr>
                      <a:r>
                        <a:rPr b="1" lang="en-IN" sz="1200">
                          <a:latin typeface="Times New Roman"/>
                          <a:ea typeface="Times New Roman"/>
                          <a:cs typeface="Times New Roman"/>
                          <a:sym typeface="Times New Roman"/>
                        </a:rPr>
                        <a:t>Gain</a:t>
                      </a:r>
                      <a:endParaRPr b="1" sz="12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IN" sz="1200">
                          <a:latin typeface="Times New Roman"/>
                          <a:ea typeface="Times New Roman"/>
                          <a:cs typeface="Times New Roman"/>
                          <a:sym typeface="Times New Roman"/>
                        </a:rPr>
                        <a:t>10.43 dBi</a:t>
                      </a:r>
                      <a:endParaRPr sz="12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551850">
                <a:tc>
                  <a:txBody>
                    <a:bodyPr/>
                    <a:lstStyle/>
                    <a:p>
                      <a:pPr indent="0" lvl="0" marL="0" rtl="0" algn="ctr">
                        <a:lnSpc>
                          <a:spcPct val="115000"/>
                        </a:lnSpc>
                        <a:spcBef>
                          <a:spcPts val="1200"/>
                        </a:spcBef>
                        <a:spcAft>
                          <a:spcPts val="1200"/>
                        </a:spcAft>
                        <a:buNone/>
                      </a:pPr>
                      <a:r>
                        <a:rPr b="1" lang="en-IN" sz="1200">
                          <a:latin typeface="Times New Roman"/>
                          <a:ea typeface="Times New Roman"/>
                          <a:cs typeface="Times New Roman"/>
                          <a:sym typeface="Times New Roman"/>
                        </a:rPr>
                        <a:t>Axial Ratio</a:t>
                      </a:r>
                      <a:endParaRPr b="1" sz="12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IN" sz="1200">
                          <a:latin typeface="Times New Roman"/>
                          <a:ea typeface="Times New Roman"/>
                          <a:cs typeface="Times New Roman"/>
                          <a:sym typeface="Times New Roman"/>
                        </a:rPr>
                        <a:t>1.32 dB</a:t>
                      </a:r>
                      <a:endParaRPr sz="1200">
                        <a:latin typeface="Times New Roman"/>
                        <a:ea typeface="Times New Roman"/>
                        <a:cs typeface="Times New Roman"/>
                        <a:sym typeface="Times New Roman"/>
                      </a:endParaRPr>
                    </a:p>
                  </a:txBody>
                  <a:tcPr marT="91425" marB="91425" marR="68575" marL="68575">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bl>
          </a:graphicData>
        </a:graphic>
      </p:graphicFrame>
      <p:sp>
        <p:nvSpPr>
          <p:cNvPr id="365" name="Google Shape;365;p41"/>
          <p:cNvSpPr txBox="1"/>
          <p:nvPr/>
        </p:nvSpPr>
        <p:spPr>
          <a:xfrm>
            <a:off x="7424925" y="1816975"/>
            <a:ext cx="4360500" cy="276900"/>
          </a:xfrm>
          <a:prstGeom prst="rect">
            <a:avLst/>
          </a:prstGeom>
          <a:noFill/>
          <a:ln>
            <a:noFill/>
          </a:ln>
        </p:spPr>
        <p:txBody>
          <a:bodyPr anchorCtr="0" anchor="t" bIns="45700" lIns="45700" spcFirstLastPara="1" rIns="45700" wrap="square" tIns="45700">
            <a:spAutoFit/>
          </a:bodyPr>
          <a:lstStyle/>
          <a:p>
            <a:pPr indent="0" lvl="0" marL="0" marR="0" rtl="0" algn="ctr">
              <a:lnSpc>
                <a:spcPct val="107000"/>
              </a:lnSpc>
              <a:spcBef>
                <a:spcPts val="800"/>
              </a:spcBef>
              <a:spcAft>
                <a:spcPts val="0"/>
              </a:spcAft>
              <a:buClr>
                <a:srgbClr val="000000"/>
              </a:buClr>
              <a:buSzPts val="1800"/>
              <a:buFont typeface="Calibri"/>
              <a:buNone/>
            </a:pPr>
            <a:r>
              <a:rPr i="1" lang="en-IN" sz="1200">
                <a:latin typeface="Times New Roman"/>
                <a:ea typeface="Times New Roman"/>
                <a:cs typeface="Times New Roman"/>
                <a:sym typeface="Times New Roman"/>
              </a:rPr>
              <a:t>Table 11: </a:t>
            </a:r>
            <a:r>
              <a:rPr i="1" lang="en-IN" sz="1200">
                <a:solidFill>
                  <a:schemeClr val="dk1"/>
                </a:solidFill>
                <a:latin typeface="Times New Roman"/>
                <a:ea typeface="Times New Roman"/>
                <a:cs typeface="Times New Roman"/>
                <a:sym typeface="Times New Roman"/>
              </a:rPr>
              <a:t>Performance Parameters of The Designed Antenna Array</a:t>
            </a:r>
            <a:endParaRPr i="1" sz="12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5"/>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IN">
                <a:solidFill>
                  <a:srgbClr val="5B0F00"/>
                </a:solidFill>
                <a:latin typeface="Times New Roman"/>
                <a:ea typeface="Times New Roman"/>
                <a:cs typeface="Times New Roman"/>
                <a:sym typeface="Times New Roman"/>
              </a:rPr>
              <a:t>Introduction</a:t>
            </a:r>
            <a:endParaRPr>
              <a:solidFill>
                <a:srgbClr val="5B0F00"/>
              </a:solidFill>
              <a:latin typeface="Times New Roman"/>
              <a:ea typeface="Times New Roman"/>
              <a:cs typeface="Times New Roman"/>
              <a:sym typeface="Times New Roman"/>
            </a:endParaRPr>
          </a:p>
          <a:p>
            <a:pPr indent="0" lvl="0" marL="0" rtl="0" algn="l">
              <a:lnSpc>
                <a:spcPct val="89000"/>
              </a:lnSpc>
              <a:spcBef>
                <a:spcPts val="0"/>
              </a:spcBef>
              <a:spcAft>
                <a:spcPts val="0"/>
              </a:spcAft>
              <a:buClr>
                <a:schemeClr val="dk2"/>
              </a:buClr>
              <a:buSzPts val="4400"/>
              <a:buFont typeface="Libre Franklin"/>
              <a:buNone/>
            </a:pPr>
            <a:r>
              <a:t/>
            </a:r>
            <a:endParaRPr/>
          </a:p>
        </p:txBody>
      </p:sp>
      <p:sp>
        <p:nvSpPr>
          <p:cNvPr id="116" name="Google Shape;116;p15"/>
          <p:cNvSpPr txBox="1"/>
          <p:nvPr/>
        </p:nvSpPr>
        <p:spPr>
          <a:xfrm>
            <a:off x="1680747" y="1900925"/>
            <a:ext cx="8982900" cy="4264200"/>
          </a:xfrm>
          <a:prstGeom prst="rect">
            <a:avLst/>
          </a:prstGeom>
          <a:noFill/>
          <a:ln>
            <a:noFill/>
          </a:ln>
        </p:spPr>
        <p:txBody>
          <a:bodyPr anchorCtr="0" anchor="t" bIns="45700" lIns="45700" spcFirstLastPara="1" rIns="45700" wrap="square" tIns="45700">
            <a:spAutoFit/>
          </a:bodyPr>
          <a:lstStyle/>
          <a:p>
            <a:pPr indent="-330200" lvl="0" marL="457200" rtl="0" algn="l">
              <a:lnSpc>
                <a:spcPct val="107000"/>
              </a:lnSpc>
              <a:spcBef>
                <a:spcPts val="800"/>
              </a:spcBef>
              <a:spcAft>
                <a:spcPts val="0"/>
              </a:spcAft>
              <a:buClr>
                <a:schemeClr val="dk1"/>
              </a:buClr>
              <a:buSzPts val="1600"/>
              <a:buFont typeface="Times New Roman"/>
              <a:buChar char="➢"/>
            </a:pPr>
            <a:r>
              <a:rPr b="1" lang="en-IN" sz="1600">
                <a:solidFill>
                  <a:schemeClr val="dk1"/>
                </a:solidFill>
                <a:latin typeface="Times New Roman"/>
                <a:ea typeface="Times New Roman"/>
                <a:cs typeface="Times New Roman"/>
                <a:sym typeface="Times New Roman"/>
              </a:rPr>
              <a:t>Endurance Bottleneck in Modern UAVs</a:t>
            </a:r>
            <a:br>
              <a:rPr b="1" lang="en-IN" sz="1600">
                <a:solidFill>
                  <a:schemeClr val="dk1"/>
                </a:solidFill>
                <a:latin typeface="Times New Roman"/>
                <a:ea typeface="Times New Roman"/>
                <a:cs typeface="Times New Roman"/>
                <a:sym typeface="Times New Roman"/>
              </a:rPr>
            </a:br>
            <a:endParaRPr b="1" sz="1600">
              <a:solidFill>
                <a:schemeClr val="dk1"/>
              </a:solidFill>
              <a:latin typeface="Times New Roman"/>
              <a:ea typeface="Times New Roman"/>
              <a:cs typeface="Times New Roman"/>
              <a:sym typeface="Times New Roman"/>
            </a:endParaRPr>
          </a:p>
          <a:p>
            <a:pPr indent="-330200" lvl="1" marL="914400" rtl="0" algn="l">
              <a:lnSpc>
                <a:spcPct val="115000"/>
              </a:lnSpc>
              <a:spcBef>
                <a:spcPts val="0"/>
              </a:spcBef>
              <a:spcAft>
                <a:spcPts val="0"/>
              </a:spcAft>
              <a:buClr>
                <a:schemeClr val="dk1"/>
              </a:buClr>
              <a:buSzPts val="1600"/>
              <a:buFont typeface="Times New Roman"/>
              <a:buChar char="○"/>
            </a:pPr>
            <a:r>
              <a:rPr lang="en-IN" sz="1600">
                <a:solidFill>
                  <a:schemeClr val="dk1"/>
                </a:solidFill>
                <a:latin typeface="Times New Roman"/>
                <a:ea typeface="Times New Roman"/>
                <a:cs typeface="Times New Roman"/>
                <a:sym typeface="Times New Roman"/>
              </a:rPr>
              <a:t>Drones are transforming surveillance, logistics, agriculture, disaster relief and more, yet mission length is capped by the modest energy density of onboard Li-ion packs.</a:t>
            </a:r>
            <a:br>
              <a:rPr lang="en-IN" sz="1600">
                <a:solidFill>
                  <a:schemeClr val="dk1"/>
                </a:solidFill>
                <a:latin typeface="Times New Roman"/>
                <a:ea typeface="Times New Roman"/>
                <a:cs typeface="Times New Roman"/>
                <a:sym typeface="Times New Roman"/>
              </a:rPr>
            </a:br>
            <a:endParaRPr sz="1600">
              <a:solidFill>
                <a:schemeClr val="dk1"/>
              </a:solidFill>
              <a:latin typeface="Times New Roman"/>
              <a:ea typeface="Times New Roman"/>
              <a:cs typeface="Times New Roman"/>
              <a:sym typeface="Times New Roman"/>
            </a:endParaRPr>
          </a:p>
          <a:p>
            <a:pPr indent="-330200" lvl="1" marL="914400" rtl="0" algn="l">
              <a:lnSpc>
                <a:spcPct val="115000"/>
              </a:lnSpc>
              <a:spcBef>
                <a:spcPts val="0"/>
              </a:spcBef>
              <a:spcAft>
                <a:spcPts val="0"/>
              </a:spcAft>
              <a:buClr>
                <a:schemeClr val="dk1"/>
              </a:buClr>
              <a:buSzPts val="1600"/>
              <a:buFont typeface="Times New Roman"/>
              <a:buChar char="○"/>
            </a:pPr>
            <a:r>
              <a:rPr lang="en-IN" sz="1600">
                <a:solidFill>
                  <a:schemeClr val="dk1"/>
                </a:solidFill>
                <a:latin typeface="Times New Roman"/>
                <a:ea typeface="Times New Roman"/>
                <a:cs typeface="Times New Roman"/>
                <a:sym typeface="Times New Roman"/>
              </a:rPr>
              <a:t>Frequent land-and-recharge cycles interrupt operations and inflate costs, making a lightweight, in-flight power-supply strategy essential for truly autonomous, long-duration sorties.</a:t>
            </a:r>
            <a:br>
              <a:rPr lang="en-IN" sz="1600">
                <a:solidFill>
                  <a:schemeClr val="dk1"/>
                </a:solidFill>
                <a:latin typeface="Times New Roman"/>
                <a:ea typeface="Times New Roman"/>
                <a:cs typeface="Times New Roman"/>
                <a:sym typeface="Times New Roman"/>
              </a:rPr>
            </a:br>
            <a:endParaRPr sz="1600">
              <a:solidFill>
                <a:schemeClr val="dk1"/>
              </a:solidFill>
              <a:latin typeface="Times New Roman"/>
              <a:ea typeface="Times New Roman"/>
              <a:cs typeface="Times New Roman"/>
              <a:sym typeface="Times New Roman"/>
            </a:endParaRPr>
          </a:p>
          <a:p>
            <a:pPr indent="-330200" lvl="0" marL="457200" rtl="0" algn="l">
              <a:lnSpc>
                <a:spcPct val="115000"/>
              </a:lnSpc>
              <a:spcBef>
                <a:spcPts val="0"/>
              </a:spcBef>
              <a:spcAft>
                <a:spcPts val="0"/>
              </a:spcAft>
              <a:buClr>
                <a:schemeClr val="dk1"/>
              </a:buClr>
              <a:buSzPts val="1600"/>
              <a:buFont typeface="Times New Roman"/>
              <a:buChar char="➢"/>
            </a:pPr>
            <a:r>
              <a:rPr b="1" lang="en-IN" sz="1600">
                <a:solidFill>
                  <a:schemeClr val="dk1"/>
                </a:solidFill>
                <a:latin typeface="Times New Roman"/>
                <a:ea typeface="Times New Roman"/>
                <a:cs typeface="Times New Roman"/>
                <a:sym typeface="Times New Roman"/>
              </a:rPr>
              <a:t>Wireless-Power Transmission (WPT) &amp; the Rectenna Solution</a:t>
            </a:r>
            <a:br>
              <a:rPr b="1" lang="en-IN" sz="1600">
                <a:solidFill>
                  <a:schemeClr val="dk1"/>
                </a:solidFill>
                <a:latin typeface="Times New Roman"/>
                <a:ea typeface="Times New Roman"/>
                <a:cs typeface="Times New Roman"/>
                <a:sym typeface="Times New Roman"/>
              </a:rPr>
            </a:br>
            <a:endParaRPr b="1" sz="1600">
              <a:solidFill>
                <a:schemeClr val="dk1"/>
              </a:solidFill>
              <a:latin typeface="Times New Roman"/>
              <a:ea typeface="Times New Roman"/>
              <a:cs typeface="Times New Roman"/>
              <a:sym typeface="Times New Roman"/>
            </a:endParaRPr>
          </a:p>
          <a:p>
            <a:pPr indent="-330200" lvl="1" marL="914400" rtl="0" algn="l">
              <a:lnSpc>
                <a:spcPct val="115000"/>
              </a:lnSpc>
              <a:spcBef>
                <a:spcPts val="0"/>
              </a:spcBef>
              <a:spcAft>
                <a:spcPts val="0"/>
              </a:spcAft>
              <a:buClr>
                <a:schemeClr val="dk1"/>
              </a:buClr>
              <a:buSzPts val="1600"/>
              <a:buFont typeface="Times New Roman"/>
              <a:buChar char="○"/>
            </a:pPr>
            <a:r>
              <a:rPr lang="en-IN" sz="1600">
                <a:solidFill>
                  <a:schemeClr val="dk1"/>
                </a:solidFill>
                <a:latin typeface="Times New Roman"/>
                <a:ea typeface="Times New Roman"/>
                <a:cs typeface="Times New Roman"/>
                <a:sym typeface="Times New Roman"/>
              </a:rPr>
              <a:t>WPT delivers energy over metres-to-kilometres without physical connectors, perfectly matching the mobility and altitude of UAVs.</a:t>
            </a:r>
            <a:br>
              <a:rPr lang="en-IN" sz="1600">
                <a:solidFill>
                  <a:schemeClr val="dk1"/>
                </a:solidFill>
                <a:latin typeface="Times New Roman"/>
                <a:ea typeface="Times New Roman"/>
                <a:cs typeface="Times New Roman"/>
                <a:sym typeface="Times New Roman"/>
              </a:rPr>
            </a:br>
            <a:endParaRPr sz="1600">
              <a:solidFill>
                <a:schemeClr val="dk1"/>
              </a:solidFill>
              <a:latin typeface="Times New Roman"/>
              <a:ea typeface="Times New Roman"/>
              <a:cs typeface="Times New Roman"/>
              <a:sym typeface="Times New Roman"/>
            </a:endParaRPr>
          </a:p>
          <a:p>
            <a:pPr indent="-330200" lvl="1" marL="914400" rtl="0" algn="l">
              <a:lnSpc>
                <a:spcPct val="115000"/>
              </a:lnSpc>
              <a:spcBef>
                <a:spcPts val="0"/>
              </a:spcBef>
              <a:spcAft>
                <a:spcPts val="0"/>
              </a:spcAft>
              <a:buClr>
                <a:schemeClr val="dk1"/>
              </a:buClr>
              <a:buSzPts val="1600"/>
              <a:buChar char="○"/>
            </a:pPr>
            <a:r>
              <a:rPr lang="en-IN" sz="1600">
                <a:solidFill>
                  <a:schemeClr val="dk1"/>
                </a:solidFill>
                <a:latin typeface="Times New Roman"/>
                <a:ea typeface="Times New Roman"/>
                <a:cs typeface="Times New Roman"/>
                <a:sym typeface="Times New Roman"/>
              </a:rPr>
              <a:t>At the heart of WPT is the </a:t>
            </a:r>
            <a:r>
              <a:rPr b="1" lang="en-IN" sz="1600">
                <a:solidFill>
                  <a:schemeClr val="dk1"/>
                </a:solidFill>
                <a:latin typeface="Times New Roman"/>
                <a:ea typeface="Times New Roman"/>
                <a:cs typeface="Times New Roman"/>
                <a:sym typeface="Times New Roman"/>
              </a:rPr>
              <a:t>rectenna</a:t>
            </a:r>
            <a:r>
              <a:rPr lang="en-IN" sz="1600">
                <a:solidFill>
                  <a:schemeClr val="dk1"/>
                </a:solidFill>
                <a:latin typeface="Times New Roman"/>
                <a:ea typeface="Times New Roman"/>
                <a:cs typeface="Times New Roman"/>
                <a:sym typeface="Times New Roman"/>
              </a:rPr>
              <a:t>—a single module that captures the incident 24 GHz beam with a microstrip patch and instantly rectifies it to DC.</a:t>
            </a:r>
            <a:endParaRPr sz="1600">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42"/>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IN">
                <a:solidFill>
                  <a:srgbClr val="5B0F00"/>
                </a:solidFill>
                <a:latin typeface="Times New Roman"/>
                <a:ea typeface="Times New Roman"/>
                <a:cs typeface="Times New Roman"/>
                <a:sym typeface="Times New Roman"/>
              </a:rPr>
              <a:t>Results: Rectifier Simulation</a:t>
            </a:r>
            <a:endParaRPr/>
          </a:p>
        </p:txBody>
      </p:sp>
      <p:sp>
        <p:nvSpPr>
          <p:cNvPr id="371" name="Google Shape;371;p42"/>
          <p:cNvSpPr txBox="1"/>
          <p:nvPr/>
        </p:nvSpPr>
        <p:spPr>
          <a:xfrm>
            <a:off x="1485900" y="1833000"/>
            <a:ext cx="6053400" cy="338700"/>
          </a:xfrm>
          <a:prstGeom prst="rect">
            <a:avLst/>
          </a:prstGeom>
          <a:noFill/>
          <a:ln>
            <a:noFill/>
          </a:ln>
        </p:spPr>
        <p:txBody>
          <a:bodyPr anchorCtr="0" anchor="t" bIns="45700" lIns="45700" spcFirstLastPara="1" rIns="45700" wrap="square" tIns="45700">
            <a:spAutoFit/>
          </a:bodyPr>
          <a:lstStyle/>
          <a:p>
            <a:pPr indent="0" lvl="0" marL="0" rtl="0" algn="l">
              <a:lnSpc>
                <a:spcPct val="107000"/>
              </a:lnSpc>
              <a:spcBef>
                <a:spcPts val="800"/>
              </a:spcBef>
              <a:spcAft>
                <a:spcPts val="0"/>
              </a:spcAft>
              <a:buClr>
                <a:schemeClr val="dk1"/>
              </a:buClr>
              <a:buSzPts val="1800"/>
              <a:buFont typeface="Calibri"/>
              <a:buNone/>
            </a:pPr>
            <a:r>
              <a:t/>
            </a:r>
            <a:endParaRPr sz="1600">
              <a:solidFill>
                <a:schemeClr val="dk1"/>
              </a:solidFill>
              <a:latin typeface="Times New Roman"/>
              <a:ea typeface="Times New Roman"/>
              <a:cs typeface="Times New Roman"/>
              <a:sym typeface="Times New Roman"/>
            </a:endParaRPr>
          </a:p>
        </p:txBody>
      </p:sp>
      <p:sp>
        <p:nvSpPr>
          <p:cNvPr id="372" name="Google Shape;372;p42"/>
          <p:cNvSpPr txBox="1"/>
          <p:nvPr/>
        </p:nvSpPr>
        <p:spPr>
          <a:xfrm>
            <a:off x="1543144" y="5719941"/>
            <a:ext cx="4761900" cy="276900"/>
          </a:xfrm>
          <a:prstGeom prst="rect">
            <a:avLst/>
          </a:prstGeom>
          <a:noFill/>
          <a:ln>
            <a:noFill/>
          </a:ln>
        </p:spPr>
        <p:txBody>
          <a:bodyPr anchorCtr="0" anchor="t" bIns="45700" lIns="45700" spcFirstLastPara="1" rIns="45700" wrap="square" tIns="45700">
            <a:spAutoFit/>
          </a:bodyPr>
          <a:lstStyle/>
          <a:p>
            <a:pPr indent="0" lvl="0" marL="0" marR="0" rtl="0" algn="ctr">
              <a:lnSpc>
                <a:spcPct val="107000"/>
              </a:lnSpc>
              <a:spcBef>
                <a:spcPts val="800"/>
              </a:spcBef>
              <a:spcAft>
                <a:spcPts val="0"/>
              </a:spcAft>
              <a:buClr>
                <a:srgbClr val="000000"/>
              </a:buClr>
              <a:buSzPts val="1800"/>
              <a:buFont typeface="Calibri"/>
              <a:buNone/>
            </a:pPr>
            <a:r>
              <a:rPr i="1" lang="en-IN" sz="1200">
                <a:latin typeface="Times New Roman"/>
                <a:ea typeface="Times New Roman"/>
                <a:cs typeface="Times New Roman"/>
                <a:sym typeface="Times New Roman"/>
              </a:rPr>
              <a:t>Figure 31: </a:t>
            </a:r>
            <a:r>
              <a:rPr i="1" lang="en-IN" sz="1200">
                <a:solidFill>
                  <a:schemeClr val="dk1"/>
                </a:solidFill>
                <a:latin typeface="Times New Roman"/>
                <a:ea typeface="Times New Roman"/>
                <a:cs typeface="Times New Roman"/>
                <a:sym typeface="Times New Roman"/>
              </a:rPr>
              <a:t>S11 vs Frequency Curve</a:t>
            </a:r>
            <a:endParaRPr i="1" sz="1200">
              <a:latin typeface="Times New Roman"/>
              <a:ea typeface="Times New Roman"/>
              <a:cs typeface="Times New Roman"/>
              <a:sym typeface="Times New Roman"/>
            </a:endParaRPr>
          </a:p>
        </p:txBody>
      </p:sp>
      <p:pic>
        <p:nvPicPr>
          <p:cNvPr id="373" name="Google Shape;373;p42"/>
          <p:cNvPicPr preferRelativeResize="0"/>
          <p:nvPr/>
        </p:nvPicPr>
        <p:blipFill>
          <a:blip r:embed="rId3">
            <a:alphaModFix/>
          </a:blip>
          <a:stretch>
            <a:fillRect/>
          </a:stretch>
        </p:blipFill>
        <p:spPr>
          <a:xfrm>
            <a:off x="1430225" y="2002775"/>
            <a:ext cx="4710175" cy="3612175"/>
          </a:xfrm>
          <a:prstGeom prst="rect">
            <a:avLst/>
          </a:prstGeom>
          <a:noFill/>
          <a:ln>
            <a:noFill/>
          </a:ln>
        </p:spPr>
      </p:pic>
      <p:sp>
        <p:nvSpPr>
          <p:cNvPr id="374" name="Google Shape;374;p42"/>
          <p:cNvSpPr txBox="1"/>
          <p:nvPr/>
        </p:nvSpPr>
        <p:spPr>
          <a:xfrm>
            <a:off x="6421900" y="5728950"/>
            <a:ext cx="5973900" cy="276900"/>
          </a:xfrm>
          <a:prstGeom prst="rect">
            <a:avLst/>
          </a:prstGeom>
          <a:noFill/>
          <a:ln>
            <a:noFill/>
          </a:ln>
        </p:spPr>
        <p:txBody>
          <a:bodyPr anchorCtr="0" anchor="t" bIns="45700" lIns="45700" spcFirstLastPara="1" rIns="45700" wrap="square" tIns="45700">
            <a:spAutoFit/>
          </a:bodyPr>
          <a:lstStyle/>
          <a:p>
            <a:pPr indent="0" lvl="0" marL="0" marR="0" rtl="0" algn="ctr">
              <a:lnSpc>
                <a:spcPct val="107000"/>
              </a:lnSpc>
              <a:spcBef>
                <a:spcPts val="800"/>
              </a:spcBef>
              <a:spcAft>
                <a:spcPts val="0"/>
              </a:spcAft>
              <a:buClr>
                <a:srgbClr val="000000"/>
              </a:buClr>
              <a:buSzPts val="1800"/>
              <a:buFont typeface="Calibri"/>
              <a:buNone/>
            </a:pPr>
            <a:r>
              <a:rPr i="1" lang="en-IN" sz="1200">
                <a:latin typeface="Times New Roman"/>
                <a:ea typeface="Times New Roman"/>
                <a:cs typeface="Times New Roman"/>
                <a:sym typeface="Times New Roman"/>
              </a:rPr>
              <a:t>Figure 32: </a:t>
            </a:r>
            <a:r>
              <a:rPr i="1" lang="en-IN" sz="1200">
                <a:solidFill>
                  <a:schemeClr val="dk1"/>
                </a:solidFill>
                <a:latin typeface="Times New Roman"/>
                <a:ea typeface="Times New Roman"/>
                <a:cs typeface="Times New Roman"/>
                <a:sym typeface="Times New Roman"/>
              </a:rPr>
              <a:t>PCE vs Input Power (dBm) at 24 GHz</a:t>
            </a:r>
            <a:endParaRPr i="1" sz="1200">
              <a:latin typeface="Times New Roman"/>
              <a:ea typeface="Times New Roman"/>
              <a:cs typeface="Times New Roman"/>
              <a:sym typeface="Times New Roman"/>
            </a:endParaRPr>
          </a:p>
        </p:txBody>
      </p:sp>
      <p:pic>
        <p:nvPicPr>
          <p:cNvPr id="375" name="Google Shape;375;p42"/>
          <p:cNvPicPr preferRelativeResize="0"/>
          <p:nvPr/>
        </p:nvPicPr>
        <p:blipFill>
          <a:blip r:embed="rId4">
            <a:alphaModFix/>
          </a:blip>
          <a:stretch>
            <a:fillRect/>
          </a:stretch>
        </p:blipFill>
        <p:spPr>
          <a:xfrm>
            <a:off x="6817425" y="2002775"/>
            <a:ext cx="4761900" cy="36121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43"/>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IN">
                <a:solidFill>
                  <a:srgbClr val="5B0F00"/>
                </a:solidFill>
                <a:latin typeface="Times New Roman"/>
                <a:ea typeface="Times New Roman"/>
                <a:cs typeface="Times New Roman"/>
                <a:sym typeface="Times New Roman"/>
              </a:rPr>
              <a:t>Results: </a:t>
            </a:r>
            <a:r>
              <a:rPr lang="en-IN">
                <a:solidFill>
                  <a:srgbClr val="5B0F00"/>
                </a:solidFill>
                <a:latin typeface="Times New Roman"/>
                <a:ea typeface="Times New Roman"/>
                <a:cs typeface="Times New Roman"/>
                <a:sym typeface="Times New Roman"/>
              </a:rPr>
              <a:t>Rectifier </a:t>
            </a:r>
            <a:r>
              <a:rPr lang="en-IN">
                <a:solidFill>
                  <a:srgbClr val="5B0F00"/>
                </a:solidFill>
                <a:latin typeface="Times New Roman"/>
                <a:ea typeface="Times New Roman"/>
                <a:cs typeface="Times New Roman"/>
                <a:sym typeface="Times New Roman"/>
              </a:rPr>
              <a:t>Simulation</a:t>
            </a:r>
            <a:endParaRPr/>
          </a:p>
        </p:txBody>
      </p:sp>
      <p:sp>
        <p:nvSpPr>
          <p:cNvPr id="381" name="Google Shape;381;p43"/>
          <p:cNvSpPr txBox="1"/>
          <p:nvPr/>
        </p:nvSpPr>
        <p:spPr>
          <a:xfrm>
            <a:off x="1485900" y="1833000"/>
            <a:ext cx="6053400" cy="338700"/>
          </a:xfrm>
          <a:prstGeom prst="rect">
            <a:avLst/>
          </a:prstGeom>
          <a:noFill/>
          <a:ln>
            <a:noFill/>
          </a:ln>
        </p:spPr>
        <p:txBody>
          <a:bodyPr anchorCtr="0" anchor="t" bIns="45700" lIns="45700" spcFirstLastPara="1" rIns="45700" wrap="square" tIns="45700">
            <a:spAutoFit/>
          </a:bodyPr>
          <a:lstStyle/>
          <a:p>
            <a:pPr indent="0" lvl="0" marL="0" rtl="0" algn="l">
              <a:lnSpc>
                <a:spcPct val="107000"/>
              </a:lnSpc>
              <a:spcBef>
                <a:spcPts val="800"/>
              </a:spcBef>
              <a:spcAft>
                <a:spcPts val="0"/>
              </a:spcAft>
              <a:buClr>
                <a:schemeClr val="dk1"/>
              </a:buClr>
              <a:buSzPts val="1800"/>
              <a:buFont typeface="Calibri"/>
              <a:buNone/>
            </a:pPr>
            <a:r>
              <a:t/>
            </a:r>
            <a:endParaRPr sz="1600">
              <a:solidFill>
                <a:schemeClr val="dk1"/>
              </a:solidFill>
              <a:latin typeface="Times New Roman"/>
              <a:ea typeface="Times New Roman"/>
              <a:cs typeface="Times New Roman"/>
              <a:sym typeface="Times New Roman"/>
            </a:endParaRPr>
          </a:p>
        </p:txBody>
      </p:sp>
      <p:sp>
        <p:nvSpPr>
          <p:cNvPr id="382" name="Google Shape;382;p43"/>
          <p:cNvSpPr txBox="1"/>
          <p:nvPr/>
        </p:nvSpPr>
        <p:spPr>
          <a:xfrm>
            <a:off x="1445725" y="5590500"/>
            <a:ext cx="5006100" cy="276900"/>
          </a:xfrm>
          <a:prstGeom prst="rect">
            <a:avLst/>
          </a:prstGeom>
          <a:noFill/>
          <a:ln>
            <a:noFill/>
          </a:ln>
        </p:spPr>
        <p:txBody>
          <a:bodyPr anchorCtr="0" anchor="t" bIns="45700" lIns="45700" spcFirstLastPara="1" rIns="45700" wrap="square" tIns="45700">
            <a:spAutoFit/>
          </a:bodyPr>
          <a:lstStyle/>
          <a:p>
            <a:pPr indent="0" lvl="0" marL="0" marR="0" rtl="0" algn="ctr">
              <a:lnSpc>
                <a:spcPct val="107000"/>
              </a:lnSpc>
              <a:spcBef>
                <a:spcPts val="800"/>
              </a:spcBef>
              <a:spcAft>
                <a:spcPts val="0"/>
              </a:spcAft>
              <a:buClr>
                <a:srgbClr val="000000"/>
              </a:buClr>
              <a:buSzPts val="1800"/>
              <a:buFont typeface="Calibri"/>
              <a:buNone/>
            </a:pPr>
            <a:r>
              <a:rPr i="1" lang="en-IN" sz="1200">
                <a:latin typeface="Times New Roman"/>
                <a:ea typeface="Times New Roman"/>
                <a:cs typeface="Times New Roman"/>
                <a:sym typeface="Times New Roman"/>
              </a:rPr>
              <a:t>Figure 30: </a:t>
            </a:r>
            <a:r>
              <a:rPr i="1" lang="en-IN" sz="1200">
                <a:solidFill>
                  <a:schemeClr val="dk1"/>
                </a:solidFill>
                <a:latin typeface="Times New Roman"/>
                <a:ea typeface="Times New Roman"/>
                <a:cs typeface="Times New Roman"/>
                <a:sym typeface="Times New Roman"/>
              </a:rPr>
              <a:t>Output Voltage vs Input Power (dBm) </a:t>
            </a:r>
            <a:r>
              <a:rPr i="1" lang="en-IN" sz="1200">
                <a:solidFill>
                  <a:schemeClr val="dk1"/>
                </a:solidFill>
                <a:latin typeface="Times New Roman"/>
                <a:ea typeface="Times New Roman"/>
                <a:cs typeface="Times New Roman"/>
                <a:sym typeface="Times New Roman"/>
              </a:rPr>
              <a:t>at 24 GHz</a:t>
            </a:r>
            <a:endParaRPr i="1" sz="1200">
              <a:latin typeface="Times New Roman"/>
              <a:ea typeface="Times New Roman"/>
              <a:cs typeface="Times New Roman"/>
              <a:sym typeface="Times New Roman"/>
            </a:endParaRPr>
          </a:p>
        </p:txBody>
      </p:sp>
      <p:pic>
        <p:nvPicPr>
          <p:cNvPr id="383" name="Google Shape;383;p43"/>
          <p:cNvPicPr preferRelativeResize="0"/>
          <p:nvPr/>
        </p:nvPicPr>
        <p:blipFill>
          <a:blip r:embed="rId3">
            <a:alphaModFix/>
          </a:blip>
          <a:stretch>
            <a:fillRect/>
          </a:stretch>
        </p:blipFill>
        <p:spPr>
          <a:xfrm>
            <a:off x="1445725" y="1997587"/>
            <a:ext cx="5006025" cy="3309075"/>
          </a:xfrm>
          <a:prstGeom prst="rect">
            <a:avLst/>
          </a:prstGeom>
          <a:noFill/>
          <a:ln>
            <a:noFill/>
          </a:ln>
        </p:spPr>
      </p:pic>
      <p:graphicFrame>
        <p:nvGraphicFramePr>
          <p:cNvPr id="384" name="Google Shape;384;p43"/>
          <p:cNvGraphicFramePr/>
          <p:nvPr/>
        </p:nvGraphicFramePr>
        <p:xfrm>
          <a:off x="7430250" y="2769475"/>
          <a:ext cx="3000000" cy="3000000"/>
        </p:xfrm>
        <a:graphic>
          <a:graphicData uri="http://schemas.openxmlformats.org/drawingml/2006/table">
            <a:tbl>
              <a:tblPr>
                <a:noFill/>
                <a:tableStyleId>{067C28AA-55AB-4684-BE27-2D7C4EC073D0}</a:tableStyleId>
              </a:tblPr>
              <a:tblGrid>
                <a:gridCol w="1766475"/>
                <a:gridCol w="896575"/>
                <a:gridCol w="1194200"/>
              </a:tblGrid>
              <a:tr h="317500">
                <a:tc>
                  <a:txBody>
                    <a:bodyPr/>
                    <a:lstStyle/>
                    <a:p>
                      <a:pPr indent="0" lvl="0" marL="0" rtl="0" algn="ctr">
                        <a:lnSpc>
                          <a:spcPct val="115000"/>
                        </a:lnSpc>
                        <a:spcBef>
                          <a:spcPts val="0"/>
                        </a:spcBef>
                        <a:spcAft>
                          <a:spcPts val="800"/>
                        </a:spcAft>
                        <a:buNone/>
                      </a:pPr>
                      <a:r>
                        <a:rPr lang="en-IN" sz="1300">
                          <a:latin typeface="Times New Roman"/>
                          <a:ea typeface="Times New Roman"/>
                          <a:cs typeface="Times New Roman"/>
                          <a:sym typeface="Times New Roman"/>
                        </a:rPr>
                        <a:t>Metric</a:t>
                      </a:r>
                      <a:endParaRPr sz="1300">
                        <a:latin typeface="Times New Roman"/>
                        <a:ea typeface="Times New Roman"/>
                        <a:cs typeface="Times New Roman"/>
                        <a:sym typeface="Times New Roman"/>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800"/>
                        </a:spcAft>
                        <a:buNone/>
                      </a:pPr>
                      <a:r>
                        <a:rPr lang="en-IN" sz="1300">
                          <a:latin typeface="Times New Roman"/>
                          <a:ea typeface="Times New Roman"/>
                          <a:cs typeface="Times New Roman"/>
                          <a:sym typeface="Times New Roman"/>
                        </a:rPr>
                        <a:t>Achieved</a:t>
                      </a:r>
                      <a:endParaRPr sz="1300">
                        <a:latin typeface="Times New Roman"/>
                        <a:ea typeface="Times New Roman"/>
                        <a:cs typeface="Times New Roman"/>
                        <a:sym typeface="Times New Roman"/>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800"/>
                        </a:spcAft>
                        <a:buNone/>
                      </a:pPr>
                      <a:r>
                        <a:rPr lang="en-IN" sz="1300">
                          <a:latin typeface="Times New Roman"/>
                          <a:ea typeface="Times New Roman"/>
                          <a:cs typeface="Times New Roman"/>
                          <a:sym typeface="Times New Roman"/>
                        </a:rPr>
                        <a:t>Requirement</a:t>
                      </a:r>
                      <a:endParaRPr sz="1300">
                        <a:latin typeface="Times New Roman"/>
                        <a:ea typeface="Times New Roman"/>
                        <a:cs typeface="Times New Roman"/>
                        <a:sym typeface="Times New Roman"/>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317500">
                <a:tc>
                  <a:txBody>
                    <a:bodyPr/>
                    <a:lstStyle/>
                    <a:p>
                      <a:pPr indent="0" lvl="0" marL="0" rtl="0" algn="just">
                        <a:lnSpc>
                          <a:spcPct val="115000"/>
                        </a:lnSpc>
                        <a:spcBef>
                          <a:spcPts val="0"/>
                        </a:spcBef>
                        <a:spcAft>
                          <a:spcPts val="800"/>
                        </a:spcAft>
                        <a:buNone/>
                      </a:pPr>
                      <a:r>
                        <a:rPr lang="en-IN" sz="1300">
                          <a:latin typeface="Times New Roman"/>
                          <a:ea typeface="Times New Roman"/>
                          <a:cs typeface="Times New Roman"/>
                          <a:sym typeface="Times New Roman"/>
                        </a:rPr>
                        <a:t>|S11| @ 24 GHz</a:t>
                      </a:r>
                      <a:endParaRPr sz="1300">
                        <a:latin typeface="Times New Roman"/>
                        <a:ea typeface="Times New Roman"/>
                        <a:cs typeface="Times New Roman"/>
                        <a:sym typeface="Times New Roman"/>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800"/>
                        </a:spcAft>
                        <a:buNone/>
                      </a:pPr>
                      <a:r>
                        <a:rPr lang="en-IN" sz="1300">
                          <a:latin typeface="Times New Roman"/>
                          <a:ea typeface="Times New Roman"/>
                          <a:cs typeface="Times New Roman"/>
                          <a:sym typeface="Times New Roman"/>
                        </a:rPr>
                        <a:t>–17.6 dB</a:t>
                      </a:r>
                      <a:endParaRPr sz="1300">
                        <a:latin typeface="Times New Roman"/>
                        <a:ea typeface="Times New Roman"/>
                        <a:cs typeface="Times New Roman"/>
                        <a:sym typeface="Times New Roman"/>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800"/>
                        </a:spcAft>
                        <a:buNone/>
                      </a:pPr>
                      <a:r>
                        <a:rPr lang="en-IN" sz="1300">
                          <a:latin typeface="Times New Roman"/>
                          <a:ea typeface="Times New Roman"/>
                          <a:cs typeface="Times New Roman"/>
                          <a:sym typeface="Times New Roman"/>
                        </a:rPr>
                        <a:t>≤ –16 dB</a:t>
                      </a:r>
                      <a:endParaRPr sz="1300">
                        <a:latin typeface="Times New Roman"/>
                        <a:ea typeface="Times New Roman"/>
                        <a:cs typeface="Times New Roman"/>
                        <a:sym typeface="Times New Roman"/>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317500">
                <a:tc>
                  <a:txBody>
                    <a:bodyPr/>
                    <a:lstStyle/>
                    <a:p>
                      <a:pPr indent="0" lvl="0" marL="0" rtl="0" algn="just">
                        <a:lnSpc>
                          <a:spcPct val="115000"/>
                        </a:lnSpc>
                        <a:spcBef>
                          <a:spcPts val="0"/>
                        </a:spcBef>
                        <a:spcAft>
                          <a:spcPts val="800"/>
                        </a:spcAft>
                        <a:buNone/>
                      </a:pPr>
                      <a:r>
                        <a:rPr lang="en-IN" sz="1300">
                          <a:latin typeface="Times New Roman"/>
                          <a:ea typeface="Times New Roman"/>
                          <a:cs typeface="Times New Roman"/>
                          <a:sym typeface="Times New Roman"/>
                        </a:rPr>
                        <a:t>PCE peak</a:t>
                      </a:r>
                      <a:endParaRPr sz="1300">
                        <a:latin typeface="Times New Roman"/>
                        <a:ea typeface="Times New Roman"/>
                        <a:cs typeface="Times New Roman"/>
                        <a:sym typeface="Times New Roman"/>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800"/>
                        </a:spcAft>
                        <a:buNone/>
                      </a:pPr>
                      <a:r>
                        <a:rPr lang="en-IN" sz="1300">
                          <a:latin typeface="Times New Roman"/>
                          <a:ea typeface="Times New Roman"/>
                          <a:cs typeface="Times New Roman"/>
                          <a:sym typeface="Times New Roman"/>
                        </a:rPr>
                        <a:t>67.26 %</a:t>
                      </a:r>
                      <a:endParaRPr sz="1300">
                        <a:latin typeface="Times New Roman"/>
                        <a:ea typeface="Times New Roman"/>
                        <a:cs typeface="Times New Roman"/>
                        <a:sym typeface="Times New Roman"/>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800"/>
                        </a:spcAft>
                        <a:buNone/>
                      </a:pPr>
                      <a:r>
                        <a:rPr lang="en-IN" sz="1300">
                          <a:latin typeface="Times New Roman"/>
                          <a:ea typeface="Times New Roman"/>
                          <a:cs typeface="Times New Roman"/>
                          <a:sym typeface="Times New Roman"/>
                        </a:rPr>
                        <a:t>≥ 65 %</a:t>
                      </a:r>
                      <a:endParaRPr sz="1300">
                        <a:latin typeface="Times New Roman"/>
                        <a:ea typeface="Times New Roman"/>
                        <a:cs typeface="Times New Roman"/>
                        <a:sym typeface="Times New Roman"/>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317500">
                <a:tc>
                  <a:txBody>
                    <a:bodyPr/>
                    <a:lstStyle/>
                    <a:p>
                      <a:pPr indent="0" lvl="0" marL="0" rtl="0" algn="just">
                        <a:lnSpc>
                          <a:spcPct val="115000"/>
                        </a:lnSpc>
                        <a:spcBef>
                          <a:spcPts val="0"/>
                        </a:spcBef>
                        <a:spcAft>
                          <a:spcPts val="800"/>
                        </a:spcAft>
                        <a:buNone/>
                      </a:pPr>
                      <a:r>
                        <a:rPr lang="en-IN" sz="1300">
                          <a:latin typeface="Times New Roman"/>
                          <a:ea typeface="Times New Roman"/>
                          <a:cs typeface="Times New Roman"/>
                          <a:sym typeface="Times New Roman"/>
                        </a:rPr>
                        <a:t>VOUT, pk @ 18 dBm</a:t>
                      </a:r>
                      <a:endParaRPr sz="1300">
                        <a:latin typeface="Times New Roman"/>
                        <a:ea typeface="Times New Roman"/>
                        <a:cs typeface="Times New Roman"/>
                        <a:sym typeface="Times New Roman"/>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800"/>
                        </a:spcAft>
                        <a:buNone/>
                      </a:pPr>
                      <a:r>
                        <a:rPr lang="en-IN" sz="1300">
                          <a:latin typeface="Times New Roman"/>
                          <a:ea typeface="Times New Roman"/>
                          <a:cs typeface="Times New Roman"/>
                          <a:sym typeface="Times New Roman"/>
                        </a:rPr>
                        <a:t>2.02 V</a:t>
                      </a:r>
                      <a:endParaRPr sz="1300">
                        <a:latin typeface="Times New Roman"/>
                        <a:ea typeface="Times New Roman"/>
                        <a:cs typeface="Times New Roman"/>
                        <a:sym typeface="Times New Roman"/>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800"/>
                        </a:spcAft>
                        <a:buNone/>
                      </a:pPr>
                      <a:r>
                        <a:rPr lang="en-IN" sz="1300">
                          <a:latin typeface="Times New Roman"/>
                          <a:ea typeface="Times New Roman"/>
                          <a:cs typeface="Times New Roman"/>
                          <a:sym typeface="Times New Roman"/>
                        </a:rPr>
                        <a:t>≥ 2 V</a:t>
                      </a:r>
                      <a:endParaRPr sz="1300">
                        <a:latin typeface="Times New Roman"/>
                        <a:ea typeface="Times New Roman"/>
                        <a:cs typeface="Times New Roman"/>
                        <a:sym typeface="Times New Roman"/>
                      </a:endParaRPr>
                    </a:p>
                  </a:txBody>
                  <a:tcPr marT="63500" marB="63500" marR="63500" marL="63500">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bl>
          </a:graphicData>
        </a:graphic>
      </p:graphicFrame>
      <p:sp>
        <p:nvSpPr>
          <p:cNvPr id="385" name="Google Shape;385;p43"/>
          <p:cNvSpPr txBox="1"/>
          <p:nvPr/>
        </p:nvSpPr>
        <p:spPr>
          <a:xfrm>
            <a:off x="7178625" y="5590500"/>
            <a:ext cx="4360500" cy="276900"/>
          </a:xfrm>
          <a:prstGeom prst="rect">
            <a:avLst/>
          </a:prstGeom>
          <a:noFill/>
          <a:ln>
            <a:noFill/>
          </a:ln>
        </p:spPr>
        <p:txBody>
          <a:bodyPr anchorCtr="0" anchor="t" bIns="45700" lIns="45700" spcFirstLastPara="1" rIns="45700" wrap="square" tIns="45700">
            <a:spAutoFit/>
          </a:bodyPr>
          <a:lstStyle/>
          <a:p>
            <a:pPr indent="0" lvl="0" marL="0" marR="0" rtl="0" algn="ctr">
              <a:lnSpc>
                <a:spcPct val="107000"/>
              </a:lnSpc>
              <a:spcBef>
                <a:spcPts val="800"/>
              </a:spcBef>
              <a:spcAft>
                <a:spcPts val="0"/>
              </a:spcAft>
              <a:buClr>
                <a:srgbClr val="000000"/>
              </a:buClr>
              <a:buSzPts val="1800"/>
              <a:buFont typeface="Calibri"/>
              <a:buNone/>
            </a:pPr>
            <a:r>
              <a:rPr i="1" lang="en-IN" sz="1200">
                <a:latin typeface="Times New Roman"/>
                <a:ea typeface="Times New Roman"/>
                <a:cs typeface="Times New Roman"/>
                <a:sym typeface="Times New Roman"/>
              </a:rPr>
              <a:t>Table 12: </a:t>
            </a:r>
            <a:r>
              <a:rPr i="1" lang="en-IN" sz="1200">
                <a:solidFill>
                  <a:schemeClr val="dk1"/>
                </a:solidFill>
                <a:latin typeface="Times New Roman"/>
                <a:ea typeface="Times New Roman"/>
                <a:cs typeface="Times New Roman"/>
                <a:sym typeface="Times New Roman"/>
              </a:rPr>
              <a:t>Performance Parameters of The Designed Rectifier</a:t>
            </a:r>
            <a:endParaRPr i="1" sz="1200">
              <a:solidFill>
                <a:schemeClr val="dk1"/>
              </a:solidFill>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44"/>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IN">
                <a:solidFill>
                  <a:srgbClr val="5B0F00"/>
                </a:solidFill>
                <a:latin typeface="Times New Roman"/>
                <a:ea typeface="Times New Roman"/>
                <a:cs typeface="Times New Roman"/>
                <a:sym typeface="Times New Roman"/>
              </a:rPr>
              <a:t>Results: Rectenna Integration</a:t>
            </a:r>
            <a:endParaRPr/>
          </a:p>
        </p:txBody>
      </p:sp>
      <p:sp>
        <p:nvSpPr>
          <p:cNvPr id="391" name="Google Shape;391;p44"/>
          <p:cNvSpPr txBox="1"/>
          <p:nvPr/>
        </p:nvSpPr>
        <p:spPr>
          <a:xfrm>
            <a:off x="1118950" y="2319800"/>
            <a:ext cx="10468200" cy="37248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1200"/>
              </a:spcBef>
              <a:spcAft>
                <a:spcPts val="0"/>
              </a:spcAft>
              <a:buNone/>
            </a:pPr>
            <a:r>
              <a:rPr lang="en-IN" sz="1500">
                <a:solidFill>
                  <a:schemeClr val="dk1"/>
                </a:solidFill>
                <a:latin typeface="Times New Roman"/>
                <a:ea typeface="Times New Roman"/>
                <a:cs typeface="Times New Roman"/>
                <a:sym typeface="Times New Roman"/>
              </a:rPr>
              <a:t>The integration of the antenna and rectifier subsystems was validated through close alignment of key electrical parameters, ensuring efficient RF-to-DC conversion:</a:t>
            </a:r>
            <a:endParaRPr sz="1500">
              <a:solidFill>
                <a:schemeClr val="dk1"/>
              </a:solidFill>
              <a:latin typeface="Times New Roman"/>
              <a:ea typeface="Times New Roman"/>
              <a:cs typeface="Times New Roman"/>
              <a:sym typeface="Times New Roman"/>
            </a:endParaRPr>
          </a:p>
          <a:p>
            <a:pPr indent="-323850" lvl="0" marL="457200" rtl="0" algn="l">
              <a:lnSpc>
                <a:spcPct val="100000"/>
              </a:lnSpc>
              <a:spcBef>
                <a:spcPts val="1200"/>
              </a:spcBef>
              <a:spcAft>
                <a:spcPts val="0"/>
              </a:spcAft>
              <a:buClr>
                <a:schemeClr val="dk1"/>
              </a:buClr>
              <a:buSzPts val="1500"/>
              <a:buChar char="➢"/>
            </a:pPr>
            <a:r>
              <a:rPr b="1" lang="en-IN" sz="1500">
                <a:solidFill>
                  <a:schemeClr val="dk1"/>
                </a:solidFill>
                <a:latin typeface="Times New Roman"/>
                <a:ea typeface="Times New Roman"/>
                <a:cs typeface="Times New Roman"/>
                <a:sym typeface="Times New Roman"/>
              </a:rPr>
              <a:t>Frequency Alignment</a:t>
            </a:r>
            <a:r>
              <a:rPr lang="en-IN" sz="1500">
                <a:solidFill>
                  <a:schemeClr val="dk1"/>
                </a:solidFill>
                <a:latin typeface="Times New Roman"/>
                <a:ea typeface="Times New Roman"/>
                <a:cs typeface="Times New Roman"/>
                <a:sym typeface="Times New Roman"/>
              </a:rPr>
              <a:t>:</a:t>
            </a:r>
            <a:br>
              <a:rPr lang="en-IN" sz="1500">
                <a:solidFill>
                  <a:schemeClr val="dk1"/>
                </a:solidFill>
                <a:latin typeface="Times New Roman"/>
                <a:ea typeface="Times New Roman"/>
                <a:cs typeface="Times New Roman"/>
                <a:sym typeface="Times New Roman"/>
              </a:rPr>
            </a:br>
            <a:endParaRPr sz="1500">
              <a:solidFill>
                <a:schemeClr val="dk1"/>
              </a:solidFill>
              <a:latin typeface="Times New Roman"/>
              <a:ea typeface="Times New Roman"/>
              <a:cs typeface="Times New Roman"/>
              <a:sym typeface="Times New Roman"/>
            </a:endParaRPr>
          </a:p>
          <a:p>
            <a:pPr indent="-323850" lvl="1" marL="914400" rtl="0" algn="l">
              <a:lnSpc>
                <a:spcPct val="100000"/>
              </a:lnSpc>
              <a:spcBef>
                <a:spcPts val="0"/>
              </a:spcBef>
              <a:spcAft>
                <a:spcPts val="0"/>
              </a:spcAft>
              <a:buClr>
                <a:schemeClr val="dk1"/>
              </a:buClr>
              <a:buSzPts val="1500"/>
              <a:buChar char="○"/>
            </a:pPr>
            <a:r>
              <a:rPr lang="en-IN" sz="1500">
                <a:solidFill>
                  <a:schemeClr val="dk1"/>
                </a:solidFill>
                <a:latin typeface="Times New Roman"/>
                <a:ea typeface="Times New Roman"/>
                <a:cs typeface="Times New Roman"/>
                <a:sym typeface="Times New Roman"/>
              </a:rPr>
              <a:t>The </a:t>
            </a:r>
            <a:r>
              <a:rPr b="1" lang="en-IN" sz="1500">
                <a:solidFill>
                  <a:schemeClr val="dk1"/>
                </a:solidFill>
                <a:latin typeface="Times New Roman"/>
                <a:ea typeface="Times New Roman"/>
                <a:cs typeface="Times New Roman"/>
                <a:sym typeface="Times New Roman"/>
              </a:rPr>
              <a:t>antenna resonates at 24 GHz</a:t>
            </a:r>
            <a:r>
              <a:rPr lang="en-IN" sz="1500">
                <a:solidFill>
                  <a:schemeClr val="dk1"/>
                </a:solidFill>
                <a:latin typeface="Times New Roman"/>
                <a:ea typeface="Times New Roman"/>
                <a:cs typeface="Times New Roman"/>
                <a:sym typeface="Times New Roman"/>
              </a:rPr>
              <a:t>, as confirmed by the S₁₁ curve (Figure 28) and gain peak (Figure 29).</a:t>
            </a:r>
            <a:endParaRPr sz="1500">
              <a:solidFill>
                <a:schemeClr val="dk1"/>
              </a:solidFill>
              <a:latin typeface="Times New Roman"/>
              <a:ea typeface="Times New Roman"/>
              <a:cs typeface="Times New Roman"/>
              <a:sym typeface="Times New Roman"/>
            </a:endParaRPr>
          </a:p>
          <a:p>
            <a:pPr indent="-323850" lvl="1" marL="914400" rtl="0" algn="l">
              <a:lnSpc>
                <a:spcPct val="100000"/>
              </a:lnSpc>
              <a:spcBef>
                <a:spcPts val="0"/>
              </a:spcBef>
              <a:spcAft>
                <a:spcPts val="0"/>
              </a:spcAft>
              <a:buClr>
                <a:schemeClr val="dk1"/>
              </a:buClr>
              <a:buSzPts val="1500"/>
              <a:buChar char="○"/>
            </a:pPr>
            <a:r>
              <a:rPr lang="en-IN" sz="1500">
                <a:solidFill>
                  <a:schemeClr val="dk1"/>
                </a:solidFill>
                <a:latin typeface="Times New Roman"/>
                <a:ea typeface="Times New Roman"/>
                <a:cs typeface="Times New Roman"/>
                <a:sym typeface="Times New Roman"/>
              </a:rPr>
              <a:t>The </a:t>
            </a:r>
            <a:r>
              <a:rPr b="1" lang="en-IN" sz="1500">
                <a:solidFill>
                  <a:schemeClr val="dk1"/>
                </a:solidFill>
                <a:latin typeface="Times New Roman"/>
                <a:ea typeface="Times New Roman"/>
                <a:cs typeface="Times New Roman"/>
                <a:sym typeface="Times New Roman"/>
              </a:rPr>
              <a:t>rectifier is optimized at the same 24 GHz</a:t>
            </a:r>
            <a:r>
              <a:rPr lang="en-IN" sz="1500">
                <a:solidFill>
                  <a:schemeClr val="dk1"/>
                </a:solidFill>
                <a:latin typeface="Times New Roman"/>
                <a:ea typeface="Times New Roman"/>
                <a:cs typeface="Times New Roman"/>
                <a:sym typeface="Times New Roman"/>
              </a:rPr>
              <a:t>, with |S₁₁| = –18 dB (Figure 31), satisfying return loss requirements for minimal reflection.</a:t>
            </a:r>
            <a:br>
              <a:rPr lang="en-IN" sz="1500">
                <a:solidFill>
                  <a:schemeClr val="dk1"/>
                </a:solidFill>
                <a:latin typeface="Times New Roman"/>
                <a:ea typeface="Times New Roman"/>
                <a:cs typeface="Times New Roman"/>
                <a:sym typeface="Times New Roman"/>
              </a:rPr>
            </a:br>
            <a:endParaRPr sz="1500">
              <a:solidFill>
                <a:schemeClr val="dk1"/>
              </a:solidFill>
              <a:latin typeface="Times New Roman"/>
              <a:ea typeface="Times New Roman"/>
              <a:cs typeface="Times New Roman"/>
              <a:sym typeface="Times New Roman"/>
            </a:endParaRPr>
          </a:p>
          <a:p>
            <a:pPr indent="-323850" lvl="0" marL="457200" rtl="0" algn="l">
              <a:lnSpc>
                <a:spcPct val="100000"/>
              </a:lnSpc>
              <a:spcBef>
                <a:spcPts val="0"/>
              </a:spcBef>
              <a:spcAft>
                <a:spcPts val="0"/>
              </a:spcAft>
              <a:buClr>
                <a:schemeClr val="dk1"/>
              </a:buClr>
              <a:buSzPts val="1500"/>
              <a:buChar char="➢"/>
            </a:pPr>
            <a:r>
              <a:rPr b="1" lang="en-IN" sz="1500">
                <a:solidFill>
                  <a:schemeClr val="dk1"/>
                </a:solidFill>
                <a:latin typeface="Times New Roman"/>
                <a:ea typeface="Times New Roman"/>
                <a:cs typeface="Times New Roman"/>
                <a:sym typeface="Times New Roman"/>
              </a:rPr>
              <a:t>Impedance Matching</a:t>
            </a:r>
            <a:r>
              <a:rPr lang="en-IN" sz="1500">
                <a:solidFill>
                  <a:schemeClr val="dk1"/>
                </a:solidFill>
                <a:latin typeface="Times New Roman"/>
                <a:ea typeface="Times New Roman"/>
                <a:cs typeface="Times New Roman"/>
                <a:sym typeface="Times New Roman"/>
              </a:rPr>
              <a:t>:</a:t>
            </a:r>
            <a:br>
              <a:rPr lang="en-IN" sz="1500">
                <a:solidFill>
                  <a:schemeClr val="dk1"/>
                </a:solidFill>
                <a:latin typeface="Times New Roman"/>
                <a:ea typeface="Times New Roman"/>
                <a:cs typeface="Times New Roman"/>
                <a:sym typeface="Times New Roman"/>
              </a:rPr>
            </a:br>
            <a:endParaRPr sz="1500">
              <a:solidFill>
                <a:schemeClr val="dk1"/>
              </a:solidFill>
              <a:latin typeface="Times New Roman"/>
              <a:ea typeface="Times New Roman"/>
              <a:cs typeface="Times New Roman"/>
              <a:sym typeface="Times New Roman"/>
            </a:endParaRPr>
          </a:p>
          <a:p>
            <a:pPr indent="-323850" lvl="1" marL="914400" rtl="0" algn="l">
              <a:lnSpc>
                <a:spcPct val="100000"/>
              </a:lnSpc>
              <a:spcBef>
                <a:spcPts val="0"/>
              </a:spcBef>
              <a:spcAft>
                <a:spcPts val="0"/>
              </a:spcAft>
              <a:buClr>
                <a:schemeClr val="dk1"/>
              </a:buClr>
              <a:buSzPts val="1500"/>
              <a:buChar char="○"/>
            </a:pPr>
            <a:r>
              <a:rPr lang="en-IN" sz="1500">
                <a:solidFill>
                  <a:schemeClr val="dk1"/>
                </a:solidFill>
                <a:latin typeface="Times New Roman"/>
                <a:ea typeface="Times New Roman"/>
                <a:cs typeface="Times New Roman"/>
                <a:sym typeface="Times New Roman"/>
              </a:rPr>
              <a:t>The </a:t>
            </a:r>
            <a:r>
              <a:rPr lang="en-IN" sz="1500">
                <a:solidFill>
                  <a:schemeClr val="dk1"/>
                </a:solidFill>
                <a:latin typeface="Times New Roman"/>
                <a:ea typeface="Times New Roman"/>
                <a:cs typeface="Times New Roman"/>
                <a:sym typeface="Times New Roman"/>
              </a:rPr>
              <a:t>antenna</a:t>
            </a:r>
            <a:r>
              <a:rPr lang="en-IN" sz="1500">
                <a:solidFill>
                  <a:schemeClr val="dk1"/>
                </a:solidFill>
                <a:latin typeface="Times New Roman"/>
                <a:ea typeface="Times New Roman"/>
                <a:cs typeface="Times New Roman"/>
                <a:sym typeface="Times New Roman"/>
              </a:rPr>
              <a:t> return loss of </a:t>
            </a:r>
            <a:r>
              <a:rPr b="1" lang="en-IN" sz="1500">
                <a:solidFill>
                  <a:schemeClr val="dk1"/>
                </a:solidFill>
                <a:latin typeface="Times New Roman"/>
                <a:ea typeface="Times New Roman"/>
                <a:cs typeface="Times New Roman"/>
                <a:sym typeface="Times New Roman"/>
              </a:rPr>
              <a:t>–20.2 dB</a:t>
            </a:r>
            <a:r>
              <a:rPr lang="en-IN" sz="1500">
                <a:solidFill>
                  <a:schemeClr val="dk1"/>
                </a:solidFill>
                <a:latin typeface="Times New Roman"/>
                <a:ea typeface="Times New Roman"/>
                <a:cs typeface="Times New Roman"/>
                <a:sym typeface="Times New Roman"/>
              </a:rPr>
              <a:t> and rectifier’s </a:t>
            </a:r>
            <a:r>
              <a:rPr b="1" lang="en-IN" sz="1500">
                <a:solidFill>
                  <a:schemeClr val="dk1"/>
                </a:solidFill>
                <a:latin typeface="Times New Roman"/>
                <a:ea typeface="Times New Roman"/>
                <a:cs typeface="Times New Roman"/>
                <a:sym typeface="Times New Roman"/>
              </a:rPr>
              <a:t>–17.6 dB</a:t>
            </a:r>
            <a:r>
              <a:rPr lang="en-IN" sz="1500">
                <a:solidFill>
                  <a:schemeClr val="dk1"/>
                </a:solidFill>
                <a:latin typeface="Times New Roman"/>
                <a:ea typeface="Times New Roman"/>
                <a:cs typeface="Times New Roman"/>
                <a:sym typeface="Times New Roman"/>
              </a:rPr>
              <a:t> at 24 GHz indicate impedance matching, enabling maximum power transfer across the interface.</a:t>
            </a:r>
            <a:br>
              <a:rPr lang="en-IN" sz="1500">
                <a:solidFill>
                  <a:schemeClr val="dk1"/>
                </a:solidFill>
                <a:latin typeface="Times New Roman"/>
                <a:ea typeface="Times New Roman"/>
                <a:cs typeface="Times New Roman"/>
                <a:sym typeface="Times New Roman"/>
              </a:rPr>
            </a:br>
            <a:endParaRPr sz="1500">
              <a:solidFill>
                <a:schemeClr val="dk1"/>
              </a:solidFill>
              <a:latin typeface="Times New Roman"/>
              <a:ea typeface="Times New Roman"/>
              <a:cs typeface="Times New Roman"/>
              <a:sym typeface="Times New Roman"/>
            </a:endParaRPr>
          </a:p>
          <a:p>
            <a:pPr indent="0" lvl="0" marL="0" rtl="0" algn="l">
              <a:lnSpc>
                <a:spcPct val="100000"/>
              </a:lnSpc>
              <a:spcBef>
                <a:spcPts val="1200"/>
              </a:spcBef>
              <a:spcAft>
                <a:spcPts val="1200"/>
              </a:spcAft>
              <a:buNone/>
            </a:pPr>
            <a:r>
              <a:t/>
            </a:r>
            <a:endParaRPr sz="1500">
              <a:solidFill>
                <a:schemeClr val="dk1"/>
              </a:solidFill>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45"/>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IN">
                <a:solidFill>
                  <a:srgbClr val="5B0F00"/>
                </a:solidFill>
                <a:latin typeface="Times New Roman"/>
                <a:ea typeface="Times New Roman"/>
                <a:cs typeface="Times New Roman"/>
                <a:sym typeface="Times New Roman"/>
              </a:rPr>
              <a:t>Results: Rectenna Integration</a:t>
            </a:r>
            <a:endParaRPr/>
          </a:p>
        </p:txBody>
      </p:sp>
      <p:sp>
        <p:nvSpPr>
          <p:cNvPr id="397" name="Google Shape;397;p45"/>
          <p:cNvSpPr txBox="1"/>
          <p:nvPr/>
        </p:nvSpPr>
        <p:spPr>
          <a:xfrm>
            <a:off x="1485900" y="1833000"/>
            <a:ext cx="6053400" cy="338700"/>
          </a:xfrm>
          <a:prstGeom prst="rect">
            <a:avLst/>
          </a:prstGeom>
          <a:noFill/>
          <a:ln>
            <a:noFill/>
          </a:ln>
        </p:spPr>
        <p:txBody>
          <a:bodyPr anchorCtr="0" anchor="t" bIns="45700" lIns="45700" spcFirstLastPara="1" rIns="45700" wrap="square" tIns="45700">
            <a:spAutoFit/>
          </a:bodyPr>
          <a:lstStyle/>
          <a:p>
            <a:pPr indent="0" lvl="0" marL="0" rtl="0" algn="l">
              <a:lnSpc>
                <a:spcPct val="107000"/>
              </a:lnSpc>
              <a:spcBef>
                <a:spcPts val="800"/>
              </a:spcBef>
              <a:spcAft>
                <a:spcPts val="0"/>
              </a:spcAft>
              <a:buClr>
                <a:schemeClr val="dk1"/>
              </a:buClr>
              <a:buSzPts val="1800"/>
              <a:buFont typeface="Calibri"/>
              <a:buNone/>
            </a:pPr>
            <a:r>
              <a:t/>
            </a:r>
            <a:endParaRPr sz="1600">
              <a:solidFill>
                <a:schemeClr val="dk1"/>
              </a:solidFill>
              <a:latin typeface="Times New Roman"/>
              <a:ea typeface="Times New Roman"/>
              <a:cs typeface="Times New Roman"/>
              <a:sym typeface="Times New Roman"/>
            </a:endParaRPr>
          </a:p>
        </p:txBody>
      </p:sp>
      <p:sp>
        <p:nvSpPr>
          <p:cNvPr id="398" name="Google Shape;398;p45"/>
          <p:cNvSpPr txBox="1"/>
          <p:nvPr/>
        </p:nvSpPr>
        <p:spPr>
          <a:xfrm>
            <a:off x="966550" y="2243600"/>
            <a:ext cx="10468200" cy="3109200"/>
          </a:xfrm>
          <a:prstGeom prst="rect">
            <a:avLst/>
          </a:prstGeom>
          <a:noFill/>
          <a:ln>
            <a:noFill/>
          </a:ln>
        </p:spPr>
        <p:txBody>
          <a:bodyPr anchorCtr="0" anchor="t" bIns="91425" lIns="91425" spcFirstLastPara="1" rIns="91425" wrap="square" tIns="91425">
            <a:spAutoFit/>
          </a:bodyPr>
          <a:lstStyle/>
          <a:p>
            <a:pPr indent="-323850" lvl="0" marL="457200" rtl="0" algn="l">
              <a:spcBef>
                <a:spcPts val="1200"/>
              </a:spcBef>
              <a:spcAft>
                <a:spcPts val="0"/>
              </a:spcAft>
              <a:buClr>
                <a:schemeClr val="dk1"/>
              </a:buClr>
              <a:buSzPts val="1500"/>
              <a:buChar char="➢"/>
            </a:pPr>
            <a:r>
              <a:rPr b="1" lang="en-IN" sz="1500">
                <a:solidFill>
                  <a:schemeClr val="dk1"/>
                </a:solidFill>
                <a:latin typeface="Times New Roman"/>
                <a:ea typeface="Times New Roman"/>
                <a:cs typeface="Times New Roman"/>
                <a:sym typeface="Times New Roman"/>
              </a:rPr>
              <a:t>Polarization Compatibility</a:t>
            </a:r>
            <a:r>
              <a:rPr lang="en-IN" sz="1500">
                <a:solidFill>
                  <a:schemeClr val="dk1"/>
                </a:solidFill>
                <a:latin typeface="Times New Roman"/>
                <a:ea typeface="Times New Roman"/>
                <a:cs typeface="Times New Roman"/>
                <a:sym typeface="Times New Roman"/>
              </a:rPr>
              <a:t>:</a:t>
            </a:r>
            <a:br>
              <a:rPr lang="en-IN" sz="1500">
                <a:solidFill>
                  <a:schemeClr val="dk1"/>
                </a:solidFill>
                <a:latin typeface="Times New Roman"/>
                <a:ea typeface="Times New Roman"/>
                <a:cs typeface="Times New Roman"/>
                <a:sym typeface="Times New Roman"/>
              </a:rPr>
            </a:br>
            <a:endParaRPr sz="1500">
              <a:solidFill>
                <a:schemeClr val="dk1"/>
              </a:solidFill>
              <a:latin typeface="Times New Roman"/>
              <a:ea typeface="Times New Roman"/>
              <a:cs typeface="Times New Roman"/>
              <a:sym typeface="Times New Roman"/>
            </a:endParaRPr>
          </a:p>
          <a:p>
            <a:pPr indent="-323850" lvl="1" marL="914400" rtl="0" algn="l">
              <a:spcBef>
                <a:spcPts val="0"/>
              </a:spcBef>
              <a:spcAft>
                <a:spcPts val="0"/>
              </a:spcAft>
              <a:buClr>
                <a:schemeClr val="dk1"/>
              </a:buClr>
              <a:buSzPts val="1500"/>
              <a:buChar char="○"/>
            </a:pPr>
            <a:r>
              <a:rPr lang="en-IN" sz="1500">
                <a:solidFill>
                  <a:schemeClr val="dk1"/>
                </a:solidFill>
                <a:latin typeface="Times New Roman"/>
                <a:ea typeface="Times New Roman"/>
                <a:cs typeface="Times New Roman"/>
                <a:sym typeface="Times New Roman"/>
              </a:rPr>
              <a:t>The antenna shows an </a:t>
            </a:r>
            <a:r>
              <a:rPr b="1" lang="en-IN" sz="1500">
                <a:solidFill>
                  <a:schemeClr val="dk1"/>
                </a:solidFill>
                <a:latin typeface="Times New Roman"/>
                <a:ea typeface="Times New Roman"/>
                <a:cs typeface="Times New Roman"/>
                <a:sym typeface="Times New Roman"/>
              </a:rPr>
              <a:t>axial ratio of 1.32 dB</a:t>
            </a:r>
            <a:r>
              <a:rPr lang="en-IN" sz="1500">
                <a:solidFill>
                  <a:schemeClr val="dk1"/>
                </a:solidFill>
                <a:latin typeface="Times New Roman"/>
                <a:ea typeface="Times New Roman"/>
                <a:cs typeface="Times New Roman"/>
                <a:sym typeface="Times New Roman"/>
              </a:rPr>
              <a:t>, well below 3 dB (Figure 30), ensuring circular polarization—aiding in orientation-insensitive energy capture.</a:t>
            </a:r>
            <a:br>
              <a:rPr lang="en-IN" sz="1500">
                <a:solidFill>
                  <a:schemeClr val="dk1"/>
                </a:solidFill>
                <a:latin typeface="Times New Roman"/>
                <a:ea typeface="Times New Roman"/>
                <a:cs typeface="Times New Roman"/>
                <a:sym typeface="Times New Roman"/>
              </a:rPr>
            </a:br>
            <a:endParaRPr sz="1500">
              <a:solidFill>
                <a:schemeClr val="dk1"/>
              </a:solidFill>
              <a:latin typeface="Times New Roman"/>
              <a:ea typeface="Times New Roman"/>
              <a:cs typeface="Times New Roman"/>
              <a:sym typeface="Times New Roman"/>
            </a:endParaRPr>
          </a:p>
          <a:p>
            <a:pPr indent="-323850" lvl="0" marL="457200" rtl="0" algn="l">
              <a:spcBef>
                <a:spcPts val="0"/>
              </a:spcBef>
              <a:spcAft>
                <a:spcPts val="0"/>
              </a:spcAft>
              <a:buClr>
                <a:schemeClr val="dk1"/>
              </a:buClr>
              <a:buSzPts val="1500"/>
              <a:buChar char="➢"/>
            </a:pPr>
            <a:r>
              <a:rPr b="1" lang="en-IN" sz="1500">
                <a:solidFill>
                  <a:schemeClr val="dk1"/>
                </a:solidFill>
                <a:latin typeface="Times New Roman"/>
                <a:ea typeface="Times New Roman"/>
                <a:cs typeface="Times New Roman"/>
                <a:sym typeface="Times New Roman"/>
              </a:rPr>
              <a:t>System Efficiency</a:t>
            </a:r>
            <a:r>
              <a:rPr lang="en-IN" sz="1500">
                <a:solidFill>
                  <a:schemeClr val="dk1"/>
                </a:solidFill>
                <a:latin typeface="Times New Roman"/>
                <a:ea typeface="Times New Roman"/>
                <a:cs typeface="Times New Roman"/>
                <a:sym typeface="Times New Roman"/>
              </a:rPr>
              <a:t>:</a:t>
            </a:r>
            <a:br>
              <a:rPr lang="en-IN" sz="1500">
                <a:solidFill>
                  <a:schemeClr val="dk1"/>
                </a:solidFill>
                <a:latin typeface="Times New Roman"/>
                <a:ea typeface="Times New Roman"/>
                <a:cs typeface="Times New Roman"/>
                <a:sym typeface="Times New Roman"/>
              </a:rPr>
            </a:br>
            <a:endParaRPr sz="1500">
              <a:solidFill>
                <a:schemeClr val="dk1"/>
              </a:solidFill>
              <a:latin typeface="Times New Roman"/>
              <a:ea typeface="Times New Roman"/>
              <a:cs typeface="Times New Roman"/>
              <a:sym typeface="Times New Roman"/>
            </a:endParaRPr>
          </a:p>
          <a:p>
            <a:pPr indent="-323850" lvl="1" marL="914400" rtl="0" algn="l">
              <a:spcBef>
                <a:spcPts val="0"/>
              </a:spcBef>
              <a:spcAft>
                <a:spcPts val="0"/>
              </a:spcAft>
              <a:buClr>
                <a:schemeClr val="dk1"/>
              </a:buClr>
              <a:buSzPts val="1500"/>
              <a:buChar char="○"/>
            </a:pPr>
            <a:r>
              <a:rPr lang="en-IN" sz="1500">
                <a:solidFill>
                  <a:schemeClr val="dk1"/>
                </a:solidFill>
                <a:latin typeface="Times New Roman"/>
                <a:ea typeface="Times New Roman"/>
                <a:cs typeface="Times New Roman"/>
                <a:sym typeface="Times New Roman"/>
              </a:rPr>
              <a:t>At 24 GHz and </a:t>
            </a:r>
            <a:r>
              <a:rPr b="1" lang="en-IN" sz="1500">
                <a:solidFill>
                  <a:schemeClr val="dk1"/>
                </a:solidFill>
                <a:latin typeface="Times New Roman"/>
                <a:ea typeface="Times New Roman"/>
                <a:cs typeface="Times New Roman"/>
                <a:sym typeface="Times New Roman"/>
              </a:rPr>
              <a:t>18 dBm input</a:t>
            </a:r>
            <a:r>
              <a:rPr lang="en-IN" sz="1500">
                <a:solidFill>
                  <a:schemeClr val="dk1"/>
                </a:solidFill>
                <a:latin typeface="Times New Roman"/>
                <a:ea typeface="Times New Roman"/>
                <a:cs typeface="Times New Roman"/>
                <a:sym typeface="Times New Roman"/>
              </a:rPr>
              <a:t>, the rectifier achieves:</a:t>
            </a:r>
            <a:br>
              <a:rPr lang="en-IN" sz="1500">
                <a:solidFill>
                  <a:schemeClr val="dk1"/>
                </a:solidFill>
                <a:latin typeface="Times New Roman"/>
                <a:ea typeface="Times New Roman"/>
                <a:cs typeface="Times New Roman"/>
                <a:sym typeface="Times New Roman"/>
              </a:rPr>
            </a:br>
            <a:endParaRPr sz="1500">
              <a:solidFill>
                <a:schemeClr val="dk1"/>
              </a:solidFill>
              <a:latin typeface="Times New Roman"/>
              <a:ea typeface="Times New Roman"/>
              <a:cs typeface="Times New Roman"/>
              <a:sym typeface="Times New Roman"/>
            </a:endParaRPr>
          </a:p>
          <a:p>
            <a:pPr indent="-323850" lvl="2" marL="1371600" rtl="0" algn="l">
              <a:spcBef>
                <a:spcPts val="0"/>
              </a:spcBef>
              <a:spcAft>
                <a:spcPts val="0"/>
              </a:spcAft>
              <a:buClr>
                <a:schemeClr val="dk1"/>
              </a:buClr>
              <a:buSzPts val="1500"/>
              <a:buChar char="■"/>
            </a:pPr>
            <a:r>
              <a:rPr b="1" lang="en-IN" sz="1500">
                <a:solidFill>
                  <a:schemeClr val="dk1"/>
                </a:solidFill>
                <a:latin typeface="Times New Roman"/>
                <a:ea typeface="Times New Roman"/>
                <a:cs typeface="Times New Roman"/>
                <a:sym typeface="Times New Roman"/>
              </a:rPr>
              <a:t>Peak PCE</a:t>
            </a:r>
            <a:r>
              <a:rPr lang="en-IN" sz="1500">
                <a:solidFill>
                  <a:schemeClr val="dk1"/>
                </a:solidFill>
                <a:latin typeface="Times New Roman"/>
                <a:ea typeface="Times New Roman"/>
                <a:cs typeface="Times New Roman"/>
                <a:sym typeface="Times New Roman"/>
              </a:rPr>
              <a:t> of </a:t>
            </a:r>
            <a:r>
              <a:rPr b="1" lang="en-IN" sz="1500">
                <a:solidFill>
                  <a:schemeClr val="dk1"/>
                </a:solidFill>
                <a:latin typeface="Times New Roman"/>
                <a:ea typeface="Times New Roman"/>
                <a:cs typeface="Times New Roman"/>
                <a:sym typeface="Times New Roman"/>
              </a:rPr>
              <a:t>67.26%</a:t>
            </a:r>
            <a:endParaRPr b="1" sz="1500">
              <a:solidFill>
                <a:schemeClr val="dk1"/>
              </a:solidFill>
              <a:latin typeface="Times New Roman"/>
              <a:ea typeface="Times New Roman"/>
              <a:cs typeface="Times New Roman"/>
              <a:sym typeface="Times New Roman"/>
            </a:endParaRPr>
          </a:p>
          <a:p>
            <a:pPr indent="-323850" lvl="2" marL="1371600" rtl="0" algn="l">
              <a:spcBef>
                <a:spcPts val="0"/>
              </a:spcBef>
              <a:spcAft>
                <a:spcPts val="0"/>
              </a:spcAft>
              <a:buClr>
                <a:schemeClr val="dk1"/>
              </a:buClr>
              <a:buSzPts val="1500"/>
              <a:buChar char="■"/>
            </a:pPr>
            <a:r>
              <a:rPr b="1" lang="en-IN" sz="1500">
                <a:solidFill>
                  <a:schemeClr val="dk1"/>
                </a:solidFill>
                <a:latin typeface="Times New Roman"/>
                <a:ea typeface="Times New Roman"/>
                <a:cs typeface="Times New Roman"/>
                <a:sym typeface="Times New Roman"/>
              </a:rPr>
              <a:t>Output Voltage</a:t>
            </a:r>
            <a:r>
              <a:rPr lang="en-IN" sz="1500">
                <a:solidFill>
                  <a:schemeClr val="dk1"/>
                </a:solidFill>
                <a:latin typeface="Times New Roman"/>
                <a:ea typeface="Times New Roman"/>
                <a:cs typeface="Times New Roman"/>
                <a:sym typeface="Times New Roman"/>
              </a:rPr>
              <a:t> of </a:t>
            </a:r>
            <a:r>
              <a:rPr b="1" lang="en-IN" sz="1500">
                <a:solidFill>
                  <a:schemeClr val="dk1"/>
                </a:solidFill>
                <a:latin typeface="Times New Roman"/>
                <a:ea typeface="Times New Roman"/>
                <a:cs typeface="Times New Roman"/>
                <a:sym typeface="Times New Roman"/>
              </a:rPr>
              <a:t>2.02 V</a:t>
            </a:r>
            <a:r>
              <a:rPr lang="en-IN" sz="1500">
                <a:solidFill>
                  <a:schemeClr val="dk1"/>
                </a:solidFill>
                <a:latin typeface="Times New Roman"/>
                <a:ea typeface="Times New Roman"/>
                <a:cs typeface="Times New Roman"/>
                <a:sym typeface="Times New Roman"/>
              </a:rPr>
              <a:t> (Figure 33)</a:t>
            </a:r>
            <a:endParaRPr sz="1500">
              <a:solidFill>
                <a:schemeClr val="dk1"/>
              </a:solidFill>
              <a:latin typeface="Times New Roman"/>
              <a:ea typeface="Times New Roman"/>
              <a:cs typeface="Times New Roman"/>
              <a:sym typeface="Times New Roman"/>
            </a:endParaRPr>
          </a:p>
          <a:p>
            <a:pPr indent="0" lvl="0" marL="0" rtl="0" algn="l">
              <a:spcBef>
                <a:spcPts val="1200"/>
              </a:spcBef>
              <a:spcAft>
                <a:spcPts val="1200"/>
              </a:spcAft>
              <a:buClr>
                <a:schemeClr val="dk1"/>
              </a:buClr>
              <a:buSzPts val="1100"/>
              <a:buFont typeface="Arial"/>
              <a:buNone/>
            </a:pPr>
            <a:r>
              <a:rPr lang="en-IN" sz="1500">
                <a:solidFill>
                  <a:schemeClr val="dk1"/>
                </a:solidFill>
                <a:latin typeface="Times New Roman"/>
                <a:ea typeface="Times New Roman"/>
                <a:cs typeface="Times New Roman"/>
                <a:sym typeface="Times New Roman"/>
              </a:rPr>
              <a:t>These meet and exceed target thresholds, indicating successful end-to-end RF-to-DC conversion.</a:t>
            </a:r>
            <a:endParaRPr sz="1500">
              <a:solidFill>
                <a:schemeClr val="dk1"/>
              </a:solidFill>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46"/>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IN">
                <a:solidFill>
                  <a:srgbClr val="5B0F00"/>
                </a:solidFill>
                <a:latin typeface="Times New Roman"/>
                <a:ea typeface="Times New Roman"/>
                <a:cs typeface="Times New Roman"/>
                <a:sym typeface="Times New Roman"/>
              </a:rPr>
              <a:t>References</a:t>
            </a:r>
            <a:endParaRPr/>
          </a:p>
        </p:txBody>
      </p:sp>
      <p:sp>
        <p:nvSpPr>
          <p:cNvPr id="404" name="Google Shape;404;p46"/>
          <p:cNvSpPr txBox="1"/>
          <p:nvPr/>
        </p:nvSpPr>
        <p:spPr>
          <a:xfrm>
            <a:off x="1485900" y="1634600"/>
            <a:ext cx="9712800" cy="4715400"/>
          </a:xfrm>
          <a:prstGeom prst="rect">
            <a:avLst/>
          </a:prstGeom>
          <a:noFill/>
          <a:ln>
            <a:noFill/>
          </a:ln>
        </p:spPr>
        <p:txBody>
          <a:bodyPr anchorCtr="0" anchor="t" bIns="45700" lIns="45700" spcFirstLastPara="1" rIns="45700" wrap="square" tIns="45700">
            <a:spAutoFit/>
          </a:bodyPr>
          <a:lstStyle/>
          <a:p>
            <a:pPr indent="0" lvl="0" marL="0" rtl="0" algn="just">
              <a:lnSpc>
                <a:spcPct val="107000"/>
              </a:lnSpc>
              <a:spcBef>
                <a:spcPts val="800"/>
              </a:spcBef>
              <a:spcAft>
                <a:spcPts val="0"/>
              </a:spcAft>
              <a:buClr>
                <a:schemeClr val="dk1"/>
              </a:buClr>
              <a:buSzPts val="1800"/>
              <a:buFont typeface="Calibri"/>
              <a:buNone/>
            </a:pPr>
            <a:r>
              <a:rPr i="1" lang="en-IN">
                <a:solidFill>
                  <a:schemeClr val="dk1"/>
                </a:solidFill>
                <a:highlight>
                  <a:srgbClr val="FF9900"/>
                </a:highlight>
                <a:latin typeface="Times New Roman"/>
                <a:ea typeface="Times New Roman"/>
                <a:cs typeface="Times New Roman"/>
                <a:sym typeface="Times New Roman"/>
              </a:rPr>
              <a:t>[1] P. P. Shome, D. Sarkar, T. Khan, N. Shinohara and Y. M. M. Antar, "From Waves to Watts: Advancements in rectenna arrays for radio-frequency energy harvesting and wireless power transfer," in IEEE Antennas and Propagation Magazine, Issue 01 January, 2025.</a:t>
            </a:r>
            <a:endParaRPr i="1">
              <a:solidFill>
                <a:schemeClr val="dk1"/>
              </a:solidFill>
              <a:highlight>
                <a:srgbClr val="FF9900"/>
              </a:highlight>
              <a:latin typeface="Times New Roman"/>
              <a:ea typeface="Times New Roman"/>
              <a:cs typeface="Times New Roman"/>
              <a:sym typeface="Times New Roman"/>
            </a:endParaRPr>
          </a:p>
          <a:p>
            <a:pPr indent="0" lvl="0" marL="0" rtl="0" algn="just">
              <a:lnSpc>
                <a:spcPct val="107000"/>
              </a:lnSpc>
              <a:spcBef>
                <a:spcPts val="800"/>
              </a:spcBef>
              <a:spcAft>
                <a:spcPts val="0"/>
              </a:spcAft>
              <a:buClr>
                <a:schemeClr val="dk1"/>
              </a:buClr>
              <a:buSzPts val="1800"/>
              <a:buFont typeface="Calibri"/>
              <a:buNone/>
            </a:pPr>
            <a:r>
              <a:rPr i="1" lang="en-IN">
                <a:solidFill>
                  <a:schemeClr val="dk1"/>
                </a:solidFill>
                <a:highlight>
                  <a:srgbClr val="FF9900"/>
                </a:highlight>
                <a:latin typeface="Times New Roman"/>
                <a:ea typeface="Times New Roman"/>
                <a:cs typeface="Times New Roman"/>
                <a:sym typeface="Times New Roman"/>
              </a:rPr>
              <a:t>[2] Ryoma Moro, Naoki Keicho, " 28 GHz Microwave Power Beaming to a Free-Flight Drone," 2021 IEEE Wireless Power Transfer Conference (WPTC),01-04 June 2021, San Diego, CA, USA.</a:t>
            </a:r>
            <a:endParaRPr i="1">
              <a:solidFill>
                <a:schemeClr val="dk1"/>
              </a:solidFill>
              <a:highlight>
                <a:srgbClr val="FF9900"/>
              </a:highlight>
              <a:latin typeface="Times New Roman"/>
              <a:ea typeface="Times New Roman"/>
              <a:cs typeface="Times New Roman"/>
              <a:sym typeface="Times New Roman"/>
            </a:endParaRPr>
          </a:p>
          <a:p>
            <a:pPr indent="0" lvl="0" marL="0" rtl="0" algn="just">
              <a:lnSpc>
                <a:spcPct val="107000"/>
              </a:lnSpc>
              <a:spcBef>
                <a:spcPts val="800"/>
              </a:spcBef>
              <a:spcAft>
                <a:spcPts val="0"/>
              </a:spcAft>
              <a:buClr>
                <a:schemeClr val="dk1"/>
              </a:buClr>
              <a:buSzPts val="1800"/>
              <a:buFont typeface="Calibri"/>
              <a:buNone/>
            </a:pPr>
            <a:r>
              <a:rPr i="1" lang="en-IN">
                <a:solidFill>
                  <a:schemeClr val="dk1"/>
                </a:solidFill>
                <a:highlight>
                  <a:srgbClr val="FFFF00"/>
                </a:highlight>
                <a:latin typeface="Times New Roman"/>
                <a:ea typeface="Times New Roman"/>
                <a:cs typeface="Times New Roman"/>
                <a:sym typeface="Times New Roman"/>
              </a:rPr>
              <a:t>[3] Huang, W., Du, J., Yang, X., Che, W., &amp; Gao, S. (2023). A novel 24 GHz circularly polarised metasurface rectenna. IET Microwaves, Antennas &amp; Propagation, 17(6), 419-426, Issue 01 february, 2023.</a:t>
            </a:r>
            <a:endParaRPr i="1">
              <a:solidFill>
                <a:schemeClr val="dk1"/>
              </a:solidFill>
              <a:highlight>
                <a:srgbClr val="FFFF00"/>
              </a:highlight>
              <a:latin typeface="Times New Roman"/>
              <a:ea typeface="Times New Roman"/>
              <a:cs typeface="Times New Roman"/>
              <a:sym typeface="Times New Roman"/>
            </a:endParaRPr>
          </a:p>
          <a:p>
            <a:pPr indent="0" lvl="0" marL="0" rtl="0" algn="just">
              <a:lnSpc>
                <a:spcPct val="107000"/>
              </a:lnSpc>
              <a:spcBef>
                <a:spcPts val="800"/>
              </a:spcBef>
              <a:spcAft>
                <a:spcPts val="0"/>
              </a:spcAft>
              <a:buClr>
                <a:schemeClr val="dk1"/>
              </a:buClr>
              <a:buSzPts val="1800"/>
              <a:buFont typeface="Calibri"/>
              <a:buNone/>
            </a:pPr>
            <a:r>
              <a:rPr i="1" lang="en-IN">
                <a:solidFill>
                  <a:schemeClr val="dk1"/>
                </a:solidFill>
                <a:latin typeface="Times New Roman"/>
                <a:ea typeface="Times New Roman"/>
                <a:cs typeface="Times New Roman"/>
                <a:sym typeface="Times New Roman"/>
              </a:rPr>
              <a:t>[4] A. Priya and T. Khan, "High-Gain Electrically Small Modified Antipodal Vivaldi Self-Matched Rectenna for n77/n78/n79 Sub-6 GHz 5G Narrow Dual-Band Wirelessly Powering IoT Devices," in Proc. IEEE WAMS, 2025.</a:t>
            </a:r>
            <a:endParaRPr i="1">
              <a:solidFill>
                <a:schemeClr val="dk1"/>
              </a:solidFill>
              <a:latin typeface="Times New Roman"/>
              <a:ea typeface="Times New Roman"/>
              <a:cs typeface="Times New Roman"/>
              <a:sym typeface="Times New Roman"/>
            </a:endParaRPr>
          </a:p>
          <a:p>
            <a:pPr indent="0" lvl="0" marL="0" rtl="0" algn="just">
              <a:lnSpc>
                <a:spcPct val="107000"/>
              </a:lnSpc>
              <a:spcBef>
                <a:spcPts val="800"/>
              </a:spcBef>
              <a:spcAft>
                <a:spcPts val="0"/>
              </a:spcAft>
              <a:buClr>
                <a:schemeClr val="dk1"/>
              </a:buClr>
              <a:buSzPts val="1800"/>
              <a:buFont typeface="Calibri"/>
              <a:buNone/>
            </a:pPr>
            <a:r>
              <a:rPr i="1" lang="en-IN">
                <a:solidFill>
                  <a:schemeClr val="dk1"/>
                </a:solidFill>
                <a:latin typeface="Times New Roman"/>
                <a:ea typeface="Times New Roman"/>
                <a:cs typeface="Times New Roman"/>
                <a:sym typeface="Times New Roman"/>
              </a:rPr>
              <a:t>[5]Desari Surender, Venkata Reddy, Taimoor khan, "Dual-Facet Loaded Dual-Polarized Quad-band Dielectric Resonator-Rectenna for RF Energy Harvesting in Smart City Applications," in IEEE Antennas and Microwave </a:t>
            </a:r>
            <a:r>
              <a:rPr i="1" lang="en-IN">
                <a:solidFill>
                  <a:schemeClr val="dk1"/>
                </a:solidFill>
                <a:latin typeface="Times New Roman"/>
                <a:ea typeface="Times New Roman"/>
                <a:cs typeface="Times New Roman"/>
                <a:sym typeface="Times New Roman"/>
              </a:rPr>
              <a:t>Symposium</a:t>
            </a:r>
            <a:r>
              <a:rPr i="1" lang="en-IN">
                <a:solidFill>
                  <a:schemeClr val="dk1"/>
                </a:solidFill>
                <a:latin typeface="Times New Roman"/>
                <a:ea typeface="Times New Roman"/>
                <a:cs typeface="Times New Roman"/>
                <a:sym typeface="Times New Roman"/>
              </a:rPr>
              <a:t>, Issue  May, 2023.</a:t>
            </a:r>
            <a:endParaRPr i="1">
              <a:solidFill>
                <a:schemeClr val="dk1"/>
              </a:solidFill>
              <a:latin typeface="Times New Roman"/>
              <a:ea typeface="Times New Roman"/>
              <a:cs typeface="Times New Roman"/>
              <a:sym typeface="Times New Roman"/>
            </a:endParaRPr>
          </a:p>
          <a:p>
            <a:pPr indent="0" lvl="0" marL="0" rtl="0" algn="just">
              <a:lnSpc>
                <a:spcPct val="107000"/>
              </a:lnSpc>
              <a:spcBef>
                <a:spcPts val="800"/>
              </a:spcBef>
              <a:spcAft>
                <a:spcPts val="0"/>
              </a:spcAft>
              <a:buClr>
                <a:schemeClr val="dk1"/>
              </a:buClr>
              <a:buSzPts val="1800"/>
              <a:buFont typeface="Calibri"/>
              <a:buNone/>
            </a:pPr>
            <a:r>
              <a:rPr i="1" lang="en-IN">
                <a:solidFill>
                  <a:schemeClr val="dk1"/>
                </a:solidFill>
                <a:latin typeface="Times New Roman"/>
                <a:ea typeface="Times New Roman"/>
                <a:cs typeface="Times New Roman"/>
                <a:sym typeface="Times New Roman"/>
              </a:rPr>
              <a:t>[6]Desari Surender and Taimoor Khan, " A 90° Twisted Quarter-Sectored Compact and Circularly Polarized DR-Rectenna for RF Energy Harvesting Applications," IEEE ANTENNAS AND WIRELESS PROPAGATION LETTERS, VOL. 21, NO. 6, JUNE 2022</a:t>
            </a:r>
            <a:endParaRPr i="1">
              <a:solidFill>
                <a:schemeClr val="dk1"/>
              </a:solidFill>
              <a:latin typeface="Times New Roman"/>
              <a:ea typeface="Times New Roman"/>
              <a:cs typeface="Times New Roman"/>
              <a:sym typeface="Times New Roman"/>
            </a:endParaRPr>
          </a:p>
          <a:p>
            <a:pPr indent="0" lvl="0" marL="0" rtl="0" algn="just">
              <a:lnSpc>
                <a:spcPct val="107000"/>
              </a:lnSpc>
              <a:spcBef>
                <a:spcPts val="800"/>
              </a:spcBef>
              <a:spcAft>
                <a:spcPts val="0"/>
              </a:spcAft>
              <a:buClr>
                <a:schemeClr val="dk1"/>
              </a:buClr>
              <a:buSzPts val="1800"/>
              <a:buFont typeface="Calibri"/>
              <a:buNone/>
            </a:pPr>
            <a:r>
              <a:rPr i="1" lang="en-IN">
                <a:solidFill>
                  <a:schemeClr val="dk1"/>
                </a:solidFill>
                <a:latin typeface="Times New Roman"/>
                <a:ea typeface="Times New Roman"/>
                <a:cs typeface="Times New Roman"/>
                <a:sym typeface="Times New Roman"/>
              </a:rPr>
              <a:t>[7] Md. Ahsan Halimi , Taimoor Khan, &amp; Gao, S. (2023).Rectifier Circuits for RF Energy Harvesting and Wireless Power Transfer, Digital Object Identifier 10.1109/MMM.2022.3211594, 01 December, 2022.</a:t>
            </a:r>
            <a:endParaRPr i="1">
              <a:solidFill>
                <a:schemeClr val="dk1"/>
              </a:solidFill>
              <a:latin typeface="Times New Roman"/>
              <a:ea typeface="Times New Roman"/>
              <a:cs typeface="Times New Roman"/>
              <a:sym typeface="Times New Roman"/>
            </a:endParaRPr>
          </a:p>
          <a:p>
            <a:pPr indent="0" lvl="0" marL="0" rtl="0" algn="just">
              <a:lnSpc>
                <a:spcPct val="107000"/>
              </a:lnSpc>
              <a:spcBef>
                <a:spcPts val="800"/>
              </a:spcBef>
              <a:spcAft>
                <a:spcPts val="0"/>
              </a:spcAft>
              <a:buClr>
                <a:schemeClr val="dk1"/>
              </a:buClr>
              <a:buSzPts val="1800"/>
              <a:buFont typeface="Calibri"/>
              <a:buNone/>
            </a:pPr>
            <a:r>
              <a:rPr i="1" lang="en-IN">
                <a:solidFill>
                  <a:schemeClr val="dk1"/>
                </a:solidFill>
                <a:latin typeface="Times New Roman"/>
                <a:ea typeface="Times New Roman"/>
                <a:cs typeface="Times New Roman"/>
                <a:sym typeface="Times New Roman"/>
              </a:rPr>
              <a:t>[8] Desari Surender, Md. Ahsan Halimi and Taimoor Khan, “Design of a 2.45 GHz operated Rectifier with 81.5% PCE at 13 dBm Input Power for RFEH/WPT Applications," 2021 IEEE Conference on Antennas and </a:t>
            </a:r>
            <a:r>
              <a:rPr i="1" lang="en-IN">
                <a:solidFill>
                  <a:schemeClr val="dk1"/>
                </a:solidFill>
                <a:latin typeface="Times New Roman"/>
                <a:ea typeface="Times New Roman"/>
                <a:cs typeface="Times New Roman"/>
                <a:sym typeface="Times New Roman"/>
              </a:rPr>
              <a:t>Propagation</a:t>
            </a:r>
            <a:r>
              <a:rPr i="1" lang="en-IN">
                <a:solidFill>
                  <a:schemeClr val="dk1"/>
                </a:solidFill>
                <a:latin typeface="Times New Roman"/>
                <a:ea typeface="Times New Roman"/>
                <a:cs typeface="Times New Roman"/>
                <a:sym typeface="Times New Roman"/>
              </a:rPr>
              <a:t>, 2021.</a:t>
            </a:r>
            <a:endParaRPr i="1">
              <a:solidFill>
                <a:schemeClr val="dk1"/>
              </a:solidFill>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47"/>
          <p:cNvSpPr txBox="1"/>
          <p:nvPr/>
        </p:nvSpPr>
        <p:spPr>
          <a:xfrm>
            <a:off x="3011250" y="2511000"/>
            <a:ext cx="6169500" cy="183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IN" sz="7100">
                <a:solidFill>
                  <a:schemeClr val="dk2"/>
                </a:solidFill>
                <a:latin typeface="Impact"/>
                <a:ea typeface="Impact"/>
                <a:cs typeface="Impact"/>
                <a:sym typeface="Impact"/>
              </a:rPr>
              <a:t>THANK YOU</a:t>
            </a:r>
            <a:endParaRPr sz="7100">
              <a:solidFill>
                <a:schemeClr val="dk2"/>
              </a:solidFill>
              <a:latin typeface="Impact"/>
              <a:ea typeface="Impact"/>
              <a:cs typeface="Impact"/>
              <a:sym typeface="Impac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6"/>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IN">
                <a:solidFill>
                  <a:srgbClr val="5B0F00"/>
                </a:solidFill>
                <a:latin typeface="Times New Roman"/>
                <a:ea typeface="Times New Roman"/>
                <a:cs typeface="Times New Roman"/>
                <a:sym typeface="Times New Roman"/>
              </a:rPr>
              <a:t>Literature Review</a:t>
            </a:r>
            <a:endParaRPr>
              <a:solidFill>
                <a:srgbClr val="5B0F00"/>
              </a:solidFill>
              <a:latin typeface="Times New Roman"/>
              <a:ea typeface="Times New Roman"/>
              <a:cs typeface="Times New Roman"/>
              <a:sym typeface="Times New Roman"/>
            </a:endParaRPr>
          </a:p>
          <a:p>
            <a:pPr indent="0" lvl="0" marL="0" rtl="0" algn="l">
              <a:lnSpc>
                <a:spcPct val="89000"/>
              </a:lnSpc>
              <a:spcBef>
                <a:spcPts val="0"/>
              </a:spcBef>
              <a:spcAft>
                <a:spcPts val="0"/>
              </a:spcAft>
              <a:buClr>
                <a:schemeClr val="dk2"/>
              </a:buClr>
              <a:buSzPts val="4400"/>
              <a:buFont typeface="Libre Franklin"/>
              <a:buNone/>
            </a:pPr>
            <a:r>
              <a:t/>
            </a:r>
            <a:endParaRPr/>
          </a:p>
        </p:txBody>
      </p:sp>
      <p:graphicFrame>
        <p:nvGraphicFramePr>
          <p:cNvPr id="122" name="Google Shape;122;p16"/>
          <p:cNvGraphicFramePr/>
          <p:nvPr/>
        </p:nvGraphicFramePr>
        <p:xfrm>
          <a:off x="1371600" y="2019300"/>
          <a:ext cx="3000000" cy="3000000"/>
        </p:xfrm>
        <a:graphic>
          <a:graphicData uri="http://schemas.openxmlformats.org/drawingml/2006/table">
            <a:tbl>
              <a:tblPr>
                <a:noFill/>
                <a:tableStyleId>{29287A0F-7C3D-48A7-88C1-D670198ABBA8}</a:tableStyleId>
              </a:tblPr>
              <a:tblGrid>
                <a:gridCol w="572050"/>
                <a:gridCol w="2036925"/>
                <a:gridCol w="1629500"/>
                <a:gridCol w="4163300"/>
                <a:gridCol w="1708750"/>
              </a:tblGrid>
              <a:tr h="381000">
                <a:tc>
                  <a:txBody>
                    <a:bodyPr/>
                    <a:lstStyle/>
                    <a:p>
                      <a:pPr indent="0" lvl="0" marL="0" rtl="0" algn="ctr">
                        <a:spcBef>
                          <a:spcPts val="0"/>
                        </a:spcBef>
                        <a:spcAft>
                          <a:spcPts val="0"/>
                        </a:spcAft>
                        <a:buNone/>
                      </a:pPr>
                      <a:r>
                        <a:rPr lang="en-IN" sz="1200">
                          <a:latin typeface="Times New Roman"/>
                          <a:ea typeface="Times New Roman"/>
                          <a:cs typeface="Times New Roman"/>
                          <a:sym typeface="Times New Roman"/>
                        </a:rPr>
                        <a:t>Sl No</a:t>
                      </a:r>
                      <a:endParaRPr sz="12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IN" sz="1200">
                          <a:latin typeface="Times New Roman"/>
                          <a:ea typeface="Times New Roman"/>
                          <a:cs typeface="Times New Roman"/>
                          <a:sym typeface="Times New Roman"/>
                        </a:rPr>
                        <a:t>Title of Paper</a:t>
                      </a:r>
                      <a:endParaRPr sz="12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IN" sz="1200">
                          <a:latin typeface="Times New Roman"/>
                          <a:ea typeface="Times New Roman"/>
                          <a:cs typeface="Times New Roman"/>
                          <a:sym typeface="Times New Roman"/>
                        </a:rPr>
                        <a:t>Authors</a:t>
                      </a:r>
                      <a:endParaRPr sz="12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IN" sz="1200">
                          <a:latin typeface="Times New Roman"/>
                          <a:ea typeface="Times New Roman"/>
                          <a:cs typeface="Times New Roman"/>
                          <a:sym typeface="Times New Roman"/>
                        </a:rPr>
                        <a:t>Description</a:t>
                      </a:r>
                      <a:endParaRPr sz="12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IN" sz="1200">
                          <a:latin typeface="Times New Roman"/>
                          <a:ea typeface="Times New Roman"/>
                          <a:cs typeface="Times New Roman"/>
                          <a:sym typeface="Times New Roman"/>
                        </a:rPr>
                        <a:t>Year of Publication</a:t>
                      </a:r>
                      <a:endParaRPr sz="1200">
                        <a:latin typeface="Times New Roman"/>
                        <a:ea typeface="Times New Roman"/>
                        <a:cs typeface="Times New Roman"/>
                        <a:sym typeface="Times New Roman"/>
                      </a:endParaRPr>
                    </a:p>
                  </a:txBody>
                  <a:tcPr marT="91425" marB="91425" marR="91425" marL="91425" anchor="ctr"/>
                </a:tc>
              </a:tr>
              <a:tr h="381000">
                <a:tc>
                  <a:txBody>
                    <a:bodyPr/>
                    <a:lstStyle/>
                    <a:p>
                      <a:pPr indent="0" lvl="0" marL="0" rtl="0" algn="ctr">
                        <a:spcBef>
                          <a:spcPts val="0"/>
                        </a:spcBef>
                        <a:spcAft>
                          <a:spcPts val="0"/>
                        </a:spcAft>
                        <a:buNone/>
                      </a:pPr>
                      <a:r>
                        <a:rPr lang="en-IN" sz="1200">
                          <a:latin typeface="Times New Roman"/>
                          <a:ea typeface="Times New Roman"/>
                          <a:cs typeface="Times New Roman"/>
                          <a:sym typeface="Times New Roman"/>
                        </a:rPr>
                        <a:t>1</a:t>
                      </a:r>
                      <a:endParaRPr sz="12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IN" sz="1200">
                          <a:latin typeface="Times New Roman"/>
                          <a:ea typeface="Times New Roman"/>
                          <a:cs typeface="Times New Roman"/>
                          <a:sym typeface="Times New Roman"/>
                        </a:rPr>
                        <a:t>From Waves to Watts: Advancements in rectenna arrays for radio-frequency energy harvesting and wireless power transfer</a:t>
                      </a:r>
                      <a:endParaRPr sz="12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IN" sz="1200">
                          <a:latin typeface="Times New Roman"/>
                          <a:ea typeface="Times New Roman"/>
                          <a:cs typeface="Times New Roman"/>
                          <a:sym typeface="Times New Roman"/>
                        </a:rPr>
                        <a:t>Partha P. Shome; Debanjali Sarkar; Taimoor Khan; Naoki Shinohara; Yahia M.M. Antar</a:t>
                      </a:r>
                      <a:endParaRPr sz="12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IN" sz="1200">
                          <a:latin typeface="Times New Roman"/>
                          <a:ea typeface="Times New Roman"/>
                          <a:cs typeface="Times New Roman"/>
                          <a:sym typeface="Times New Roman"/>
                        </a:rPr>
                        <a:t>The rapid advancement of radio-frequency energy harvesting (RFEH) and wireless power transfer (WPT) has led to significant progress in rectenna array technologies. This review outlines recent innovations aimed at enhancing the efficiency and functionality of rectenna arrays, covering key areas such as antenna structures, rectifier configurations, impedance matching, and material choices. It offers a concise overview of the principles and design strategies driving modern RFEH and WPT systems.</a:t>
                      </a:r>
                      <a:endParaRPr sz="12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IN" sz="1200">
                          <a:latin typeface="Times New Roman"/>
                          <a:ea typeface="Times New Roman"/>
                          <a:cs typeface="Times New Roman"/>
                          <a:sym typeface="Times New Roman"/>
                        </a:rPr>
                        <a:t>2025</a:t>
                      </a:r>
                      <a:endParaRPr sz="1200">
                        <a:latin typeface="Times New Roman"/>
                        <a:ea typeface="Times New Roman"/>
                        <a:cs typeface="Times New Roman"/>
                        <a:sym typeface="Times New Roman"/>
                      </a:endParaRPr>
                    </a:p>
                  </a:txBody>
                  <a:tcPr marT="91425" marB="91425" marR="91425" marL="91425" anchor="ctr"/>
                </a:tc>
              </a:tr>
              <a:tr h="381000">
                <a:tc>
                  <a:txBody>
                    <a:bodyPr/>
                    <a:lstStyle/>
                    <a:p>
                      <a:pPr indent="0" lvl="0" marL="0" rtl="0" algn="ctr">
                        <a:spcBef>
                          <a:spcPts val="0"/>
                        </a:spcBef>
                        <a:spcAft>
                          <a:spcPts val="0"/>
                        </a:spcAft>
                        <a:buNone/>
                      </a:pPr>
                      <a:r>
                        <a:rPr lang="en-IN" sz="1200">
                          <a:latin typeface="Times New Roman"/>
                          <a:ea typeface="Times New Roman"/>
                          <a:cs typeface="Times New Roman"/>
                          <a:sym typeface="Times New Roman"/>
                        </a:rPr>
                        <a:t>2</a:t>
                      </a:r>
                      <a:endParaRPr sz="12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IN" sz="1200">
                          <a:latin typeface="Times New Roman"/>
                          <a:ea typeface="Times New Roman"/>
                          <a:cs typeface="Times New Roman"/>
                          <a:sym typeface="Times New Roman"/>
                        </a:rPr>
                        <a:t>28 GHz Microwave Power Beaming to a Free-Flight Drone</a:t>
                      </a:r>
                      <a:endParaRPr sz="12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IN" sz="1200">
                          <a:latin typeface="Times New Roman"/>
                          <a:ea typeface="Times New Roman"/>
                          <a:cs typeface="Times New Roman"/>
                          <a:sym typeface="Times New Roman"/>
                        </a:rPr>
                        <a:t>Ryoma Moro; Naoki Keicho; Kota Motozuka; Maho Matsukura; Kohei Shimamura; Masafumi Fukunari</a:t>
                      </a:r>
                      <a:endParaRPr sz="1200">
                        <a:latin typeface="Times New Roman"/>
                        <a:ea typeface="Times New Roman"/>
                        <a:cs typeface="Times New Roman"/>
                        <a:sym typeface="Times New Roman"/>
                      </a:endParaRPr>
                    </a:p>
                    <a:p>
                      <a:pPr indent="0" lvl="0" marL="0" rtl="0" algn="ctr">
                        <a:spcBef>
                          <a:spcPts val="0"/>
                        </a:spcBef>
                        <a:spcAft>
                          <a:spcPts val="0"/>
                        </a:spcAft>
                        <a:buNone/>
                      </a:pPr>
                      <a:r>
                        <a:t/>
                      </a:r>
                      <a:endParaRPr sz="12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IN" sz="1200">
                          <a:latin typeface="Times New Roman"/>
                          <a:ea typeface="Times New Roman"/>
                          <a:cs typeface="Times New Roman"/>
                          <a:sym typeface="Times New Roman"/>
                        </a:rPr>
                        <a:t>A 28 GHz microwave power transmission experiment was conducted in a 10 m anechoic chamber using an AR-drone guided by an indoor GPS and IFT control. A 50 % efficient rectifier and single-axis beamforming system transmitted 3.9 W via a 2-element horn antenna array. The drone, flying at 800 mm altitude, received power for 20 seconds continuously, achieving a maximum overall efficiency of 0.044 %.</a:t>
                      </a:r>
                      <a:endParaRPr sz="12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IN" sz="1200">
                          <a:latin typeface="Times New Roman"/>
                          <a:ea typeface="Times New Roman"/>
                          <a:cs typeface="Times New Roman"/>
                          <a:sym typeface="Times New Roman"/>
                        </a:rPr>
                        <a:t>2021</a:t>
                      </a:r>
                      <a:endParaRPr sz="1200">
                        <a:latin typeface="Times New Roman"/>
                        <a:ea typeface="Times New Roman"/>
                        <a:cs typeface="Times New Roman"/>
                        <a:sym typeface="Times New Roman"/>
                      </a:endParaRPr>
                    </a:p>
                  </a:txBody>
                  <a:tcPr marT="91425" marB="91425" marR="91425" marL="91425" anchor="ct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7"/>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IN">
                <a:solidFill>
                  <a:srgbClr val="5B0F00"/>
                </a:solidFill>
                <a:latin typeface="Times New Roman"/>
                <a:ea typeface="Times New Roman"/>
                <a:cs typeface="Times New Roman"/>
                <a:sym typeface="Times New Roman"/>
              </a:rPr>
              <a:t>Literature Review</a:t>
            </a:r>
            <a:endParaRPr>
              <a:solidFill>
                <a:srgbClr val="5B0F00"/>
              </a:solidFill>
              <a:latin typeface="Times New Roman"/>
              <a:ea typeface="Times New Roman"/>
              <a:cs typeface="Times New Roman"/>
              <a:sym typeface="Times New Roman"/>
            </a:endParaRPr>
          </a:p>
          <a:p>
            <a:pPr indent="0" lvl="0" marL="0" rtl="0" algn="l">
              <a:lnSpc>
                <a:spcPct val="89000"/>
              </a:lnSpc>
              <a:spcBef>
                <a:spcPts val="0"/>
              </a:spcBef>
              <a:spcAft>
                <a:spcPts val="0"/>
              </a:spcAft>
              <a:buClr>
                <a:schemeClr val="dk2"/>
              </a:buClr>
              <a:buSzPts val="4400"/>
              <a:buFont typeface="Libre Franklin"/>
              <a:buNone/>
            </a:pPr>
            <a:r>
              <a:t/>
            </a:r>
            <a:endParaRPr/>
          </a:p>
        </p:txBody>
      </p:sp>
      <p:graphicFrame>
        <p:nvGraphicFramePr>
          <p:cNvPr id="128" name="Google Shape;128;p17"/>
          <p:cNvGraphicFramePr/>
          <p:nvPr/>
        </p:nvGraphicFramePr>
        <p:xfrm>
          <a:off x="1371600" y="2171700"/>
          <a:ext cx="3000000" cy="3000000"/>
        </p:xfrm>
        <a:graphic>
          <a:graphicData uri="http://schemas.openxmlformats.org/drawingml/2006/table">
            <a:tbl>
              <a:tblPr>
                <a:noFill/>
                <a:tableStyleId>{29287A0F-7C3D-48A7-88C1-D670198ABBA8}</a:tableStyleId>
              </a:tblPr>
              <a:tblGrid>
                <a:gridCol w="572050"/>
                <a:gridCol w="2036925"/>
                <a:gridCol w="1629500"/>
                <a:gridCol w="4163300"/>
                <a:gridCol w="1708750"/>
              </a:tblGrid>
              <a:tr h="381000">
                <a:tc>
                  <a:txBody>
                    <a:bodyPr/>
                    <a:lstStyle/>
                    <a:p>
                      <a:pPr indent="0" lvl="0" marL="0" rtl="0" algn="ctr">
                        <a:spcBef>
                          <a:spcPts val="0"/>
                        </a:spcBef>
                        <a:spcAft>
                          <a:spcPts val="0"/>
                        </a:spcAft>
                        <a:buNone/>
                      </a:pPr>
                      <a:r>
                        <a:rPr lang="en-IN" sz="1200">
                          <a:latin typeface="Times New Roman"/>
                          <a:ea typeface="Times New Roman"/>
                          <a:cs typeface="Times New Roman"/>
                          <a:sym typeface="Times New Roman"/>
                        </a:rPr>
                        <a:t>Sl No</a:t>
                      </a:r>
                      <a:endParaRPr sz="12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IN" sz="1200">
                          <a:latin typeface="Times New Roman"/>
                          <a:ea typeface="Times New Roman"/>
                          <a:cs typeface="Times New Roman"/>
                          <a:sym typeface="Times New Roman"/>
                        </a:rPr>
                        <a:t>Title of Paper</a:t>
                      </a:r>
                      <a:endParaRPr sz="12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IN" sz="1200">
                          <a:latin typeface="Times New Roman"/>
                          <a:ea typeface="Times New Roman"/>
                          <a:cs typeface="Times New Roman"/>
                          <a:sym typeface="Times New Roman"/>
                        </a:rPr>
                        <a:t>Authors</a:t>
                      </a:r>
                      <a:endParaRPr sz="12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IN" sz="1200">
                          <a:latin typeface="Times New Roman"/>
                          <a:ea typeface="Times New Roman"/>
                          <a:cs typeface="Times New Roman"/>
                          <a:sym typeface="Times New Roman"/>
                        </a:rPr>
                        <a:t>Description</a:t>
                      </a:r>
                      <a:endParaRPr sz="12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IN" sz="1200">
                          <a:latin typeface="Times New Roman"/>
                          <a:ea typeface="Times New Roman"/>
                          <a:cs typeface="Times New Roman"/>
                          <a:sym typeface="Times New Roman"/>
                        </a:rPr>
                        <a:t>Year of Publication</a:t>
                      </a:r>
                      <a:endParaRPr sz="1200">
                        <a:latin typeface="Times New Roman"/>
                        <a:ea typeface="Times New Roman"/>
                        <a:cs typeface="Times New Roman"/>
                        <a:sym typeface="Times New Roman"/>
                      </a:endParaRPr>
                    </a:p>
                  </a:txBody>
                  <a:tcPr marT="91425" marB="91425" marR="91425" marL="91425" anchor="ctr"/>
                </a:tc>
              </a:tr>
              <a:tr h="381000">
                <a:tc>
                  <a:txBody>
                    <a:bodyPr/>
                    <a:lstStyle/>
                    <a:p>
                      <a:pPr indent="0" lvl="0" marL="0" rtl="0" algn="ctr">
                        <a:spcBef>
                          <a:spcPts val="0"/>
                        </a:spcBef>
                        <a:spcAft>
                          <a:spcPts val="0"/>
                        </a:spcAft>
                        <a:buNone/>
                      </a:pPr>
                      <a:r>
                        <a:rPr lang="en-IN" sz="1200">
                          <a:latin typeface="Times New Roman"/>
                          <a:ea typeface="Times New Roman"/>
                          <a:cs typeface="Times New Roman"/>
                          <a:sym typeface="Times New Roman"/>
                        </a:rPr>
                        <a:t>3</a:t>
                      </a:r>
                      <a:endParaRPr sz="12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IN" sz="1200">
                          <a:latin typeface="Times New Roman"/>
                          <a:ea typeface="Times New Roman"/>
                          <a:cs typeface="Times New Roman"/>
                          <a:sym typeface="Times New Roman"/>
                        </a:rPr>
                        <a:t>A novel 24 GHz circularly polarised metasurface rectenna</a:t>
                      </a:r>
                      <a:endParaRPr sz="12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IN" sz="1200">
                          <a:latin typeface="Times New Roman"/>
                          <a:ea typeface="Times New Roman"/>
                          <a:cs typeface="Times New Roman"/>
                          <a:sym typeface="Times New Roman"/>
                        </a:rPr>
                        <a:t>Wei Huang; Jinxin Du; Xue-Xia Yang; Wenquan Che; Steven Gao</a:t>
                      </a:r>
                      <a:endParaRPr sz="12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IN" sz="1200">
                          <a:latin typeface="Times New Roman"/>
                          <a:ea typeface="Times New Roman"/>
                          <a:cs typeface="Times New Roman"/>
                          <a:sym typeface="Times New Roman"/>
                        </a:rPr>
                        <a:t>A compact 24 GHz circularly polarised metasurface rectenna is presented, featuring a high-efficiency Schottky diode rectifier and a metasurface antenna with metal vias for enhanced gain. The antenna achieves 11.3 dBic gain and 2.5 dB axial ratio, while the rectifier reaches 63 % efficiency at 15.2 dBm input with a 300 Ω load. The low-profile design enables conformal integration with electronic equipment.</a:t>
                      </a:r>
                      <a:endParaRPr sz="12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IN" sz="1200">
                          <a:latin typeface="Times New Roman"/>
                          <a:ea typeface="Times New Roman"/>
                          <a:cs typeface="Times New Roman"/>
                          <a:sym typeface="Times New Roman"/>
                        </a:rPr>
                        <a:t>2023</a:t>
                      </a:r>
                      <a:endParaRPr sz="1200">
                        <a:latin typeface="Times New Roman"/>
                        <a:ea typeface="Times New Roman"/>
                        <a:cs typeface="Times New Roman"/>
                        <a:sym typeface="Times New Roman"/>
                      </a:endParaRPr>
                    </a:p>
                  </a:txBody>
                  <a:tcPr marT="91425" marB="91425" marR="91425" marL="91425" anchor="ctr"/>
                </a:tc>
              </a:tr>
              <a:tr h="381000">
                <a:tc>
                  <a:txBody>
                    <a:bodyPr/>
                    <a:lstStyle/>
                    <a:p>
                      <a:pPr indent="0" lvl="0" marL="0" rtl="0" algn="ctr">
                        <a:spcBef>
                          <a:spcPts val="0"/>
                        </a:spcBef>
                        <a:spcAft>
                          <a:spcPts val="0"/>
                        </a:spcAft>
                        <a:buNone/>
                      </a:pPr>
                      <a:r>
                        <a:rPr lang="en-IN" sz="1200">
                          <a:latin typeface="Times New Roman"/>
                          <a:ea typeface="Times New Roman"/>
                          <a:cs typeface="Times New Roman"/>
                          <a:sym typeface="Times New Roman"/>
                        </a:rPr>
                        <a:t>4</a:t>
                      </a:r>
                      <a:endParaRPr sz="12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en-IN" sz="1200">
                          <a:latin typeface="Times New Roman"/>
                          <a:ea typeface="Times New Roman"/>
                          <a:cs typeface="Times New Roman"/>
                          <a:sym typeface="Times New Roman"/>
                        </a:rPr>
                        <a:t>High-Gain Electrically Small Modified Antipodal</a:t>
                      </a:r>
                      <a:endParaRPr sz="1200">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rPr lang="en-IN" sz="1200">
                          <a:latin typeface="Times New Roman"/>
                          <a:ea typeface="Times New Roman"/>
                          <a:cs typeface="Times New Roman"/>
                          <a:sym typeface="Times New Roman"/>
                        </a:rPr>
                        <a:t>Vivaldi Self-Matched Rectenna for n77/n78/n79</a:t>
                      </a:r>
                      <a:endParaRPr sz="1200">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rPr lang="en-IN" sz="1200">
                          <a:latin typeface="Times New Roman"/>
                          <a:ea typeface="Times New Roman"/>
                          <a:cs typeface="Times New Roman"/>
                          <a:sym typeface="Times New Roman"/>
                        </a:rPr>
                        <a:t>Sub 6 GHz 5G Narrow Dual-Band Wirelessly</a:t>
                      </a:r>
                      <a:endParaRPr sz="1200">
                        <a:latin typeface="Times New Roman"/>
                        <a:ea typeface="Times New Roman"/>
                        <a:cs typeface="Times New Roman"/>
                        <a:sym typeface="Times New Roman"/>
                      </a:endParaRPr>
                    </a:p>
                    <a:p>
                      <a:pPr indent="0" lvl="0" marL="0" rtl="0" algn="ctr">
                        <a:spcBef>
                          <a:spcPts val="0"/>
                        </a:spcBef>
                        <a:spcAft>
                          <a:spcPts val="0"/>
                        </a:spcAft>
                        <a:buNone/>
                      </a:pPr>
                      <a:r>
                        <a:rPr lang="en-IN" sz="1200">
                          <a:latin typeface="Times New Roman"/>
                          <a:ea typeface="Times New Roman"/>
                          <a:cs typeface="Times New Roman"/>
                          <a:sym typeface="Times New Roman"/>
                        </a:rPr>
                        <a:t>Powering IoT Devices</a:t>
                      </a:r>
                      <a:endParaRPr sz="12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IN" sz="1200">
                          <a:latin typeface="Times New Roman"/>
                          <a:ea typeface="Times New Roman"/>
                          <a:cs typeface="Times New Roman"/>
                          <a:sym typeface="Times New Roman"/>
                        </a:rPr>
                        <a:t>Anjali Priya; </a:t>
                      </a:r>
                      <a:r>
                        <a:rPr lang="en-IN" sz="1200">
                          <a:solidFill>
                            <a:schemeClr val="dk1"/>
                          </a:solidFill>
                          <a:latin typeface="Times New Roman"/>
                          <a:ea typeface="Times New Roman"/>
                          <a:cs typeface="Times New Roman"/>
                          <a:sym typeface="Times New Roman"/>
                        </a:rPr>
                        <a:t>Taimoor Khan</a:t>
                      </a:r>
                      <a:endParaRPr sz="1200">
                        <a:latin typeface="Times New Roman"/>
                        <a:ea typeface="Times New Roman"/>
                        <a:cs typeface="Times New Roman"/>
                        <a:sym typeface="Times New Roman"/>
                      </a:endParaRPr>
                    </a:p>
                    <a:p>
                      <a:pPr indent="0" lvl="0" marL="0" rtl="0" algn="ctr">
                        <a:spcBef>
                          <a:spcPts val="0"/>
                        </a:spcBef>
                        <a:spcAft>
                          <a:spcPts val="0"/>
                        </a:spcAft>
                        <a:buNone/>
                      </a:pPr>
                      <a:r>
                        <a:t/>
                      </a:r>
                      <a:endParaRPr sz="12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IN" sz="1200">
                          <a:latin typeface="Times New Roman"/>
                          <a:ea typeface="Times New Roman"/>
                          <a:cs typeface="Times New Roman"/>
                          <a:sym typeface="Times New Roman"/>
                        </a:rPr>
                        <a:t>This study presents a compact dual-band hexagonal Vivaldi antenna for n77, n78, and n79 bands (3.3–5 GHz), achieving high gains of 5.19 dBi at 3.74 GHz and 4.97 dBi at 4.9 GHz. The antenna meets the electrically small condition (ka = 0.8) and offers dual impedance bandwidths. A shunt-diode rectifier circuit is integrated, with measured power conversion efficiencies of 58.5 % and 63 % at the two bands for 5 dBm input.</a:t>
                      </a:r>
                      <a:endParaRPr sz="1200">
                        <a:latin typeface="Times New Roman"/>
                        <a:ea typeface="Times New Roman"/>
                        <a:cs typeface="Times New Roman"/>
                        <a:sym typeface="Times New Roman"/>
                      </a:endParaRPr>
                    </a:p>
                  </a:txBody>
                  <a:tcPr marT="91425" marB="91425" marR="91425" marL="91425" anchor="ctr"/>
                </a:tc>
                <a:tc>
                  <a:txBody>
                    <a:bodyPr/>
                    <a:lstStyle/>
                    <a:p>
                      <a:pPr indent="0" lvl="0" marL="0" rtl="0" algn="ctr">
                        <a:spcBef>
                          <a:spcPts val="0"/>
                        </a:spcBef>
                        <a:spcAft>
                          <a:spcPts val="0"/>
                        </a:spcAft>
                        <a:buNone/>
                      </a:pPr>
                      <a:r>
                        <a:rPr lang="en-IN" sz="1200">
                          <a:latin typeface="Times New Roman"/>
                          <a:ea typeface="Times New Roman"/>
                          <a:cs typeface="Times New Roman"/>
                          <a:sym typeface="Times New Roman"/>
                        </a:rPr>
                        <a:t>2025</a:t>
                      </a:r>
                      <a:endParaRPr sz="1200">
                        <a:latin typeface="Times New Roman"/>
                        <a:ea typeface="Times New Roman"/>
                        <a:cs typeface="Times New Roman"/>
                        <a:sym typeface="Times New Roman"/>
                      </a:endParaRPr>
                    </a:p>
                  </a:txBody>
                  <a:tcPr marT="91425" marB="91425" marR="91425" marL="91425" anchor="ct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8"/>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IN">
                <a:solidFill>
                  <a:srgbClr val="5B0F00"/>
                </a:solidFill>
                <a:latin typeface="Times New Roman"/>
                <a:ea typeface="Times New Roman"/>
                <a:cs typeface="Times New Roman"/>
                <a:sym typeface="Times New Roman"/>
              </a:rPr>
              <a:t>Literature Review</a:t>
            </a:r>
            <a:endParaRPr>
              <a:solidFill>
                <a:srgbClr val="5B0F00"/>
              </a:solidFill>
              <a:latin typeface="Times New Roman"/>
              <a:ea typeface="Times New Roman"/>
              <a:cs typeface="Times New Roman"/>
              <a:sym typeface="Times New Roman"/>
            </a:endParaRPr>
          </a:p>
          <a:p>
            <a:pPr indent="0" lvl="0" marL="0" rtl="0" algn="l">
              <a:lnSpc>
                <a:spcPct val="89000"/>
              </a:lnSpc>
              <a:spcBef>
                <a:spcPts val="0"/>
              </a:spcBef>
              <a:spcAft>
                <a:spcPts val="0"/>
              </a:spcAft>
              <a:buClr>
                <a:schemeClr val="dk2"/>
              </a:buClr>
              <a:buSzPts val="4400"/>
              <a:buFont typeface="Libre Franklin"/>
              <a:buNone/>
            </a:pPr>
            <a:r>
              <a:t/>
            </a:r>
            <a:endParaRPr/>
          </a:p>
        </p:txBody>
      </p:sp>
      <p:graphicFrame>
        <p:nvGraphicFramePr>
          <p:cNvPr id="134" name="Google Shape;134;p18"/>
          <p:cNvGraphicFramePr/>
          <p:nvPr/>
        </p:nvGraphicFramePr>
        <p:xfrm>
          <a:off x="1371600" y="2171700"/>
          <a:ext cx="3000000" cy="3000000"/>
        </p:xfrm>
        <a:graphic>
          <a:graphicData uri="http://schemas.openxmlformats.org/drawingml/2006/table">
            <a:tbl>
              <a:tblPr>
                <a:noFill/>
                <a:tableStyleId>{29287A0F-7C3D-48A7-88C1-D670198ABBA8}</a:tableStyleId>
              </a:tblPr>
              <a:tblGrid>
                <a:gridCol w="572050"/>
                <a:gridCol w="2036925"/>
                <a:gridCol w="1629500"/>
                <a:gridCol w="4163300"/>
                <a:gridCol w="1708750"/>
              </a:tblGrid>
              <a:tr h="381000">
                <a:tc>
                  <a:txBody>
                    <a:bodyPr/>
                    <a:lstStyle/>
                    <a:p>
                      <a:pPr indent="0" lvl="0" marL="0" rtl="0" algn="ctr">
                        <a:lnSpc>
                          <a:spcPct val="115000"/>
                        </a:lnSpc>
                        <a:spcBef>
                          <a:spcPts val="0"/>
                        </a:spcBef>
                        <a:spcAft>
                          <a:spcPts val="0"/>
                        </a:spcAft>
                        <a:buNone/>
                      </a:pPr>
                      <a:r>
                        <a:rPr lang="en-IN" sz="1200">
                          <a:latin typeface="Times New Roman"/>
                          <a:ea typeface="Times New Roman"/>
                          <a:cs typeface="Times New Roman"/>
                          <a:sym typeface="Times New Roman"/>
                        </a:rPr>
                        <a:t>Sl No</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ctr">
                        <a:lnSpc>
                          <a:spcPct val="115000"/>
                        </a:lnSpc>
                        <a:spcBef>
                          <a:spcPts val="0"/>
                        </a:spcBef>
                        <a:spcAft>
                          <a:spcPts val="0"/>
                        </a:spcAft>
                        <a:buNone/>
                      </a:pPr>
                      <a:r>
                        <a:rPr lang="en-IN" sz="1200">
                          <a:latin typeface="Times New Roman"/>
                          <a:ea typeface="Times New Roman"/>
                          <a:cs typeface="Times New Roman"/>
                          <a:sym typeface="Times New Roman"/>
                        </a:rPr>
                        <a:t>Title of Paper</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ctr">
                        <a:lnSpc>
                          <a:spcPct val="115000"/>
                        </a:lnSpc>
                        <a:spcBef>
                          <a:spcPts val="0"/>
                        </a:spcBef>
                        <a:spcAft>
                          <a:spcPts val="0"/>
                        </a:spcAft>
                        <a:buNone/>
                      </a:pPr>
                      <a:r>
                        <a:rPr lang="en-IN" sz="1200">
                          <a:latin typeface="Times New Roman"/>
                          <a:ea typeface="Times New Roman"/>
                          <a:cs typeface="Times New Roman"/>
                          <a:sym typeface="Times New Roman"/>
                        </a:rPr>
                        <a:t>Authors</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ctr">
                        <a:lnSpc>
                          <a:spcPct val="115000"/>
                        </a:lnSpc>
                        <a:spcBef>
                          <a:spcPts val="0"/>
                        </a:spcBef>
                        <a:spcAft>
                          <a:spcPts val="0"/>
                        </a:spcAft>
                        <a:buNone/>
                      </a:pPr>
                      <a:r>
                        <a:rPr lang="en-IN" sz="1200">
                          <a:latin typeface="Times New Roman"/>
                          <a:ea typeface="Times New Roman"/>
                          <a:cs typeface="Times New Roman"/>
                          <a:sym typeface="Times New Roman"/>
                        </a:rPr>
                        <a:t>Description</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ctr">
                        <a:lnSpc>
                          <a:spcPct val="115000"/>
                        </a:lnSpc>
                        <a:spcBef>
                          <a:spcPts val="0"/>
                        </a:spcBef>
                        <a:spcAft>
                          <a:spcPts val="0"/>
                        </a:spcAft>
                        <a:buNone/>
                      </a:pPr>
                      <a:r>
                        <a:rPr lang="en-IN" sz="1200">
                          <a:latin typeface="Times New Roman"/>
                          <a:ea typeface="Times New Roman"/>
                          <a:cs typeface="Times New Roman"/>
                          <a:sym typeface="Times New Roman"/>
                        </a:rPr>
                        <a:t>Year of Publication</a:t>
                      </a:r>
                      <a:endParaRPr sz="1200">
                        <a:latin typeface="Times New Roman"/>
                        <a:ea typeface="Times New Roman"/>
                        <a:cs typeface="Times New Roman"/>
                        <a:sym typeface="Times New Roman"/>
                      </a:endParaRPr>
                    </a:p>
                  </a:txBody>
                  <a:tcPr marT="91425" marB="91425" marR="91425" marL="91425"/>
                </a:tc>
              </a:tr>
              <a:tr h="381000">
                <a:tc>
                  <a:txBody>
                    <a:bodyPr/>
                    <a:lstStyle/>
                    <a:p>
                      <a:pPr indent="0" lvl="0" marL="0" rtl="0" algn="ctr">
                        <a:lnSpc>
                          <a:spcPct val="115000"/>
                        </a:lnSpc>
                        <a:spcBef>
                          <a:spcPts val="0"/>
                        </a:spcBef>
                        <a:spcAft>
                          <a:spcPts val="0"/>
                        </a:spcAft>
                        <a:buNone/>
                      </a:pPr>
                      <a:r>
                        <a:rPr lang="en-IN" sz="1200">
                          <a:latin typeface="Times New Roman"/>
                          <a:ea typeface="Times New Roman"/>
                          <a:cs typeface="Times New Roman"/>
                          <a:sym typeface="Times New Roman"/>
                        </a:rPr>
                        <a:t>5</a:t>
                      </a:r>
                      <a:endParaRPr sz="1200">
                        <a:latin typeface="Times New Roman"/>
                        <a:ea typeface="Times New Roman"/>
                        <a:cs typeface="Times New Roman"/>
                        <a:sym typeface="Times New Roman"/>
                      </a:endParaRPr>
                    </a:p>
                  </a:txBody>
                  <a:tcPr marT="91425" marB="91425" marR="91425" marL="91425" anchor="ctr"/>
                </a:tc>
                <a:tc>
                  <a:txBody>
                    <a:bodyPr/>
                    <a:lstStyle/>
                    <a:p>
                      <a:pPr indent="0" lvl="0" marL="0" rtl="0" algn="ctr">
                        <a:lnSpc>
                          <a:spcPct val="107000"/>
                        </a:lnSpc>
                        <a:spcBef>
                          <a:spcPts val="800"/>
                        </a:spcBef>
                        <a:spcAft>
                          <a:spcPts val="0"/>
                        </a:spcAft>
                        <a:buNone/>
                      </a:pPr>
                      <a:r>
                        <a:rPr lang="en-IN" sz="1200">
                          <a:latin typeface="Times New Roman"/>
                          <a:ea typeface="Times New Roman"/>
                          <a:cs typeface="Times New Roman"/>
                          <a:sym typeface="Times New Roman"/>
                        </a:rPr>
                        <a:t>Dual-Facet Loaded Dual-Polarized Quad-band Dielectric Resonator-Rectenna for RF Energy Harvesting in Smart City Applications</a:t>
                      </a:r>
                      <a:endParaRPr sz="1200">
                        <a:latin typeface="Times New Roman"/>
                        <a:ea typeface="Times New Roman"/>
                        <a:cs typeface="Times New Roman"/>
                        <a:sym typeface="Times New Roman"/>
                      </a:endParaRPr>
                    </a:p>
                  </a:txBody>
                  <a:tcPr marT="91425" marB="91425" marR="91425" marL="91425" anchor="ctr"/>
                </a:tc>
                <a:tc>
                  <a:txBody>
                    <a:bodyPr/>
                    <a:lstStyle/>
                    <a:p>
                      <a:pPr indent="0" lvl="0" marL="0" rtl="0" algn="ctr">
                        <a:lnSpc>
                          <a:spcPct val="115000"/>
                        </a:lnSpc>
                        <a:spcBef>
                          <a:spcPts val="0"/>
                        </a:spcBef>
                        <a:spcAft>
                          <a:spcPts val="0"/>
                        </a:spcAft>
                        <a:buNone/>
                      </a:pPr>
                      <a:r>
                        <a:rPr lang="en-IN" sz="1200">
                          <a:latin typeface="Times New Roman"/>
                          <a:ea typeface="Times New Roman"/>
                          <a:cs typeface="Times New Roman"/>
                          <a:sym typeface="Times New Roman"/>
                        </a:rPr>
                        <a:t>Desari Surender, Venkata Reddy, Taimoor khan</a:t>
                      </a:r>
                      <a:endParaRPr sz="1200">
                        <a:latin typeface="Times New Roman"/>
                        <a:ea typeface="Times New Roman"/>
                        <a:cs typeface="Times New Roman"/>
                        <a:sym typeface="Times New Roman"/>
                      </a:endParaRPr>
                    </a:p>
                  </a:txBody>
                  <a:tcPr marT="91425" marB="91425" marR="91425" marL="91425" anchor="ctr"/>
                </a:tc>
                <a:tc>
                  <a:txBody>
                    <a:bodyPr/>
                    <a:lstStyle/>
                    <a:p>
                      <a:pPr indent="0" lvl="0" marL="0" rtl="0" algn="ctr">
                        <a:lnSpc>
                          <a:spcPct val="115000"/>
                        </a:lnSpc>
                        <a:spcBef>
                          <a:spcPts val="0"/>
                        </a:spcBef>
                        <a:spcAft>
                          <a:spcPts val="0"/>
                        </a:spcAft>
                        <a:buNone/>
                      </a:pPr>
                      <a:r>
                        <a:rPr lang="en-IN" sz="1200">
                          <a:latin typeface="Times New Roman"/>
                          <a:ea typeface="Times New Roman"/>
                          <a:cs typeface="Times New Roman"/>
                          <a:sym typeface="Times New Roman"/>
                        </a:rPr>
                        <a:t>This paper presented a multiband dual-polarized dielectric resonator antenna for smart city applications using RFEH technology. The proposed DR antenna covers the frequency bands of WLAN 5.2 GHz, Wi-Fi 5.8 GHz, and future 6 GHz Wi-Fi bands of 6.2 GHz</a:t>
                      </a:r>
                      <a:endParaRPr sz="1200">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en-IN" sz="1200">
                          <a:latin typeface="Times New Roman"/>
                          <a:ea typeface="Times New Roman"/>
                          <a:cs typeface="Times New Roman"/>
                          <a:sym typeface="Times New Roman"/>
                        </a:rPr>
                        <a:t>and 6.6 GHz.</a:t>
                      </a:r>
                      <a:endParaRPr sz="1200">
                        <a:latin typeface="Times New Roman"/>
                        <a:ea typeface="Times New Roman"/>
                        <a:cs typeface="Times New Roman"/>
                        <a:sym typeface="Times New Roman"/>
                      </a:endParaRPr>
                    </a:p>
                  </a:txBody>
                  <a:tcPr marT="91425" marB="91425" marR="91425" marL="91425" anchor="ctr"/>
                </a:tc>
                <a:tc>
                  <a:txBody>
                    <a:bodyPr/>
                    <a:lstStyle/>
                    <a:p>
                      <a:pPr indent="0" lvl="0" marL="0" rtl="0" algn="ctr">
                        <a:lnSpc>
                          <a:spcPct val="115000"/>
                        </a:lnSpc>
                        <a:spcBef>
                          <a:spcPts val="0"/>
                        </a:spcBef>
                        <a:spcAft>
                          <a:spcPts val="0"/>
                        </a:spcAft>
                        <a:buNone/>
                      </a:pPr>
                      <a:r>
                        <a:rPr lang="en-IN" sz="1200">
                          <a:latin typeface="Times New Roman"/>
                          <a:ea typeface="Times New Roman"/>
                          <a:cs typeface="Times New Roman"/>
                          <a:sym typeface="Times New Roman"/>
                        </a:rPr>
                        <a:t>2023</a:t>
                      </a:r>
                      <a:endParaRPr sz="1200">
                        <a:latin typeface="Times New Roman"/>
                        <a:ea typeface="Times New Roman"/>
                        <a:cs typeface="Times New Roman"/>
                        <a:sym typeface="Times New Roman"/>
                      </a:endParaRPr>
                    </a:p>
                  </a:txBody>
                  <a:tcPr marT="91425" marB="91425" marR="91425" marL="91425" anchor="ctr"/>
                </a:tc>
              </a:tr>
              <a:tr h="381000">
                <a:tc>
                  <a:txBody>
                    <a:bodyPr/>
                    <a:lstStyle/>
                    <a:p>
                      <a:pPr indent="0" lvl="0" marL="0" rtl="0" algn="ctr">
                        <a:lnSpc>
                          <a:spcPct val="115000"/>
                        </a:lnSpc>
                        <a:spcBef>
                          <a:spcPts val="0"/>
                        </a:spcBef>
                        <a:spcAft>
                          <a:spcPts val="0"/>
                        </a:spcAft>
                        <a:buNone/>
                      </a:pPr>
                      <a:r>
                        <a:rPr lang="en-IN" sz="1200">
                          <a:latin typeface="Times New Roman"/>
                          <a:ea typeface="Times New Roman"/>
                          <a:cs typeface="Times New Roman"/>
                          <a:sym typeface="Times New Roman"/>
                        </a:rPr>
                        <a:t>6</a:t>
                      </a:r>
                      <a:endParaRPr sz="1200">
                        <a:latin typeface="Times New Roman"/>
                        <a:ea typeface="Times New Roman"/>
                        <a:cs typeface="Times New Roman"/>
                        <a:sym typeface="Times New Roman"/>
                      </a:endParaRPr>
                    </a:p>
                  </a:txBody>
                  <a:tcPr marT="91425" marB="91425" marR="91425" marL="91425" anchor="ctr"/>
                </a:tc>
                <a:tc>
                  <a:txBody>
                    <a:bodyPr/>
                    <a:lstStyle/>
                    <a:p>
                      <a:pPr indent="0" lvl="0" marL="0" rtl="0" algn="ctr">
                        <a:lnSpc>
                          <a:spcPct val="107000"/>
                        </a:lnSpc>
                        <a:spcBef>
                          <a:spcPts val="800"/>
                        </a:spcBef>
                        <a:spcAft>
                          <a:spcPts val="0"/>
                        </a:spcAft>
                        <a:buNone/>
                      </a:pPr>
                      <a:r>
                        <a:rPr lang="en-IN" sz="1200">
                          <a:latin typeface="Times New Roman"/>
                          <a:ea typeface="Times New Roman"/>
                          <a:cs typeface="Times New Roman"/>
                          <a:sym typeface="Times New Roman"/>
                        </a:rPr>
                        <a:t>A 90° Twisted Quarter-Sectored Compact and Circularly Polarized DR-Rectenna for RF Energy Harvesting Applications</a:t>
                      </a:r>
                      <a:endParaRPr sz="1200">
                        <a:latin typeface="Times New Roman"/>
                        <a:ea typeface="Times New Roman"/>
                        <a:cs typeface="Times New Roman"/>
                        <a:sym typeface="Times New Roman"/>
                      </a:endParaRPr>
                    </a:p>
                  </a:txBody>
                  <a:tcPr marT="91425" marB="91425" marR="91425" marL="91425" anchor="ctr"/>
                </a:tc>
                <a:tc>
                  <a:txBody>
                    <a:bodyPr/>
                    <a:lstStyle/>
                    <a:p>
                      <a:pPr indent="0" lvl="0" marL="0" rtl="0" algn="ctr">
                        <a:lnSpc>
                          <a:spcPct val="115000"/>
                        </a:lnSpc>
                        <a:spcBef>
                          <a:spcPts val="0"/>
                        </a:spcBef>
                        <a:spcAft>
                          <a:spcPts val="0"/>
                        </a:spcAft>
                        <a:buNone/>
                      </a:pPr>
                      <a:r>
                        <a:rPr lang="en-IN" sz="1200">
                          <a:latin typeface="Times New Roman"/>
                          <a:ea typeface="Times New Roman"/>
                          <a:cs typeface="Times New Roman"/>
                          <a:sym typeface="Times New Roman"/>
                        </a:rPr>
                        <a:t>Desari Surender and Taimoor Khan</a:t>
                      </a:r>
                      <a:endParaRPr sz="1200">
                        <a:latin typeface="Times New Roman"/>
                        <a:ea typeface="Times New Roman"/>
                        <a:cs typeface="Times New Roman"/>
                        <a:sym typeface="Times New Roman"/>
                      </a:endParaRPr>
                    </a:p>
                  </a:txBody>
                  <a:tcPr marT="91425" marB="91425" marR="91425" marL="91425" anchor="ctr"/>
                </a:tc>
                <a:tc>
                  <a:txBody>
                    <a:bodyPr/>
                    <a:lstStyle/>
                    <a:p>
                      <a:pPr indent="0" lvl="0" marL="0" rtl="0" algn="ctr">
                        <a:lnSpc>
                          <a:spcPct val="115000"/>
                        </a:lnSpc>
                        <a:spcBef>
                          <a:spcPts val="0"/>
                        </a:spcBef>
                        <a:spcAft>
                          <a:spcPts val="0"/>
                        </a:spcAft>
                        <a:buNone/>
                      </a:pPr>
                      <a:r>
                        <a:rPr lang="en-IN" sz="1200">
                          <a:latin typeface="Times New Roman"/>
                          <a:ea typeface="Times New Roman"/>
                          <a:cs typeface="Times New Roman"/>
                          <a:sym typeface="Times New Roman"/>
                        </a:rPr>
                        <a:t>This paper presented a  90° twisted quarter sectored circu-</a:t>
                      </a:r>
                      <a:endParaRPr sz="1200">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en-IN" sz="1200">
                          <a:latin typeface="Times New Roman"/>
                          <a:ea typeface="Times New Roman"/>
                          <a:cs typeface="Times New Roman"/>
                          <a:sym typeface="Times New Roman"/>
                        </a:rPr>
                        <a:t>larly polarized and high gain dielectric resonator antenna (DRA)</a:t>
                      </a:r>
                      <a:endParaRPr sz="1200">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en-IN" sz="1200">
                          <a:latin typeface="Times New Roman"/>
                          <a:ea typeface="Times New Roman"/>
                          <a:cs typeface="Times New Roman"/>
                          <a:sym typeface="Times New Roman"/>
                        </a:rPr>
                        <a:t>operating within the 5.8 GHz Wi-Fi band, is investigated first time of its kind in this letter. A circular-shaped aperture coupled feeding approach is investigated for energizing the proposed antenna.</a:t>
                      </a:r>
                      <a:endParaRPr sz="1200">
                        <a:latin typeface="Times New Roman"/>
                        <a:ea typeface="Times New Roman"/>
                        <a:cs typeface="Times New Roman"/>
                        <a:sym typeface="Times New Roman"/>
                      </a:endParaRPr>
                    </a:p>
                  </a:txBody>
                  <a:tcPr marT="91425" marB="91425" marR="91425" marL="91425" anchor="ctr"/>
                </a:tc>
                <a:tc>
                  <a:txBody>
                    <a:bodyPr/>
                    <a:lstStyle/>
                    <a:p>
                      <a:pPr indent="0" lvl="0" marL="0" rtl="0" algn="ctr">
                        <a:lnSpc>
                          <a:spcPct val="115000"/>
                        </a:lnSpc>
                        <a:spcBef>
                          <a:spcPts val="0"/>
                        </a:spcBef>
                        <a:spcAft>
                          <a:spcPts val="0"/>
                        </a:spcAft>
                        <a:buNone/>
                      </a:pPr>
                      <a:r>
                        <a:rPr lang="en-IN" sz="1200">
                          <a:latin typeface="Times New Roman"/>
                          <a:ea typeface="Times New Roman"/>
                          <a:cs typeface="Times New Roman"/>
                          <a:sym typeface="Times New Roman"/>
                        </a:rPr>
                        <a:t>2022</a:t>
                      </a:r>
                      <a:endParaRPr sz="1200">
                        <a:latin typeface="Times New Roman"/>
                        <a:ea typeface="Times New Roman"/>
                        <a:cs typeface="Times New Roman"/>
                        <a:sym typeface="Times New Roman"/>
                      </a:endParaRPr>
                    </a:p>
                  </a:txBody>
                  <a:tcPr marT="91425" marB="91425" marR="91425" marL="91425" anchor="ct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9"/>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IN">
                <a:solidFill>
                  <a:srgbClr val="5B0F00"/>
                </a:solidFill>
                <a:latin typeface="Times New Roman"/>
                <a:ea typeface="Times New Roman"/>
                <a:cs typeface="Times New Roman"/>
                <a:sym typeface="Times New Roman"/>
              </a:rPr>
              <a:t>Literature Review</a:t>
            </a:r>
            <a:endParaRPr>
              <a:solidFill>
                <a:srgbClr val="5B0F00"/>
              </a:solidFill>
              <a:latin typeface="Times New Roman"/>
              <a:ea typeface="Times New Roman"/>
              <a:cs typeface="Times New Roman"/>
              <a:sym typeface="Times New Roman"/>
            </a:endParaRPr>
          </a:p>
          <a:p>
            <a:pPr indent="0" lvl="0" marL="0" rtl="0" algn="l">
              <a:lnSpc>
                <a:spcPct val="89000"/>
              </a:lnSpc>
              <a:spcBef>
                <a:spcPts val="0"/>
              </a:spcBef>
              <a:spcAft>
                <a:spcPts val="0"/>
              </a:spcAft>
              <a:buClr>
                <a:schemeClr val="dk2"/>
              </a:buClr>
              <a:buSzPts val="4400"/>
              <a:buFont typeface="Libre Franklin"/>
              <a:buNone/>
            </a:pPr>
            <a:r>
              <a:t/>
            </a:r>
            <a:endParaRPr/>
          </a:p>
        </p:txBody>
      </p:sp>
      <p:graphicFrame>
        <p:nvGraphicFramePr>
          <p:cNvPr id="140" name="Google Shape;140;p19"/>
          <p:cNvGraphicFramePr/>
          <p:nvPr/>
        </p:nvGraphicFramePr>
        <p:xfrm>
          <a:off x="1371600" y="2171700"/>
          <a:ext cx="3000000" cy="3000000"/>
        </p:xfrm>
        <a:graphic>
          <a:graphicData uri="http://schemas.openxmlformats.org/drawingml/2006/table">
            <a:tbl>
              <a:tblPr>
                <a:noFill/>
                <a:tableStyleId>{29287A0F-7C3D-48A7-88C1-D670198ABBA8}</a:tableStyleId>
              </a:tblPr>
              <a:tblGrid>
                <a:gridCol w="572050"/>
                <a:gridCol w="2036925"/>
                <a:gridCol w="1629500"/>
                <a:gridCol w="4163300"/>
                <a:gridCol w="1708750"/>
              </a:tblGrid>
              <a:tr h="381000">
                <a:tc>
                  <a:txBody>
                    <a:bodyPr/>
                    <a:lstStyle/>
                    <a:p>
                      <a:pPr indent="0" lvl="0" marL="0" rtl="0" algn="ctr">
                        <a:lnSpc>
                          <a:spcPct val="115000"/>
                        </a:lnSpc>
                        <a:spcBef>
                          <a:spcPts val="0"/>
                        </a:spcBef>
                        <a:spcAft>
                          <a:spcPts val="0"/>
                        </a:spcAft>
                        <a:buNone/>
                      </a:pPr>
                      <a:r>
                        <a:rPr lang="en-IN" sz="1200">
                          <a:latin typeface="Times New Roman"/>
                          <a:ea typeface="Times New Roman"/>
                          <a:cs typeface="Times New Roman"/>
                          <a:sym typeface="Times New Roman"/>
                        </a:rPr>
                        <a:t>Sl No</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ctr">
                        <a:lnSpc>
                          <a:spcPct val="115000"/>
                        </a:lnSpc>
                        <a:spcBef>
                          <a:spcPts val="0"/>
                        </a:spcBef>
                        <a:spcAft>
                          <a:spcPts val="0"/>
                        </a:spcAft>
                        <a:buNone/>
                      </a:pPr>
                      <a:r>
                        <a:rPr lang="en-IN" sz="1200">
                          <a:latin typeface="Times New Roman"/>
                          <a:ea typeface="Times New Roman"/>
                          <a:cs typeface="Times New Roman"/>
                          <a:sym typeface="Times New Roman"/>
                        </a:rPr>
                        <a:t>Title of Paper</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ctr">
                        <a:lnSpc>
                          <a:spcPct val="115000"/>
                        </a:lnSpc>
                        <a:spcBef>
                          <a:spcPts val="0"/>
                        </a:spcBef>
                        <a:spcAft>
                          <a:spcPts val="0"/>
                        </a:spcAft>
                        <a:buNone/>
                      </a:pPr>
                      <a:r>
                        <a:rPr lang="en-IN" sz="1200">
                          <a:latin typeface="Times New Roman"/>
                          <a:ea typeface="Times New Roman"/>
                          <a:cs typeface="Times New Roman"/>
                          <a:sym typeface="Times New Roman"/>
                        </a:rPr>
                        <a:t>Authors</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ctr">
                        <a:lnSpc>
                          <a:spcPct val="115000"/>
                        </a:lnSpc>
                        <a:spcBef>
                          <a:spcPts val="0"/>
                        </a:spcBef>
                        <a:spcAft>
                          <a:spcPts val="0"/>
                        </a:spcAft>
                        <a:buNone/>
                      </a:pPr>
                      <a:r>
                        <a:rPr lang="en-IN" sz="1200">
                          <a:latin typeface="Times New Roman"/>
                          <a:ea typeface="Times New Roman"/>
                          <a:cs typeface="Times New Roman"/>
                          <a:sym typeface="Times New Roman"/>
                        </a:rPr>
                        <a:t>Description</a:t>
                      </a:r>
                      <a:endParaRPr sz="1200">
                        <a:latin typeface="Times New Roman"/>
                        <a:ea typeface="Times New Roman"/>
                        <a:cs typeface="Times New Roman"/>
                        <a:sym typeface="Times New Roman"/>
                      </a:endParaRPr>
                    </a:p>
                  </a:txBody>
                  <a:tcPr marT="91425" marB="91425" marR="91425" marL="91425"/>
                </a:tc>
                <a:tc>
                  <a:txBody>
                    <a:bodyPr/>
                    <a:lstStyle/>
                    <a:p>
                      <a:pPr indent="0" lvl="0" marL="0" rtl="0" algn="ctr">
                        <a:lnSpc>
                          <a:spcPct val="115000"/>
                        </a:lnSpc>
                        <a:spcBef>
                          <a:spcPts val="0"/>
                        </a:spcBef>
                        <a:spcAft>
                          <a:spcPts val="0"/>
                        </a:spcAft>
                        <a:buNone/>
                      </a:pPr>
                      <a:r>
                        <a:rPr lang="en-IN" sz="1200">
                          <a:latin typeface="Times New Roman"/>
                          <a:ea typeface="Times New Roman"/>
                          <a:cs typeface="Times New Roman"/>
                          <a:sym typeface="Times New Roman"/>
                        </a:rPr>
                        <a:t>Year of Publication</a:t>
                      </a:r>
                      <a:endParaRPr sz="1200">
                        <a:latin typeface="Times New Roman"/>
                        <a:ea typeface="Times New Roman"/>
                        <a:cs typeface="Times New Roman"/>
                        <a:sym typeface="Times New Roman"/>
                      </a:endParaRPr>
                    </a:p>
                  </a:txBody>
                  <a:tcPr marT="91425" marB="91425" marR="91425" marL="91425"/>
                </a:tc>
              </a:tr>
              <a:tr h="381000">
                <a:tc>
                  <a:txBody>
                    <a:bodyPr/>
                    <a:lstStyle/>
                    <a:p>
                      <a:pPr indent="0" lvl="0" marL="0" rtl="0" algn="ctr">
                        <a:lnSpc>
                          <a:spcPct val="115000"/>
                        </a:lnSpc>
                        <a:spcBef>
                          <a:spcPts val="0"/>
                        </a:spcBef>
                        <a:spcAft>
                          <a:spcPts val="0"/>
                        </a:spcAft>
                        <a:buNone/>
                      </a:pPr>
                      <a:r>
                        <a:rPr lang="en-IN" sz="1200">
                          <a:latin typeface="Times New Roman"/>
                          <a:ea typeface="Times New Roman"/>
                          <a:cs typeface="Times New Roman"/>
                          <a:sym typeface="Times New Roman"/>
                        </a:rPr>
                        <a:t>7</a:t>
                      </a:r>
                      <a:endParaRPr sz="1200">
                        <a:latin typeface="Times New Roman"/>
                        <a:ea typeface="Times New Roman"/>
                        <a:cs typeface="Times New Roman"/>
                        <a:sym typeface="Times New Roman"/>
                      </a:endParaRPr>
                    </a:p>
                  </a:txBody>
                  <a:tcPr marT="91425" marB="91425" marR="91425" marL="91425" anchor="ctr"/>
                </a:tc>
                <a:tc>
                  <a:txBody>
                    <a:bodyPr/>
                    <a:lstStyle/>
                    <a:p>
                      <a:pPr indent="0" lvl="0" marL="0" rtl="0" algn="ctr">
                        <a:lnSpc>
                          <a:spcPct val="107000"/>
                        </a:lnSpc>
                        <a:spcBef>
                          <a:spcPts val="800"/>
                        </a:spcBef>
                        <a:spcAft>
                          <a:spcPts val="0"/>
                        </a:spcAft>
                        <a:buNone/>
                      </a:pPr>
                      <a:r>
                        <a:rPr lang="en-IN" sz="1200">
                          <a:latin typeface="Times New Roman"/>
                          <a:ea typeface="Times New Roman"/>
                          <a:cs typeface="Times New Roman"/>
                          <a:sym typeface="Times New Roman"/>
                        </a:rPr>
                        <a:t>Rectifier Circuits for RF Energy Harvesting and Wireless Power Transfer</a:t>
                      </a:r>
                      <a:endParaRPr sz="1200">
                        <a:latin typeface="Times New Roman"/>
                        <a:ea typeface="Times New Roman"/>
                        <a:cs typeface="Times New Roman"/>
                        <a:sym typeface="Times New Roman"/>
                      </a:endParaRPr>
                    </a:p>
                  </a:txBody>
                  <a:tcPr marT="91425" marB="91425" marR="91425" marL="91425" anchor="ctr"/>
                </a:tc>
                <a:tc>
                  <a:txBody>
                    <a:bodyPr/>
                    <a:lstStyle/>
                    <a:p>
                      <a:pPr indent="0" lvl="0" marL="0" rtl="0" algn="ctr">
                        <a:lnSpc>
                          <a:spcPct val="115000"/>
                        </a:lnSpc>
                        <a:spcBef>
                          <a:spcPts val="0"/>
                        </a:spcBef>
                        <a:spcAft>
                          <a:spcPts val="0"/>
                        </a:spcAft>
                        <a:buNone/>
                      </a:pPr>
                      <a:r>
                        <a:rPr lang="en-IN" sz="1200">
                          <a:latin typeface="Times New Roman"/>
                          <a:ea typeface="Times New Roman"/>
                          <a:cs typeface="Times New Roman"/>
                          <a:sym typeface="Times New Roman"/>
                        </a:rPr>
                        <a:t>Md. Ahsan Halimi , Taimoor Khan</a:t>
                      </a:r>
                      <a:endParaRPr sz="1200">
                        <a:latin typeface="Times New Roman"/>
                        <a:ea typeface="Times New Roman"/>
                        <a:cs typeface="Times New Roman"/>
                        <a:sym typeface="Times New Roman"/>
                      </a:endParaRPr>
                    </a:p>
                  </a:txBody>
                  <a:tcPr marT="91425" marB="91425" marR="91425" marL="91425" anchor="ctr"/>
                </a:tc>
                <a:tc>
                  <a:txBody>
                    <a:bodyPr/>
                    <a:lstStyle/>
                    <a:p>
                      <a:pPr indent="0" lvl="0" marL="0" rtl="0" algn="ctr">
                        <a:lnSpc>
                          <a:spcPct val="115000"/>
                        </a:lnSpc>
                        <a:spcBef>
                          <a:spcPts val="0"/>
                        </a:spcBef>
                        <a:spcAft>
                          <a:spcPts val="0"/>
                        </a:spcAft>
                        <a:buNone/>
                      </a:pPr>
                      <a:r>
                        <a:rPr lang="en-IN" sz="1200">
                          <a:latin typeface="Times New Roman"/>
                          <a:ea typeface="Times New Roman"/>
                          <a:cs typeface="Times New Roman"/>
                          <a:sym typeface="Times New Roman"/>
                        </a:rPr>
                        <a:t>This paper discusses rectifier circuits designed for RF energy harvesting and wireless power transfer (WPT), which are essential for powering low-power wireless sensors in smart applications. It highlights the limitations of batteries and emphasizes RF energy as a sustainable alternative. The work explores circuit designs and techniques to efficiently convert ambient RF energy into usable DC power.</a:t>
                      </a:r>
                      <a:endParaRPr sz="1200">
                        <a:latin typeface="Times New Roman"/>
                        <a:ea typeface="Times New Roman"/>
                        <a:cs typeface="Times New Roman"/>
                        <a:sym typeface="Times New Roman"/>
                      </a:endParaRPr>
                    </a:p>
                  </a:txBody>
                  <a:tcPr marT="91425" marB="91425" marR="91425" marL="91425" anchor="ctr"/>
                </a:tc>
                <a:tc>
                  <a:txBody>
                    <a:bodyPr/>
                    <a:lstStyle/>
                    <a:p>
                      <a:pPr indent="0" lvl="0" marL="0" rtl="0" algn="ctr">
                        <a:lnSpc>
                          <a:spcPct val="115000"/>
                        </a:lnSpc>
                        <a:spcBef>
                          <a:spcPts val="0"/>
                        </a:spcBef>
                        <a:spcAft>
                          <a:spcPts val="0"/>
                        </a:spcAft>
                        <a:buNone/>
                      </a:pPr>
                      <a:r>
                        <a:rPr lang="en-IN" sz="1200">
                          <a:latin typeface="Times New Roman"/>
                          <a:ea typeface="Times New Roman"/>
                          <a:cs typeface="Times New Roman"/>
                          <a:sym typeface="Times New Roman"/>
                        </a:rPr>
                        <a:t>2022</a:t>
                      </a:r>
                      <a:endParaRPr sz="1200">
                        <a:latin typeface="Times New Roman"/>
                        <a:ea typeface="Times New Roman"/>
                        <a:cs typeface="Times New Roman"/>
                        <a:sym typeface="Times New Roman"/>
                      </a:endParaRPr>
                    </a:p>
                  </a:txBody>
                  <a:tcPr marT="91425" marB="91425" marR="91425" marL="91425" anchor="ctr"/>
                </a:tc>
              </a:tr>
              <a:tr h="381000">
                <a:tc>
                  <a:txBody>
                    <a:bodyPr/>
                    <a:lstStyle/>
                    <a:p>
                      <a:pPr indent="0" lvl="0" marL="0" rtl="0" algn="ctr">
                        <a:lnSpc>
                          <a:spcPct val="115000"/>
                        </a:lnSpc>
                        <a:spcBef>
                          <a:spcPts val="0"/>
                        </a:spcBef>
                        <a:spcAft>
                          <a:spcPts val="0"/>
                        </a:spcAft>
                        <a:buNone/>
                      </a:pPr>
                      <a:r>
                        <a:rPr lang="en-IN" sz="1200">
                          <a:latin typeface="Times New Roman"/>
                          <a:ea typeface="Times New Roman"/>
                          <a:cs typeface="Times New Roman"/>
                          <a:sym typeface="Times New Roman"/>
                        </a:rPr>
                        <a:t>8</a:t>
                      </a:r>
                      <a:endParaRPr sz="1200">
                        <a:latin typeface="Times New Roman"/>
                        <a:ea typeface="Times New Roman"/>
                        <a:cs typeface="Times New Roman"/>
                        <a:sym typeface="Times New Roman"/>
                      </a:endParaRPr>
                    </a:p>
                  </a:txBody>
                  <a:tcPr marT="91425" marB="91425" marR="91425" marL="91425" anchor="ctr"/>
                </a:tc>
                <a:tc>
                  <a:txBody>
                    <a:bodyPr/>
                    <a:lstStyle/>
                    <a:p>
                      <a:pPr indent="0" lvl="0" marL="0" rtl="0" algn="ctr">
                        <a:lnSpc>
                          <a:spcPct val="107000"/>
                        </a:lnSpc>
                        <a:spcBef>
                          <a:spcPts val="800"/>
                        </a:spcBef>
                        <a:spcAft>
                          <a:spcPts val="0"/>
                        </a:spcAft>
                        <a:buNone/>
                      </a:pPr>
                      <a:r>
                        <a:rPr lang="en-IN" sz="1200">
                          <a:latin typeface="Times New Roman"/>
                          <a:ea typeface="Times New Roman"/>
                          <a:cs typeface="Times New Roman"/>
                          <a:sym typeface="Times New Roman"/>
                        </a:rPr>
                        <a:t>Design of a 2.45 GHz operated Rectifier with 81.5% PCE at 13 dBm Input Power for RFEH Applications</a:t>
                      </a:r>
                      <a:endParaRPr sz="1200">
                        <a:latin typeface="Times New Roman"/>
                        <a:ea typeface="Times New Roman"/>
                        <a:cs typeface="Times New Roman"/>
                        <a:sym typeface="Times New Roman"/>
                      </a:endParaRPr>
                    </a:p>
                  </a:txBody>
                  <a:tcPr marT="91425" marB="91425" marR="91425" marL="91425" anchor="ctr"/>
                </a:tc>
                <a:tc>
                  <a:txBody>
                    <a:bodyPr/>
                    <a:lstStyle/>
                    <a:p>
                      <a:pPr indent="0" lvl="0" marL="0" rtl="0" algn="ctr">
                        <a:lnSpc>
                          <a:spcPct val="115000"/>
                        </a:lnSpc>
                        <a:spcBef>
                          <a:spcPts val="0"/>
                        </a:spcBef>
                        <a:spcAft>
                          <a:spcPts val="0"/>
                        </a:spcAft>
                        <a:buNone/>
                      </a:pPr>
                      <a:r>
                        <a:rPr lang="en-IN" sz="1200">
                          <a:latin typeface="Times New Roman"/>
                          <a:ea typeface="Times New Roman"/>
                          <a:cs typeface="Times New Roman"/>
                          <a:sym typeface="Times New Roman"/>
                        </a:rPr>
                        <a:t>Desari Surender, Md. Ahsan Halimi and Taimoor Khan</a:t>
                      </a:r>
                      <a:endParaRPr sz="1200">
                        <a:latin typeface="Times New Roman"/>
                        <a:ea typeface="Times New Roman"/>
                        <a:cs typeface="Times New Roman"/>
                        <a:sym typeface="Times New Roman"/>
                      </a:endParaRPr>
                    </a:p>
                  </a:txBody>
                  <a:tcPr marT="91425" marB="91425" marR="91425" marL="91425" anchor="ctr"/>
                </a:tc>
                <a:tc>
                  <a:txBody>
                    <a:bodyPr/>
                    <a:lstStyle/>
                    <a:p>
                      <a:pPr indent="0" lvl="0" marL="0" rtl="0" algn="ctr">
                        <a:lnSpc>
                          <a:spcPct val="115000"/>
                        </a:lnSpc>
                        <a:spcBef>
                          <a:spcPts val="0"/>
                        </a:spcBef>
                        <a:spcAft>
                          <a:spcPts val="0"/>
                        </a:spcAft>
                        <a:buNone/>
                      </a:pPr>
                      <a:r>
                        <a:rPr lang="en-IN" sz="1200">
                          <a:latin typeface="Times New Roman"/>
                          <a:ea typeface="Times New Roman"/>
                          <a:cs typeface="Times New Roman"/>
                          <a:sym typeface="Times New Roman"/>
                        </a:rPr>
                        <a:t>This work presents a high-efficiency rectifier for</a:t>
                      </a:r>
                      <a:endParaRPr sz="1200">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en-IN" sz="1200">
                          <a:latin typeface="Times New Roman"/>
                          <a:ea typeface="Times New Roman"/>
                          <a:cs typeface="Times New Roman"/>
                          <a:sym typeface="Times New Roman"/>
                        </a:rPr>
                        <a:t>RF energy harvesting (RFEH) and wireless power transfer</a:t>
                      </a:r>
                      <a:endParaRPr sz="1200">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en-IN" sz="1200">
                          <a:latin typeface="Times New Roman"/>
                          <a:ea typeface="Times New Roman"/>
                          <a:cs typeface="Times New Roman"/>
                          <a:sym typeface="Times New Roman"/>
                        </a:rPr>
                        <a:t>(WPT) at 2.45 GHz ISM band. A dual stub matching network</a:t>
                      </a:r>
                      <a:endParaRPr sz="1200">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en-IN" sz="1200">
                          <a:latin typeface="Times New Roman"/>
                          <a:ea typeface="Times New Roman"/>
                          <a:cs typeface="Times New Roman"/>
                          <a:sym typeface="Times New Roman"/>
                        </a:rPr>
                        <a:t>and a voltage doubler topology using an HSMS2862 diode are</a:t>
                      </a:r>
                      <a:endParaRPr sz="1200">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en-IN" sz="1200">
                          <a:latin typeface="Times New Roman"/>
                          <a:ea typeface="Times New Roman"/>
                          <a:cs typeface="Times New Roman"/>
                          <a:sym typeface="Times New Roman"/>
                        </a:rPr>
                        <a:t>used to design a rectifier.</a:t>
                      </a:r>
                      <a:endParaRPr sz="1200">
                        <a:latin typeface="Times New Roman"/>
                        <a:ea typeface="Times New Roman"/>
                        <a:cs typeface="Times New Roman"/>
                        <a:sym typeface="Times New Roman"/>
                      </a:endParaRPr>
                    </a:p>
                  </a:txBody>
                  <a:tcPr marT="91425" marB="91425" marR="91425" marL="91425" anchor="ctr"/>
                </a:tc>
                <a:tc>
                  <a:txBody>
                    <a:bodyPr/>
                    <a:lstStyle/>
                    <a:p>
                      <a:pPr indent="0" lvl="0" marL="0" rtl="0" algn="ctr">
                        <a:lnSpc>
                          <a:spcPct val="115000"/>
                        </a:lnSpc>
                        <a:spcBef>
                          <a:spcPts val="0"/>
                        </a:spcBef>
                        <a:spcAft>
                          <a:spcPts val="0"/>
                        </a:spcAft>
                        <a:buNone/>
                      </a:pPr>
                      <a:r>
                        <a:rPr lang="en-IN" sz="1200">
                          <a:latin typeface="Times New Roman"/>
                          <a:ea typeface="Times New Roman"/>
                          <a:cs typeface="Times New Roman"/>
                          <a:sym typeface="Times New Roman"/>
                        </a:rPr>
                        <a:t>2021</a:t>
                      </a:r>
                      <a:endParaRPr sz="1200">
                        <a:latin typeface="Times New Roman"/>
                        <a:ea typeface="Times New Roman"/>
                        <a:cs typeface="Times New Roman"/>
                        <a:sym typeface="Times New Roman"/>
                      </a:endParaRPr>
                    </a:p>
                  </a:txBody>
                  <a:tcPr marT="91425" marB="91425" marR="91425" marL="91425" anchor="ct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0"/>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IN">
                <a:solidFill>
                  <a:srgbClr val="5B0F00"/>
                </a:solidFill>
                <a:latin typeface="Times New Roman"/>
                <a:ea typeface="Times New Roman"/>
                <a:cs typeface="Times New Roman"/>
                <a:sym typeface="Times New Roman"/>
              </a:rPr>
              <a:t>Technical Novelty</a:t>
            </a:r>
            <a:endParaRPr>
              <a:solidFill>
                <a:srgbClr val="5B0F00"/>
              </a:solidFill>
              <a:latin typeface="Times New Roman"/>
              <a:ea typeface="Times New Roman"/>
              <a:cs typeface="Times New Roman"/>
              <a:sym typeface="Times New Roman"/>
            </a:endParaRPr>
          </a:p>
          <a:p>
            <a:pPr indent="0" lvl="0" marL="0" rtl="0" algn="l">
              <a:lnSpc>
                <a:spcPct val="89000"/>
              </a:lnSpc>
              <a:spcBef>
                <a:spcPts val="0"/>
              </a:spcBef>
              <a:spcAft>
                <a:spcPts val="0"/>
              </a:spcAft>
              <a:buClr>
                <a:schemeClr val="dk2"/>
              </a:buClr>
              <a:buSzPts val="4400"/>
              <a:buFont typeface="Libre Franklin"/>
              <a:buNone/>
            </a:pPr>
            <a:r>
              <a:t/>
            </a:r>
            <a:endParaRPr/>
          </a:p>
        </p:txBody>
      </p:sp>
      <p:sp>
        <p:nvSpPr>
          <p:cNvPr id="146" name="Google Shape;146;p20"/>
          <p:cNvSpPr txBox="1"/>
          <p:nvPr/>
        </p:nvSpPr>
        <p:spPr>
          <a:xfrm>
            <a:off x="1680747" y="2330600"/>
            <a:ext cx="8982900" cy="2652000"/>
          </a:xfrm>
          <a:prstGeom prst="rect">
            <a:avLst/>
          </a:prstGeom>
          <a:noFill/>
          <a:ln>
            <a:noFill/>
          </a:ln>
        </p:spPr>
        <p:txBody>
          <a:bodyPr anchorCtr="0" anchor="t" bIns="45700" lIns="45700" spcFirstLastPara="1" rIns="45700" wrap="square" tIns="45700">
            <a:spAutoFit/>
          </a:bodyPr>
          <a:lstStyle/>
          <a:p>
            <a:pPr indent="-330200" lvl="0" marL="457200" marR="0" rtl="0" algn="l">
              <a:lnSpc>
                <a:spcPct val="107000"/>
              </a:lnSpc>
              <a:spcBef>
                <a:spcPts val="800"/>
              </a:spcBef>
              <a:spcAft>
                <a:spcPts val="0"/>
              </a:spcAft>
              <a:buSzPts val="1600"/>
              <a:buFont typeface="Times New Roman"/>
              <a:buChar char="➢"/>
            </a:pPr>
            <a:r>
              <a:rPr lang="en-IN" sz="1600">
                <a:latin typeface="Times New Roman"/>
                <a:ea typeface="Times New Roman"/>
                <a:cs typeface="Times New Roman"/>
                <a:sym typeface="Times New Roman"/>
              </a:rPr>
              <a:t>Compact 16 × 14 mm circularly-polarised (CP) 2 × 2 patch array.</a:t>
            </a:r>
            <a:endParaRPr sz="1600">
              <a:latin typeface="Times New Roman"/>
              <a:ea typeface="Times New Roman"/>
              <a:cs typeface="Times New Roman"/>
              <a:sym typeface="Times New Roman"/>
            </a:endParaRPr>
          </a:p>
          <a:p>
            <a:pPr indent="-330200" lvl="0" marL="457200" marR="0" rtl="0" algn="l">
              <a:lnSpc>
                <a:spcPct val="107000"/>
              </a:lnSpc>
              <a:spcBef>
                <a:spcPts val="0"/>
              </a:spcBef>
              <a:spcAft>
                <a:spcPts val="0"/>
              </a:spcAft>
              <a:buSzPts val="1600"/>
              <a:buFont typeface="Times New Roman"/>
              <a:buChar char="➢"/>
            </a:pPr>
            <a:r>
              <a:rPr lang="en-IN" sz="1600">
                <a:latin typeface="Times New Roman"/>
                <a:ea typeface="Times New Roman"/>
                <a:cs typeface="Times New Roman"/>
                <a:sym typeface="Times New Roman"/>
              </a:rPr>
              <a:t>Integrated rectifier hitting </a:t>
            </a:r>
            <a:r>
              <a:rPr lang="en-IN" sz="1600">
                <a:solidFill>
                  <a:schemeClr val="dk1"/>
                </a:solidFill>
                <a:latin typeface="Times New Roman"/>
                <a:ea typeface="Times New Roman"/>
                <a:cs typeface="Times New Roman"/>
                <a:sym typeface="Times New Roman"/>
              </a:rPr>
              <a:t>PCE</a:t>
            </a:r>
            <a:r>
              <a:rPr lang="en-IN" sz="1600">
                <a:latin typeface="Times New Roman"/>
                <a:ea typeface="Times New Roman"/>
                <a:cs typeface="Times New Roman"/>
                <a:sym typeface="Times New Roman"/>
              </a:rPr>
              <a:t> = 67.26 % at 18 dBm, VDC = 2.02 V.</a:t>
            </a:r>
            <a:endParaRPr sz="1600">
              <a:latin typeface="Times New Roman"/>
              <a:ea typeface="Times New Roman"/>
              <a:cs typeface="Times New Roman"/>
              <a:sym typeface="Times New Roman"/>
            </a:endParaRPr>
          </a:p>
          <a:p>
            <a:pPr indent="0" lvl="0" marL="0" marR="0" rtl="0" algn="l">
              <a:lnSpc>
                <a:spcPct val="107000"/>
              </a:lnSpc>
              <a:spcBef>
                <a:spcPts val="800"/>
              </a:spcBef>
              <a:spcAft>
                <a:spcPts val="0"/>
              </a:spcAft>
              <a:buNone/>
            </a:pPr>
            <a:r>
              <a:t/>
            </a:r>
            <a:endParaRPr sz="1600">
              <a:latin typeface="Times New Roman"/>
              <a:ea typeface="Times New Roman"/>
              <a:cs typeface="Times New Roman"/>
              <a:sym typeface="Times New Roman"/>
            </a:endParaRPr>
          </a:p>
          <a:p>
            <a:pPr indent="-330200" lvl="0" marL="457200" marR="0" rtl="0" algn="l">
              <a:lnSpc>
                <a:spcPct val="107000"/>
              </a:lnSpc>
              <a:spcBef>
                <a:spcPts val="800"/>
              </a:spcBef>
              <a:spcAft>
                <a:spcPts val="0"/>
              </a:spcAft>
              <a:buSzPts val="1600"/>
              <a:buFont typeface="Times New Roman"/>
              <a:buChar char="➢"/>
            </a:pPr>
            <a:r>
              <a:rPr lang="en-IN" sz="1600">
                <a:latin typeface="Times New Roman"/>
                <a:ea typeface="Times New Roman"/>
                <a:cs typeface="Times New Roman"/>
                <a:sym typeface="Times New Roman"/>
              </a:rPr>
              <a:t>Antenna:</a:t>
            </a:r>
            <a:endParaRPr sz="1600">
              <a:latin typeface="Times New Roman"/>
              <a:ea typeface="Times New Roman"/>
              <a:cs typeface="Times New Roman"/>
              <a:sym typeface="Times New Roman"/>
            </a:endParaRPr>
          </a:p>
          <a:p>
            <a:pPr indent="-330200" lvl="1" marL="914400" marR="0" rtl="0" algn="l">
              <a:lnSpc>
                <a:spcPct val="107000"/>
              </a:lnSpc>
              <a:spcBef>
                <a:spcPts val="0"/>
              </a:spcBef>
              <a:spcAft>
                <a:spcPts val="0"/>
              </a:spcAft>
              <a:buSzPts val="1600"/>
              <a:buFont typeface="Times New Roman"/>
              <a:buChar char="○"/>
            </a:pPr>
            <a:r>
              <a:rPr lang="en-IN" sz="1600">
                <a:latin typeface="Times New Roman"/>
                <a:ea typeface="Times New Roman"/>
                <a:cs typeface="Times New Roman"/>
                <a:sym typeface="Times New Roman"/>
              </a:rPr>
              <a:t>Modified baseline square-patch with triangular patch and parametric tuning 28 GHz array to work at 24 GHz </a:t>
            </a:r>
            <a:endParaRPr sz="1600">
              <a:latin typeface="Times New Roman"/>
              <a:ea typeface="Times New Roman"/>
              <a:cs typeface="Times New Roman"/>
              <a:sym typeface="Times New Roman"/>
            </a:endParaRPr>
          </a:p>
          <a:p>
            <a:pPr indent="-330200" lvl="0" marL="457200" marR="0" rtl="0" algn="l">
              <a:lnSpc>
                <a:spcPct val="107000"/>
              </a:lnSpc>
              <a:spcBef>
                <a:spcPts val="0"/>
              </a:spcBef>
              <a:spcAft>
                <a:spcPts val="0"/>
              </a:spcAft>
              <a:buSzPts val="1600"/>
              <a:buFont typeface="Times New Roman"/>
              <a:buChar char="➢"/>
            </a:pPr>
            <a:r>
              <a:rPr lang="en-IN" sz="1600">
                <a:latin typeface="Times New Roman"/>
                <a:ea typeface="Times New Roman"/>
                <a:cs typeface="Times New Roman"/>
                <a:sym typeface="Times New Roman"/>
              </a:rPr>
              <a:t>Rectifier:</a:t>
            </a:r>
            <a:endParaRPr sz="1600">
              <a:latin typeface="Times New Roman"/>
              <a:ea typeface="Times New Roman"/>
              <a:cs typeface="Times New Roman"/>
              <a:sym typeface="Times New Roman"/>
            </a:endParaRPr>
          </a:p>
          <a:p>
            <a:pPr indent="-330200" lvl="1" marL="914400" marR="0" rtl="0" algn="l">
              <a:lnSpc>
                <a:spcPct val="107000"/>
              </a:lnSpc>
              <a:spcBef>
                <a:spcPts val="0"/>
              </a:spcBef>
              <a:spcAft>
                <a:spcPts val="0"/>
              </a:spcAft>
              <a:buSzPts val="1600"/>
              <a:buFont typeface="Times New Roman"/>
              <a:buChar char="○"/>
            </a:pPr>
            <a:r>
              <a:rPr lang="en-IN" sz="1600">
                <a:latin typeface="Times New Roman"/>
                <a:ea typeface="Times New Roman"/>
                <a:cs typeface="Times New Roman"/>
                <a:sym typeface="Times New Roman"/>
              </a:rPr>
              <a:t>Modified baseline rectifier with parasitic components and substrate change to work at 24 GHz with PCE = 67.26 %</a:t>
            </a:r>
            <a:endParaRPr sz="1600">
              <a:latin typeface="Times New Roman"/>
              <a:ea typeface="Times New Roman"/>
              <a:cs typeface="Times New Roman"/>
              <a:sym typeface="Times New Roman"/>
            </a:endParaRPr>
          </a:p>
        </p:txBody>
      </p:sp>
      <p:sp>
        <p:nvSpPr>
          <p:cNvPr id="147" name="Google Shape;147;p20"/>
          <p:cNvSpPr txBox="1"/>
          <p:nvPr/>
        </p:nvSpPr>
        <p:spPr>
          <a:xfrm>
            <a:off x="1371597" y="1570725"/>
            <a:ext cx="8982900" cy="338700"/>
          </a:xfrm>
          <a:prstGeom prst="rect">
            <a:avLst/>
          </a:prstGeom>
          <a:noFill/>
          <a:ln>
            <a:noFill/>
          </a:ln>
        </p:spPr>
        <p:txBody>
          <a:bodyPr anchorCtr="0" anchor="t" bIns="45700" lIns="45700" spcFirstLastPara="1" rIns="45700" wrap="square" tIns="45700">
            <a:spAutoFit/>
          </a:bodyPr>
          <a:lstStyle/>
          <a:p>
            <a:pPr indent="0" lvl="0" marL="0" marR="0" rtl="0" algn="l">
              <a:lnSpc>
                <a:spcPct val="107000"/>
              </a:lnSpc>
              <a:spcBef>
                <a:spcPts val="800"/>
              </a:spcBef>
              <a:spcAft>
                <a:spcPts val="0"/>
              </a:spcAft>
              <a:buClr>
                <a:srgbClr val="000000"/>
              </a:buClr>
              <a:buSzPts val="1800"/>
              <a:buFont typeface="Calibri"/>
              <a:buNone/>
            </a:pPr>
            <a:r>
              <a:t/>
            </a:r>
            <a:endParaRPr sz="16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1"/>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IN">
                <a:solidFill>
                  <a:srgbClr val="5B0F00"/>
                </a:solidFill>
                <a:latin typeface="Times New Roman"/>
                <a:ea typeface="Times New Roman"/>
                <a:cs typeface="Times New Roman"/>
                <a:sym typeface="Times New Roman"/>
              </a:rPr>
              <a:t>Methodology: Antenna Design</a:t>
            </a:r>
            <a:endParaRPr>
              <a:solidFill>
                <a:srgbClr val="5B0F00"/>
              </a:solidFill>
              <a:latin typeface="Times New Roman"/>
              <a:ea typeface="Times New Roman"/>
              <a:cs typeface="Times New Roman"/>
              <a:sym typeface="Times New Roman"/>
            </a:endParaRPr>
          </a:p>
          <a:p>
            <a:pPr indent="0" lvl="0" marL="0" rtl="0" algn="l">
              <a:lnSpc>
                <a:spcPct val="89000"/>
              </a:lnSpc>
              <a:spcBef>
                <a:spcPts val="0"/>
              </a:spcBef>
              <a:spcAft>
                <a:spcPts val="0"/>
              </a:spcAft>
              <a:buClr>
                <a:schemeClr val="dk2"/>
              </a:buClr>
              <a:buSzPts val="4400"/>
              <a:buFont typeface="Libre Franklin"/>
              <a:buNone/>
            </a:pPr>
            <a:r>
              <a:t/>
            </a:r>
            <a:endParaRPr/>
          </a:p>
        </p:txBody>
      </p:sp>
      <p:sp>
        <p:nvSpPr>
          <p:cNvPr id="153" name="Google Shape;153;p21"/>
          <p:cNvSpPr txBox="1"/>
          <p:nvPr/>
        </p:nvSpPr>
        <p:spPr>
          <a:xfrm>
            <a:off x="1371597" y="2071700"/>
            <a:ext cx="8982900" cy="1071000"/>
          </a:xfrm>
          <a:prstGeom prst="rect">
            <a:avLst/>
          </a:prstGeom>
          <a:noFill/>
          <a:ln>
            <a:noFill/>
          </a:ln>
        </p:spPr>
        <p:txBody>
          <a:bodyPr anchorCtr="0" anchor="t" bIns="45700" lIns="45700" spcFirstLastPara="1" rIns="45700" wrap="square" tIns="45700">
            <a:spAutoFit/>
          </a:bodyPr>
          <a:lstStyle/>
          <a:p>
            <a:pPr indent="0" lvl="0" marL="0" marR="0" rtl="0" algn="l">
              <a:lnSpc>
                <a:spcPct val="107000"/>
              </a:lnSpc>
              <a:spcBef>
                <a:spcPts val="800"/>
              </a:spcBef>
              <a:spcAft>
                <a:spcPts val="0"/>
              </a:spcAft>
              <a:buClr>
                <a:srgbClr val="000000"/>
              </a:buClr>
              <a:buSzPts val="1800"/>
              <a:buFont typeface="Calibri"/>
              <a:buNone/>
            </a:pPr>
            <a:r>
              <a:rPr lang="en-IN" sz="1600">
                <a:latin typeface="Times New Roman"/>
                <a:ea typeface="Times New Roman"/>
                <a:cs typeface="Times New Roman"/>
                <a:sym typeface="Times New Roman"/>
              </a:rPr>
              <a:t>The 2 × 2 coax-probe-fed square-patch array was recreated (18 × 15 mm, εr = 2.2).</a:t>
            </a:r>
            <a:endParaRPr sz="1600">
              <a:latin typeface="Times New Roman"/>
              <a:ea typeface="Times New Roman"/>
              <a:cs typeface="Times New Roman"/>
              <a:sym typeface="Times New Roman"/>
            </a:endParaRPr>
          </a:p>
          <a:p>
            <a:pPr indent="0" lvl="0" marL="0" marR="0" rtl="0" algn="l">
              <a:lnSpc>
                <a:spcPct val="107000"/>
              </a:lnSpc>
              <a:spcBef>
                <a:spcPts val="800"/>
              </a:spcBef>
              <a:spcAft>
                <a:spcPts val="0"/>
              </a:spcAft>
              <a:buClr>
                <a:srgbClr val="000000"/>
              </a:buClr>
              <a:buSzPts val="1800"/>
              <a:buFont typeface="Calibri"/>
              <a:buNone/>
            </a:pPr>
            <a:r>
              <a:rPr lang="en-IN" sz="1600">
                <a:latin typeface="Times New Roman"/>
                <a:ea typeface="Times New Roman"/>
                <a:cs typeface="Times New Roman"/>
                <a:sym typeface="Times New Roman"/>
              </a:rPr>
              <a:t>Simulated: |S11| = –23 dB @ 28.2 GHz, Gain ≈ 11.5 dB .</a:t>
            </a:r>
            <a:endParaRPr sz="1600">
              <a:latin typeface="Times New Roman"/>
              <a:ea typeface="Times New Roman"/>
              <a:cs typeface="Times New Roman"/>
              <a:sym typeface="Times New Roman"/>
            </a:endParaRPr>
          </a:p>
          <a:p>
            <a:pPr indent="457200" lvl="0" marL="0" marR="0" rtl="0" algn="l">
              <a:lnSpc>
                <a:spcPct val="107000"/>
              </a:lnSpc>
              <a:spcBef>
                <a:spcPts val="800"/>
              </a:spcBef>
              <a:spcAft>
                <a:spcPts val="0"/>
              </a:spcAft>
              <a:buClr>
                <a:srgbClr val="000000"/>
              </a:buClr>
              <a:buSzPts val="1800"/>
              <a:buFont typeface="Calibri"/>
              <a:buNone/>
            </a:pPr>
            <a:r>
              <a:t/>
            </a:r>
            <a:endParaRPr sz="1600">
              <a:latin typeface="Times New Roman"/>
              <a:ea typeface="Times New Roman"/>
              <a:cs typeface="Times New Roman"/>
              <a:sym typeface="Times New Roman"/>
            </a:endParaRPr>
          </a:p>
        </p:txBody>
      </p:sp>
      <p:sp>
        <p:nvSpPr>
          <p:cNvPr id="154" name="Google Shape;154;p21"/>
          <p:cNvSpPr txBox="1"/>
          <p:nvPr/>
        </p:nvSpPr>
        <p:spPr>
          <a:xfrm>
            <a:off x="1371597" y="1570725"/>
            <a:ext cx="8982900" cy="338700"/>
          </a:xfrm>
          <a:prstGeom prst="rect">
            <a:avLst/>
          </a:prstGeom>
          <a:noFill/>
          <a:ln>
            <a:noFill/>
          </a:ln>
        </p:spPr>
        <p:txBody>
          <a:bodyPr anchorCtr="0" anchor="t" bIns="45700" lIns="45700" spcFirstLastPara="1" rIns="45700" wrap="square" tIns="45700">
            <a:spAutoFit/>
          </a:bodyPr>
          <a:lstStyle/>
          <a:p>
            <a:pPr indent="0" lvl="0" marL="0" marR="0" rtl="0" algn="l">
              <a:lnSpc>
                <a:spcPct val="107000"/>
              </a:lnSpc>
              <a:spcBef>
                <a:spcPts val="800"/>
              </a:spcBef>
              <a:spcAft>
                <a:spcPts val="0"/>
              </a:spcAft>
              <a:buClr>
                <a:srgbClr val="000000"/>
              </a:buClr>
              <a:buSzPts val="1800"/>
              <a:buFont typeface="Calibri"/>
              <a:buNone/>
            </a:pPr>
            <a:r>
              <a:rPr lang="en-IN" sz="1600">
                <a:latin typeface="Times New Roman"/>
                <a:ea typeface="Times New Roman"/>
                <a:cs typeface="Times New Roman"/>
                <a:sym typeface="Times New Roman"/>
              </a:rPr>
              <a:t>Antenna – Baseline Square Array (28 GHz)</a:t>
            </a:r>
            <a:endParaRPr sz="1600">
              <a:latin typeface="Times New Roman"/>
              <a:ea typeface="Times New Roman"/>
              <a:cs typeface="Times New Roman"/>
              <a:sym typeface="Times New Roman"/>
            </a:endParaRPr>
          </a:p>
        </p:txBody>
      </p:sp>
      <p:pic>
        <p:nvPicPr>
          <p:cNvPr id="155" name="Google Shape;155;p21"/>
          <p:cNvPicPr preferRelativeResize="0"/>
          <p:nvPr/>
        </p:nvPicPr>
        <p:blipFill>
          <a:blip r:embed="rId3">
            <a:alphaModFix/>
          </a:blip>
          <a:stretch>
            <a:fillRect/>
          </a:stretch>
        </p:blipFill>
        <p:spPr>
          <a:xfrm>
            <a:off x="4549225" y="2968825"/>
            <a:ext cx="3245950" cy="3277500"/>
          </a:xfrm>
          <a:prstGeom prst="rect">
            <a:avLst/>
          </a:prstGeom>
          <a:noFill/>
          <a:ln>
            <a:noFill/>
          </a:ln>
        </p:spPr>
      </p:pic>
      <p:sp>
        <p:nvSpPr>
          <p:cNvPr id="156" name="Google Shape;156;p21"/>
          <p:cNvSpPr txBox="1"/>
          <p:nvPr/>
        </p:nvSpPr>
        <p:spPr>
          <a:xfrm>
            <a:off x="3766050" y="6328650"/>
            <a:ext cx="4659900" cy="577200"/>
          </a:xfrm>
          <a:prstGeom prst="rect">
            <a:avLst/>
          </a:prstGeom>
          <a:noFill/>
          <a:ln>
            <a:noFill/>
          </a:ln>
        </p:spPr>
        <p:txBody>
          <a:bodyPr anchorCtr="0" anchor="t" bIns="45700" lIns="45700" spcFirstLastPara="1" rIns="45700" wrap="square" tIns="45700">
            <a:spAutoFit/>
          </a:bodyPr>
          <a:lstStyle/>
          <a:p>
            <a:pPr indent="0" lvl="0" marL="0" marR="0" rtl="0" algn="ctr">
              <a:lnSpc>
                <a:spcPct val="107000"/>
              </a:lnSpc>
              <a:spcBef>
                <a:spcPts val="800"/>
              </a:spcBef>
              <a:spcAft>
                <a:spcPts val="0"/>
              </a:spcAft>
              <a:buClr>
                <a:srgbClr val="000000"/>
              </a:buClr>
              <a:buSzPts val="1800"/>
              <a:buFont typeface="Calibri"/>
              <a:buNone/>
            </a:pPr>
            <a:r>
              <a:rPr i="1" lang="en-IN" sz="1200">
                <a:latin typeface="Times New Roman"/>
                <a:ea typeface="Times New Roman"/>
                <a:cs typeface="Times New Roman"/>
                <a:sym typeface="Times New Roman"/>
              </a:rPr>
              <a:t>Figure 1: </a:t>
            </a:r>
            <a:r>
              <a:rPr i="1" lang="en-IN" sz="1200">
                <a:solidFill>
                  <a:schemeClr val="dk1"/>
                </a:solidFill>
                <a:latin typeface="Times New Roman"/>
                <a:ea typeface="Times New Roman"/>
                <a:cs typeface="Times New Roman"/>
                <a:sym typeface="Times New Roman"/>
              </a:rPr>
              <a:t>2</a:t>
            </a:r>
            <a:r>
              <a:rPr lang="en-IN" sz="1200">
                <a:solidFill>
                  <a:schemeClr val="dk1"/>
                </a:solidFill>
                <a:latin typeface="Times New Roman"/>
                <a:ea typeface="Times New Roman"/>
                <a:cs typeface="Times New Roman"/>
                <a:sym typeface="Times New Roman"/>
              </a:rPr>
              <a:t>x</a:t>
            </a:r>
            <a:r>
              <a:rPr i="1" lang="en-IN" sz="1200">
                <a:solidFill>
                  <a:schemeClr val="dk1"/>
                </a:solidFill>
                <a:latin typeface="Times New Roman"/>
                <a:ea typeface="Times New Roman"/>
                <a:cs typeface="Times New Roman"/>
                <a:sym typeface="Times New Roman"/>
              </a:rPr>
              <a:t>2 Coaxial Probe Feed Square Patch Antenna Array Geometry</a:t>
            </a:r>
            <a:endParaRPr i="1" sz="1200">
              <a:solidFill>
                <a:schemeClr val="dk1"/>
              </a:solidFill>
              <a:latin typeface="Times New Roman"/>
              <a:ea typeface="Times New Roman"/>
              <a:cs typeface="Times New Roman"/>
              <a:sym typeface="Times New Roman"/>
            </a:endParaRPr>
          </a:p>
          <a:p>
            <a:pPr indent="0" lvl="0" marL="0" marR="0" rtl="0" algn="ctr">
              <a:lnSpc>
                <a:spcPct val="107000"/>
              </a:lnSpc>
              <a:spcBef>
                <a:spcPts val="800"/>
              </a:spcBef>
              <a:spcAft>
                <a:spcPts val="0"/>
              </a:spcAft>
              <a:buClr>
                <a:srgbClr val="000000"/>
              </a:buClr>
              <a:buSzPts val="1800"/>
              <a:buFont typeface="Calibri"/>
              <a:buNone/>
            </a:pPr>
            <a:r>
              <a:t/>
            </a:r>
            <a:endParaRPr i="1" sz="12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Crop">
  <a:themeElements>
    <a:clrScheme name="Crop">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