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C60A29-0DFE-4A94-BD6B-E974969C2E2B}">
  <a:tblStyle styleId="{73C60A29-0DFE-4A94-BD6B-E974969C2E2B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Experience with Java. Started off in Python, more availability in R.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gekkoquant.com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Algorithmic Trading: </a:t>
            </a:r>
            <a:r>
              <a:rPr b="0" lang="en" sz="4800"/>
              <a:t>Predicting the S&amp;P 500 with Hidden Markov Models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Siddharth Agarwal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Hidden Markov Model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5524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None/>
            </a:pPr>
            <a:r>
              <a:rPr lang="en"/>
              <a:t>Chain</a:t>
            </a:r>
          </a:p>
          <a:p>
            <a:pPr indent="-228600" lvl="1" marL="914400" rtl="0">
              <a:spcBef>
                <a:spcPts val="0"/>
              </a:spcBef>
              <a:buNone/>
            </a:pPr>
            <a:r>
              <a:rPr lang="en"/>
              <a:t>{C</a:t>
            </a:r>
            <a:r>
              <a:rPr baseline="-25000" lang="en"/>
              <a:t>t</a:t>
            </a:r>
            <a:r>
              <a:rPr lang="en"/>
              <a:t> | t ⋲ N }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Observations</a:t>
            </a:r>
          </a:p>
          <a:p>
            <a:pPr indent="-228600" lvl="1" marL="914400" rtl="0">
              <a:spcBef>
                <a:spcPts val="0"/>
              </a:spcBef>
              <a:buNone/>
            </a:pPr>
            <a:r>
              <a:rPr lang="en"/>
              <a:t>{X</a:t>
            </a:r>
            <a:r>
              <a:rPr baseline="-25000" lang="en"/>
              <a:t>t</a:t>
            </a:r>
            <a:r>
              <a:rPr lang="en"/>
              <a:t> | t ⋲ N }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0" rtl="0">
              <a:spcBef>
                <a:spcPts val="0"/>
              </a:spcBef>
              <a:buNone/>
            </a:pPr>
            <a:r>
              <a:rPr lang="en" sz="2600"/>
              <a:t>P(C</a:t>
            </a:r>
            <a:r>
              <a:rPr baseline="-25000" lang="en" sz="2600"/>
              <a:t>t</a:t>
            </a:r>
            <a:r>
              <a:rPr lang="en" sz="2600"/>
              <a:t>|C</a:t>
            </a:r>
            <a:r>
              <a:rPr baseline="-25000" lang="en" sz="2600"/>
              <a:t>t</a:t>
            </a:r>
            <a:r>
              <a:rPr lang="en" sz="2600"/>
              <a:t>,...,C</a:t>
            </a:r>
            <a:r>
              <a:rPr baseline="-25000" lang="en" sz="2600"/>
              <a:t>1</a:t>
            </a:r>
            <a:r>
              <a:rPr lang="en" sz="2600"/>
              <a:t>) = P(C</a:t>
            </a:r>
            <a:r>
              <a:rPr baseline="-25000" lang="en" sz="2600"/>
              <a:t>t</a:t>
            </a:r>
            <a:r>
              <a:rPr lang="en" sz="2600"/>
              <a:t>|C</a:t>
            </a:r>
            <a:r>
              <a:rPr baseline="-25000" lang="en" sz="2600"/>
              <a:t>t-1</a:t>
            </a:r>
            <a:r>
              <a:rPr lang="en" sz="2600"/>
              <a:t>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600"/>
              <a:t>P(X</a:t>
            </a:r>
            <a:r>
              <a:rPr baseline="-25000" lang="en" sz="2600"/>
              <a:t>t</a:t>
            </a:r>
            <a:r>
              <a:rPr lang="en" sz="2600"/>
              <a:t>|(X</a:t>
            </a:r>
            <a:r>
              <a:rPr baseline="-25000" lang="en" sz="2600"/>
              <a:t>t</a:t>
            </a:r>
            <a:r>
              <a:rPr lang="en" sz="2600"/>
              <a:t>,...,X</a:t>
            </a:r>
            <a:r>
              <a:rPr baseline="-25000" lang="en" sz="2600"/>
              <a:t>1</a:t>
            </a:r>
            <a:r>
              <a:rPr lang="en" sz="2600"/>
              <a:t>),(C</a:t>
            </a:r>
            <a:r>
              <a:rPr baseline="-25000" lang="en" sz="2600"/>
              <a:t>t</a:t>
            </a:r>
            <a:r>
              <a:rPr lang="en" sz="2600"/>
              <a:t>,...,C</a:t>
            </a:r>
            <a:r>
              <a:rPr baseline="-25000" lang="en" sz="2600"/>
              <a:t>1</a:t>
            </a:r>
            <a:r>
              <a:rPr lang="en" sz="2600"/>
              <a:t>)) = P(X</a:t>
            </a:r>
            <a:r>
              <a:rPr baseline="-25000" lang="en" sz="2600"/>
              <a:t>t</a:t>
            </a:r>
            <a:r>
              <a:rPr lang="en" sz="2600"/>
              <a:t>|C</a:t>
            </a:r>
            <a:r>
              <a:rPr baseline="-25000" lang="en" sz="2600"/>
              <a:t>t</a:t>
            </a:r>
            <a:r>
              <a:rPr lang="en" sz="2600"/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050" y="1485900"/>
            <a:ext cx="49720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Hidden Markov Model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state {C</a:t>
            </a:r>
            <a:r>
              <a:rPr baseline="-25000" lang="en"/>
              <a:t>t</a:t>
            </a:r>
            <a:r>
              <a:rPr lang="en"/>
              <a:t> | t ⋲ N } follows an independent probability distribution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Normal (Gaussian) distribution chosen for this project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</a:t>
            </a:r>
            <a:r>
              <a:rPr baseline="-25000" lang="en"/>
              <a:t>i</a:t>
            </a:r>
            <a:r>
              <a:rPr i="1" lang="en"/>
              <a:t> = </a:t>
            </a:r>
            <a:r>
              <a:rPr lang="en"/>
              <a:t>N(μ</a:t>
            </a:r>
            <a:r>
              <a:rPr baseline="-25000" lang="en"/>
              <a:t>i</a:t>
            </a:r>
            <a:r>
              <a:rPr lang="en"/>
              <a:t>,σ</a:t>
            </a:r>
            <a:r>
              <a:rPr baseline="-25000" lang="en"/>
              <a:t>i</a:t>
            </a:r>
            <a:r>
              <a:rPr lang="en"/>
              <a:t>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Observations {X</a:t>
            </a:r>
            <a:r>
              <a:rPr baseline="-25000" lang="en"/>
              <a:t>t</a:t>
            </a:r>
            <a:r>
              <a:rPr lang="en"/>
              <a:t> | t ⋲ N } dependent on state parameters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Observations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5565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Observations {X</a:t>
            </a:r>
            <a:r>
              <a:rPr baseline="-25000" lang="en"/>
              <a:t>t</a:t>
            </a:r>
            <a:r>
              <a:rPr lang="en"/>
              <a:t> | t ⋲ N }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S&amp;P 500 daily closing price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Log returns to normalize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 = 60 days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Yahoo Finance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500" y="1233775"/>
            <a:ext cx="1031574" cy="36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 Algorithm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Estimate θ</a:t>
            </a:r>
          </a:p>
          <a:p>
            <a:pPr indent="-3937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Loop until convergence</a:t>
            </a:r>
          </a:p>
          <a:p>
            <a:pPr indent="-3937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/>
              <a:t>E step</a:t>
            </a:r>
          </a:p>
          <a:p>
            <a:pPr indent="-3937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600"/>
              <a:t>Use current values of θ to compute conditional probability weights for each data point</a:t>
            </a:r>
          </a:p>
          <a:p>
            <a:pPr indent="-3937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/>
              <a:t>M step</a:t>
            </a:r>
          </a:p>
          <a:p>
            <a:pPr indent="-3937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600"/>
              <a:t>Update θ using new weights from previous step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 Probabilities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transition probability matrix θ, state probabilities at time </a:t>
            </a:r>
            <a:r>
              <a:rPr i="1" lang="en"/>
              <a:t>t </a:t>
            </a:r>
            <a:r>
              <a:rPr lang="en"/>
              <a:t>can be calculated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the current state probability is (0,1), probability for the state at time t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(0,1) θ</a:t>
            </a:r>
            <a:r>
              <a:rPr baseline="30000" lang="en"/>
              <a:t>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HMM at 10/10/2012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50" y="1601050"/>
            <a:ext cx="3667925" cy="30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798875" y="1718800"/>
            <a:ext cx="3451200" cy="287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Bull market</a:t>
            </a:r>
            <a:r>
              <a:rPr lang="en" sz="3000"/>
              <a:t>: S1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Bear market</a:t>
            </a:r>
            <a:r>
              <a:rPr lang="en" sz="3000"/>
              <a:t>: S2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 Probabilities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00" y="1324025"/>
            <a:ext cx="6710199" cy="34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25" y="1252425"/>
            <a:ext cx="59436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500"/>
              <a:t>At time </a:t>
            </a:r>
            <a:r>
              <a:rPr i="1" lang="en" sz="2500"/>
              <a:t>t</a:t>
            </a:r>
            <a:r>
              <a:rPr lang="en" sz="2500"/>
              <a:t>, </a:t>
            </a:r>
          </a:p>
          <a:p>
            <a:pPr indent="-3873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500"/>
              <a:t>Shift window from X</a:t>
            </a:r>
            <a:r>
              <a:rPr baseline="-25000" lang="en" sz="2500"/>
              <a:t>(t-61)</a:t>
            </a:r>
            <a:r>
              <a:rPr lang="en" sz="2500"/>
              <a:t> to X</a:t>
            </a:r>
            <a:r>
              <a:rPr baseline="-25000" lang="en" sz="2500"/>
              <a:t>t-1 </a:t>
            </a:r>
            <a:r>
              <a:rPr lang="en" sz="2500"/>
              <a:t>to X</a:t>
            </a:r>
            <a:r>
              <a:rPr baseline="-25000" lang="en" sz="2500"/>
              <a:t>(t-60)</a:t>
            </a:r>
            <a:r>
              <a:rPr lang="en" sz="2500"/>
              <a:t> to X</a:t>
            </a:r>
            <a:r>
              <a:rPr baseline="-25000" lang="en" sz="2500"/>
              <a:t>t</a:t>
            </a:r>
            <a:r>
              <a:rPr lang="en" sz="2500"/>
              <a:t> and recalculate HMM</a:t>
            </a:r>
          </a:p>
          <a:p>
            <a:pPr indent="-3873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500"/>
              <a:t>Use HMM to find probability </a:t>
            </a:r>
            <a:r>
              <a:rPr i="1" lang="en" sz="2500"/>
              <a:t>p</a:t>
            </a:r>
            <a:r>
              <a:rPr lang="en" sz="2500"/>
              <a:t> of current state</a:t>
            </a:r>
          </a:p>
          <a:p>
            <a:pPr indent="-3873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500"/>
              <a:t>Recalculate 3 day exponential moving average using </a:t>
            </a:r>
            <a:r>
              <a:rPr i="1" lang="en" sz="2500"/>
              <a:t>p</a:t>
            </a:r>
          </a:p>
          <a:p>
            <a:pPr indent="-3873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500"/>
              <a:t>If probability </a:t>
            </a:r>
            <a:r>
              <a:rPr i="1" lang="en" sz="2500"/>
              <a:t>p</a:t>
            </a:r>
            <a:r>
              <a:rPr lang="en" sz="2500"/>
              <a:t> &gt; 0.7, use respective bull/bear function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Bull: long position with (</a:t>
            </a:r>
            <a:r>
              <a:rPr i="1" lang="en"/>
              <a:t>p</a:t>
            </a:r>
            <a:r>
              <a:rPr lang="en"/>
              <a:t> * capital)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Bear: short position with (</a:t>
            </a:r>
            <a:r>
              <a:rPr i="1" lang="en"/>
              <a:t>p</a:t>
            </a:r>
            <a:r>
              <a:rPr lang="en"/>
              <a:t> * capital)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Benchmarking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Compared to same starting capital </a:t>
            </a:r>
            <a:r>
              <a:rPr i="1" lang="en"/>
              <a:t>c</a:t>
            </a:r>
            <a:r>
              <a:rPr lang="en"/>
              <a:t> invested in S&amp;P 500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Absolute vs benchmark returns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Sharpe ratio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Risk/return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Expectancy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today’s world, being able to accurately forecast the direction of the market in the future gives a huge edge to an investor. With publicly available data, and using free software, is it possible to model the market and make trades using a Hidden Markov Model?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Returns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575500" y="14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{73C60A29-0DFE-4A94-BD6B-E974969C2E2B}</a:tableStyleId>
              </a:tblPr>
              <a:tblGrid>
                <a:gridCol w="1317650"/>
                <a:gridCol w="1317650"/>
                <a:gridCol w="1317650"/>
                <a:gridCol w="1317650"/>
                <a:gridCol w="1317650"/>
                <a:gridCol w="1317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Benchmark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Sharpe Ratio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Expectancy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Risk free rate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-24.7%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-0.197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0.0002</a:t>
                      </a:r>
                    </a:p>
                  </a:txBody>
                  <a:tcPr marT="88900" marB="88900" marR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4.81%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30.6%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-16.8%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0.001</a:t>
                      </a:r>
                    </a:p>
                  </a:txBody>
                  <a:tcPr marT="88900" marB="88900" marR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2.16%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-6.3%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-0.0004</a:t>
                      </a:r>
                    </a:p>
                  </a:txBody>
                  <a:tcPr marT="88900" marB="88900" marR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1.36%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9.72%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-0.125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0.0005</a:t>
                      </a:r>
                    </a:p>
                  </a:txBody>
                  <a:tcPr marT="88900" marB="88900" marR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1.24%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11.1%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5.11%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0.0008</a:t>
                      </a:r>
                    </a:p>
                  </a:txBody>
                  <a:tcPr marT="88900" marB="88900" marR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2.86%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-6.84%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11.2%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-1.212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-0.0005</a:t>
                      </a:r>
                    </a:p>
                  </a:txBody>
                  <a:tcPr marT="88900" marB="88900" marR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4.45%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-9.93%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3.28%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-1.039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-0.0007</a:t>
                      </a:r>
                    </a:p>
                  </a:txBody>
                  <a:tcPr marT="88900" marB="88900" marR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5.06%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5"/>
            <a:ext cx="8398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 Graph: 01/04/2001- 08/22/2001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49" y="1254725"/>
            <a:ext cx="6898100" cy="35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Variables to Improve Performance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Distribution of states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Number of states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 logic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Window of time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Applications to Live Trading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Factors not considered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Slippage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Transaction costs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Liquidity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Lookback bias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Ability to trade at the close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Short squeezes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Python, R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Wide array of financial packages for R (quantmod, TTR, etc)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pulled from Yahoo Finance using a quantmod function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Backtested using specific training/prediction data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Code/Paper available on GitHub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500" u="sng"/>
              <a:t>https://github.com/siddharth-agarwal/hmm-algorithm.git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Davey, Kevin. </a:t>
            </a:r>
            <a:r>
              <a:rPr i="1" lang="en" sz="1400"/>
              <a:t>Building Winning Algorithmic Trading Systems : A Trader's Journey from Data Mining to Monte Carlo Simulation to Live Trading</a:t>
            </a:r>
            <a:r>
              <a:rPr lang="en" sz="1400"/>
              <a:t>. Wiley &amp; Sons Canada, Limited, John, 2014. Print.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"Hidden Markov Models - Trend Following." </a:t>
            </a:r>
            <a:r>
              <a:rPr i="1" lang="en" sz="1400"/>
              <a:t>Gekko Quant – Quantitative Trading</a:t>
            </a:r>
            <a:r>
              <a:rPr lang="en" sz="1400"/>
              <a:t>. Web. 10 Feb. 2015. &lt;</a:t>
            </a:r>
            <a:r>
              <a:rPr lang="en" sz="1400" u="sng">
                <a:solidFill>
                  <a:srgbClr val="1155CC"/>
                </a:solidFill>
                <a:hlinkClick r:id="rId3"/>
              </a:rPr>
              <a:t>http://www.gekkoquant.com</a:t>
            </a:r>
            <a:r>
              <a:rPr lang="en" sz="1400"/>
              <a:t>&gt;.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</a:rPr>
              <a:t>Hassan, Md Rafiul, and Baikunth Nath. "Stock market forecasting using hidden Markov model: a new approach." </a:t>
            </a:r>
            <a:r>
              <a:rPr i="1" lang="en" sz="1400">
                <a:solidFill>
                  <a:srgbClr val="222222"/>
                </a:solidFill>
              </a:rPr>
              <a:t>Intelligent Systems Design and Applications, 2005. ISDA'05. Proceedings. 5th International Conference on</a:t>
            </a:r>
            <a:r>
              <a:rPr lang="en" sz="1400">
                <a:solidFill>
                  <a:srgbClr val="222222"/>
                </a:solidFill>
              </a:rPr>
              <a:t>. IEEE, 2005.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</a:rPr>
              <a:t>Idvall, Patrik, and Conny Jonsson. "Algorithmic trading: Hidden markov models on foreign exchange data." (2008).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Zucchini, Walter, and Iain L. MacDonald. </a:t>
            </a:r>
            <a:r>
              <a:rPr i="1" lang="en" sz="1400"/>
              <a:t>Hidden Markov Models for Time Series: An Introduction Using R</a:t>
            </a:r>
            <a:r>
              <a:rPr lang="en" sz="1400"/>
              <a:t>. Boca Raton: CRC, 2009. Print.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a Hidden Markov Model?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Pattern recognition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Typical applications: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Speech analysis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Handwriting analysis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Gesture recognition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Fits with traditional market ‘state’ paradigm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Structure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Industry shift to electronic trading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Ability to execute trades quickly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High frequency trading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Bid/ask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Trading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Long/short positions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Leverage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Options, margin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S&amp;P 500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E-Mini S&amp;P 500 Futures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Algorithmic Trading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Widely used at most financial institutions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Machine learning with financial time series data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Brokerage APIs common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Bull/Bear Markets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549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Terminology for upward/downward trending markets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00" y="1884500"/>
            <a:ext cx="4633800" cy="26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77525" y="4647625"/>
            <a:ext cx="79203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Source: https://thenextrecession.files.wordpress.com/2012/07/image010.gif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Markov Chains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750" y="1535400"/>
            <a:ext cx="2649974" cy="264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4725" y="1384400"/>
            <a:ext cx="4405800" cy="3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 = bull market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= bear market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Transition probabilities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 -&gt; 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 -&gt; 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-&gt; 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-&gt; 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Discrete Time Markov Chain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92275" y="1232825"/>
            <a:ext cx="3994500" cy="167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Transition probability matrix θ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Example for a two state Markov chain: 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θ 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50" y="1284900"/>
            <a:ext cx="4503568" cy="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2" type="body"/>
          </p:nvPr>
        </p:nvSpPr>
        <p:spPr>
          <a:xfrm>
            <a:off x="345487" y="1939350"/>
            <a:ext cx="3994500" cy="29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Chain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{C</a:t>
            </a:r>
            <a:r>
              <a:rPr baseline="-25000" lang="en"/>
              <a:t>t</a:t>
            </a:r>
            <a:r>
              <a:rPr lang="en"/>
              <a:t> | t ⋲ N }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Markov Property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P(C</a:t>
            </a:r>
            <a:r>
              <a:rPr baseline="-25000" lang="en"/>
              <a:t>t+1</a:t>
            </a:r>
            <a:r>
              <a:rPr lang="en"/>
              <a:t>|C</a:t>
            </a:r>
            <a:r>
              <a:rPr baseline="-25000" lang="en"/>
              <a:t>t</a:t>
            </a:r>
            <a:r>
              <a:rPr lang="en"/>
              <a:t>,...,C</a:t>
            </a:r>
            <a:r>
              <a:rPr baseline="-25000" lang="en"/>
              <a:t>1</a:t>
            </a:r>
            <a:r>
              <a:rPr lang="en"/>
              <a:t>) = P(C</a:t>
            </a:r>
            <a:r>
              <a:rPr baseline="-25000" lang="en"/>
              <a:t>t+1</a:t>
            </a:r>
            <a:r>
              <a:rPr lang="en"/>
              <a:t>|C</a:t>
            </a:r>
            <a:r>
              <a:rPr baseline="-25000" lang="en"/>
              <a:t>t</a:t>
            </a:r>
            <a:r>
              <a:rPr lang="en"/>
              <a:t>)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825" y="3554787"/>
            <a:ext cx="18192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