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81" r:id="rId23"/>
    <p:sldId id="282" r:id="rId24"/>
    <p:sldId id="283" r:id="rId25"/>
    <p:sldId id="278" r:id="rId26"/>
    <p:sldId id="279" r:id="rId27"/>
  </p:sldIdLst>
  <p:sldSz cx="9144000" cy="5143500" type="screen16x9"/>
  <p:notesSz cx="6858000" cy="9144000"/>
  <p:embeddedFontLst>
    <p:embeddedFont>
      <p:font typeface="Merriweather" panose="00000500000000000000" pitchFamily="2" charset="0"/>
      <p:regular r:id="rId29"/>
      <p:bold r:id="rId30"/>
      <p:italic r:id="rId31"/>
      <p:boldItalic r:id="rId32"/>
    </p:embeddedFont>
    <p:embeddedFont>
      <p:font typeface="Old Standard TT"/>
      <p:regular r:id="rId33"/>
      <p:bold r:id="rId34"/>
      <p:italic r:id="rId35"/>
    </p:embeddedFont>
    <p:embeddedFont>
      <p:font typeface="Roboto" panose="02000000000000000000" pitchFamily="2" charset="0"/>
      <p:regular r:id="rId36"/>
      <p:bold r:id="rId37"/>
      <p:italic r:id="rId38"/>
      <p:boldItalic r:id="rId39"/>
    </p:embeddedFont>
    <p:embeddedFont>
      <p:font typeface="Roboto Mono" panose="00000009000000000000"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34" autoAdjust="0"/>
  </p:normalViewPr>
  <p:slideViewPr>
    <p:cSldViewPr snapToGrid="0">
      <p:cViewPr varScale="1">
        <p:scale>
          <a:sx n="78" d="100"/>
          <a:sy n="78" d="100"/>
        </p:scale>
        <p:origin x="159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Respected teachers and Committee members, today I am thrilled to take you through an intriguing voyage into the world of data science and its impactful applications in the banking sector. Our story revolves around a critical concern faced by banks worldwide – customer churn.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13694e1cd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13694e1cd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As our ship sailed further into the data sea, intriguing patterns materialized. A gender divide emerged—female customers were more prone to leaving the bank at a rate of 25%, compared to 16% among males.</a:t>
            </a:r>
            <a:endParaRPr lang="en-US" dirty="0"/>
          </a:p>
          <a:p>
            <a:pPr marL="0" lvl="0" indent="0" algn="l" rtl="0">
              <a:spcBef>
                <a:spcPts val="0"/>
              </a:spcBef>
              <a:spcAft>
                <a:spcPts val="0"/>
              </a:spcAft>
              <a:buNone/>
            </a:pPr>
            <a:r>
              <a:rPr lang="en-US" b="0" i="0" dirty="0">
                <a:solidFill>
                  <a:srgbClr val="D1D5DB"/>
                </a:solidFill>
                <a:effectLst/>
                <a:latin typeface="Söhne"/>
              </a:rPr>
              <a:t>Our voyage also led us to the lands of geography. Germans, though a minority, stood out as the most likely to bid adieu to the bank, with nearly a third of them exiting.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13694e1cd_0_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13694e1cd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1600" marR="114300" lvl="0" indent="0" algn="l" rtl="0">
              <a:lnSpc>
                <a:spcPct val="115000"/>
              </a:lnSpc>
              <a:spcBef>
                <a:spcPts val="0"/>
              </a:spcBef>
              <a:spcAft>
                <a:spcPts val="0"/>
              </a:spcAft>
              <a:buNone/>
            </a:pPr>
            <a:r>
              <a:rPr lang="en" sz="1050" dirty="0">
                <a:highlight>
                  <a:srgbClr val="FFFFFF"/>
                </a:highlight>
              </a:rPr>
              <a:t>Very weak correlations in general. Only weak positive correlation with age, very weak positive correlation with balance, and very weak negative correlations with number of products and membership.</a:t>
            </a:r>
            <a:endParaRPr sz="1050" dirty="0"/>
          </a:p>
          <a:p>
            <a:pPr marL="101600" marR="114300" lvl="0" indent="0" algn="l" rtl="0">
              <a:lnSpc>
                <a:spcPct val="115000"/>
              </a:lnSpc>
              <a:spcBef>
                <a:spcPts val="0"/>
              </a:spcBef>
              <a:spcAft>
                <a:spcPts val="0"/>
              </a:spcAft>
              <a:buNone/>
            </a:pPr>
            <a:r>
              <a:rPr lang="en" sz="1050" dirty="0"/>
              <a:t>The </a:t>
            </a:r>
            <a:r>
              <a:rPr lang="en" sz="1050" i="1" dirty="0"/>
              <a:t>density plots</a:t>
            </a:r>
            <a:r>
              <a:rPr lang="en" sz="1050" dirty="0"/>
              <a:t> on the diagonal make it easier to compare these distributions. We can notice that only few features have slightly different distributions. For example, from the density plot for </a:t>
            </a:r>
            <a:r>
              <a:rPr lang="en" sz="1050" dirty="0">
                <a:solidFill>
                  <a:srgbClr val="4682B4"/>
                </a:solidFill>
                <a:highlight>
                  <a:srgbClr val="EFF0F1"/>
                </a:highlight>
              </a:rPr>
              <a:t>Age</a:t>
            </a:r>
            <a:r>
              <a:rPr lang="en" sz="1050" dirty="0"/>
              <a:t>, it could be seen that older people have slightly higher tendency to leave the bank.</a:t>
            </a:r>
            <a:endParaRPr sz="1050"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13694e1cd_0_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13694e1cd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13694e1cd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13694e1cd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13694e1cd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13694e1cd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Eager to predict customer behavior, we embarked on a rigorous exploration of seven machine learning models: Logistic Regression, Decision Tree, Random Forest, K-Nearest Neighbor, Support Vector Machine.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13694e1c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13694e1c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13694e1cd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13694e1cd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13694e1cd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13694e1cd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Here, the spotlight shines on SMOTE once more. It stood as our ally, eradicating the bias caused by imbalanced data, and particularly aiding the Support Vector Machine model.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3694e1c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3694e1cd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13694e1c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13694e1c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13694e1cd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13694e1cd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Picture this: a bank's customer, like the ebb and flow of tides, can choose to stay or leave, potentially affecting the bank's stability and growth. Join me as we unravel the tale of how we harnessed the power of data to predict whether a customer would stay or exit, thus empowering banks to make informed decisions.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1" i="0" dirty="0">
                <a:effectLst/>
                <a:latin typeface="Söhne"/>
              </a:rPr>
              <a:t>The Problem:</a:t>
            </a:r>
            <a:r>
              <a:rPr lang="en-US" b="0" i="0" dirty="0">
                <a:solidFill>
                  <a:srgbClr val="D1D5DB"/>
                </a:solidFill>
                <a:effectLst/>
                <a:latin typeface="Söhne"/>
              </a:rPr>
              <a:t> Imagine standing at a crossroads, facing a challenging question: How can we anticipate if a bank's customer is on the verge of leaving? This question ignited the spark of curiosity within us, driving us to embark on a mission to find a solution. We understood that unraveling this enigma required not just intuition, but the analytical prowess of data science.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13694e1cd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13694e1cd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13694e1cd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13694e1cd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As we neared our destination, the pieces of our puzzle began to form a coherent picture. Through the fusion of Flask, HTML, and CSS, we sculpted an interactive app. This app seamlessly integrated with our data and models, allowing users to input information and receive predictions regarding a customer's likelihood to exit the bank. A novel way to navigate an age-old problem.</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13694e1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13694e1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Respected teachers and committee members, our voyage through the intricacies of bank churn prediction has brought us to a pivotal moment. Armed with data and the tools of machine learning, we stand on the cusp of a new era in banking, one where customer retention is not merely a guessing game but a calculated endeavor. Our tale beckons you to embrace the power of data science, to explore the depths of customer behavior, and to set forth on your own journey of discovery and transformation.</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So, I invite you all to embark on your quest – whether you're a banker seeking stability, an entrepreneur aiming for growth, or a curious mind fascinated by the realms of data. Together, let's sail towards a future where data illuminates the path to better decisions and a stronger banking landscape.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13694e1cd_1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13694e1cd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13694e1c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13694e1c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With our goal set, we dived headfirst into the sea of data. Armed with a source of 10,000 bank records, we meticulously engineered a solution.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13694e1cd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13694e1cd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13694e1cd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13694e1cd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13694e1cd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13694e1cd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Our journey commenced by cleaning the data, ensuring that our sails were set right for the voyage ahead. Using the power of pandas, we sailed through the dataset, removing superfluous details.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We finally arrived at a comprehensive list of attributes that would serve as our compass: Credit Score, Geography, Gender, Age, Length of Customer Tenure, Balance, Number of Bank Products Used, Credit Card Usage, Membership Activity, Estimated Salary, and Exit Status.</a:t>
            </a:r>
            <a:endParaRPr lang="en-IN" dirty="0"/>
          </a:p>
        </p:txBody>
      </p:sp>
    </p:spTree>
    <p:extLst>
      <p:ext uri="{BB962C8B-B14F-4D97-AF65-F5344CB8AC3E}">
        <p14:creationId xmlns:p14="http://schemas.microsoft.com/office/powerpoint/2010/main" val="125588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13694e1cd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13694e1cd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 critical revelation emerged: our dataset was a landscape of imbalance. The "Stays" held a commanding majority of around 80%, whereas the "Exits" constituted a mere 20%. This disparity could have hindered our progress, but we deftly maneuvered using the Synthetic Minority Over-sampling Technique (SMOTE), a tool that synthesized new data points to balance the scales. Through this method, we ensured that our predictive models would not be biased, enabling us to forge ahead.</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13694e1cd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13694e1cd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rutimechlearn/churn-modelli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09275" y="499375"/>
            <a:ext cx="87405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600" dirty="0"/>
              <a:t>Bank Customer Churn Predictions</a:t>
            </a:r>
            <a:endParaRPr sz="5600" dirty="0"/>
          </a:p>
        </p:txBody>
      </p:sp>
      <p:sp>
        <p:nvSpPr>
          <p:cNvPr id="65" name="Google Shape;65;p13"/>
          <p:cNvSpPr txBox="1">
            <a:spLocks noGrp="1"/>
          </p:cNvSpPr>
          <p:nvPr>
            <p:ph type="subTitle" idx="1"/>
          </p:nvPr>
        </p:nvSpPr>
        <p:spPr>
          <a:xfrm>
            <a:off x="2729600" y="3841875"/>
            <a:ext cx="6226200" cy="10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FFFFFF"/>
                </a:solidFill>
              </a:rPr>
              <a:t>By Siddharth Solanki</a:t>
            </a:r>
          </a:p>
          <a:p>
            <a:pPr marL="0" lvl="0" indent="0" algn="ctr" rtl="0">
              <a:spcBef>
                <a:spcPts val="0"/>
              </a:spcBef>
              <a:spcAft>
                <a:spcPts val="0"/>
              </a:spcAft>
              <a:buNone/>
            </a:pPr>
            <a:r>
              <a:rPr lang="en-US" sz="2000" dirty="0">
                <a:solidFill>
                  <a:srgbClr val="FFFFFF"/>
                </a:solidFill>
              </a:rPr>
              <a:t>4</a:t>
            </a:r>
            <a:r>
              <a:rPr lang="en-US" sz="2000" baseline="30000" dirty="0">
                <a:solidFill>
                  <a:srgbClr val="FFFFFF"/>
                </a:solidFill>
              </a:rPr>
              <a:t>th</a:t>
            </a:r>
            <a:r>
              <a:rPr lang="en-US" sz="2000" dirty="0">
                <a:solidFill>
                  <a:srgbClr val="FFFFFF"/>
                </a:solidFill>
              </a:rPr>
              <a:t> year CE Div-2</a:t>
            </a:r>
            <a:endParaRPr sz="20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Churn Segmentation by Gender/Geography</a:t>
            </a:r>
            <a:endParaRPr/>
          </a:p>
        </p:txBody>
      </p:sp>
      <p:pic>
        <p:nvPicPr>
          <p:cNvPr id="119" name="Google Shape;119;p21"/>
          <p:cNvPicPr preferRelativeResize="0"/>
          <p:nvPr/>
        </p:nvPicPr>
        <p:blipFill rotWithShape="1">
          <a:blip r:embed="rId3">
            <a:alphaModFix/>
          </a:blip>
          <a:srcRect/>
          <a:stretch/>
        </p:blipFill>
        <p:spPr>
          <a:xfrm>
            <a:off x="0" y="1250650"/>
            <a:ext cx="5797276" cy="1932425"/>
          </a:xfrm>
          <a:prstGeom prst="rect">
            <a:avLst/>
          </a:prstGeom>
          <a:noFill/>
          <a:ln>
            <a:noFill/>
          </a:ln>
        </p:spPr>
      </p:pic>
      <p:sp>
        <p:nvSpPr>
          <p:cNvPr id="120" name="Google Shape;120;p21"/>
          <p:cNvSpPr txBox="1"/>
          <p:nvPr/>
        </p:nvSpPr>
        <p:spPr>
          <a:xfrm>
            <a:off x="667575" y="4189900"/>
            <a:ext cx="7905600" cy="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121" name="Google Shape;121;p21"/>
          <p:cNvPicPr preferRelativeResize="0"/>
          <p:nvPr/>
        </p:nvPicPr>
        <p:blipFill>
          <a:blip r:embed="rId4">
            <a:alphaModFix/>
          </a:blip>
          <a:stretch>
            <a:fillRect/>
          </a:stretch>
        </p:blipFill>
        <p:spPr>
          <a:xfrm>
            <a:off x="0" y="3161700"/>
            <a:ext cx="5797276" cy="1932425"/>
          </a:xfrm>
          <a:prstGeom prst="rect">
            <a:avLst/>
          </a:prstGeom>
          <a:noFill/>
          <a:ln>
            <a:noFill/>
          </a:ln>
        </p:spPr>
      </p:pic>
      <p:sp>
        <p:nvSpPr>
          <p:cNvPr id="122" name="Google Shape;122;p21"/>
          <p:cNvSpPr txBox="1"/>
          <p:nvPr/>
        </p:nvSpPr>
        <p:spPr>
          <a:xfrm>
            <a:off x="5494825" y="1537175"/>
            <a:ext cx="3539700" cy="3232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Leaving bank:</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females 25%</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males 16%</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1 of 3 German customers</a:t>
            </a:r>
            <a:endParaRPr sz="240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Germany: least customers → most churn</a:t>
            </a:r>
            <a:endParaRPr sz="24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Correlations and Pairplot</a:t>
            </a:r>
            <a:endParaRPr/>
          </a:p>
        </p:txBody>
      </p:sp>
      <p:pic>
        <p:nvPicPr>
          <p:cNvPr id="128" name="Google Shape;128;p22"/>
          <p:cNvPicPr preferRelativeResize="0"/>
          <p:nvPr/>
        </p:nvPicPr>
        <p:blipFill>
          <a:blip r:embed="rId3">
            <a:alphaModFix/>
          </a:blip>
          <a:stretch>
            <a:fillRect/>
          </a:stretch>
        </p:blipFill>
        <p:spPr>
          <a:xfrm>
            <a:off x="311725" y="1318088"/>
            <a:ext cx="3796199" cy="3796199"/>
          </a:xfrm>
          <a:prstGeom prst="rect">
            <a:avLst/>
          </a:prstGeom>
          <a:noFill/>
          <a:ln>
            <a:noFill/>
          </a:ln>
        </p:spPr>
      </p:pic>
      <p:pic>
        <p:nvPicPr>
          <p:cNvPr id="129" name="Google Shape;129;p22"/>
          <p:cNvPicPr preferRelativeResize="0"/>
          <p:nvPr/>
        </p:nvPicPr>
        <p:blipFill>
          <a:blip r:embed="rId4">
            <a:alphaModFix/>
          </a:blip>
          <a:stretch>
            <a:fillRect/>
          </a:stretch>
        </p:blipFill>
        <p:spPr>
          <a:xfrm>
            <a:off x="4906750" y="1359150"/>
            <a:ext cx="3925571"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Violin Plots</a:t>
            </a:r>
            <a:endParaRPr/>
          </a:p>
        </p:txBody>
      </p:sp>
      <p:pic>
        <p:nvPicPr>
          <p:cNvPr id="135" name="Google Shape;135;p23"/>
          <p:cNvPicPr preferRelativeResize="0"/>
          <p:nvPr/>
        </p:nvPicPr>
        <p:blipFill>
          <a:blip r:embed="rId3">
            <a:alphaModFix/>
          </a:blip>
          <a:stretch>
            <a:fillRect/>
          </a:stretch>
        </p:blipFill>
        <p:spPr>
          <a:xfrm>
            <a:off x="152400" y="1277025"/>
            <a:ext cx="4639779" cy="3866476"/>
          </a:xfrm>
          <a:prstGeom prst="rect">
            <a:avLst/>
          </a:prstGeom>
          <a:noFill/>
          <a:ln>
            <a:noFill/>
          </a:ln>
        </p:spPr>
      </p:pic>
      <p:sp>
        <p:nvSpPr>
          <p:cNvPr id="136" name="Google Shape;136;p23"/>
          <p:cNvSpPr txBox="1"/>
          <p:nvPr/>
        </p:nvSpPr>
        <p:spPr>
          <a:xfrm>
            <a:off x="4792175" y="1449550"/>
            <a:ext cx="4284300" cy="3408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confirming insights from correlations and pairplot - most likely to leave:</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older customers</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customers with more products</a:t>
            </a:r>
            <a:endParaRPr sz="2400">
              <a:solidFill>
                <a:schemeClr val="accen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1137600" y="397650"/>
            <a:ext cx="6607500" cy="217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600"/>
              <a:t>Machine Learning Modelling</a:t>
            </a:r>
            <a:endParaRPr sz="5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0" y="500925"/>
            <a:ext cx="3741900" cy="18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Used Models</a:t>
            </a:r>
            <a:endParaRPr sz="4800"/>
          </a:p>
        </p:txBody>
      </p:sp>
      <p:sp>
        <p:nvSpPr>
          <p:cNvPr id="147" name="Google Shape;147;p25"/>
          <p:cNvSpPr txBox="1"/>
          <p:nvPr/>
        </p:nvSpPr>
        <p:spPr>
          <a:xfrm>
            <a:off x="4123875" y="244400"/>
            <a:ext cx="4811100" cy="4542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Scikit-learn</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Decision Tree</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K-nearest Neighbor</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Logistic Regression</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Random Forest</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Support Vector machine (SVM)</a:t>
            </a:r>
            <a:endParaRPr sz="2400" dirty="0">
              <a:solidFill>
                <a:schemeClr val="accen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0" y="500925"/>
            <a:ext cx="3753900" cy="243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Model Training Steps</a:t>
            </a:r>
            <a:endParaRPr sz="4800"/>
          </a:p>
        </p:txBody>
      </p:sp>
      <p:sp>
        <p:nvSpPr>
          <p:cNvPr id="153" name="Google Shape;153;p26"/>
          <p:cNvSpPr txBox="1"/>
          <p:nvPr/>
        </p:nvSpPr>
        <p:spPr>
          <a:xfrm>
            <a:off x="4018125" y="83075"/>
            <a:ext cx="5060400" cy="4811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load abt</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features - target variable split</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train - test split</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preprocessing pipeline</a:t>
            </a:r>
            <a:endParaRPr sz="2400" dirty="0">
              <a:solidFill>
                <a:schemeClr val="accent1"/>
              </a:solidFill>
              <a:highlight>
                <a:schemeClr val="accent3"/>
              </a:highlight>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model pipeline</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hyperparameters tuning:</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parameters grid</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GridSearchCV</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highlight>
                  <a:schemeClr val="accent3"/>
                </a:highlight>
                <a:latin typeface="Roboto"/>
                <a:ea typeface="Roboto"/>
                <a:cs typeface="Roboto"/>
                <a:sym typeface="Roboto"/>
              </a:rPr>
              <a:t>save best fit model</a:t>
            </a:r>
            <a:endParaRPr sz="2400" dirty="0">
              <a:solidFill>
                <a:schemeClr val="accent1"/>
              </a:solidFill>
              <a:highlight>
                <a:schemeClr val="accent3"/>
              </a:highlight>
              <a:latin typeface="Roboto"/>
              <a:ea typeface="Roboto"/>
              <a:cs typeface="Roboto"/>
              <a:sym typeface="Roboto"/>
            </a:endParaRPr>
          </a:p>
          <a:p>
            <a:pPr marL="0" lvl="0" indent="0" algn="l" rtl="0">
              <a:spcBef>
                <a:spcPts val="0"/>
              </a:spcBef>
              <a:spcAft>
                <a:spcPts val="0"/>
              </a:spcAft>
              <a:buNone/>
            </a:pPr>
            <a:endParaRPr sz="1200" dirty="0">
              <a:solidFill>
                <a:schemeClr val="accent1"/>
              </a:solidFill>
              <a:latin typeface="Roboto"/>
              <a:ea typeface="Roboto"/>
              <a:cs typeface="Roboto"/>
              <a:sym typeface="Roboto"/>
            </a:endParaRPr>
          </a:p>
          <a:p>
            <a:pPr marL="0" lvl="0" indent="0" algn="l" rtl="0">
              <a:spcBef>
                <a:spcPts val="0"/>
              </a:spcBef>
              <a:spcAft>
                <a:spcPts val="0"/>
              </a:spcAft>
              <a:buNone/>
            </a:pPr>
            <a:endParaRPr sz="1200" dirty="0">
              <a:solidFill>
                <a:schemeClr val="accen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0" y="500925"/>
            <a:ext cx="3761400" cy="18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Pipelines</a:t>
            </a:r>
            <a:endParaRPr sz="4800"/>
          </a:p>
        </p:txBody>
      </p:sp>
      <p:sp>
        <p:nvSpPr>
          <p:cNvPr id="159" name="Google Shape;159;p27"/>
          <p:cNvSpPr txBox="1"/>
          <p:nvPr/>
        </p:nvSpPr>
        <p:spPr>
          <a:xfrm>
            <a:off x="3874650" y="98250"/>
            <a:ext cx="5196300" cy="49470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preprocessing pipeline</a:t>
            </a:r>
            <a:endParaRPr sz="2400">
              <a:solidFill>
                <a:schemeClr val="accent1"/>
              </a:solidFill>
              <a:latin typeface="Roboto"/>
              <a:ea typeface="Roboto"/>
              <a:cs typeface="Roboto"/>
              <a:sym typeface="Roboto"/>
            </a:endParaRPr>
          </a:p>
          <a:p>
            <a:pPr marL="457200" lvl="0" indent="0" algn="l" rtl="0">
              <a:spcBef>
                <a:spcPts val="0"/>
              </a:spcBef>
              <a:spcAft>
                <a:spcPts val="0"/>
              </a:spcAft>
              <a:buNone/>
            </a:pPr>
            <a:r>
              <a:rPr lang="en" sz="1800">
                <a:solidFill>
                  <a:schemeClr val="accent1"/>
                </a:solidFill>
                <a:latin typeface="Roboto Mono"/>
                <a:ea typeface="Roboto Mono"/>
                <a:cs typeface="Roboto Mono"/>
                <a:sym typeface="Roboto Mono"/>
              </a:rPr>
              <a:t>preprocess = make_column_transformer(</a:t>
            </a:r>
            <a:endParaRPr sz="1800">
              <a:solidFill>
                <a:schemeClr val="accent1"/>
              </a:solidFill>
              <a:latin typeface="Roboto Mono"/>
              <a:ea typeface="Roboto Mono"/>
              <a:cs typeface="Roboto Mono"/>
              <a:sym typeface="Roboto Mono"/>
            </a:endParaRPr>
          </a:p>
          <a:p>
            <a:pPr marL="457200" lvl="0" indent="457200" algn="l" rtl="0">
              <a:spcBef>
                <a:spcPts val="0"/>
              </a:spcBef>
              <a:spcAft>
                <a:spcPts val="0"/>
              </a:spcAft>
              <a:buNone/>
            </a:pPr>
            <a:r>
              <a:rPr lang="en" sz="1800">
                <a:solidFill>
                  <a:schemeClr val="accent1"/>
                </a:solidFill>
                <a:latin typeface="Roboto Mono"/>
                <a:ea typeface="Roboto Mono"/>
                <a:cs typeface="Roboto Mono"/>
                <a:sym typeface="Roboto Mono"/>
              </a:rPr>
              <a:t>(MinMaxScaler(),num_features,</a:t>
            </a:r>
            <a:endParaRPr sz="1800">
              <a:solidFill>
                <a:schemeClr val="accent1"/>
              </a:solidFill>
              <a:latin typeface="Roboto Mono"/>
              <a:ea typeface="Roboto Mono"/>
              <a:cs typeface="Roboto Mono"/>
              <a:sym typeface="Roboto Mono"/>
            </a:endParaRPr>
          </a:p>
          <a:p>
            <a:pPr marL="914400" lvl="0" indent="0" algn="l" rtl="0">
              <a:spcBef>
                <a:spcPts val="0"/>
              </a:spcBef>
              <a:spcAft>
                <a:spcPts val="0"/>
              </a:spcAft>
              <a:buNone/>
            </a:pPr>
            <a:r>
              <a:rPr lang="en" sz="1800">
                <a:solidFill>
                  <a:schemeClr val="accent1"/>
                </a:solidFill>
                <a:latin typeface="Roboto Mono"/>
                <a:ea typeface="Roboto Mono"/>
                <a:cs typeface="Roboto Mono"/>
                <a:sym typeface="Roboto Mono"/>
              </a:rPr>
              <a:t>(OneHotEncoder(sparse=False),	cat_features))</a:t>
            </a:r>
            <a:endParaRPr sz="1800">
              <a:solidFill>
                <a:schemeClr val="accent1"/>
              </a:solidFill>
              <a:latin typeface="Roboto Mono"/>
              <a:ea typeface="Roboto Mono"/>
              <a:cs typeface="Roboto Mono"/>
              <a:sym typeface="Roboto Mono"/>
            </a:endParaRPr>
          </a:p>
          <a:p>
            <a:pPr marL="457200" lvl="0" indent="0" algn="l" rtl="0">
              <a:spcBef>
                <a:spcPts val="0"/>
              </a:spcBef>
              <a:spcAft>
                <a:spcPts val="0"/>
              </a:spcAft>
              <a:buNone/>
            </a:pPr>
            <a:endParaRPr sz="1600">
              <a:solidFill>
                <a:schemeClr val="accent1"/>
              </a:solidFill>
              <a:latin typeface="Roboto Mono"/>
              <a:ea typeface="Roboto Mono"/>
              <a:cs typeface="Roboto Mono"/>
              <a:sym typeface="Roboto Mono"/>
            </a:endParaRPr>
          </a:p>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model pipeline</a:t>
            </a:r>
            <a:endParaRPr sz="2400">
              <a:solidFill>
                <a:schemeClr val="accent1"/>
              </a:solidFill>
              <a:latin typeface="Roboto"/>
              <a:ea typeface="Roboto"/>
              <a:cs typeface="Roboto"/>
              <a:sym typeface="Roboto"/>
            </a:endParaRPr>
          </a:p>
          <a:p>
            <a:pPr marL="0" lvl="0" indent="457200" algn="l" rtl="0">
              <a:spcBef>
                <a:spcPts val="0"/>
              </a:spcBef>
              <a:spcAft>
                <a:spcPts val="0"/>
              </a:spcAft>
              <a:buNone/>
            </a:pPr>
            <a:r>
              <a:rPr lang="en" sz="1800">
                <a:solidFill>
                  <a:schemeClr val="accent1"/>
                </a:solidFill>
                <a:latin typeface="Roboto Mono"/>
                <a:ea typeface="Roboto Mono"/>
                <a:cs typeface="Roboto Mono"/>
                <a:sym typeface="Roboto Mono"/>
              </a:rPr>
              <a:t>model = imbl_pipe(</a:t>
            </a:r>
            <a:endParaRPr sz="1800">
              <a:solidFill>
                <a:schemeClr val="accent1"/>
              </a:solidFill>
              <a:latin typeface="Roboto Mono"/>
              <a:ea typeface="Roboto Mono"/>
              <a:cs typeface="Roboto Mono"/>
              <a:sym typeface="Roboto Mono"/>
            </a:endParaRPr>
          </a:p>
          <a:p>
            <a:pPr marL="457200" lvl="0" indent="0" algn="l" rtl="0">
              <a:spcBef>
                <a:spcPts val="0"/>
              </a:spcBef>
              <a:spcAft>
                <a:spcPts val="0"/>
              </a:spcAft>
              <a:buNone/>
            </a:pPr>
            <a:r>
              <a:rPr lang="en" sz="1800">
                <a:solidFill>
                  <a:schemeClr val="accent1"/>
                </a:solidFill>
                <a:latin typeface="Roboto Mono"/>
                <a:ea typeface="Roboto Mono"/>
                <a:cs typeface="Roboto Mono"/>
                <a:sym typeface="Roboto Mono"/>
              </a:rPr>
              <a:t>preprocess,                  SMOTE(sampling_strategy='auto', 	random_state=random_state),</a:t>
            </a:r>
            <a:endParaRPr sz="1800">
              <a:solidFill>
                <a:schemeClr val="accent1"/>
              </a:solidFill>
              <a:latin typeface="Roboto Mono"/>
              <a:ea typeface="Roboto Mono"/>
              <a:cs typeface="Roboto Mono"/>
              <a:sym typeface="Roboto Mono"/>
            </a:endParaRPr>
          </a:p>
          <a:p>
            <a:pPr marL="457200" lvl="0" indent="0" algn="l" rtl="0">
              <a:spcBef>
                <a:spcPts val="0"/>
              </a:spcBef>
              <a:spcAft>
                <a:spcPts val="0"/>
              </a:spcAft>
              <a:buNone/>
            </a:pPr>
            <a:r>
              <a:rPr lang="en" sz="1800">
                <a:solidFill>
                  <a:schemeClr val="accent1"/>
                </a:solidFill>
                <a:highlight>
                  <a:schemeClr val="accent3"/>
                </a:highlight>
                <a:latin typeface="Roboto Mono"/>
                <a:ea typeface="Roboto Mono"/>
                <a:cs typeface="Roboto Mono"/>
                <a:sym typeface="Roboto Mono"/>
              </a:rPr>
              <a:t>“model_classifier”*</a:t>
            </a:r>
            <a:r>
              <a:rPr lang="en" sz="1800">
                <a:solidFill>
                  <a:schemeClr val="accent1"/>
                </a:solidFill>
                <a:latin typeface="Roboto Mono"/>
                <a:ea typeface="Roboto Mono"/>
                <a:cs typeface="Roboto Mono"/>
                <a:sym typeface="Roboto Mono"/>
              </a:rPr>
              <a:t>)</a:t>
            </a:r>
            <a:endParaRPr sz="1800">
              <a:solidFill>
                <a:schemeClr val="accent1"/>
              </a:solidFill>
              <a:latin typeface="Roboto Mono"/>
              <a:ea typeface="Roboto Mono"/>
              <a:cs typeface="Roboto Mono"/>
              <a:sym typeface="Roboto Mono"/>
            </a:endParaRPr>
          </a:p>
          <a:p>
            <a:pPr marL="457200" lvl="0" indent="0" algn="l" rtl="0">
              <a:spcBef>
                <a:spcPts val="0"/>
              </a:spcBef>
              <a:spcAft>
                <a:spcPts val="0"/>
              </a:spcAft>
              <a:buNone/>
            </a:pPr>
            <a:endParaRPr sz="1800">
              <a:solidFill>
                <a:schemeClr val="accent1"/>
              </a:solidFill>
              <a:latin typeface="Roboto Mono"/>
              <a:ea typeface="Roboto Mono"/>
              <a:cs typeface="Roboto Mono"/>
              <a:sym typeface="Roboto Mono"/>
            </a:endParaRPr>
          </a:p>
          <a:p>
            <a:pPr marL="457200" lvl="0" indent="0" algn="l" rtl="0">
              <a:spcBef>
                <a:spcPts val="0"/>
              </a:spcBef>
              <a:spcAft>
                <a:spcPts val="0"/>
              </a:spcAft>
              <a:buNone/>
            </a:pPr>
            <a:endParaRPr sz="1800">
              <a:solidFill>
                <a:schemeClr val="accent1"/>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accent1"/>
                </a:solidFill>
                <a:latin typeface="Roboto"/>
                <a:ea typeface="Roboto"/>
                <a:cs typeface="Roboto"/>
                <a:sym typeface="Roboto"/>
              </a:rPr>
              <a:t>*replace with a classifier for the used model</a:t>
            </a:r>
            <a:endParaRPr sz="1200">
              <a:solidFill>
                <a:schemeClr val="accen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0" y="735075"/>
            <a:ext cx="3761400" cy="199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Why SMOTE?</a:t>
            </a:r>
            <a:endParaRPr sz="4800"/>
          </a:p>
          <a:p>
            <a:pPr marL="0" lvl="0" indent="0" algn="ctr" rtl="0">
              <a:spcBef>
                <a:spcPts val="0"/>
              </a:spcBef>
              <a:spcAft>
                <a:spcPts val="0"/>
              </a:spcAft>
              <a:buNone/>
            </a:pPr>
            <a:r>
              <a:rPr lang="en" sz="1200"/>
              <a:t>(Synthetic Minority Over-sampling Technique)</a:t>
            </a:r>
            <a:endParaRPr sz="1200"/>
          </a:p>
        </p:txBody>
      </p:sp>
      <p:pic>
        <p:nvPicPr>
          <p:cNvPr id="172" name="Google Shape;172;p29"/>
          <p:cNvPicPr preferRelativeResize="0"/>
          <p:nvPr/>
        </p:nvPicPr>
        <p:blipFill>
          <a:blip r:embed="rId3">
            <a:alphaModFix/>
          </a:blip>
          <a:stretch>
            <a:fillRect/>
          </a:stretch>
        </p:blipFill>
        <p:spPr>
          <a:xfrm>
            <a:off x="3792275" y="147275"/>
            <a:ext cx="5351726" cy="2140695"/>
          </a:xfrm>
          <a:prstGeom prst="rect">
            <a:avLst/>
          </a:prstGeom>
          <a:noFill/>
          <a:ln>
            <a:noFill/>
          </a:ln>
        </p:spPr>
      </p:pic>
      <p:sp>
        <p:nvSpPr>
          <p:cNvPr id="173" name="Google Shape;173;p29"/>
          <p:cNvSpPr txBox="1"/>
          <p:nvPr/>
        </p:nvSpPr>
        <p:spPr>
          <a:xfrm>
            <a:off x="4199400" y="2469250"/>
            <a:ext cx="4894500" cy="21909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better recall results (a goal for customer churning tasks)</a:t>
            </a:r>
            <a:endParaRPr sz="240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TP: 46% → 74% </a:t>
            </a:r>
            <a:endParaRPr sz="240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pretty close TP and TN</a:t>
            </a:r>
            <a:endParaRPr sz="2400">
              <a:solidFill>
                <a:schemeClr val="accent1"/>
              </a:solidFill>
              <a:latin typeface="Roboto"/>
              <a:ea typeface="Roboto"/>
              <a:cs typeface="Roboto"/>
              <a:sym typeface="Roboto"/>
            </a:endParaRPr>
          </a:p>
          <a:p>
            <a:pPr marL="0" lvl="0" indent="0" algn="l" rtl="0">
              <a:lnSpc>
                <a:spcPct val="115000"/>
              </a:lnSpc>
              <a:spcBef>
                <a:spcPts val="0"/>
              </a:spcBef>
              <a:spcAft>
                <a:spcPts val="0"/>
              </a:spcAft>
              <a:buNone/>
            </a:pPr>
            <a:endParaRPr sz="2400">
              <a:solidFill>
                <a:schemeClr val="accen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4358000" y="0"/>
            <a:ext cx="4785900" cy="14349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Summary</a:t>
            </a:r>
            <a:endParaRPr sz="4800">
              <a:solidFill>
                <a:schemeClr val="lt1"/>
              </a:solidFill>
            </a:endParaRPr>
          </a:p>
        </p:txBody>
      </p:sp>
      <p:pic>
        <p:nvPicPr>
          <p:cNvPr id="179" name="Google Shape;179;p30"/>
          <p:cNvPicPr preferRelativeResize="0"/>
          <p:nvPr/>
        </p:nvPicPr>
        <p:blipFill rotWithShape="1">
          <a:blip r:embed="rId3">
            <a:alphaModFix/>
          </a:blip>
          <a:srcRect/>
          <a:stretch/>
        </p:blipFill>
        <p:spPr>
          <a:xfrm>
            <a:off x="82050" y="67975"/>
            <a:ext cx="4198126" cy="5037751"/>
          </a:xfrm>
          <a:prstGeom prst="rect">
            <a:avLst/>
          </a:prstGeom>
          <a:noFill/>
          <a:ln>
            <a:noFill/>
          </a:ln>
        </p:spPr>
      </p:pic>
      <p:sp>
        <p:nvSpPr>
          <p:cNvPr id="180" name="Google Shape;180;p30"/>
          <p:cNvSpPr txBox="1"/>
          <p:nvPr/>
        </p:nvSpPr>
        <p:spPr>
          <a:xfrm>
            <a:off x="4425975" y="1593650"/>
            <a:ext cx="4599600" cy="3398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evaluation:</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recall, f1-score</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IN" sz="2400" dirty="0">
                <a:solidFill>
                  <a:schemeClr val="accent1"/>
                </a:solidFill>
                <a:latin typeface="Roboto"/>
                <a:ea typeface="Roboto"/>
                <a:cs typeface="Roboto"/>
                <a:sym typeface="Roboto"/>
              </a:rPr>
              <a:t>G</a:t>
            </a:r>
            <a:r>
              <a:rPr lang="en" sz="2400" dirty="0">
                <a:solidFill>
                  <a:schemeClr val="accent1"/>
                </a:solidFill>
                <a:latin typeface="Roboto"/>
                <a:ea typeface="Roboto"/>
                <a:cs typeface="Roboto"/>
                <a:sym typeface="Roboto"/>
              </a:rPr>
              <a:t>oal achieved:</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increased TP, decreased FN</a:t>
            </a:r>
            <a:endParaRPr sz="2400" dirty="0">
              <a:solidFill>
                <a:schemeClr val="accent1"/>
              </a:solidFill>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Best models:</a:t>
            </a:r>
            <a:endParaRPr sz="2400" dirty="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SVM</a:t>
            </a:r>
            <a:endParaRPr sz="2400" dirty="0">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1057400" y="335800"/>
            <a:ext cx="6880800" cy="18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600"/>
              <a:t>Deployment of ML Models</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7025" y="229425"/>
            <a:ext cx="4555200"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Churn Modelling</a:t>
            </a:r>
            <a:r>
              <a:rPr lang="en"/>
              <a:t> </a:t>
            </a:r>
            <a:endParaRPr/>
          </a:p>
        </p:txBody>
      </p:sp>
      <p:sp>
        <p:nvSpPr>
          <p:cNvPr id="71" name="Google Shape;71;p14"/>
          <p:cNvSpPr txBox="1">
            <a:spLocks noGrp="1"/>
          </p:cNvSpPr>
          <p:nvPr>
            <p:ph type="subTitle" idx="1"/>
          </p:nvPr>
        </p:nvSpPr>
        <p:spPr>
          <a:xfrm>
            <a:off x="17025" y="1683800"/>
            <a:ext cx="4512600" cy="11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a:solidFill>
                  <a:schemeClr val="lt1"/>
                </a:solidFill>
                <a:latin typeface="Merriweather"/>
                <a:ea typeface="Merriweather"/>
                <a:cs typeface="Merriweather"/>
                <a:sym typeface="Merriweather"/>
              </a:rPr>
              <a:t>Objective</a:t>
            </a:r>
            <a:endParaRPr sz="5200">
              <a:solidFill>
                <a:schemeClr val="lt1"/>
              </a:solidFill>
              <a:latin typeface="Merriweather"/>
              <a:ea typeface="Merriweather"/>
              <a:cs typeface="Merriweather"/>
              <a:sym typeface="Merriweather"/>
            </a:endParaRPr>
          </a:p>
        </p:txBody>
      </p:sp>
      <p:sp>
        <p:nvSpPr>
          <p:cNvPr id="72" name="Google Shape;72;p14"/>
          <p:cNvSpPr txBox="1">
            <a:spLocks noGrp="1"/>
          </p:cNvSpPr>
          <p:nvPr>
            <p:ph type="body" idx="2"/>
          </p:nvPr>
        </p:nvSpPr>
        <p:spPr>
          <a:xfrm>
            <a:off x="4690325" y="90625"/>
            <a:ext cx="4388100" cy="47886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2400">
              <a:solidFill>
                <a:schemeClr val="accent1"/>
              </a:solidFill>
              <a:latin typeface="Old Standard TT"/>
              <a:ea typeface="Old Standard TT"/>
              <a:cs typeface="Old Standard TT"/>
              <a:sym typeface="Old Standard TT"/>
            </a:endParaRPr>
          </a:p>
          <a:p>
            <a:pPr marL="457200" lvl="0" indent="-381000" algn="l" rtl="0">
              <a:lnSpc>
                <a:spcPct val="10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Predict if a bank’s customer will stay or leave the bank</a:t>
            </a:r>
            <a:br>
              <a:rPr lang="en" sz="2400">
                <a:solidFill>
                  <a:schemeClr val="accent1"/>
                </a:solidFill>
                <a:latin typeface="Old Standard TT"/>
                <a:ea typeface="Old Standard TT"/>
                <a:cs typeface="Old Standard TT"/>
                <a:sym typeface="Old Standard TT"/>
              </a:rPr>
            </a:br>
            <a:endParaRPr sz="2400">
              <a:solidFill>
                <a:schemeClr val="accent1"/>
              </a:solidFill>
              <a:latin typeface="Old Standard TT"/>
              <a:ea typeface="Old Standard TT"/>
              <a:cs typeface="Old Standard TT"/>
              <a:sym typeface="Old Standard TT"/>
            </a:endParaRPr>
          </a:p>
          <a:p>
            <a:pPr marL="457200" lvl="0" indent="-381000" algn="l" rtl="0">
              <a:lnSpc>
                <a:spcPct val="10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Business case:</a:t>
            </a:r>
            <a:endParaRPr sz="2400">
              <a:solidFill>
                <a:schemeClr val="accent1"/>
              </a:solidFill>
              <a:latin typeface="Old Standard TT"/>
              <a:ea typeface="Old Standard TT"/>
              <a:cs typeface="Old Standard TT"/>
              <a:sym typeface="Old Standard TT"/>
            </a:endParaRPr>
          </a:p>
          <a:p>
            <a:pPr marL="914400" lvl="1" indent="-381000" algn="l" rtl="0">
              <a:lnSpc>
                <a:spcPct val="10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banking</a:t>
            </a:r>
            <a:endParaRPr sz="2400">
              <a:solidFill>
                <a:srgbClr val="FFFBF0"/>
              </a:solidFill>
              <a:latin typeface="Old Standard TT"/>
              <a:ea typeface="Old Standard TT"/>
              <a:cs typeface="Old Standard TT"/>
              <a:sym typeface="Old Standard TT"/>
            </a:endParaRPr>
          </a:p>
          <a:p>
            <a:pPr marL="0" lvl="0" indent="0" algn="l" rtl="0">
              <a:spcBef>
                <a:spcPts val="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25" y="0"/>
            <a:ext cx="9144000" cy="1148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Flask and HTML - 1</a:t>
            </a:r>
            <a:endParaRPr sz="4800">
              <a:solidFill>
                <a:schemeClr val="lt1"/>
              </a:solidFill>
            </a:endParaRPr>
          </a:p>
        </p:txBody>
      </p:sp>
      <p:sp>
        <p:nvSpPr>
          <p:cNvPr id="191" name="Google Shape;191;p32"/>
          <p:cNvSpPr txBox="1"/>
          <p:nvPr/>
        </p:nvSpPr>
        <p:spPr>
          <a:xfrm>
            <a:off x="4433525" y="1148100"/>
            <a:ext cx="4539300" cy="3534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HTML/CSS/Bootstrap</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HTML template and CSS styling to enter customer info</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jinja - loads data passed by Flask:</a:t>
            </a:r>
            <a:endParaRPr sz="2400">
              <a:solidFill>
                <a:schemeClr val="accent1"/>
              </a:solidFill>
              <a:latin typeface="Roboto"/>
              <a:ea typeface="Roboto"/>
              <a:cs typeface="Roboto"/>
              <a:sym typeface="Roboto"/>
            </a:endParaRPr>
          </a:p>
          <a:p>
            <a:pPr marL="1371600" lvl="2"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predictions</a:t>
            </a:r>
            <a:endParaRPr sz="2400">
              <a:solidFill>
                <a:schemeClr val="accent1"/>
              </a:solidFill>
              <a:latin typeface="Roboto"/>
              <a:ea typeface="Roboto"/>
              <a:cs typeface="Roboto"/>
              <a:sym typeface="Roboto"/>
            </a:endParaRPr>
          </a:p>
          <a:p>
            <a:pPr marL="1371600" lvl="2"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customer info table</a:t>
            </a:r>
            <a:endParaRPr>
              <a:solidFill>
                <a:schemeClr val="accent1"/>
              </a:solidFill>
              <a:latin typeface="Roboto"/>
              <a:ea typeface="Roboto"/>
              <a:cs typeface="Roboto"/>
              <a:sym typeface="Roboto"/>
            </a:endParaRPr>
          </a:p>
        </p:txBody>
      </p:sp>
      <p:sp>
        <p:nvSpPr>
          <p:cNvPr id="192" name="Google Shape;192;p32"/>
          <p:cNvSpPr txBox="1"/>
          <p:nvPr/>
        </p:nvSpPr>
        <p:spPr>
          <a:xfrm>
            <a:off x="120850" y="1148100"/>
            <a:ext cx="4222200" cy="3663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app.py - Flask API</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loads models</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receives customer details through GUI </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computes and returns predictions</a:t>
            </a:r>
            <a:endParaRPr sz="2400">
              <a:solidFill>
                <a:schemeClr val="accent1"/>
              </a:solidFill>
              <a:latin typeface="Roboto"/>
              <a:ea typeface="Roboto"/>
              <a:cs typeface="Roboto"/>
              <a:sym typeface="Roboto"/>
            </a:endParaRPr>
          </a:p>
          <a:p>
            <a:pPr marL="914400" lvl="1"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returns customer info table</a:t>
            </a:r>
            <a:endParaRPr sz="2400">
              <a:solidFill>
                <a:schemeClr val="accent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25" y="0"/>
            <a:ext cx="9144000" cy="1148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lt1"/>
                </a:solidFill>
              </a:rPr>
              <a:t>Flask and HTML - 2</a:t>
            </a:r>
            <a:endParaRPr sz="4800">
              <a:solidFill>
                <a:schemeClr val="lt1"/>
              </a:solidFill>
            </a:endParaRPr>
          </a:p>
        </p:txBody>
      </p:sp>
      <p:pic>
        <p:nvPicPr>
          <p:cNvPr id="198" name="Google Shape;198;p33"/>
          <p:cNvPicPr preferRelativeResize="0"/>
          <p:nvPr/>
        </p:nvPicPr>
        <p:blipFill>
          <a:blip r:embed="rId3">
            <a:alphaModFix/>
          </a:blip>
          <a:stretch>
            <a:fillRect/>
          </a:stretch>
        </p:blipFill>
        <p:spPr>
          <a:xfrm>
            <a:off x="902200" y="1268875"/>
            <a:ext cx="1567600" cy="3843275"/>
          </a:xfrm>
          <a:prstGeom prst="rect">
            <a:avLst/>
          </a:prstGeom>
          <a:noFill/>
          <a:ln w="9525" cap="flat" cmpd="sng">
            <a:solidFill>
              <a:schemeClr val="accent1"/>
            </a:solidFill>
            <a:prstDash val="solid"/>
            <a:round/>
            <a:headEnd type="none" w="sm" len="sm"/>
            <a:tailEnd type="none" w="sm" len="sm"/>
          </a:ln>
        </p:spPr>
      </p:pic>
      <p:sp>
        <p:nvSpPr>
          <p:cNvPr id="199" name="Google Shape;199;p33"/>
          <p:cNvSpPr/>
          <p:nvPr/>
        </p:nvSpPr>
        <p:spPr>
          <a:xfrm>
            <a:off x="4572000" y="1808388"/>
            <a:ext cx="4093500" cy="28851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txBox="1"/>
          <p:nvPr/>
        </p:nvSpPr>
        <p:spPr>
          <a:xfrm>
            <a:off x="4624800" y="1891338"/>
            <a:ext cx="3987900" cy="27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@app.route('/predict', methods=['POST'])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def predict():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return render_template('index.html',					 maind=maind)</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cxnSp>
        <p:nvCxnSpPr>
          <p:cNvPr id="201" name="Google Shape;201;p33"/>
          <p:cNvCxnSpPr/>
          <p:nvPr/>
        </p:nvCxnSpPr>
        <p:spPr>
          <a:xfrm>
            <a:off x="2152575" y="2432025"/>
            <a:ext cx="2469900" cy="430500"/>
          </a:xfrm>
          <a:prstGeom prst="straightConnector1">
            <a:avLst/>
          </a:prstGeom>
          <a:noFill/>
          <a:ln w="19050" cap="flat" cmpd="sng">
            <a:solidFill>
              <a:schemeClr val="dk2"/>
            </a:solidFill>
            <a:prstDash val="solid"/>
            <a:round/>
            <a:headEnd type="none" w="med" len="med"/>
            <a:tailEnd type="triangle" w="med" len="med"/>
          </a:ln>
        </p:spPr>
      </p:cxnSp>
      <p:cxnSp>
        <p:nvCxnSpPr>
          <p:cNvPr id="202" name="Google Shape;202;p33"/>
          <p:cNvCxnSpPr/>
          <p:nvPr/>
        </p:nvCxnSpPr>
        <p:spPr>
          <a:xfrm rot="10800000">
            <a:off x="2311275" y="3240200"/>
            <a:ext cx="2371500" cy="430500"/>
          </a:xfrm>
          <a:prstGeom prst="straightConnector1">
            <a:avLst/>
          </a:prstGeom>
          <a:noFill/>
          <a:ln w="19050" cap="flat" cmpd="sng">
            <a:solidFill>
              <a:schemeClr val="dk2"/>
            </a:solidFill>
            <a:prstDash val="solid"/>
            <a:round/>
            <a:headEnd type="none" w="med" len="med"/>
            <a:tailEnd type="triangle" w="med" len="med"/>
          </a:ln>
        </p:spPr>
      </p:cxnSp>
      <p:cxnSp>
        <p:nvCxnSpPr>
          <p:cNvPr id="203" name="Google Shape;203;p33"/>
          <p:cNvCxnSpPr/>
          <p:nvPr/>
        </p:nvCxnSpPr>
        <p:spPr>
          <a:xfrm flipH="1">
            <a:off x="2311275" y="3761325"/>
            <a:ext cx="2371500" cy="521100"/>
          </a:xfrm>
          <a:prstGeom prst="straightConnector1">
            <a:avLst/>
          </a:prstGeom>
          <a:noFill/>
          <a:ln w="19050" cap="flat" cmpd="sng">
            <a:solidFill>
              <a:schemeClr val="dk2"/>
            </a:solidFill>
            <a:prstDash val="solid"/>
            <a:round/>
            <a:headEnd type="none" w="med" len="med"/>
            <a:tailEnd type="triangle" w="med" len="med"/>
          </a:ln>
        </p:spPr>
      </p:cxnSp>
      <p:sp>
        <p:nvSpPr>
          <p:cNvPr id="204" name="Google Shape;204;p33"/>
          <p:cNvSpPr txBox="1"/>
          <p:nvPr/>
        </p:nvSpPr>
        <p:spPr>
          <a:xfrm>
            <a:off x="4645000" y="1427450"/>
            <a:ext cx="8460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Roboto"/>
                <a:ea typeface="Roboto"/>
                <a:cs typeface="Roboto"/>
                <a:sym typeface="Roboto"/>
              </a:rPr>
              <a:t>app.py</a:t>
            </a:r>
            <a:endParaRPr>
              <a:solidFill>
                <a:schemeClr val="accent1"/>
              </a:solidFill>
              <a:latin typeface="Roboto"/>
              <a:ea typeface="Roboto"/>
              <a:cs typeface="Roboto"/>
              <a:sym typeface="Roboto"/>
            </a:endParaRPr>
          </a:p>
        </p:txBody>
      </p:sp>
      <p:sp>
        <p:nvSpPr>
          <p:cNvPr id="205" name="Google Shape;205;p33"/>
          <p:cNvSpPr txBox="1"/>
          <p:nvPr/>
        </p:nvSpPr>
        <p:spPr>
          <a:xfrm>
            <a:off x="3197400" y="3995275"/>
            <a:ext cx="13746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Roboto"/>
                <a:ea typeface="Roboto"/>
                <a:cs typeface="Roboto"/>
                <a:sym typeface="Roboto"/>
              </a:rPr>
              <a:t>customer table</a:t>
            </a:r>
            <a:endParaRPr>
              <a:solidFill>
                <a:schemeClr val="accent1"/>
              </a:solidFill>
              <a:latin typeface="Roboto"/>
              <a:ea typeface="Roboto"/>
              <a:cs typeface="Roboto"/>
              <a:sym typeface="Roboto"/>
            </a:endParaRPr>
          </a:p>
        </p:txBody>
      </p:sp>
      <p:sp>
        <p:nvSpPr>
          <p:cNvPr id="206" name="Google Shape;206;p33"/>
          <p:cNvSpPr txBox="1"/>
          <p:nvPr/>
        </p:nvSpPr>
        <p:spPr>
          <a:xfrm>
            <a:off x="3406350" y="3111825"/>
            <a:ext cx="1102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Roboto"/>
                <a:ea typeface="Roboto"/>
                <a:cs typeface="Roboto"/>
                <a:sym typeface="Roboto"/>
              </a:rPr>
              <a:t>predictions</a:t>
            </a:r>
            <a:endParaRPr>
              <a:solidFill>
                <a:schemeClr val="accent1"/>
              </a:solidFill>
              <a:latin typeface="Roboto"/>
              <a:ea typeface="Roboto"/>
              <a:cs typeface="Roboto"/>
              <a:sym typeface="Roboto"/>
            </a:endParaRPr>
          </a:p>
        </p:txBody>
      </p:sp>
      <p:sp>
        <p:nvSpPr>
          <p:cNvPr id="207" name="Google Shape;207;p33"/>
          <p:cNvSpPr txBox="1"/>
          <p:nvPr/>
        </p:nvSpPr>
        <p:spPr>
          <a:xfrm>
            <a:off x="2571800" y="2190575"/>
            <a:ext cx="1306500" cy="43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Roboto"/>
                <a:ea typeface="Roboto"/>
                <a:cs typeface="Roboto"/>
                <a:sym typeface="Roboto"/>
              </a:rPr>
              <a:t>customer info</a:t>
            </a:r>
            <a:endParaRPr>
              <a:solidFill>
                <a:schemeClr val="accen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327C-B12B-A602-4C9C-EA7FD189529B}"/>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AB4EA4E-F047-E66C-FA82-D5FE2B0AC52F}"/>
              </a:ext>
            </a:extLst>
          </p:cNvPr>
          <p:cNvPicPr>
            <a:picLocks noChangeAspect="1"/>
          </p:cNvPicPr>
          <p:nvPr/>
        </p:nvPicPr>
        <p:blipFill>
          <a:blip r:embed="rId2"/>
          <a:stretch>
            <a:fillRect/>
          </a:stretch>
        </p:blipFill>
        <p:spPr>
          <a:xfrm>
            <a:off x="836749" y="-138896"/>
            <a:ext cx="7470501" cy="5143500"/>
          </a:xfrm>
          <a:prstGeom prst="rect">
            <a:avLst/>
          </a:prstGeom>
        </p:spPr>
      </p:pic>
    </p:spTree>
    <p:extLst>
      <p:ext uri="{BB962C8B-B14F-4D97-AF65-F5344CB8AC3E}">
        <p14:creationId xmlns:p14="http://schemas.microsoft.com/office/powerpoint/2010/main" val="2763049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F31D-E8D2-6D3A-E072-FCF823CD158A}"/>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2C497ECF-9B3B-FA01-B3D9-37D1CCA3DC8A}"/>
              </a:ext>
            </a:extLst>
          </p:cNvPr>
          <p:cNvPicPr>
            <a:picLocks noChangeAspect="1"/>
          </p:cNvPicPr>
          <p:nvPr/>
        </p:nvPicPr>
        <p:blipFill>
          <a:blip r:embed="rId2"/>
          <a:stretch>
            <a:fillRect/>
          </a:stretch>
        </p:blipFill>
        <p:spPr>
          <a:xfrm>
            <a:off x="1151765" y="0"/>
            <a:ext cx="6247800" cy="5131830"/>
          </a:xfrm>
          <a:prstGeom prst="rect">
            <a:avLst/>
          </a:prstGeom>
        </p:spPr>
      </p:pic>
    </p:spTree>
    <p:extLst>
      <p:ext uri="{BB962C8B-B14F-4D97-AF65-F5344CB8AC3E}">
        <p14:creationId xmlns:p14="http://schemas.microsoft.com/office/powerpoint/2010/main" val="758334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296D-B837-B308-86BC-803C990F958F}"/>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7FC2647-EA49-9C31-E711-5BD00C9A5879}"/>
              </a:ext>
            </a:extLst>
          </p:cNvPr>
          <p:cNvPicPr>
            <a:picLocks noChangeAspect="1"/>
          </p:cNvPicPr>
          <p:nvPr/>
        </p:nvPicPr>
        <p:blipFill>
          <a:blip r:embed="rId2"/>
          <a:stretch>
            <a:fillRect/>
          </a:stretch>
        </p:blipFill>
        <p:spPr>
          <a:xfrm>
            <a:off x="969321" y="-173620"/>
            <a:ext cx="6977519" cy="5317120"/>
          </a:xfrm>
          <a:prstGeom prst="rect">
            <a:avLst/>
          </a:prstGeom>
        </p:spPr>
      </p:pic>
    </p:spTree>
    <p:extLst>
      <p:ext uri="{BB962C8B-B14F-4D97-AF65-F5344CB8AC3E}">
        <p14:creationId xmlns:p14="http://schemas.microsoft.com/office/powerpoint/2010/main" val="102157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0" y="697300"/>
            <a:ext cx="4305000" cy="79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Conclusions</a:t>
            </a:r>
            <a:endParaRPr sz="4800"/>
          </a:p>
        </p:txBody>
      </p:sp>
      <p:sp>
        <p:nvSpPr>
          <p:cNvPr id="219" name="Google Shape;219;p35"/>
          <p:cNvSpPr txBox="1">
            <a:spLocks noGrp="1"/>
          </p:cNvSpPr>
          <p:nvPr>
            <p:ph type="body" idx="1"/>
          </p:nvPr>
        </p:nvSpPr>
        <p:spPr>
          <a:xfrm>
            <a:off x="4365550" y="98175"/>
            <a:ext cx="4698000" cy="4917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chemeClr val="accent1"/>
              </a:buClr>
              <a:buSzPts val="2400"/>
              <a:buChar char="❖"/>
            </a:pPr>
            <a:r>
              <a:rPr lang="en" sz="2400" dirty="0">
                <a:solidFill>
                  <a:schemeClr val="accent1"/>
                </a:solidFill>
              </a:rPr>
              <a:t>best models:</a:t>
            </a:r>
            <a:endParaRPr sz="24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SVM</a:t>
            </a:r>
            <a:endParaRPr sz="2400" dirty="0">
              <a:solidFill>
                <a:schemeClr val="accent1"/>
              </a:solidFill>
            </a:endParaRPr>
          </a:p>
          <a:p>
            <a:pPr marL="457200" lvl="0" indent="-381000" algn="l" rtl="0">
              <a:lnSpc>
                <a:spcPct val="100000"/>
              </a:lnSpc>
              <a:spcBef>
                <a:spcPts val="0"/>
              </a:spcBef>
              <a:spcAft>
                <a:spcPts val="0"/>
              </a:spcAft>
              <a:buClr>
                <a:schemeClr val="accent1"/>
              </a:buClr>
              <a:buSzPts val="2400"/>
              <a:buChar char="❖"/>
            </a:pPr>
            <a:r>
              <a:rPr lang="en" sz="2400" dirty="0">
                <a:solidFill>
                  <a:schemeClr val="accent1"/>
                </a:solidFill>
              </a:rPr>
              <a:t>huge difference with SMOTE</a:t>
            </a:r>
            <a:endParaRPr sz="2400" dirty="0">
              <a:solidFill>
                <a:schemeClr val="accent1"/>
              </a:solidFill>
            </a:endParaRPr>
          </a:p>
          <a:p>
            <a:pPr marL="457200" lvl="0" indent="-381000" algn="l" rtl="0">
              <a:lnSpc>
                <a:spcPct val="100000"/>
              </a:lnSpc>
              <a:spcBef>
                <a:spcPts val="0"/>
              </a:spcBef>
              <a:spcAft>
                <a:spcPts val="0"/>
              </a:spcAft>
              <a:buClr>
                <a:schemeClr val="accent1"/>
              </a:buClr>
              <a:buSzPts val="2400"/>
              <a:buChar char="❖"/>
            </a:pPr>
            <a:r>
              <a:rPr lang="en" sz="2400" dirty="0">
                <a:solidFill>
                  <a:schemeClr val="accent1"/>
                </a:solidFill>
              </a:rPr>
              <a:t>ways for improvement</a:t>
            </a:r>
            <a:endParaRPr sz="22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more data points</a:t>
            </a: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Deep Learning</a:t>
            </a:r>
            <a:endParaRPr sz="24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feature selection</a:t>
            </a:r>
            <a:endParaRPr sz="24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feature engineering</a:t>
            </a:r>
            <a:endParaRPr sz="24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additional ML algorithms and imbalance handling techniques</a:t>
            </a:r>
            <a:endParaRPr sz="2400" dirty="0">
              <a:solidFill>
                <a:schemeClr val="accent1"/>
              </a:solidFill>
            </a:endParaRPr>
          </a:p>
          <a:p>
            <a:pPr marL="914400" lvl="1" indent="-381000" algn="l" rtl="0">
              <a:lnSpc>
                <a:spcPct val="100000"/>
              </a:lnSpc>
              <a:spcBef>
                <a:spcPts val="0"/>
              </a:spcBef>
              <a:spcAft>
                <a:spcPts val="0"/>
              </a:spcAft>
              <a:buClr>
                <a:schemeClr val="accent1"/>
              </a:buClr>
              <a:buSzPts val="2400"/>
              <a:buChar char="➢"/>
            </a:pPr>
            <a:r>
              <a:rPr lang="en" sz="2400" dirty="0">
                <a:solidFill>
                  <a:schemeClr val="accent1"/>
                </a:solidFill>
              </a:rPr>
              <a:t>finer hyperparameter tuning</a:t>
            </a:r>
            <a:endParaRPr sz="2400" dirty="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0" y="762850"/>
            <a:ext cx="9144000" cy="112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Questions?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7025" y="229425"/>
            <a:ext cx="4555200"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Churn Modelling</a:t>
            </a:r>
            <a:r>
              <a:rPr lang="en"/>
              <a:t> </a:t>
            </a:r>
            <a:endParaRPr/>
          </a:p>
        </p:txBody>
      </p:sp>
      <p:sp>
        <p:nvSpPr>
          <p:cNvPr id="78" name="Google Shape;78;p15"/>
          <p:cNvSpPr txBox="1">
            <a:spLocks noGrp="1"/>
          </p:cNvSpPr>
          <p:nvPr>
            <p:ph type="subTitle" idx="1"/>
          </p:nvPr>
        </p:nvSpPr>
        <p:spPr>
          <a:xfrm>
            <a:off x="17025" y="1683800"/>
            <a:ext cx="4512600" cy="11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a:solidFill>
                  <a:schemeClr val="lt1"/>
                </a:solidFill>
                <a:latin typeface="Merriweather"/>
                <a:ea typeface="Merriweather"/>
                <a:cs typeface="Merriweather"/>
                <a:sym typeface="Merriweather"/>
              </a:rPr>
              <a:t>Data Source</a:t>
            </a:r>
            <a:endParaRPr sz="5200">
              <a:solidFill>
                <a:schemeClr val="lt1"/>
              </a:solidFill>
              <a:latin typeface="Merriweather"/>
              <a:ea typeface="Merriweather"/>
              <a:cs typeface="Merriweather"/>
              <a:sym typeface="Merriweather"/>
            </a:endParaRPr>
          </a:p>
        </p:txBody>
      </p:sp>
      <p:sp>
        <p:nvSpPr>
          <p:cNvPr id="79" name="Google Shape;79;p15"/>
          <p:cNvSpPr txBox="1">
            <a:spLocks noGrp="1"/>
          </p:cNvSpPr>
          <p:nvPr>
            <p:ph type="body" idx="2"/>
          </p:nvPr>
        </p:nvSpPr>
        <p:spPr>
          <a:xfrm>
            <a:off x="4783450" y="500925"/>
            <a:ext cx="4153800" cy="4111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u="sng">
                <a:solidFill>
                  <a:schemeClr val="hlink"/>
                </a:solidFill>
                <a:latin typeface="Old Standard TT"/>
                <a:ea typeface="Old Standard TT"/>
                <a:cs typeface="Old Standard TT"/>
                <a:sym typeface="Old Standard TT"/>
                <a:hlinkClick r:id="rId3"/>
              </a:rPr>
              <a:t>Kaggle Churn Modelling Dataset</a:t>
            </a: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10,000 records</a:t>
            </a: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Demographic information</a:t>
            </a: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Banking information</a:t>
            </a:r>
            <a:endParaRPr sz="24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7025" y="229425"/>
            <a:ext cx="4555200"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Churn Modelling</a:t>
            </a:r>
            <a:r>
              <a:rPr lang="en"/>
              <a:t> </a:t>
            </a:r>
            <a:endParaRPr/>
          </a:p>
        </p:txBody>
      </p:sp>
      <p:sp>
        <p:nvSpPr>
          <p:cNvPr id="85" name="Google Shape;85;p16"/>
          <p:cNvSpPr txBox="1">
            <a:spLocks noGrp="1"/>
          </p:cNvSpPr>
          <p:nvPr>
            <p:ph type="subTitle" idx="1"/>
          </p:nvPr>
        </p:nvSpPr>
        <p:spPr>
          <a:xfrm>
            <a:off x="17025" y="1683800"/>
            <a:ext cx="4512600" cy="11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a:solidFill>
                  <a:schemeClr val="lt1"/>
                </a:solidFill>
                <a:latin typeface="Merriweather"/>
                <a:ea typeface="Merriweather"/>
                <a:cs typeface="Merriweather"/>
                <a:sym typeface="Merriweather"/>
              </a:rPr>
              <a:t>How ?</a:t>
            </a:r>
            <a:endParaRPr sz="5200">
              <a:solidFill>
                <a:schemeClr val="lt1"/>
              </a:solidFill>
              <a:latin typeface="Merriweather"/>
              <a:ea typeface="Merriweather"/>
              <a:cs typeface="Merriweather"/>
              <a:sym typeface="Merriweather"/>
            </a:endParaRPr>
          </a:p>
        </p:txBody>
      </p:sp>
      <p:sp>
        <p:nvSpPr>
          <p:cNvPr id="86" name="Google Shape;86;p16"/>
          <p:cNvSpPr txBox="1">
            <a:spLocks noGrp="1"/>
          </p:cNvSpPr>
          <p:nvPr>
            <p:ph type="body" idx="2"/>
          </p:nvPr>
        </p:nvSpPr>
        <p:spPr>
          <a:xfrm>
            <a:off x="4783450" y="500925"/>
            <a:ext cx="4246200" cy="4111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ETL &amp; EDA</a:t>
            </a: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Create and save Machine Learning models</a:t>
            </a:r>
            <a:endParaRPr sz="2400">
              <a:solidFill>
                <a:schemeClr val="accent1"/>
              </a:solidFill>
              <a:latin typeface="Old Standard TT"/>
              <a:ea typeface="Old Standard TT"/>
              <a:cs typeface="Old Standard TT"/>
              <a:sym typeface="Old Standard TT"/>
            </a:endParaRPr>
          </a:p>
          <a:p>
            <a:pPr marL="457200" lvl="0" indent="-381000" algn="l" rtl="0">
              <a:lnSpc>
                <a:spcPct val="150000"/>
              </a:lnSpc>
              <a:spcBef>
                <a:spcPts val="0"/>
              </a:spcBef>
              <a:spcAft>
                <a:spcPts val="0"/>
              </a:spcAft>
              <a:buClr>
                <a:schemeClr val="accent1"/>
              </a:buClr>
              <a:buSzPts val="2400"/>
              <a:buFont typeface="Old Standard TT"/>
              <a:buChar char="❖"/>
            </a:pPr>
            <a:r>
              <a:rPr lang="en" sz="2400">
                <a:solidFill>
                  <a:schemeClr val="accent1"/>
                </a:solidFill>
                <a:latin typeface="Old Standard TT"/>
                <a:ea typeface="Old Standard TT"/>
                <a:cs typeface="Old Standard TT"/>
                <a:sym typeface="Old Standard TT"/>
              </a:rPr>
              <a:t>Deployment of ML models</a:t>
            </a:r>
            <a:endParaRPr sz="2400">
              <a:solidFill>
                <a:schemeClr val="accent1"/>
              </a:solidFill>
              <a:latin typeface="Old Standard TT"/>
              <a:ea typeface="Old Standard TT"/>
              <a:cs typeface="Old Standard TT"/>
              <a:sym typeface="Old Standard TT"/>
            </a:endParaRPr>
          </a:p>
          <a:p>
            <a:pPr marL="457200" lvl="0" indent="0" algn="l" rtl="0">
              <a:lnSpc>
                <a:spcPct val="150000"/>
              </a:lnSpc>
              <a:spcBef>
                <a:spcPts val="0"/>
              </a:spcBef>
              <a:spcAft>
                <a:spcPts val="0"/>
              </a:spcAft>
              <a:buNone/>
            </a:pPr>
            <a:endParaRPr sz="24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91075" y="414775"/>
            <a:ext cx="7046100" cy="20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600"/>
              <a:t>ETL &amp; Exploratory Data Analysis</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0" y="500925"/>
            <a:ext cx="3777000" cy="10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ETL</a:t>
            </a:r>
            <a:endParaRPr dirty="0"/>
          </a:p>
        </p:txBody>
      </p:sp>
      <p:sp>
        <p:nvSpPr>
          <p:cNvPr id="97" name="Google Shape;97;p18"/>
          <p:cNvSpPr txBox="1">
            <a:spLocks noGrp="1"/>
          </p:cNvSpPr>
          <p:nvPr>
            <p:ph type="body" idx="1"/>
          </p:nvPr>
        </p:nvSpPr>
        <p:spPr>
          <a:xfrm>
            <a:off x="0" y="1521050"/>
            <a:ext cx="3777000" cy="1008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a:solidFill>
                  <a:schemeClr val="accent3"/>
                </a:solidFill>
                <a:latin typeface="Merriweather"/>
                <a:ea typeface="Merriweather"/>
                <a:cs typeface="Merriweather"/>
                <a:sym typeface="Merriweather"/>
              </a:rPr>
              <a:t>Extract, Transform, Load</a:t>
            </a:r>
            <a:endParaRPr sz="2000">
              <a:solidFill>
                <a:schemeClr val="accent3"/>
              </a:solidFill>
            </a:endParaRPr>
          </a:p>
        </p:txBody>
      </p:sp>
      <p:sp>
        <p:nvSpPr>
          <p:cNvPr id="98" name="Google Shape;98;p18"/>
          <p:cNvSpPr txBox="1"/>
          <p:nvPr/>
        </p:nvSpPr>
        <p:spPr>
          <a:xfrm>
            <a:off x="3873675" y="166900"/>
            <a:ext cx="5041800" cy="46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Kaggle Dataset → very clean</a:t>
            </a:r>
            <a:endParaRPr sz="2400" dirty="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Removing features not needed for ML and using :</a:t>
            </a:r>
            <a:endParaRPr sz="2400" dirty="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RowNumber</a:t>
            </a:r>
            <a:endParaRPr sz="2400" dirty="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CustomerId</a:t>
            </a:r>
            <a:endParaRPr sz="2400" dirty="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Surname</a:t>
            </a:r>
            <a:endParaRPr sz="2400" dirty="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Save it as the analytical base table (abt)</a:t>
            </a:r>
            <a:endParaRPr sz="2400" dirty="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dirty="0">
                <a:solidFill>
                  <a:schemeClr val="accent1"/>
                </a:solidFill>
                <a:latin typeface="Roboto"/>
                <a:ea typeface="Roboto"/>
                <a:cs typeface="Roboto"/>
                <a:sym typeface="Roboto"/>
              </a:rPr>
              <a:t>abt → input to all modelling notebooks</a:t>
            </a:r>
            <a:endParaRPr sz="2400" dirty="0">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55D5-C27E-046B-7B26-ACC4030BBB3B}"/>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0FFCBF61-6B7B-AB2C-3892-CD3356C797A9}"/>
              </a:ext>
            </a:extLst>
          </p:cNvPr>
          <p:cNvSpPr>
            <a:spLocks noGrp="1"/>
          </p:cNvSpPr>
          <p:nvPr>
            <p:ph type="body" idx="1"/>
          </p:nvPr>
        </p:nvSpPr>
        <p:spPr>
          <a:xfrm>
            <a:off x="3913238" y="500924"/>
            <a:ext cx="5083277" cy="4316881"/>
          </a:xfrm>
        </p:spPr>
        <p:txBody>
          <a:bodyPr/>
          <a:lstStyle/>
          <a:p>
            <a:r>
              <a:rPr lang="en-US" sz="2000" b="0" i="0" dirty="0">
                <a:solidFill>
                  <a:schemeClr val="tx1"/>
                </a:solidFill>
                <a:effectLst/>
                <a:latin typeface="Roboto" panose="02000000000000000000" pitchFamily="2" charset="0"/>
                <a:ea typeface="Roboto" panose="02000000000000000000" pitchFamily="2" charset="0"/>
              </a:rPr>
              <a:t>Credit Score</a:t>
            </a:r>
          </a:p>
          <a:p>
            <a:r>
              <a:rPr lang="en-US" sz="2000" b="0" i="0" dirty="0">
                <a:solidFill>
                  <a:schemeClr val="tx1"/>
                </a:solidFill>
                <a:effectLst/>
                <a:latin typeface="Roboto" panose="02000000000000000000" pitchFamily="2" charset="0"/>
                <a:ea typeface="Roboto" panose="02000000000000000000" pitchFamily="2" charset="0"/>
              </a:rPr>
              <a:t>Geography</a:t>
            </a:r>
            <a:endParaRPr lang="en-US" sz="2000" dirty="0">
              <a:solidFill>
                <a:schemeClr val="tx1"/>
              </a:solidFill>
              <a:latin typeface="Roboto" panose="02000000000000000000" pitchFamily="2" charset="0"/>
              <a:ea typeface="Roboto" panose="02000000000000000000" pitchFamily="2" charset="0"/>
            </a:endParaRPr>
          </a:p>
          <a:p>
            <a:r>
              <a:rPr lang="en-US" sz="2000" b="0" i="0" dirty="0">
                <a:solidFill>
                  <a:schemeClr val="tx1"/>
                </a:solidFill>
                <a:effectLst/>
                <a:latin typeface="Roboto" panose="02000000000000000000" pitchFamily="2" charset="0"/>
                <a:ea typeface="Roboto" panose="02000000000000000000" pitchFamily="2" charset="0"/>
              </a:rPr>
              <a:t> Gender</a:t>
            </a:r>
          </a:p>
          <a:p>
            <a:r>
              <a:rPr lang="en-US" sz="2000" b="0" i="0" dirty="0">
                <a:solidFill>
                  <a:schemeClr val="tx1"/>
                </a:solidFill>
                <a:effectLst/>
                <a:latin typeface="Roboto" panose="02000000000000000000" pitchFamily="2" charset="0"/>
                <a:ea typeface="Roboto" panose="02000000000000000000" pitchFamily="2" charset="0"/>
              </a:rPr>
              <a:t>Age</a:t>
            </a:r>
          </a:p>
          <a:p>
            <a:r>
              <a:rPr lang="en-US" sz="2000" b="0" i="0" dirty="0">
                <a:solidFill>
                  <a:schemeClr val="tx1"/>
                </a:solidFill>
                <a:effectLst/>
                <a:latin typeface="Roboto" panose="02000000000000000000" pitchFamily="2" charset="0"/>
                <a:ea typeface="Roboto" panose="02000000000000000000" pitchFamily="2" charset="0"/>
              </a:rPr>
              <a:t>Length of Customer Tenure </a:t>
            </a:r>
          </a:p>
          <a:p>
            <a:r>
              <a:rPr lang="en-US" sz="2000" b="0" i="0" dirty="0">
                <a:solidFill>
                  <a:schemeClr val="tx1"/>
                </a:solidFill>
                <a:effectLst/>
                <a:latin typeface="Roboto" panose="02000000000000000000" pitchFamily="2" charset="0"/>
                <a:ea typeface="Roboto" panose="02000000000000000000" pitchFamily="2" charset="0"/>
              </a:rPr>
              <a:t>Balance </a:t>
            </a:r>
          </a:p>
          <a:p>
            <a:r>
              <a:rPr lang="en-US" sz="2000" b="0" i="0" dirty="0">
                <a:solidFill>
                  <a:schemeClr val="tx1"/>
                </a:solidFill>
                <a:effectLst/>
                <a:latin typeface="Roboto" panose="02000000000000000000" pitchFamily="2" charset="0"/>
                <a:ea typeface="Roboto" panose="02000000000000000000" pitchFamily="2" charset="0"/>
              </a:rPr>
              <a:t>Number of Bank Products Used</a:t>
            </a:r>
          </a:p>
          <a:p>
            <a:r>
              <a:rPr lang="en-US" sz="2000" b="0" i="0" dirty="0">
                <a:solidFill>
                  <a:schemeClr val="tx1"/>
                </a:solidFill>
                <a:effectLst/>
                <a:latin typeface="Roboto" panose="02000000000000000000" pitchFamily="2" charset="0"/>
                <a:ea typeface="Roboto" panose="02000000000000000000" pitchFamily="2" charset="0"/>
              </a:rPr>
              <a:t>Credit Card Usage</a:t>
            </a:r>
          </a:p>
          <a:p>
            <a:r>
              <a:rPr lang="en-US" sz="2000" b="0" i="0" dirty="0">
                <a:solidFill>
                  <a:schemeClr val="tx1"/>
                </a:solidFill>
                <a:effectLst/>
                <a:latin typeface="Roboto" panose="02000000000000000000" pitchFamily="2" charset="0"/>
                <a:ea typeface="Roboto" panose="02000000000000000000" pitchFamily="2" charset="0"/>
              </a:rPr>
              <a:t>Membership Activity</a:t>
            </a:r>
          </a:p>
          <a:p>
            <a:r>
              <a:rPr lang="en-US" sz="2000" b="0" i="0" dirty="0">
                <a:solidFill>
                  <a:schemeClr val="tx1"/>
                </a:solidFill>
                <a:effectLst/>
                <a:latin typeface="Roboto" panose="02000000000000000000" pitchFamily="2" charset="0"/>
                <a:ea typeface="Roboto" panose="02000000000000000000" pitchFamily="2" charset="0"/>
              </a:rPr>
              <a:t>Estimated Salary</a:t>
            </a:r>
          </a:p>
          <a:p>
            <a:r>
              <a:rPr lang="en-US" sz="2000" b="0" i="0" dirty="0">
                <a:solidFill>
                  <a:schemeClr val="tx1"/>
                </a:solidFill>
                <a:effectLst/>
                <a:latin typeface="Roboto" panose="02000000000000000000" pitchFamily="2" charset="0"/>
                <a:ea typeface="Roboto" panose="02000000000000000000" pitchFamily="2" charset="0"/>
              </a:rPr>
              <a:t> Exit Status.</a:t>
            </a:r>
            <a:endParaRPr lang="en-IN" sz="2000"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212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Feature Distribution</a:t>
            </a:r>
            <a:endParaRPr/>
          </a:p>
        </p:txBody>
      </p:sp>
      <p:pic>
        <p:nvPicPr>
          <p:cNvPr id="104" name="Google Shape;104;p19"/>
          <p:cNvPicPr preferRelativeResize="0"/>
          <p:nvPr/>
        </p:nvPicPr>
        <p:blipFill>
          <a:blip r:embed="rId3">
            <a:alphaModFix/>
          </a:blip>
          <a:stretch>
            <a:fillRect/>
          </a:stretch>
        </p:blipFill>
        <p:spPr>
          <a:xfrm>
            <a:off x="152400" y="1277025"/>
            <a:ext cx="4606475" cy="3070975"/>
          </a:xfrm>
          <a:prstGeom prst="rect">
            <a:avLst/>
          </a:prstGeom>
          <a:noFill/>
          <a:ln>
            <a:noFill/>
          </a:ln>
        </p:spPr>
      </p:pic>
      <p:sp>
        <p:nvSpPr>
          <p:cNvPr id="105" name="Google Shape;105;p19"/>
          <p:cNvSpPr txBox="1"/>
          <p:nvPr/>
        </p:nvSpPr>
        <p:spPr>
          <a:xfrm>
            <a:off x="4497325" y="1514200"/>
            <a:ext cx="4506300" cy="3229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Imbalanced dataset:</a:t>
            </a:r>
            <a:endParaRPr sz="240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Stays - 79.63%</a:t>
            </a:r>
            <a:endParaRPr sz="240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Exits - 20.37%</a:t>
            </a:r>
            <a:endParaRPr sz="2400">
              <a:solidFill>
                <a:schemeClr val="accent1"/>
              </a:solidFill>
              <a:latin typeface="Roboto"/>
              <a:ea typeface="Roboto"/>
              <a:cs typeface="Roboto"/>
              <a:sym typeface="Roboto"/>
            </a:endParaRPr>
          </a:p>
          <a:p>
            <a:pPr marL="457200" lvl="0"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Handling imbalanced classes:</a:t>
            </a:r>
            <a:endParaRPr sz="2400">
              <a:solidFill>
                <a:schemeClr val="accent1"/>
              </a:solidFill>
              <a:latin typeface="Roboto"/>
              <a:ea typeface="Roboto"/>
              <a:cs typeface="Roboto"/>
              <a:sym typeface="Roboto"/>
            </a:endParaRPr>
          </a:p>
          <a:p>
            <a:pPr marL="914400" lvl="1" indent="-381000" algn="l" rtl="0">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SMOTE*  </a:t>
            </a:r>
            <a:endParaRPr sz="2400">
              <a:solidFill>
                <a:schemeClr val="accent1"/>
              </a:solidFill>
              <a:latin typeface="Roboto"/>
              <a:ea typeface="Roboto"/>
              <a:cs typeface="Roboto"/>
              <a:sym typeface="Roboto"/>
            </a:endParaRPr>
          </a:p>
          <a:p>
            <a:pPr marL="457200" lvl="0" indent="0" algn="l" rtl="0">
              <a:spcBef>
                <a:spcPts val="0"/>
              </a:spcBef>
              <a:spcAft>
                <a:spcPts val="0"/>
              </a:spcAft>
              <a:buNone/>
            </a:pPr>
            <a:endParaRPr sz="1050">
              <a:solidFill>
                <a:schemeClr val="accent1"/>
              </a:solidFill>
              <a:highlight>
                <a:srgbClr val="FFFFFF"/>
              </a:highlight>
            </a:endParaRPr>
          </a:p>
          <a:p>
            <a:pPr marL="457200" lvl="0" indent="0" algn="l" rtl="0">
              <a:spcBef>
                <a:spcPts val="0"/>
              </a:spcBef>
              <a:spcAft>
                <a:spcPts val="0"/>
              </a:spcAft>
              <a:buNone/>
            </a:pPr>
            <a:endParaRPr sz="1050">
              <a:solidFill>
                <a:schemeClr val="accent1"/>
              </a:solidFill>
              <a:highlight>
                <a:srgbClr val="FFFFFF"/>
              </a:highlight>
            </a:endParaRPr>
          </a:p>
          <a:p>
            <a:pPr marL="457200" lvl="0" indent="0" algn="l" rtl="0">
              <a:spcBef>
                <a:spcPts val="0"/>
              </a:spcBef>
              <a:spcAft>
                <a:spcPts val="0"/>
              </a:spcAft>
              <a:buNone/>
            </a:pPr>
            <a:endParaRPr sz="1050">
              <a:solidFill>
                <a:schemeClr val="accent1"/>
              </a:solidFill>
              <a:highlight>
                <a:srgbClr val="FFFFFF"/>
              </a:highlight>
            </a:endParaRPr>
          </a:p>
          <a:p>
            <a:pPr marL="0" lvl="0" indent="0" algn="l" rtl="0">
              <a:spcBef>
                <a:spcPts val="0"/>
              </a:spcBef>
              <a:spcAft>
                <a:spcPts val="0"/>
              </a:spcAft>
              <a:buNone/>
            </a:pPr>
            <a:r>
              <a:rPr lang="en" sz="1200">
                <a:solidFill>
                  <a:schemeClr val="accent1"/>
                </a:solidFill>
                <a:highlight>
                  <a:srgbClr val="FFFFFF"/>
                </a:highlight>
                <a:latin typeface="Roboto"/>
                <a:ea typeface="Roboto"/>
                <a:cs typeface="Roboto"/>
                <a:sym typeface="Roboto"/>
              </a:rPr>
              <a:t>*Synthetic Minority Over-sampling Technique</a:t>
            </a:r>
            <a:endParaRPr sz="1200">
              <a:solidFill>
                <a:schemeClr val="accen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Distributions of Categorical Features</a:t>
            </a:r>
            <a:endParaRPr/>
          </a:p>
        </p:txBody>
      </p:sp>
      <p:pic>
        <p:nvPicPr>
          <p:cNvPr id="111" name="Google Shape;111;p20"/>
          <p:cNvPicPr preferRelativeResize="0"/>
          <p:nvPr/>
        </p:nvPicPr>
        <p:blipFill>
          <a:blip r:embed="rId3">
            <a:alphaModFix/>
          </a:blip>
          <a:stretch>
            <a:fillRect/>
          </a:stretch>
        </p:blipFill>
        <p:spPr>
          <a:xfrm>
            <a:off x="759200" y="1277025"/>
            <a:ext cx="2743200" cy="2743200"/>
          </a:xfrm>
          <a:prstGeom prst="rect">
            <a:avLst/>
          </a:prstGeom>
          <a:noFill/>
          <a:ln>
            <a:noFill/>
          </a:ln>
        </p:spPr>
      </p:pic>
      <p:pic>
        <p:nvPicPr>
          <p:cNvPr id="112" name="Google Shape;112;p20"/>
          <p:cNvPicPr preferRelativeResize="0"/>
          <p:nvPr/>
        </p:nvPicPr>
        <p:blipFill>
          <a:blip r:embed="rId4">
            <a:alphaModFix/>
          </a:blip>
          <a:stretch>
            <a:fillRect/>
          </a:stretch>
        </p:blipFill>
        <p:spPr>
          <a:xfrm>
            <a:off x="4287550" y="1277025"/>
            <a:ext cx="4114800" cy="2743200"/>
          </a:xfrm>
          <a:prstGeom prst="rect">
            <a:avLst/>
          </a:prstGeom>
          <a:noFill/>
          <a:ln>
            <a:noFill/>
          </a:ln>
        </p:spPr>
      </p:pic>
      <p:sp>
        <p:nvSpPr>
          <p:cNvPr id="113" name="Google Shape;113;p20"/>
          <p:cNvSpPr txBox="1"/>
          <p:nvPr/>
        </p:nvSpPr>
        <p:spPr>
          <a:xfrm>
            <a:off x="1306300" y="4087400"/>
            <a:ext cx="5949900" cy="994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1"/>
              </a:buClr>
              <a:buSzPts val="2400"/>
              <a:buFont typeface="Roboto"/>
              <a:buChar char="❖"/>
            </a:pPr>
            <a:r>
              <a:rPr lang="en" sz="2400">
                <a:solidFill>
                  <a:schemeClr val="accent1"/>
                </a:solidFill>
                <a:highlight>
                  <a:srgbClr val="FFFFFF"/>
                </a:highlight>
                <a:latin typeface="Roboto"/>
                <a:ea typeface="Roboto"/>
                <a:cs typeface="Roboto"/>
                <a:sym typeface="Roboto"/>
              </a:rPr>
              <a:t>More males than females</a:t>
            </a:r>
            <a:endParaRPr sz="2400">
              <a:solidFill>
                <a:schemeClr val="accent1"/>
              </a:solidFill>
              <a:highlight>
                <a:srgbClr val="FFFFFF"/>
              </a:highlight>
              <a:latin typeface="Roboto"/>
              <a:ea typeface="Roboto"/>
              <a:cs typeface="Roboto"/>
              <a:sym typeface="Roboto"/>
            </a:endParaRPr>
          </a:p>
          <a:p>
            <a:pPr marL="457200" lvl="0" indent="-381000" algn="l" rtl="0">
              <a:spcBef>
                <a:spcPts val="0"/>
              </a:spcBef>
              <a:spcAft>
                <a:spcPts val="0"/>
              </a:spcAft>
              <a:buClr>
                <a:schemeClr val="accent1"/>
              </a:buClr>
              <a:buSzPts val="2400"/>
              <a:buFont typeface="Roboto"/>
              <a:buChar char="❖"/>
            </a:pPr>
            <a:r>
              <a:rPr lang="en" sz="2400">
                <a:solidFill>
                  <a:schemeClr val="accent1"/>
                </a:solidFill>
                <a:highlight>
                  <a:srgbClr val="FFFFFF"/>
                </a:highlight>
                <a:latin typeface="Roboto"/>
                <a:ea typeface="Roboto"/>
                <a:cs typeface="Roboto"/>
                <a:sym typeface="Roboto"/>
              </a:rPr>
              <a:t>France 50%; Spain, Germany 25% each</a:t>
            </a:r>
            <a:endParaRPr sz="2400">
              <a:solidFill>
                <a:schemeClr val="accen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1377</Words>
  <Application>Microsoft Office PowerPoint</Application>
  <PresentationFormat>On-screen Show (16:9)</PresentationFormat>
  <Paragraphs>172</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Merriweather</vt:lpstr>
      <vt:lpstr>Roboto</vt:lpstr>
      <vt:lpstr>Old Standard TT</vt:lpstr>
      <vt:lpstr>Söhne</vt:lpstr>
      <vt:lpstr>Roboto Mono</vt:lpstr>
      <vt:lpstr>Arial</vt:lpstr>
      <vt:lpstr>Paradigm</vt:lpstr>
      <vt:lpstr>Bank Customer Churn Predictions</vt:lpstr>
      <vt:lpstr>Churn Modelling </vt:lpstr>
      <vt:lpstr>Churn Modelling </vt:lpstr>
      <vt:lpstr>Churn Modelling </vt:lpstr>
      <vt:lpstr>ETL &amp; Exploratory Data Analysis</vt:lpstr>
      <vt:lpstr>ETL</vt:lpstr>
      <vt:lpstr>Feature Selection</vt:lpstr>
      <vt:lpstr>Target Feature Distribution</vt:lpstr>
      <vt:lpstr>Distributions of Categorical Features</vt:lpstr>
      <vt:lpstr>Churn Segmentation by Gender/Geography</vt:lpstr>
      <vt:lpstr>Correlations and Pairplot</vt:lpstr>
      <vt:lpstr>Violin Plots</vt:lpstr>
      <vt:lpstr>Machine Learning Modelling</vt:lpstr>
      <vt:lpstr>Used Models</vt:lpstr>
      <vt:lpstr>Model Training Steps</vt:lpstr>
      <vt:lpstr>Pipelines</vt:lpstr>
      <vt:lpstr>Why SMOTE? (Synthetic Minority Over-sampling Technique)</vt:lpstr>
      <vt:lpstr>Summary</vt:lpstr>
      <vt:lpstr>Deployment of ML Models</vt:lpstr>
      <vt:lpstr>Flask and HTML - 1</vt:lpstr>
      <vt:lpstr>Flask and HTML - 2</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Predictions</dc:title>
  <cp:lastModifiedBy>Siddharth Solanki</cp:lastModifiedBy>
  <cp:revision>4</cp:revision>
  <dcterms:modified xsi:type="dcterms:W3CDTF">2023-08-29T09:07:52Z</dcterms:modified>
</cp:coreProperties>
</file>