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42"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7AD16-2E18-4027-9782-BAD4B82EA4C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9B1C51C-D411-411A-ACD9-9108E4169BBD}">
      <dgm:prSet/>
      <dgm:spPr/>
      <dgm:t>
        <a:bodyPr/>
        <a:lstStyle/>
        <a:p>
          <a:pPr rtl="0"/>
          <a:r>
            <a:rPr lang="en-US" dirty="0" smtClean="0"/>
            <a:t>Team: </a:t>
          </a:r>
          <a:r>
            <a:rPr lang="en-US" dirty="0" err="1" smtClean="0">
              <a:solidFill>
                <a:srgbClr val="FFC000"/>
              </a:solidFill>
            </a:rPr>
            <a:t>Data_Wise</a:t>
          </a:r>
          <a:endParaRPr lang="en-US" dirty="0" smtClean="0">
            <a:solidFill>
              <a:srgbClr val="FFC000"/>
            </a:solidFill>
          </a:endParaRPr>
        </a:p>
        <a:p>
          <a:pPr rtl="0"/>
          <a:r>
            <a:rPr lang="en-US" dirty="0" smtClean="0"/>
            <a:t>Theme:</a:t>
          </a:r>
          <a:endParaRPr lang="en-US" dirty="0" smtClean="0">
            <a:solidFill>
              <a:srgbClr val="FFC000"/>
            </a:solidFill>
          </a:endParaRPr>
        </a:p>
        <a:p>
          <a:pPr rtl="0"/>
          <a:r>
            <a:rPr lang="en-US" dirty="0" smtClean="0">
              <a:solidFill>
                <a:srgbClr val="FFC000"/>
              </a:solidFill>
            </a:rPr>
            <a:t>Deep Tech/Machine Learning</a:t>
          </a:r>
          <a:endParaRPr lang="en-IN" dirty="0">
            <a:solidFill>
              <a:srgbClr val="FFC000"/>
            </a:solidFill>
          </a:endParaRPr>
        </a:p>
      </dgm:t>
    </dgm:pt>
    <dgm:pt modelId="{9B1B1C33-F39E-499B-BD6D-8403D22B79E5}" type="parTrans" cxnId="{CAA00217-A983-44F1-9C0D-255C7DE8819F}">
      <dgm:prSet/>
      <dgm:spPr/>
      <dgm:t>
        <a:bodyPr/>
        <a:lstStyle/>
        <a:p>
          <a:endParaRPr lang="en-IN"/>
        </a:p>
      </dgm:t>
    </dgm:pt>
    <dgm:pt modelId="{D3A05D43-D66E-4B97-B6C5-BE631D3938C7}" type="sibTrans" cxnId="{CAA00217-A983-44F1-9C0D-255C7DE8819F}">
      <dgm:prSet/>
      <dgm:spPr/>
      <dgm:t>
        <a:bodyPr/>
        <a:lstStyle/>
        <a:p>
          <a:endParaRPr lang="en-IN"/>
        </a:p>
      </dgm:t>
    </dgm:pt>
    <dgm:pt modelId="{B57B3D67-EAA0-4AB6-9AC4-C0501F15EBC5}" type="pres">
      <dgm:prSet presAssocID="{17B7AD16-2E18-4027-9782-BAD4B82EA4C8}" presName="linearFlow" presStyleCnt="0">
        <dgm:presLayoutVars>
          <dgm:dir/>
          <dgm:resizeHandles val="exact"/>
        </dgm:presLayoutVars>
      </dgm:prSet>
      <dgm:spPr/>
      <dgm:t>
        <a:bodyPr/>
        <a:lstStyle/>
        <a:p>
          <a:endParaRPr lang="en-US"/>
        </a:p>
      </dgm:t>
    </dgm:pt>
    <dgm:pt modelId="{696206A8-A9D7-428C-B309-779C01606634}" type="pres">
      <dgm:prSet presAssocID="{79B1C51C-D411-411A-ACD9-9108E4169BBD}" presName="composite" presStyleCnt="0"/>
      <dgm:spPr/>
    </dgm:pt>
    <dgm:pt modelId="{EE168C5B-CB48-428E-9D35-5CA67DA28929}" type="pres">
      <dgm:prSet presAssocID="{79B1C51C-D411-411A-ACD9-9108E4169BBD}" presName="imgShp" presStyleLbl="fgImgPlace1" presStyleIdx="0" presStyleCnt="1"/>
      <dgm:spPr/>
    </dgm:pt>
    <dgm:pt modelId="{EE9D2B9F-50AB-47AC-98E8-BA165119AA5E}" type="pres">
      <dgm:prSet presAssocID="{79B1C51C-D411-411A-ACD9-9108E4169BBD}" presName="txShp" presStyleLbl="node1" presStyleIdx="0" presStyleCnt="1">
        <dgm:presLayoutVars>
          <dgm:bulletEnabled val="1"/>
        </dgm:presLayoutVars>
      </dgm:prSet>
      <dgm:spPr/>
      <dgm:t>
        <a:bodyPr/>
        <a:lstStyle/>
        <a:p>
          <a:endParaRPr lang="en-US"/>
        </a:p>
      </dgm:t>
    </dgm:pt>
  </dgm:ptLst>
  <dgm:cxnLst>
    <dgm:cxn modelId="{CAA00217-A983-44F1-9C0D-255C7DE8819F}" srcId="{17B7AD16-2E18-4027-9782-BAD4B82EA4C8}" destId="{79B1C51C-D411-411A-ACD9-9108E4169BBD}" srcOrd="0" destOrd="0" parTransId="{9B1B1C33-F39E-499B-BD6D-8403D22B79E5}" sibTransId="{D3A05D43-D66E-4B97-B6C5-BE631D3938C7}"/>
    <dgm:cxn modelId="{1F268E7E-AC8B-4EF7-81B2-660D14251158}" type="presOf" srcId="{79B1C51C-D411-411A-ACD9-9108E4169BBD}" destId="{EE9D2B9F-50AB-47AC-98E8-BA165119AA5E}" srcOrd="0" destOrd="0" presId="urn:microsoft.com/office/officeart/2005/8/layout/vList3"/>
    <dgm:cxn modelId="{B23DE076-AA3B-48DC-8B42-03FFE6892E9A}" type="presOf" srcId="{17B7AD16-2E18-4027-9782-BAD4B82EA4C8}" destId="{B57B3D67-EAA0-4AB6-9AC4-C0501F15EBC5}" srcOrd="0" destOrd="0" presId="urn:microsoft.com/office/officeart/2005/8/layout/vList3"/>
    <dgm:cxn modelId="{51E97AD5-E923-4371-9818-297BDF125DFB}" type="presParOf" srcId="{B57B3D67-EAA0-4AB6-9AC4-C0501F15EBC5}" destId="{696206A8-A9D7-428C-B309-779C01606634}" srcOrd="0" destOrd="0" presId="urn:microsoft.com/office/officeart/2005/8/layout/vList3"/>
    <dgm:cxn modelId="{9A617152-1024-4D5B-A7DD-C2429237F9DF}" type="presParOf" srcId="{696206A8-A9D7-428C-B309-779C01606634}" destId="{EE168C5B-CB48-428E-9D35-5CA67DA28929}" srcOrd="0" destOrd="0" presId="urn:microsoft.com/office/officeart/2005/8/layout/vList3"/>
    <dgm:cxn modelId="{AC31FAF4-62FF-4930-95F8-CBA4351E842B}" type="presParOf" srcId="{696206A8-A9D7-428C-B309-779C01606634}" destId="{EE9D2B9F-50AB-47AC-98E8-BA165119AA5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D2B9F-50AB-47AC-98E8-BA165119AA5E}">
      <dsp:nvSpPr>
        <dsp:cNvPr id="0" name=""/>
        <dsp:cNvSpPr/>
      </dsp:nvSpPr>
      <dsp:spPr>
        <a:xfrm rot="10800000">
          <a:off x="1890930" y="0"/>
          <a:ext cx="5363155" cy="216024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606" tIns="118110" rIns="220472" bIns="118110" numCol="1" spcCol="1270" anchor="ctr" anchorCtr="0">
          <a:noAutofit/>
        </a:bodyPr>
        <a:lstStyle/>
        <a:p>
          <a:pPr lvl="0" algn="ctr" defTabSz="1377950" rtl="0">
            <a:lnSpc>
              <a:spcPct val="90000"/>
            </a:lnSpc>
            <a:spcBef>
              <a:spcPct val="0"/>
            </a:spcBef>
            <a:spcAft>
              <a:spcPct val="35000"/>
            </a:spcAft>
          </a:pPr>
          <a:r>
            <a:rPr lang="en-US" sz="3100" kern="1200" dirty="0" smtClean="0"/>
            <a:t>Team: </a:t>
          </a:r>
          <a:r>
            <a:rPr lang="en-US" sz="3100" kern="1200" dirty="0" err="1" smtClean="0">
              <a:solidFill>
                <a:srgbClr val="FFC000"/>
              </a:solidFill>
            </a:rPr>
            <a:t>Data_Wise</a:t>
          </a:r>
          <a:endParaRPr lang="en-US" sz="3100" kern="1200" dirty="0" smtClean="0">
            <a:solidFill>
              <a:srgbClr val="FFC000"/>
            </a:solidFill>
          </a:endParaRPr>
        </a:p>
        <a:p>
          <a:pPr lvl="0" algn="ctr" defTabSz="1377950" rtl="0">
            <a:lnSpc>
              <a:spcPct val="90000"/>
            </a:lnSpc>
            <a:spcBef>
              <a:spcPct val="0"/>
            </a:spcBef>
            <a:spcAft>
              <a:spcPct val="35000"/>
            </a:spcAft>
          </a:pPr>
          <a:r>
            <a:rPr lang="en-US" sz="3100" kern="1200" dirty="0" smtClean="0"/>
            <a:t>Theme:</a:t>
          </a:r>
          <a:endParaRPr lang="en-US" sz="3100" kern="1200" dirty="0" smtClean="0">
            <a:solidFill>
              <a:srgbClr val="FFC000"/>
            </a:solidFill>
          </a:endParaRPr>
        </a:p>
        <a:p>
          <a:pPr lvl="0" algn="ctr" defTabSz="1377950" rtl="0">
            <a:lnSpc>
              <a:spcPct val="90000"/>
            </a:lnSpc>
            <a:spcBef>
              <a:spcPct val="0"/>
            </a:spcBef>
            <a:spcAft>
              <a:spcPct val="35000"/>
            </a:spcAft>
          </a:pPr>
          <a:r>
            <a:rPr lang="en-US" sz="3100" kern="1200" dirty="0" smtClean="0">
              <a:solidFill>
                <a:srgbClr val="FFC000"/>
              </a:solidFill>
            </a:rPr>
            <a:t>Deep Tech/Machine Learning</a:t>
          </a:r>
          <a:endParaRPr lang="en-IN" sz="3100" kern="1200" dirty="0">
            <a:solidFill>
              <a:srgbClr val="FFC000"/>
            </a:solidFill>
          </a:endParaRPr>
        </a:p>
      </dsp:txBody>
      <dsp:txXfrm rot="10800000">
        <a:off x="2430990" y="0"/>
        <a:ext cx="4823095" cy="2160240"/>
      </dsp:txXfrm>
    </dsp:sp>
    <dsp:sp modelId="{EE168C5B-CB48-428E-9D35-5CA67DA28929}">
      <dsp:nvSpPr>
        <dsp:cNvPr id="0" name=""/>
        <dsp:cNvSpPr/>
      </dsp:nvSpPr>
      <dsp:spPr>
        <a:xfrm>
          <a:off x="810810" y="0"/>
          <a:ext cx="2160240" cy="216024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1912B-7837-4D1B-A87D-4AF473592A2A}" type="datetimeFigureOut">
              <a:rPr lang="en-US" smtClean="0"/>
              <a:t>4/1/2020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4B9E5-2754-422A-9B63-85D27DECF401}" type="slidenum">
              <a:rPr lang="en-US" smtClean="0"/>
              <a:t>‹#›</a:t>
            </a:fld>
            <a:endParaRPr lang="en-US"/>
          </a:p>
        </p:txBody>
      </p:sp>
    </p:spTree>
    <p:extLst>
      <p:ext uri="{BB962C8B-B14F-4D97-AF65-F5344CB8AC3E}">
        <p14:creationId xmlns:p14="http://schemas.microsoft.com/office/powerpoint/2010/main" val="402632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8E8A58-1666-4137-AEC4-0DE983E3E8D8}"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E8A58-1666-4137-AEC4-0DE983E3E8D8}"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E8A58-1666-4137-AEC4-0DE983E3E8D8}"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E8A58-1666-4137-AEC4-0DE983E3E8D8}"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B8E8A58-1666-4137-AEC4-0DE983E3E8D8}"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8E8A58-1666-4137-AEC4-0DE983E3E8D8}"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FA5E0-1A4B-4B35-A120-2B2E8A0027ED}"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8E8A58-1666-4137-AEC4-0DE983E3E8D8}" type="datetimeFigureOut">
              <a:rPr lang="en-IN" smtClean="0"/>
              <a:t>01-04-2020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8E8A58-1666-4137-AEC4-0DE983E3E8D8}" type="datetimeFigureOut">
              <a:rPr lang="en-IN" smtClean="0"/>
              <a:t>01-04-2020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E8A58-1666-4137-AEC4-0DE983E3E8D8}" type="datetimeFigureOut">
              <a:rPr lang="en-IN" smtClean="0"/>
              <a:t>01-04-2020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B8E8A58-1666-4137-AEC4-0DE983E3E8D8}" type="datetimeFigureOut">
              <a:rPr lang="en-IN" smtClean="0"/>
              <a:t>01-04-2020</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49FA5E0-1A4B-4B35-A120-2B2E8A0027E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E8A58-1666-4137-AEC4-0DE983E3E8D8}"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B8E8A58-1666-4137-AEC4-0DE983E3E8D8}" type="datetimeFigureOut">
              <a:rPr lang="en-IN" smtClean="0"/>
              <a:t>01-04-2020</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49FA5E0-1A4B-4B35-A120-2B2E8A0027E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2591" y="1268760"/>
            <a:ext cx="7772400" cy="1470025"/>
          </a:xfrm>
          <a:ln>
            <a:solidFill>
              <a:schemeClr val="accent4">
                <a:lumMod val="60000"/>
                <a:lumOff val="40000"/>
              </a:schemeClr>
            </a:solidFill>
          </a:ln>
        </p:spPr>
        <p:txBody>
          <a:bodyPr>
            <a:normAutofit fontScale="90000"/>
          </a:bodyPr>
          <a:lstStyle/>
          <a:p>
            <a:r>
              <a:rPr lang="en-IN" sz="10700" b="1" dirty="0" smtClean="0"/>
              <a:t> </a:t>
            </a:r>
            <a:br>
              <a:rPr lang="en-IN" sz="10700" b="1" dirty="0" smtClean="0"/>
            </a:br>
            <a:r>
              <a:rPr lang="en-IN" sz="9600" b="1" u="sng" dirty="0" err="1" smtClean="0"/>
              <a:t>MishMash</a:t>
            </a:r>
            <a:r>
              <a:rPr lang="en-IN" b="1" dirty="0"/>
              <a:t/>
            </a:r>
            <a:br>
              <a:rPr lang="en-IN" b="1" dirty="0"/>
            </a:br>
            <a:r>
              <a:rPr lang="en-IN" b="1" dirty="0" smtClean="0"/>
              <a:t>Online Diversity Hackathon</a:t>
            </a:r>
            <a:endParaRPr lang="en-IN" dirty="0"/>
          </a:p>
        </p:txBody>
      </p:sp>
      <p:sp>
        <p:nvSpPr>
          <p:cNvPr id="5" name="TextBox 4"/>
          <p:cNvSpPr txBox="1"/>
          <p:nvPr/>
        </p:nvSpPr>
        <p:spPr>
          <a:xfrm>
            <a:off x="2555776" y="5598532"/>
            <a:ext cx="3924792" cy="369332"/>
          </a:xfrm>
          <a:prstGeom prst="rect">
            <a:avLst/>
          </a:prstGeom>
          <a:noFill/>
        </p:spPr>
        <p:txBody>
          <a:bodyPr wrap="none" rtlCol="0">
            <a:spAutoFit/>
          </a:bodyPr>
          <a:lstStyle/>
          <a:p>
            <a:r>
              <a:rPr lang="en-US" dirty="0" err="1" smtClean="0"/>
              <a:t>Skillenza</a:t>
            </a:r>
            <a:r>
              <a:rPr lang="en-US" dirty="0" smtClean="0"/>
              <a:t> | Microsoft | Unity | Unilever</a:t>
            </a:r>
            <a:endParaRPr lang="en-IN" dirty="0"/>
          </a:p>
        </p:txBody>
      </p:sp>
    </p:spTree>
    <p:extLst>
      <p:ext uri="{BB962C8B-B14F-4D97-AF65-F5344CB8AC3E}">
        <p14:creationId xmlns:p14="http://schemas.microsoft.com/office/powerpoint/2010/main" val="391661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65009749"/>
              </p:ext>
            </p:extLst>
          </p:nvPr>
        </p:nvGraphicFramePr>
        <p:xfrm>
          <a:off x="-900608" y="332656"/>
          <a:ext cx="8064896"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4572000" y="3284984"/>
            <a:ext cx="5936704" cy="1921768"/>
          </a:xfrm>
        </p:spPr>
        <p:txBody>
          <a:bodyPr>
            <a:normAutofit/>
          </a:bodyPr>
          <a:lstStyle/>
          <a:p>
            <a:endParaRPr lang="en-US" dirty="0" smtClean="0"/>
          </a:p>
          <a:p>
            <a:r>
              <a:rPr lang="en-US" sz="2000" i="1" dirty="0" err="1" smtClean="0"/>
              <a:t>Anuradha</a:t>
            </a:r>
            <a:r>
              <a:rPr lang="en-US" sz="2000" i="1" dirty="0" smtClean="0"/>
              <a:t> </a:t>
            </a:r>
            <a:r>
              <a:rPr lang="en-US" sz="2000" i="1" dirty="0" err="1" smtClean="0"/>
              <a:t>Kamble</a:t>
            </a:r>
            <a:endParaRPr lang="en-US" sz="2000" i="1" dirty="0" smtClean="0"/>
          </a:p>
          <a:p>
            <a:r>
              <a:rPr lang="en-US" sz="2000" i="1" dirty="0" smtClean="0"/>
              <a:t>Jayant Ingle</a:t>
            </a:r>
          </a:p>
          <a:p>
            <a:r>
              <a:rPr lang="en-US" sz="2000" i="1" dirty="0" err="1" smtClean="0"/>
              <a:t>Siddharth</a:t>
            </a:r>
            <a:r>
              <a:rPr lang="en-US" sz="2000" i="1" dirty="0" smtClean="0"/>
              <a:t> </a:t>
            </a:r>
            <a:r>
              <a:rPr lang="en-US" sz="2000" i="1" dirty="0" err="1" smtClean="0"/>
              <a:t>Gawai</a:t>
            </a:r>
            <a:endParaRPr lang="en-US" sz="2000" i="1" dirty="0" smtClean="0"/>
          </a:p>
          <a:p>
            <a:r>
              <a:rPr lang="en-US" sz="2000" i="1" dirty="0" smtClean="0"/>
              <a:t>Vinay Ingle</a:t>
            </a:r>
            <a:endParaRPr lang="en-US" sz="2000" i="1" dirty="0"/>
          </a:p>
        </p:txBody>
      </p:sp>
    </p:spTree>
    <p:extLst>
      <p:ext uri="{BB962C8B-B14F-4D97-AF65-F5344CB8AC3E}">
        <p14:creationId xmlns:p14="http://schemas.microsoft.com/office/powerpoint/2010/main" val="391734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348880"/>
            <a:ext cx="7704856" cy="1037977"/>
          </a:xfrm>
        </p:spPr>
        <p:txBody>
          <a:bodyPr>
            <a:normAutofit fontScale="90000"/>
          </a:bodyPr>
          <a:lstStyle/>
          <a:p>
            <a:pPr algn="l"/>
            <a:r>
              <a:rPr lang="en-US" sz="3100" b="1" dirty="0" smtClean="0"/>
              <a:t>Project name: </a:t>
            </a:r>
            <a:r>
              <a:rPr lang="en-US" sz="3100" b="1" dirty="0" err="1" smtClean="0"/>
              <a:t>Sales_wise</a:t>
            </a:r>
            <a:r>
              <a:rPr lang="en-US" sz="3100" b="1" dirty="0" smtClean="0"/>
              <a:t/>
            </a:r>
            <a:br>
              <a:rPr lang="en-US" sz="3100" b="1" dirty="0" smtClean="0"/>
            </a:br>
            <a:r>
              <a:rPr lang="en-US" b="1" dirty="0"/>
              <a:t/>
            </a:r>
            <a:br>
              <a:rPr lang="en-US" b="1" dirty="0"/>
            </a:br>
            <a:r>
              <a:rPr lang="en-US" sz="3100" b="1" dirty="0" smtClean="0"/>
              <a:t>Problem </a:t>
            </a:r>
            <a:r>
              <a:rPr lang="en-US" sz="3100" b="1" dirty="0"/>
              <a:t>Statement </a:t>
            </a:r>
            <a:r>
              <a:rPr lang="en-US" sz="3100" b="1" dirty="0" smtClean="0"/>
              <a:t>- </a:t>
            </a:r>
            <a:r>
              <a:rPr lang="en-US" sz="3100" b="1" dirty="0"/>
              <a:t>Data Science POC Use Case</a:t>
            </a:r>
            <a:r>
              <a:rPr lang="en-US" b="1" dirty="0"/>
              <a:t/>
            </a:r>
            <a:br>
              <a:rPr lang="en-US" b="1" dirty="0"/>
            </a:b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94016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4664"/>
            <a:ext cx="7772400" cy="3096344"/>
          </a:xfrm>
        </p:spPr>
        <p:txBody>
          <a:bodyPr>
            <a:normAutofit/>
          </a:bodyPr>
          <a:lstStyle/>
          <a:p>
            <a:pPr marL="342900" indent="-342900" algn="l">
              <a:buFont typeface="Arial" panose="020B0604020202020204" pitchFamily="34" charset="0"/>
              <a:buChar char="•"/>
            </a:pPr>
            <a:r>
              <a:rPr lang="en-US" sz="2000" dirty="0" smtClean="0"/>
              <a:t>One of the brands lets say </a:t>
            </a:r>
            <a:r>
              <a:rPr lang="en-US" sz="2000" dirty="0" err="1" smtClean="0"/>
              <a:t>unilever</a:t>
            </a:r>
            <a:r>
              <a:rPr lang="en-US" sz="2000" dirty="0" smtClean="0"/>
              <a:t> ,is going through some major changes in business execution plans and will like to know</a:t>
            </a:r>
            <a:r>
              <a:rPr lang="en-US" sz="2000" dirty="0"/>
              <a:t>,</a:t>
            </a:r>
            <a:r>
              <a:rPr lang="en-US" sz="2000" dirty="0" smtClean="0"/>
              <a:t/>
            </a:r>
            <a:br>
              <a:rPr lang="en-US" sz="2000" dirty="0" smtClean="0"/>
            </a:br>
            <a:r>
              <a:rPr lang="en-US" sz="2000" dirty="0" smtClean="0"/>
              <a:t/>
            </a:r>
            <a:br>
              <a:rPr lang="en-US" sz="2000" dirty="0" smtClean="0"/>
            </a:br>
            <a:r>
              <a:rPr lang="en-US" sz="2000" dirty="0" smtClean="0"/>
              <a:t>i. What are the major drivers for sales(EQ)?</a:t>
            </a:r>
            <a:br>
              <a:rPr lang="en-US" sz="2000" dirty="0" smtClean="0"/>
            </a:br>
            <a:r>
              <a:rPr lang="en-US" sz="2000" dirty="0" smtClean="0"/>
              <a:t>ii. Knowing the drivers, how accurately we can predict future sales for next 6 periods?</a:t>
            </a:r>
            <a:endParaRPr lang="en-IN" sz="2000" dirty="0"/>
          </a:p>
        </p:txBody>
      </p:sp>
      <p:sp>
        <p:nvSpPr>
          <p:cNvPr id="3" name="Subtitle 2"/>
          <p:cNvSpPr>
            <a:spLocks noGrp="1"/>
          </p:cNvSpPr>
          <p:nvPr>
            <p:ph type="subTitle" idx="1"/>
          </p:nvPr>
        </p:nvSpPr>
        <p:spPr>
          <a:xfrm>
            <a:off x="2752801" y="4149080"/>
            <a:ext cx="6400800" cy="1752600"/>
          </a:xfrm>
        </p:spPr>
        <p:txBody>
          <a:bodyPr>
            <a:noAutofit/>
          </a:bodyPr>
          <a:lstStyle/>
          <a:p>
            <a:pPr marL="285750" indent="-285750" algn="just">
              <a:buFont typeface="Arial" panose="020B0604020202020204" pitchFamily="34" charset="0"/>
              <a:buChar char="•"/>
            </a:pPr>
            <a:r>
              <a:rPr lang="en-US" sz="1800" dirty="0" smtClean="0">
                <a:latin typeface="+mj-lt"/>
              </a:rPr>
              <a:t>The sales of a company is dependent on many factors ,for this specific problem statement the two dataset  were given and both of them have thirty nine features </a:t>
            </a:r>
          </a:p>
          <a:p>
            <a:pPr marL="285750" indent="-285750" algn="just">
              <a:buFont typeface="Arial" panose="020B0604020202020204" pitchFamily="34" charset="0"/>
              <a:buChar char="•"/>
            </a:pPr>
            <a:r>
              <a:rPr lang="en-US" sz="1800" dirty="0" smtClean="0">
                <a:latin typeface="+mj-lt"/>
              </a:rPr>
              <a:t>The dependent variable here is ‘EQ’ that is the volume of sales</a:t>
            </a:r>
            <a:r>
              <a:rPr lang="en-US" sz="2000" dirty="0" smtClean="0"/>
              <a:t>.</a:t>
            </a:r>
            <a:endParaRPr lang="en-IN" sz="2000" dirty="0"/>
          </a:p>
        </p:txBody>
      </p:sp>
      <p:sp>
        <p:nvSpPr>
          <p:cNvPr id="4" name="Subtitle 2"/>
          <p:cNvSpPr txBox="1">
            <a:spLocks/>
          </p:cNvSpPr>
          <p:nvPr/>
        </p:nvSpPr>
        <p:spPr>
          <a:xfrm>
            <a:off x="179512" y="260648"/>
            <a:ext cx="6400800" cy="1849760"/>
          </a:xfrm>
          <a:prstGeom prst="rect">
            <a:avLst/>
          </a:prstGeom>
        </p:spPr>
        <p:txBody>
          <a:bodyPr vert="horz" lIns="91440" tIns="9144" rIns="91440" bIns="45720" rtlCol="0">
            <a:no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en-IN" sz="2800" b="1" u="sng" smtClean="0">
                <a:latin typeface="Calibri" panose="020F0502020204030204" pitchFamily="34" charset="0"/>
                <a:cs typeface="Calibri" panose="020F0502020204030204" pitchFamily="34" charset="0"/>
              </a:rPr>
              <a:t>Problem</a:t>
            </a:r>
            <a:r>
              <a:rPr lang="en-IN" sz="2800" u="sng" smtClean="0">
                <a:latin typeface="Calibri" panose="020F0502020204030204" pitchFamily="34" charset="0"/>
                <a:cs typeface="Calibri" panose="020F0502020204030204" pitchFamily="34" charset="0"/>
              </a:rPr>
              <a:t> </a:t>
            </a:r>
            <a:r>
              <a:rPr lang="en-IN" sz="2800" b="1" u="sng" smtClean="0">
                <a:latin typeface="Calibri" panose="020F0502020204030204" pitchFamily="34" charset="0"/>
                <a:cs typeface="Calibri" panose="020F0502020204030204" pitchFamily="34" charset="0"/>
              </a:rPr>
              <a:t>Definition</a:t>
            </a:r>
            <a:r>
              <a:rPr lang="en-IN" sz="2400" smtClean="0">
                <a:latin typeface="Calibri" panose="020F0502020204030204" pitchFamily="34" charset="0"/>
                <a:cs typeface="Calibri" panose="020F0502020204030204" pitchFamily="34" charset="0"/>
              </a:rPr>
              <a:t>:</a:t>
            </a:r>
          </a:p>
          <a:p>
            <a:r>
              <a:rPr lang="en-IN" sz="1800" b="1" smtClean="0">
                <a:cs typeface="Calibri Light" panose="020F0302020204030204" pitchFamily="34" charset="0"/>
              </a:rPr>
              <a:t/>
            </a:r>
            <a:br>
              <a:rPr lang="en-IN" sz="1800" b="1" smtClean="0">
                <a:cs typeface="Calibri Light" panose="020F0302020204030204" pitchFamily="34" charset="0"/>
              </a:rPr>
            </a:br>
            <a:endParaRPr lang="en-IN" sz="1800" b="1">
              <a:cs typeface="Calibri Light" panose="020F0302020204030204" pitchFamily="34" charset="0"/>
            </a:endParaRPr>
          </a:p>
        </p:txBody>
      </p:sp>
    </p:spTree>
    <p:extLst>
      <p:ext uri="{BB962C8B-B14F-4D97-AF65-F5344CB8AC3E}">
        <p14:creationId xmlns:p14="http://schemas.microsoft.com/office/powerpoint/2010/main" val="71953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91680" y="5373216"/>
            <a:ext cx="5648623" cy="1276314"/>
          </a:xfrm>
        </p:spPr>
        <p:txBody>
          <a:bodyPr>
            <a:normAutofit fontScale="90000"/>
          </a:bodyPr>
          <a:lstStyle/>
          <a:p>
            <a:pPr algn="l"/>
            <a:r>
              <a:rPr lang="en-US" sz="2800" dirty="0" smtClean="0"/>
              <a:t>In first dataset following steps were followed for optimum model building-</a:t>
            </a:r>
            <a:br>
              <a:rPr lang="en-US" sz="2800" dirty="0" smtClean="0"/>
            </a:br>
            <a:r>
              <a:rPr lang="en-US" sz="2000" cap="none" dirty="0" smtClean="0"/>
              <a:t>1) Dataset was thoroughly analyzed and every feature was well understood with help of domain expert.</a:t>
            </a:r>
            <a:br>
              <a:rPr lang="en-US" sz="2000" cap="none" dirty="0" smtClean="0"/>
            </a:br>
            <a:r>
              <a:rPr lang="en-US" sz="2000" cap="none" dirty="0" smtClean="0"/>
              <a:t/>
            </a:r>
            <a:br>
              <a:rPr lang="en-US" sz="2000" cap="none" dirty="0" smtClean="0"/>
            </a:br>
            <a:r>
              <a:rPr lang="en-US" sz="2000" cap="none" dirty="0" smtClean="0"/>
              <a:t>2) Data cleaning and preprocessing is performed including removal of outliers. </a:t>
            </a:r>
            <a:r>
              <a:rPr lang="en-US" sz="2000" cap="none" dirty="0" smtClean="0"/>
              <a:t>correlation </a:t>
            </a:r>
            <a:r>
              <a:rPr lang="en-US" sz="2000" cap="none" dirty="0" smtClean="0"/>
              <a:t>check is done using </a:t>
            </a:r>
            <a:r>
              <a:rPr lang="en-US" sz="2000" cap="none" dirty="0"/>
              <a:t>P</a:t>
            </a:r>
            <a:r>
              <a:rPr lang="en-US" sz="2000" cap="none" dirty="0" smtClean="0"/>
              <a:t>earson method with </a:t>
            </a:r>
            <a:r>
              <a:rPr lang="en-US" sz="2000" cap="none" dirty="0" err="1" smtClean="0"/>
              <a:t>seaborn</a:t>
            </a:r>
            <a:r>
              <a:rPr lang="en-US" sz="2000" cap="none" dirty="0" smtClean="0"/>
              <a:t> </a:t>
            </a:r>
            <a:r>
              <a:rPr lang="en-US" sz="2000" cap="none" dirty="0" err="1" smtClean="0"/>
              <a:t>heatmap</a:t>
            </a:r>
            <a:r>
              <a:rPr lang="en-US" sz="2000" cap="none" dirty="0" smtClean="0"/>
              <a:t>.</a:t>
            </a:r>
            <a:br>
              <a:rPr lang="en-US" sz="2000" cap="none" dirty="0" smtClean="0"/>
            </a:br>
            <a:r>
              <a:rPr lang="en-US" sz="2000" cap="none" dirty="0" smtClean="0"/>
              <a:t/>
            </a:r>
            <a:br>
              <a:rPr lang="en-US" sz="2000" cap="none" dirty="0" smtClean="0"/>
            </a:br>
            <a:r>
              <a:rPr lang="en-US" sz="2000" cap="none" dirty="0" smtClean="0"/>
              <a:t>3) Scatterplot plotted for each feature vs ‘</a:t>
            </a:r>
            <a:r>
              <a:rPr lang="en-US" sz="2000" cap="none" dirty="0" err="1" smtClean="0"/>
              <a:t>eq</a:t>
            </a:r>
            <a:r>
              <a:rPr lang="en-US" sz="2000" cap="none" dirty="0" smtClean="0"/>
              <a:t>’ for better visualization of spread of data.</a:t>
            </a:r>
            <a:br>
              <a:rPr lang="en-US" sz="2000" cap="none" dirty="0" smtClean="0"/>
            </a:br>
            <a:r>
              <a:rPr lang="en-US" sz="2000" cap="none" dirty="0"/>
              <a:t/>
            </a:r>
            <a:br>
              <a:rPr lang="en-US" sz="2000" cap="none" dirty="0"/>
            </a:br>
            <a:r>
              <a:rPr lang="en-US" sz="2000" cap="none" dirty="0" smtClean="0"/>
              <a:t>4) Bayesian ridge and random forest classifiers applied and error outputs compared.</a:t>
            </a:r>
            <a:br>
              <a:rPr lang="en-US" sz="2000" cap="none" dirty="0" smtClean="0"/>
            </a:br>
            <a:r>
              <a:rPr lang="en-US" sz="2000" cap="none" dirty="0" smtClean="0"/>
              <a:t/>
            </a:r>
            <a:br>
              <a:rPr lang="en-US" sz="2000" cap="none" dirty="0" smtClean="0"/>
            </a:br>
            <a:r>
              <a:rPr lang="en-US" sz="2000" cap="none" dirty="0" smtClean="0"/>
              <a:t>5) XGBOOST </a:t>
            </a:r>
            <a:r>
              <a:rPr lang="en-US" sz="2000" cap="none" dirty="0" err="1" smtClean="0"/>
              <a:t>Regressor</a:t>
            </a:r>
            <a:r>
              <a:rPr lang="en-US" sz="2000" cap="none" dirty="0" smtClean="0"/>
              <a:t> used to identify feature importance.</a:t>
            </a:r>
            <a:br>
              <a:rPr lang="en-US" sz="2000" cap="none" dirty="0" smtClean="0"/>
            </a:br>
            <a:r>
              <a:rPr lang="en-US" sz="2000" cap="none" dirty="0" smtClean="0"/>
              <a:t/>
            </a:r>
            <a:br>
              <a:rPr lang="en-US" sz="2000" cap="none" dirty="0" smtClean="0"/>
            </a:br>
            <a:r>
              <a:rPr lang="en-US" sz="2000" cap="none" dirty="0" smtClean="0"/>
              <a:t>7)Random forest used finally over </a:t>
            </a:r>
            <a:r>
              <a:rPr lang="en-US" sz="2000" cap="none" dirty="0"/>
              <a:t>B</a:t>
            </a:r>
            <a:r>
              <a:rPr lang="en-US" sz="2000" cap="none" dirty="0" smtClean="0"/>
              <a:t>ayesian ridge due to better fitting and prediction accuracy.</a:t>
            </a:r>
            <a:br>
              <a:rPr lang="en-US" sz="2000" cap="none" dirty="0" smtClean="0"/>
            </a:br>
            <a:endParaRPr lang="en-IN" sz="2000" dirty="0"/>
          </a:p>
        </p:txBody>
      </p:sp>
    </p:spTree>
    <p:extLst>
      <p:ext uri="{BB962C8B-B14F-4D97-AF65-F5344CB8AC3E}">
        <p14:creationId xmlns:p14="http://schemas.microsoft.com/office/powerpoint/2010/main" val="241478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453336"/>
            <a:ext cx="6984776" cy="188640"/>
          </a:xfrm>
        </p:spPr>
        <p:txBody>
          <a:bodyPr/>
          <a:lstStyle/>
          <a:p>
            <a:r>
              <a:rPr lang="en-US" sz="2800" dirty="0" smtClean="0"/>
              <a:t>In second dataset following steps were followed-</a:t>
            </a:r>
            <a:br>
              <a:rPr lang="en-US" sz="2800" dirty="0" smtClean="0"/>
            </a:br>
            <a:r>
              <a:rPr lang="en-US" sz="2800" dirty="0"/>
              <a:t/>
            </a:r>
            <a:br>
              <a:rPr lang="en-US" sz="2800" dirty="0"/>
            </a:br>
            <a:r>
              <a:rPr lang="en-US" sz="2000" cap="none" dirty="0" smtClean="0"/>
              <a:t>1) Dataset features are same as previous one with less data and high null values</a:t>
            </a:r>
            <a:br>
              <a:rPr lang="en-US" sz="2000" cap="none" dirty="0" smtClean="0"/>
            </a:br>
            <a:r>
              <a:rPr lang="en-US" sz="2000" cap="none" dirty="0" smtClean="0"/>
              <a:t/>
            </a:r>
            <a:br>
              <a:rPr lang="en-US" sz="2000" cap="none" dirty="0" smtClean="0"/>
            </a:br>
            <a:r>
              <a:rPr lang="en-US" sz="2000" cap="none" dirty="0" smtClean="0"/>
              <a:t>2) Filling null values was the biggest task here unlike the previous one where there were no null values present.</a:t>
            </a:r>
            <a:br>
              <a:rPr lang="en-US" sz="2000" cap="none" dirty="0" smtClean="0"/>
            </a:br>
            <a:r>
              <a:rPr lang="en-US" sz="2000" cap="none" dirty="0" smtClean="0"/>
              <a:t/>
            </a:r>
            <a:br>
              <a:rPr lang="en-US" sz="2000" cap="none" dirty="0" smtClean="0"/>
            </a:br>
            <a:r>
              <a:rPr lang="en-US" sz="2000" cap="none" dirty="0" smtClean="0"/>
              <a:t>3) </a:t>
            </a:r>
            <a:r>
              <a:rPr lang="en-US" sz="2000" cap="none" dirty="0"/>
              <a:t>D</a:t>
            </a:r>
            <a:r>
              <a:rPr lang="en-US" sz="2000" cap="none" dirty="0" smtClean="0"/>
              <a:t>efined ‘</a:t>
            </a:r>
            <a:r>
              <a:rPr lang="en-US" sz="2000" cap="none" dirty="0" err="1" smtClean="0"/>
              <a:t>fill_na</a:t>
            </a:r>
            <a:r>
              <a:rPr lang="en-US" sz="2000" cap="none" dirty="0" smtClean="0"/>
              <a:t>’ function in which after correlation </a:t>
            </a:r>
            <a:r>
              <a:rPr lang="en-US" sz="2000" cap="none" dirty="0" err="1" smtClean="0"/>
              <a:t>xgboost</a:t>
            </a:r>
            <a:r>
              <a:rPr lang="en-US" sz="2000" cap="none" dirty="0" smtClean="0"/>
              <a:t> regression was used to find out the null values</a:t>
            </a:r>
            <a:br>
              <a:rPr lang="en-US" sz="2000" cap="none" dirty="0" smtClean="0"/>
            </a:br>
            <a:r>
              <a:rPr lang="en-US" sz="2000" cap="none" dirty="0" smtClean="0"/>
              <a:t/>
            </a:r>
            <a:br>
              <a:rPr lang="en-US" sz="2000" cap="none" dirty="0" smtClean="0"/>
            </a:br>
            <a:r>
              <a:rPr lang="en-US" sz="2000" cap="none" dirty="0" smtClean="0"/>
              <a:t>4) Again the correlation between features is analyzed for checking any possibility to drop any irrelevant feature.</a:t>
            </a:r>
            <a:br>
              <a:rPr lang="en-US" sz="2000" cap="none" dirty="0" smtClean="0"/>
            </a:br>
            <a:r>
              <a:rPr lang="en-US" sz="2000" cap="none" dirty="0" smtClean="0"/>
              <a:t/>
            </a:r>
            <a:br>
              <a:rPr lang="en-US" sz="2000" cap="none" dirty="0" smtClean="0"/>
            </a:br>
            <a:r>
              <a:rPr lang="en-US" sz="2000" cap="none" dirty="0" smtClean="0"/>
              <a:t>5) </a:t>
            </a:r>
            <a:r>
              <a:rPr lang="en-US" sz="2000" cap="none" dirty="0"/>
              <a:t>R</a:t>
            </a:r>
            <a:r>
              <a:rPr lang="en-US" sz="2000" cap="none" dirty="0" smtClean="0"/>
              <a:t>andom forest classifier is applied  for predicting the sale volume.</a:t>
            </a:r>
            <a:r>
              <a:rPr lang="en-US" sz="2400" dirty="0"/>
              <a:t/>
            </a:r>
            <a:br>
              <a:rPr lang="en-US" sz="2400" dirty="0"/>
            </a:br>
            <a:endParaRPr lang="en-IN" sz="2400" dirty="0"/>
          </a:p>
        </p:txBody>
      </p:sp>
    </p:spTree>
    <p:extLst>
      <p:ext uri="{BB962C8B-B14F-4D97-AF65-F5344CB8AC3E}">
        <p14:creationId xmlns:p14="http://schemas.microsoft.com/office/powerpoint/2010/main" val="301473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453336"/>
            <a:ext cx="6984776" cy="188640"/>
          </a:xfrm>
        </p:spPr>
        <p:txBody>
          <a:bodyPr/>
          <a:lstStyle/>
          <a:p>
            <a:pPr marL="457200" indent="-457200">
              <a:buFont typeface="Wingdings" panose="05000000000000000000" pitchFamily="2" charset="2"/>
              <a:buChar char="Ø"/>
            </a:pPr>
            <a:r>
              <a:rPr lang="en-US" sz="2800" u="sng" dirty="0" smtClean="0"/>
              <a:t>UNIQUE APPROACH FOR TASK 2</a:t>
            </a:r>
            <a:br>
              <a:rPr lang="en-US" sz="2800" u="sng" dirty="0" smtClean="0"/>
            </a:br>
            <a:r>
              <a:rPr lang="en-US" sz="2800" dirty="0"/>
              <a:t/>
            </a:r>
            <a:br>
              <a:rPr lang="en-US" sz="2800" dirty="0"/>
            </a:br>
            <a:r>
              <a:rPr lang="en-US" sz="2000" cap="none" dirty="0"/>
              <a:t/>
            </a:r>
            <a:br>
              <a:rPr lang="en-US" sz="2000" cap="none" dirty="0"/>
            </a:br>
            <a:r>
              <a:rPr lang="en-US" sz="2400" cap="none" dirty="0" smtClean="0"/>
              <a:t>We </a:t>
            </a:r>
            <a:r>
              <a:rPr lang="en-US" sz="2400" cap="none" dirty="0"/>
              <a:t>tried various methods for filling null values </a:t>
            </a:r>
            <a:r>
              <a:rPr lang="en-US" sz="2400" cap="none" dirty="0" smtClean="0"/>
              <a:t>like usual approach to fill null values using mean of the data etc. but the out of box thinking of the diverse team played a major role here.</a:t>
            </a:r>
            <a:br>
              <a:rPr lang="en-US" sz="2400" cap="none" dirty="0" smtClean="0"/>
            </a:br>
            <a:r>
              <a:rPr lang="en-US" sz="2400" cap="none" dirty="0" smtClean="0"/>
              <a:t/>
            </a:r>
            <a:br>
              <a:rPr lang="en-US" sz="2400" cap="none" dirty="0" smtClean="0"/>
            </a:br>
            <a:r>
              <a:rPr lang="en-US" sz="2400" cap="none" dirty="0" smtClean="0"/>
              <a:t>We arrived to the solution to define a </a:t>
            </a:r>
            <a:r>
              <a:rPr lang="en-US" sz="2400" i="1" u="sng" cap="none" dirty="0"/>
              <a:t>‘</a:t>
            </a:r>
            <a:r>
              <a:rPr lang="en-US" sz="2400" i="1" u="sng" cap="none" dirty="0" err="1"/>
              <a:t>fill_na</a:t>
            </a:r>
            <a:r>
              <a:rPr lang="en-US" sz="2400" i="1" u="sng" cap="none" dirty="0" smtClean="0"/>
              <a:t>’ </a:t>
            </a:r>
            <a:r>
              <a:rPr lang="en-US" sz="2400" cap="none" dirty="0" smtClean="0"/>
              <a:t>which uses XGBOOST </a:t>
            </a:r>
            <a:r>
              <a:rPr lang="en-US" sz="2400" cap="none" dirty="0" err="1" smtClean="0"/>
              <a:t>Regressor</a:t>
            </a:r>
            <a:r>
              <a:rPr lang="en-US" sz="2400" cap="none" dirty="0" smtClean="0"/>
              <a:t> to find out the null values by using the data from correlated features with the null values column to be determined. That increased the accuracy and played a vital role to fit the best possible model.</a:t>
            </a:r>
            <a:br>
              <a:rPr lang="en-US" sz="2400" cap="none" dirty="0" smtClean="0"/>
            </a:br>
            <a:r>
              <a:rPr lang="en-US" sz="2400" dirty="0"/>
              <a:t/>
            </a:r>
            <a:br>
              <a:rPr lang="en-US" sz="2400" dirty="0"/>
            </a:br>
            <a:endParaRPr lang="en-IN" sz="2400" dirty="0"/>
          </a:p>
        </p:txBody>
      </p:sp>
    </p:spTree>
    <p:extLst>
      <p:ext uri="{BB962C8B-B14F-4D97-AF65-F5344CB8AC3E}">
        <p14:creationId xmlns:p14="http://schemas.microsoft.com/office/powerpoint/2010/main" val="210495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453336"/>
            <a:ext cx="6984776" cy="188640"/>
          </a:xfrm>
        </p:spPr>
        <p:txBody>
          <a:bodyPr/>
          <a:lstStyle/>
          <a:p>
            <a:r>
              <a:rPr lang="en-US" sz="2800" u="sng" dirty="0" smtClean="0"/>
              <a:t>MICROSOFT AZURE SERVICES WE INTEND TO USE FOR FUTURE </a:t>
            </a:r>
            <a:r>
              <a:rPr lang="en-US" sz="2800" u="sng" smtClean="0"/>
              <a:t>PROJECTS:</a:t>
            </a:r>
            <a:br>
              <a:rPr lang="en-US" sz="2800" u="sng" smtClean="0"/>
            </a:br>
            <a:r>
              <a:rPr lang="en-US" sz="2800" dirty="0"/>
              <a:t/>
            </a:r>
            <a:br>
              <a:rPr lang="en-US" sz="2800" dirty="0"/>
            </a:br>
            <a:r>
              <a:rPr lang="en-US" sz="2400" cap="none" dirty="0" smtClean="0"/>
              <a:t>One </a:t>
            </a:r>
            <a:r>
              <a:rPr lang="en-US" sz="2400" cap="none" dirty="0"/>
              <a:t>trouble we </a:t>
            </a:r>
            <a:r>
              <a:rPr lang="en-US" sz="2400" cap="none" dirty="0" smtClean="0"/>
              <a:t>faced </a:t>
            </a:r>
            <a:r>
              <a:rPr lang="en-US" sz="2400" cap="none" dirty="0"/>
              <a:t>while coding </a:t>
            </a:r>
            <a:r>
              <a:rPr lang="en-US" sz="2400" cap="none" dirty="0" smtClean="0"/>
              <a:t>is importing various </a:t>
            </a:r>
            <a:r>
              <a:rPr lang="en-US" sz="2400" cap="none" dirty="0"/>
              <a:t>libraries and </a:t>
            </a:r>
            <a:r>
              <a:rPr lang="en-US" sz="2400" cap="none" dirty="0" smtClean="0"/>
              <a:t>their dependencies due to which error </a:t>
            </a:r>
            <a:r>
              <a:rPr lang="en-US" sz="2400" cap="none" dirty="0"/>
              <a:t>pops up </a:t>
            </a:r>
            <a:r>
              <a:rPr lang="en-US" sz="2400" cap="none" dirty="0" smtClean="0"/>
              <a:t>from time </a:t>
            </a:r>
            <a:r>
              <a:rPr lang="en-US" sz="2400" cap="none" dirty="0"/>
              <a:t>to time. Downloading these heavy libraries is </a:t>
            </a:r>
            <a:r>
              <a:rPr lang="en-US" sz="2400" cap="none" dirty="0" smtClean="0"/>
              <a:t>a </a:t>
            </a:r>
            <a:r>
              <a:rPr lang="en-US" sz="2400" cap="none" dirty="0"/>
              <a:t>tedious and time consuming </a:t>
            </a:r>
            <a:r>
              <a:rPr lang="en-US" sz="2400" cap="none" dirty="0" smtClean="0"/>
              <a:t>job.</a:t>
            </a:r>
            <a:r>
              <a:rPr lang="en-US" sz="2400" cap="none" dirty="0"/>
              <a:t/>
            </a:r>
            <a:br>
              <a:rPr lang="en-US" sz="2400" cap="none" dirty="0"/>
            </a:br>
            <a:r>
              <a:rPr lang="en-US" sz="2400" cap="none" dirty="0" smtClean="0"/>
              <a:t>Azure </a:t>
            </a:r>
            <a:r>
              <a:rPr lang="en-US" sz="2400" cap="none" dirty="0"/>
              <a:t>ML provides a dynamic environment for the predictive analytic </a:t>
            </a:r>
            <a:r>
              <a:rPr lang="en-US" sz="2400" cap="none" dirty="0" smtClean="0"/>
              <a:t>solutions.</a:t>
            </a:r>
            <a:br>
              <a:rPr lang="en-US" sz="2400" cap="none" dirty="0" smtClean="0"/>
            </a:br>
            <a:r>
              <a:rPr lang="en-US" sz="2400" cap="none" dirty="0" smtClean="0"/>
              <a:t>Azure </a:t>
            </a:r>
            <a:r>
              <a:rPr lang="en-US" sz="2400" cap="none" dirty="0"/>
              <a:t>Machine Learning Services will bolster the coding environment for </a:t>
            </a:r>
            <a:r>
              <a:rPr lang="en-US" sz="2400" cap="none" dirty="0" smtClean="0"/>
              <a:t>amateur programmers </a:t>
            </a:r>
            <a:r>
              <a:rPr lang="en-US" sz="2400" cap="none" dirty="0"/>
              <a:t>like us to </a:t>
            </a:r>
            <a:r>
              <a:rPr lang="en-US" sz="2400" cap="none" dirty="0" smtClean="0"/>
              <a:t>perform efficiently in provided time period.</a:t>
            </a:r>
            <a:br>
              <a:rPr lang="en-US" sz="2400" cap="none" dirty="0" smtClean="0"/>
            </a:br>
            <a:r>
              <a:rPr lang="en-US" sz="2400" cap="none" dirty="0" smtClean="0"/>
              <a:t>And the bonus would be the </a:t>
            </a:r>
            <a:r>
              <a:rPr lang="en-US" sz="2400" cap="none" dirty="0"/>
              <a:t>tools and technologies </a:t>
            </a:r>
            <a:r>
              <a:rPr lang="en-US" sz="2400" cap="none" dirty="0" smtClean="0"/>
              <a:t>provided can be </a:t>
            </a:r>
            <a:r>
              <a:rPr lang="en-US" sz="2400" cap="none" dirty="0"/>
              <a:t>integrated </a:t>
            </a:r>
            <a:r>
              <a:rPr lang="en-US" sz="2400" cap="none" dirty="0" smtClean="0"/>
              <a:t>with Power BI which is the best tool for data visualization so that all work is done under one umbrella.</a:t>
            </a:r>
            <a:endParaRPr lang="en-IN" sz="2400" cap="none" dirty="0"/>
          </a:p>
        </p:txBody>
      </p:sp>
    </p:spTree>
    <p:extLst>
      <p:ext uri="{BB962C8B-B14F-4D97-AF65-F5344CB8AC3E}">
        <p14:creationId xmlns:p14="http://schemas.microsoft.com/office/powerpoint/2010/main" val="40120352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258</TotalTime>
  <Words>133</Words>
  <Application>Microsoft Office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  MishMash Online Diversity Hackathon</vt:lpstr>
      <vt:lpstr>PowerPoint Presentation</vt:lpstr>
      <vt:lpstr>Project name: Sales_wise  Problem Statement - Data Science POC Use Case   </vt:lpstr>
      <vt:lpstr>One of the brands lets say unilever ,is going through some major changes in business execution plans and will like to know,  i. What are the major drivers for sales(EQ)? ii. Knowing the drivers, how accurately we can predict future sales for next 6 periods?</vt:lpstr>
      <vt:lpstr>In first dataset following steps were followed for optimum model building- 1) Dataset was thoroughly analyzed and every feature was well understood with help of domain expert.  2) Data cleaning and preprocessing is performed including removal of outliers. correlation check is done using Pearson method with seaborn heatmap.  3) Scatterplot plotted for each feature vs ‘eq’ for better visualization of spread of data.  4) Bayesian ridge and random forest classifiers applied and error outputs compared.  5) XGBOOST Regressor used to identify feature importance.  7)Random forest used finally over Bayesian ridge due to better fitting and prediction accuracy. </vt:lpstr>
      <vt:lpstr>In second dataset following steps were followed-  1) Dataset features are same as previous one with less data and high null values  2) Filling null values was the biggest task here unlike the previous one where there were no null values present.  3) Defined ‘fill_na’ function in which after correlation xgboost regression was used to find out the null values  4) Again the correlation between features is analyzed for checking any possibility to drop any irrelevant feature.  5) Random forest classifier is applied  for predicting the sale volume. </vt:lpstr>
      <vt:lpstr>UNIQUE APPROACH FOR TASK 2   We tried various methods for filling null values like usual approach to fill null values using mean of the data etc. but the out of box thinking of the diverse team played a major role here.  We arrived to the solution to define a ‘fill_na’ which uses XGBOOST Regressor to find out the null values by using the data from correlated features with the null values column to be determined. That increased the accuracy and played a vital role to fit the best possible model.  </vt:lpstr>
      <vt:lpstr>MICROSOFT AZURE SERVICES WE INTEND TO USE FOR FUTURE PROJECTS:  One trouble we faced while coding is importing various libraries and their dependencies due to which error pops up from time to time. Downloading these heavy libraries is a tedious and time consuming job. Azure ML provides a dynamic environment for the predictive analytic solutions. Azure Machine Learning Services will bolster the coding environment for amateur programmers like us to perform efficiently in provided time period. And the bonus would be the tools and technologies provided can be integrated with Power BI which is the best tool for data visualization so that all work is done under one umbrella.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MishMash   Online Diversity Hackathon</dc:title>
  <dc:creator>Siddharth</dc:creator>
  <cp:lastModifiedBy>siddharth</cp:lastModifiedBy>
  <cp:revision>37</cp:revision>
  <dcterms:created xsi:type="dcterms:W3CDTF">2020-03-31T13:47:32Z</dcterms:created>
  <dcterms:modified xsi:type="dcterms:W3CDTF">2020-04-01T15:39:15Z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