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sldIdLst>
    <p:sldId id="257" r:id="rId2"/>
    <p:sldId id="292" r:id="rId3"/>
    <p:sldId id="299" r:id="rId4"/>
    <p:sldId id="260" r:id="rId5"/>
    <p:sldId id="266" r:id="rId6"/>
    <p:sldId id="293" r:id="rId7"/>
    <p:sldId id="268" r:id="rId8"/>
    <p:sldId id="269" r:id="rId9"/>
    <p:sldId id="270" r:id="rId10"/>
    <p:sldId id="288" r:id="rId11"/>
    <p:sldId id="297" r:id="rId12"/>
    <p:sldId id="294" r:id="rId13"/>
    <p:sldId id="295" r:id="rId14"/>
    <p:sldId id="300" r:id="rId15"/>
    <p:sldId id="29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303" autoAdjust="0"/>
    <p:restoredTop sz="94582"/>
  </p:normalViewPr>
  <p:slideViewPr>
    <p:cSldViewPr snapToGrid="0" snapToObjects="1" showGuides="1">
      <p:cViewPr varScale="1">
        <p:scale>
          <a:sx n="101" d="100"/>
          <a:sy n="101" d="100"/>
        </p:scale>
        <p:origin x="216" y="5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05054D-8EA3-4BE8-8B43-66836479FF5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99D1166-A195-42A4-9CC2-99C74D1C8956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Data Collection</a:t>
          </a:r>
        </a:p>
      </dgm:t>
    </dgm:pt>
    <dgm:pt modelId="{11A54EA2-3138-4E7C-96DA-50B03A640EAF}" type="parTrans" cxnId="{3387D453-F04B-44B0-B124-B6F2867B432E}">
      <dgm:prSet/>
      <dgm:spPr/>
      <dgm:t>
        <a:bodyPr/>
        <a:lstStyle/>
        <a:p>
          <a:endParaRPr lang="en-US"/>
        </a:p>
      </dgm:t>
    </dgm:pt>
    <dgm:pt modelId="{AE23C9B9-76E6-44B1-AE49-2CCC7DCB3E0D}" type="sibTrans" cxnId="{3387D453-F04B-44B0-B124-B6F2867B432E}">
      <dgm:prSet/>
      <dgm:spPr/>
      <dgm:t>
        <a:bodyPr/>
        <a:lstStyle/>
        <a:p>
          <a:endParaRPr lang="en-US"/>
        </a:p>
      </dgm:t>
    </dgm:pt>
    <dgm:pt modelId="{D81F4016-CCF1-4F1E-8A80-DB7BE984F0E2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Data Pre-Processing</a:t>
          </a:r>
        </a:p>
      </dgm:t>
    </dgm:pt>
    <dgm:pt modelId="{1E442A26-3789-4143-B10A-0ADED6D491FC}" type="parTrans" cxnId="{BF2E078D-ECA5-4BB7-A089-EC7C58CAD408}">
      <dgm:prSet/>
      <dgm:spPr/>
      <dgm:t>
        <a:bodyPr/>
        <a:lstStyle/>
        <a:p>
          <a:endParaRPr lang="en-US"/>
        </a:p>
      </dgm:t>
    </dgm:pt>
    <dgm:pt modelId="{9AFD9AD3-A5D4-45FA-B960-C4EF289ED93A}" type="sibTrans" cxnId="{BF2E078D-ECA5-4BB7-A089-EC7C58CAD408}">
      <dgm:prSet/>
      <dgm:spPr/>
      <dgm:t>
        <a:bodyPr/>
        <a:lstStyle/>
        <a:p>
          <a:endParaRPr lang="en-US"/>
        </a:p>
      </dgm:t>
    </dgm:pt>
    <dgm:pt modelId="{2EF795F4-CA8D-4325-9224-3CAD368AB106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Data Visualization &amp; Analysis </a:t>
          </a:r>
        </a:p>
      </dgm:t>
    </dgm:pt>
    <dgm:pt modelId="{97FFE512-2230-4A31-87D9-10A784D69C81}" type="parTrans" cxnId="{58DE97D0-B844-4303-8A0E-5A0B03D7EBF7}">
      <dgm:prSet/>
      <dgm:spPr/>
      <dgm:t>
        <a:bodyPr/>
        <a:lstStyle/>
        <a:p>
          <a:endParaRPr lang="en-US"/>
        </a:p>
      </dgm:t>
    </dgm:pt>
    <dgm:pt modelId="{33BBBDDC-99A3-4738-B3E2-559F1BF10188}" type="sibTrans" cxnId="{58DE97D0-B844-4303-8A0E-5A0B03D7EBF7}">
      <dgm:prSet/>
      <dgm:spPr/>
      <dgm:t>
        <a:bodyPr/>
        <a:lstStyle/>
        <a:p>
          <a:endParaRPr lang="en-US"/>
        </a:p>
      </dgm:t>
    </dgm:pt>
    <dgm:pt modelId="{83B2914D-0EDF-4E68-A6AD-4351988DC2B4}" type="pres">
      <dgm:prSet presAssocID="{0605054D-8EA3-4BE8-8B43-66836479FF5C}" presName="Name0" presStyleCnt="0">
        <dgm:presLayoutVars>
          <dgm:dir/>
          <dgm:animLvl val="lvl"/>
          <dgm:resizeHandles val="exact"/>
        </dgm:presLayoutVars>
      </dgm:prSet>
      <dgm:spPr/>
    </dgm:pt>
    <dgm:pt modelId="{E5B62F07-9A31-44CD-B989-2D3EB8055F70}" type="pres">
      <dgm:prSet presAssocID="{899D1166-A195-42A4-9CC2-99C74D1C8956}" presName="parTxOnly" presStyleLbl="node1" presStyleIdx="0" presStyleCnt="3" custLinFactNeighborX="-821" custLinFactNeighborY="40034">
        <dgm:presLayoutVars>
          <dgm:chMax val="0"/>
          <dgm:chPref val="0"/>
          <dgm:bulletEnabled val="1"/>
        </dgm:presLayoutVars>
      </dgm:prSet>
      <dgm:spPr/>
    </dgm:pt>
    <dgm:pt modelId="{42BC8EF8-C3AD-43BB-A085-86DA101A4F0F}" type="pres">
      <dgm:prSet presAssocID="{AE23C9B9-76E6-44B1-AE49-2CCC7DCB3E0D}" presName="parTxOnlySpace" presStyleCnt="0"/>
      <dgm:spPr/>
    </dgm:pt>
    <dgm:pt modelId="{EFD6DE39-87FE-4C3F-AE6B-9C08CA2785C6}" type="pres">
      <dgm:prSet presAssocID="{D81F4016-CCF1-4F1E-8A80-DB7BE984F0E2}" presName="parTxOnly" presStyleLbl="node1" presStyleIdx="1" presStyleCnt="3" custLinFactNeighborX="9549" custLinFactNeighborY="40034">
        <dgm:presLayoutVars>
          <dgm:chMax val="0"/>
          <dgm:chPref val="0"/>
          <dgm:bulletEnabled val="1"/>
        </dgm:presLayoutVars>
      </dgm:prSet>
      <dgm:spPr/>
    </dgm:pt>
    <dgm:pt modelId="{3D4169CC-F275-4DD3-AB06-6FCF99D89BB5}" type="pres">
      <dgm:prSet presAssocID="{9AFD9AD3-A5D4-45FA-B960-C4EF289ED93A}" presName="parTxOnlySpace" presStyleCnt="0"/>
      <dgm:spPr/>
    </dgm:pt>
    <dgm:pt modelId="{6CC37B28-7041-45FA-A7B9-DF2DA756AC7F}" type="pres">
      <dgm:prSet presAssocID="{2EF795F4-CA8D-4325-9224-3CAD368AB106}" presName="parTxOnly" presStyleLbl="node1" presStyleIdx="2" presStyleCnt="3" custLinFactNeighborX="821" custLinFactNeighborY="40034">
        <dgm:presLayoutVars>
          <dgm:chMax val="0"/>
          <dgm:chPref val="0"/>
          <dgm:bulletEnabled val="1"/>
        </dgm:presLayoutVars>
      </dgm:prSet>
      <dgm:spPr/>
    </dgm:pt>
  </dgm:ptLst>
  <dgm:cxnLst>
    <dgm:cxn modelId="{3387D453-F04B-44B0-B124-B6F2867B432E}" srcId="{0605054D-8EA3-4BE8-8B43-66836479FF5C}" destId="{899D1166-A195-42A4-9CC2-99C74D1C8956}" srcOrd="0" destOrd="0" parTransId="{11A54EA2-3138-4E7C-96DA-50B03A640EAF}" sibTransId="{AE23C9B9-76E6-44B1-AE49-2CCC7DCB3E0D}"/>
    <dgm:cxn modelId="{64F04577-A7A5-4891-B6CF-26B58AC63946}" type="presOf" srcId="{899D1166-A195-42A4-9CC2-99C74D1C8956}" destId="{E5B62F07-9A31-44CD-B989-2D3EB8055F70}" srcOrd="0" destOrd="0" presId="urn:microsoft.com/office/officeart/2005/8/layout/chevron1"/>
    <dgm:cxn modelId="{51FBE08B-7325-4D96-BAA8-60199D95DACE}" type="presOf" srcId="{0605054D-8EA3-4BE8-8B43-66836479FF5C}" destId="{83B2914D-0EDF-4E68-A6AD-4351988DC2B4}" srcOrd="0" destOrd="0" presId="urn:microsoft.com/office/officeart/2005/8/layout/chevron1"/>
    <dgm:cxn modelId="{BF2E078D-ECA5-4BB7-A089-EC7C58CAD408}" srcId="{0605054D-8EA3-4BE8-8B43-66836479FF5C}" destId="{D81F4016-CCF1-4F1E-8A80-DB7BE984F0E2}" srcOrd="1" destOrd="0" parTransId="{1E442A26-3789-4143-B10A-0ADED6D491FC}" sibTransId="{9AFD9AD3-A5D4-45FA-B960-C4EF289ED93A}"/>
    <dgm:cxn modelId="{A5C1C8B9-CAD5-4031-BCCC-771CAE8E542E}" type="presOf" srcId="{D81F4016-CCF1-4F1E-8A80-DB7BE984F0E2}" destId="{EFD6DE39-87FE-4C3F-AE6B-9C08CA2785C6}" srcOrd="0" destOrd="0" presId="urn:microsoft.com/office/officeart/2005/8/layout/chevron1"/>
    <dgm:cxn modelId="{58DE97D0-B844-4303-8A0E-5A0B03D7EBF7}" srcId="{0605054D-8EA3-4BE8-8B43-66836479FF5C}" destId="{2EF795F4-CA8D-4325-9224-3CAD368AB106}" srcOrd="2" destOrd="0" parTransId="{97FFE512-2230-4A31-87D9-10A784D69C81}" sibTransId="{33BBBDDC-99A3-4738-B3E2-559F1BF10188}"/>
    <dgm:cxn modelId="{0328F4F1-7DB8-4096-B032-3B392735481C}" type="presOf" srcId="{2EF795F4-CA8D-4325-9224-3CAD368AB106}" destId="{6CC37B28-7041-45FA-A7B9-DF2DA756AC7F}" srcOrd="0" destOrd="0" presId="urn:microsoft.com/office/officeart/2005/8/layout/chevron1"/>
    <dgm:cxn modelId="{18EAF1D0-DD23-4B86-BF6C-58E22E8F4536}" type="presParOf" srcId="{83B2914D-0EDF-4E68-A6AD-4351988DC2B4}" destId="{E5B62F07-9A31-44CD-B989-2D3EB8055F70}" srcOrd="0" destOrd="0" presId="urn:microsoft.com/office/officeart/2005/8/layout/chevron1"/>
    <dgm:cxn modelId="{2C259F9B-385B-4A35-ADA4-BEB00F286E2B}" type="presParOf" srcId="{83B2914D-0EDF-4E68-A6AD-4351988DC2B4}" destId="{42BC8EF8-C3AD-43BB-A085-86DA101A4F0F}" srcOrd="1" destOrd="0" presId="urn:microsoft.com/office/officeart/2005/8/layout/chevron1"/>
    <dgm:cxn modelId="{441F79F7-3F81-4106-8211-AC7E3628E236}" type="presParOf" srcId="{83B2914D-0EDF-4E68-A6AD-4351988DC2B4}" destId="{EFD6DE39-87FE-4C3F-AE6B-9C08CA2785C6}" srcOrd="2" destOrd="0" presId="urn:microsoft.com/office/officeart/2005/8/layout/chevron1"/>
    <dgm:cxn modelId="{1E4D8DA7-42F5-4D39-8376-5D6740A7A36B}" type="presParOf" srcId="{83B2914D-0EDF-4E68-A6AD-4351988DC2B4}" destId="{3D4169CC-F275-4DD3-AB06-6FCF99D89BB5}" srcOrd="3" destOrd="0" presId="urn:microsoft.com/office/officeart/2005/8/layout/chevron1"/>
    <dgm:cxn modelId="{154DF5B8-0031-4B70-B0B5-BCE330A81FE6}" type="presParOf" srcId="{83B2914D-0EDF-4E68-A6AD-4351988DC2B4}" destId="{6CC37B28-7041-45FA-A7B9-DF2DA756AC7F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CB1289-DDB0-4713-AA52-CA9FFCA3246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134F336-561D-4D16-9492-8D4E213C4AA5}">
      <dgm:prSet phldrT="[Text]"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Model</a:t>
          </a:r>
          <a:r>
            <a:rPr lang="en-US" sz="24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Selection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D844BF0-8866-401F-AB67-DF8E68155497}" type="parTrans" cxnId="{BC529D13-C3D9-4E8A-83F5-A73F86E8759E}">
      <dgm:prSet/>
      <dgm:spPr/>
      <dgm:t>
        <a:bodyPr/>
        <a:lstStyle/>
        <a:p>
          <a:endParaRPr lang="en-US"/>
        </a:p>
      </dgm:t>
    </dgm:pt>
    <dgm:pt modelId="{207E9240-A8CF-4D1F-9E0F-7AAA18C014F2}" type="sibTrans" cxnId="{BC529D13-C3D9-4E8A-83F5-A73F86E8759E}">
      <dgm:prSet/>
      <dgm:spPr/>
      <dgm:t>
        <a:bodyPr/>
        <a:lstStyle/>
        <a:p>
          <a:endParaRPr lang="en-US"/>
        </a:p>
      </dgm:t>
    </dgm:pt>
    <dgm:pt modelId="{81C1DF5A-AA68-429F-AB6F-086CF570A984}">
      <dgm:prSet phldrT="[Text]"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Statistical Inference</a:t>
          </a:r>
        </a:p>
      </dgm:t>
    </dgm:pt>
    <dgm:pt modelId="{35A0A737-36E9-4CB8-9AFD-726D39919194}" type="parTrans" cxnId="{0502D4AF-E833-4FB8-98A9-49DEF04C7A29}">
      <dgm:prSet/>
      <dgm:spPr/>
      <dgm:t>
        <a:bodyPr/>
        <a:lstStyle/>
        <a:p>
          <a:endParaRPr lang="en-US"/>
        </a:p>
      </dgm:t>
    </dgm:pt>
    <dgm:pt modelId="{80A987ED-337B-4871-B88F-AE27A5DB0489}" type="sibTrans" cxnId="{0502D4AF-E833-4FB8-98A9-49DEF04C7A29}">
      <dgm:prSet/>
      <dgm:spPr/>
      <dgm:t>
        <a:bodyPr/>
        <a:lstStyle/>
        <a:p>
          <a:endParaRPr lang="en-US"/>
        </a:p>
      </dgm:t>
    </dgm:pt>
    <dgm:pt modelId="{EEF5A33B-ACEC-428D-94E5-59171F6B4712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Feature Selection &amp; Engineering</a:t>
          </a:r>
        </a:p>
      </dgm:t>
    </dgm:pt>
    <dgm:pt modelId="{781B68F4-21D9-48C8-8CC0-2C740103E186}" type="parTrans" cxnId="{952F8FB4-48DF-4FF3-888B-298B0401A005}">
      <dgm:prSet/>
      <dgm:spPr/>
      <dgm:t>
        <a:bodyPr/>
        <a:lstStyle/>
        <a:p>
          <a:endParaRPr lang="en-US"/>
        </a:p>
      </dgm:t>
    </dgm:pt>
    <dgm:pt modelId="{15229A18-69C6-47B7-91AA-7A9BBCA6632E}" type="sibTrans" cxnId="{952F8FB4-48DF-4FF3-888B-298B0401A005}">
      <dgm:prSet/>
      <dgm:spPr/>
      <dgm:t>
        <a:bodyPr/>
        <a:lstStyle/>
        <a:p>
          <a:endParaRPr lang="en-US"/>
        </a:p>
      </dgm:t>
    </dgm:pt>
    <dgm:pt modelId="{2D5E0093-EED3-4E34-8847-D6387956D014}" type="pres">
      <dgm:prSet presAssocID="{F9CB1289-DDB0-4713-AA52-CA9FFCA32461}" presName="Name0" presStyleCnt="0">
        <dgm:presLayoutVars>
          <dgm:dir/>
          <dgm:animLvl val="lvl"/>
          <dgm:resizeHandles val="exact"/>
        </dgm:presLayoutVars>
      </dgm:prSet>
      <dgm:spPr/>
    </dgm:pt>
    <dgm:pt modelId="{DE48B8CD-A0C9-4F4B-8BCE-8A90156A5307}" type="pres">
      <dgm:prSet presAssocID="{EEF5A33B-ACEC-428D-94E5-59171F6B4712}" presName="parTxOnly" presStyleLbl="node1" presStyleIdx="0" presStyleCnt="3" custLinFactNeighborX="-821" custLinFactNeighborY="10404">
        <dgm:presLayoutVars>
          <dgm:chMax val="0"/>
          <dgm:chPref val="0"/>
          <dgm:bulletEnabled val="1"/>
        </dgm:presLayoutVars>
      </dgm:prSet>
      <dgm:spPr/>
    </dgm:pt>
    <dgm:pt modelId="{75D91C99-EBF6-40D9-A87D-31D11655162B}" type="pres">
      <dgm:prSet presAssocID="{15229A18-69C6-47B7-91AA-7A9BBCA6632E}" presName="parTxOnlySpace" presStyleCnt="0"/>
      <dgm:spPr/>
    </dgm:pt>
    <dgm:pt modelId="{74B1B4D6-C399-49C3-910B-84D580756590}" type="pres">
      <dgm:prSet presAssocID="{2134F336-561D-4D16-9492-8D4E213C4AA5}" presName="parTxOnly" presStyleLbl="node1" presStyleIdx="1" presStyleCnt="3" custLinFactNeighborX="9549" custLinFactNeighborY="10404">
        <dgm:presLayoutVars>
          <dgm:chMax val="0"/>
          <dgm:chPref val="0"/>
          <dgm:bulletEnabled val="1"/>
        </dgm:presLayoutVars>
      </dgm:prSet>
      <dgm:spPr/>
    </dgm:pt>
    <dgm:pt modelId="{495C936F-D355-4CBA-87AE-ACC1F40637D0}" type="pres">
      <dgm:prSet presAssocID="{207E9240-A8CF-4D1F-9E0F-7AAA18C014F2}" presName="parTxOnlySpace" presStyleCnt="0"/>
      <dgm:spPr/>
    </dgm:pt>
    <dgm:pt modelId="{C7714876-CADA-4120-8C48-37769AA7EE8A}" type="pres">
      <dgm:prSet presAssocID="{81C1DF5A-AA68-429F-AB6F-086CF570A984}" presName="parTxOnly" presStyleLbl="node1" presStyleIdx="2" presStyleCnt="3" custLinFactNeighborX="821" custLinFactNeighborY="10404">
        <dgm:presLayoutVars>
          <dgm:chMax val="0"/>
          <dgm:chPref val="0"/>
          <dgm:bulletEnabled val="1"/>
        </dgm:presLayoutVars>
      </dgm:prSet>
      <dgm:spPr/>
    </dgm:pt>
  </dgm:ptLst>
  <dgm:cxnLst>
    <dgm:cxn modelId="{BC529D13-C3D9-4E8A-83F5-A73F86E8759E}" srcId="{F9CB1289-DDB0-4713-AA52-CA9FFCA32461}" destId="{2134F336-561D-4D16-9492-8D4E213C4AA5}" srcOrd="1" destOrd="0" parTransId="{AD844BF0-8866-401F-AB67-DF8E68155497}" sibTransId="{207E9240-A8CF-4D1F-9E0F-7AAA18C014F2}"/>
    <dgm:cxn modelId="{00242B25-076E-403B-9F6A-E66400035AE6}" type="presOf" srcId="{81C1DF5A-AA68-429F-AB6F-086CF570A984}" destId="{C7714876-CADA-4120-8C48-37769AA7EE8A}" srcOrd="0" destOrd="0" presId="urn:microsoft.com/office/officeart/2005/8/layout/chevron1"/>
    <dgm:cxn modelId="{3189A737-86EC-4514-89C0-B1BA2E96E2CD}" type="presOf" srcId="{2134F336-561D-4D16-9492-8D4E213C4AA5}" destId="{74B1B4D6-C399-49C3-910B-84D580756590}" srcOrd="0" destOrd="0" presId="urn:microsoft.com/office/officeart/2005/8/layout/chevron1"/>
    <dgm:cxn modelId="{59A1F87C-6834-4B40-A700-A909A7E90BF7}" type="presOf" srcId="{F9CB1289-DDB0-4713-AA52-CA9FFCA32461}" destId="{2D5E0093-EED3-4E34-8847-D6387956D014}" srcOrd="0" destOrd="0" presId="urn:microsoft.com/office/officeart/2005/8/layout/chevron1"/>
    <dgm:cxn modelId="{0502D4AF-E833-4FB8-98A9-49DEF04C7A29}" srcId="{F9CB1289-DDB0-4713-AA52-CA9FFCA32461}" destId="{81C1DF5A-AA68-429F-AB6F-086CF570A984}" srcOrd="2" destOrd="0" parTransId="{35A0A737-36E9-4CB8-9AFD-726D39919194}" sibTransId="{80A987ED-337B-4871-B88F-AE27A5DB0489}"/>
    <dgm:cxn modelId="{952F8FB4-48DF-4FF3-888B-298B0401A005}" srcId="{F9CB1289-DDB0-4713-AA52-CA9FFCA32461}" destId="{EEF5A33B-ACEC-428D-94E5-59171F6B4712}" srcOrd="0" destOrd="0" parTransId="{781B68F4-21D9-48C8-8CC0-2C740103E186}" sibTransId="{15229A18-69C6-47B7-91AA-7A9BBCA6632E}"/>
    <dgm:cxn modelId="{47838BFC-0C45-4E53-AF9B-61160E3B5B08}" type="presOf" srcId="{EEF5A33B-ACEC-428D-94E5-59171F6B4712}" destId="{DE48B8CD-A0C9-4F4B-8BCE-8A90156A5307}" srcOrd="0" destOrd="0" presId="urn:microsoft.com/office/officeart/2005/8/layout/chevron1"/>
    <dgm:cxn modelId="{C450522A-019A-4E47-873F-F8AA5F2B4AB3}" type="presParOf" srcId="{2D5E0093-EED3-4E34-8847-D6387956D014}" destId="{DE48B8CD-A0C9-4F4B-8BCE-8A90156A5307}" srcOrd="0" destOrd="0" presId="urn:microsoft.com/office/officeart/2005/8/layout/chevron1"/>
    <dgm:cxn modelId="{CFFE8E7C-0F27-4081-A2F2-953CE9E7E458}" type="presParOf" srcId="{2D5E0093-EED3-4E34-8847-D6387956D014}" destId="{75D91C99-EBF6-40D9-A87D-31D11655162B}" srcOrd="1" destOrd="0" presId="urn:microsoft.com/office/officeart/2005/8/layout/chevron1"/>
    <dgm:cxn modelId="{BF647312-12F7-4713-8B82-2E197DFDB63B}" type="presParOf" srcId="{2D5E0093-EED3-4E34-8847-D6387956D014}" destId="{74B1B4D6-C399-49C3-910B-84D580756590}" srcOrd="2" destOrd="0" presId="urn:microsoft.com/office/officeart/2005/8/layout/chevron1"/>
    <dgm:cxn modelId="{C3D1669A-84AE-4EDD-BF93-9A56F6600DCE}" type="presParOf" srcId="{2D5E0093-EED3-4E34-8847-D6387956D014}" destId="{495C936F-D355-4CBA-87AE-ACC1F40637D0}" srcOrd="3" destOrd="0" presId="urn:microsoft.com/office/officeart/2005/8/layout/chevron1"/>
    <dgm:cxn modelId="{87CDCC23-CE31-41A2-ADC0-835F1ED8BFA9}" type="presParOf" srcId="{2D5E0093-EED3-4E34-8847-D6387956D014}" destId="{C7714876-CADA-4120-8C48-37769AA7EE8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B62F07-9A31-44CD-B989-2D3EB8055F70}">
      <dsp:nvSpPr>
        <dsp:cNvPr id="0" name=""/>
        <dsp:cNvSpPr/>
      </dsp:nvSpPr>
      <dsp:spPr>
        <a:xfrm>
          <a:off x="0" y="1088799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Collection</a:t>
          </a:r>
        </a:p>
      </dsp:txBody>
      <dsp:txXfrm>
        <a:off x="580231" y="1088799"/>
        <a:ext cx="1740694" cy="1160462"/>
      </dsp:txXfrm>
    </dsp:sp>
    <dsp:sp modelId="{EFD6DE39-87FE-4C3F-AE6B-9C08CA2785C6}">
      <dsp:nvSpPr>
        <dsp:cNvPr id="0" name=""/>
        <dsp:cNvSpPr/>
      </dsp:nvSpPr>
      <dsp:spPr>
        <a:xfrm>
          <a:off x="2641125" y="1088799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Pre-Processing</a:t>
          </a:r>
        </a:p>
      </dsp:txBody>
      <dsp:txXfrm>
        <a:off x="3221356" y="1088799"/>
        <a:ext cx="1740694" cy="1160462"/>
      </dsp:txXfrm>
    </dsp:sp>
    <dsp:sp modelId="{6CC37B28-7041-45FA-A7B9-DF2DA756AC7F}">
      <dsp:nvSpPr>
        <dsp:cNvPr id="0" name=""/>
        <dsp:cNvSpPr/>
      </dsp:nvSpPr>
      <dsp:spPr>
        <a:xfrm>
          <a:off x="5226843" y="1088799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Visualization &amp; Analysis </a:t>
          </a:r>
        </a:p>
      </dsp:txBody>
      <dsp:txXfrm>
        <a:off x="5807074" y="1088799"/>
        <a:ext cx="1740694" cy="11604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48B8CD-A0C9-4F4B-8BCE-8A90156A5307}">
      <dsp:nvSpPr>
        <dsp:cNvPr id="0" name=""/>
        <dsp:cNvSpPr/>
      </dsp:nvSpPr>
      <dsp:spPr>
        <a:xfrm>
          <a:off x="0" y="638302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Feature Selection &amp; Engineering</a:t>
          </a:r>
        </a:p>
      </dsp:txBody>
      <dsp:txXfrm>
        <a:off x="580231" y="638302"/>
        <a:ext cx="1740694" cy="1160462"/>
      </dsp:txXfrm>
    </dsp:sp>
    <dsp:sp modelId="{74B1B4D6-C399-49C3-910B-84D580756590}">
      <dsp:nvSpPr>
        <dsp:cNvPr id="0" name=""/>
        <dsp:cNvSpPr/>
      </dsp:nvSpPr>
      <dsp:spPr>
        <a:xfrm>
          <a:off x="2641125" y="638302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Model</a:t>
          </a:r>
          <a:r>
            <a:rPr lang="en-US" sz="24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Selection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21356" y="638302"/>
        <a:ext cx="1740694" cy="1160462"/>
      </dsp:txXfrm>
    </dsp:sp>
    <dsp:sp modelId="{C7714876-CADA-4120-8C48-37769AA7EE8A}">
      <dsp:nvSpPr>
        <dsp:cNvPr id="0" name=""/>
        <dsp:cNvSpPr/>
      </dsp:nvSpPr>
      <dsp:spPr>
        <a:xfrm>
          <a:off x="5226843" y="638302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Statistical Inference</a:t>
          </a:r>
        </a:p>
      </dsp:txBody>
      <dsp:txXfrm>
        <a:off x="5807074" y="638302"/>
        <a:ext cx="1740694" cy="1160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0239D73C-AF14-7643-8BC7-209F4FB10DDF}" type="datetimeFigureOut">
              <a:rPr lang="en-US" smtClean="0"/>
              <a:pPr/>
              <a:t>12/9/23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52A25F9-16D3-E64A-8639-7B020C319E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73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25F9-16D3-E64A-8639-7B020C319E7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188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A25F9-16D3-E64A-8639-7B020C319E7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707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2800" b="0" i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pPr lvl="0"/>
            <a:r>
              <a:rPr lang="en-US" dirty="0"/>
              <a:t>Sub-topic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8" name="Picture 7" descr="University at Buffalo, The State University of New York logo">
            <a:extLst>
              <a:ext uri="{FF2B5EF4-FFF2-40B4-BE49-F238E27FC236}">
                <a16:creationId xmlns:a16="http://schemas.microsoft.com/office/drawing/2014/main" id="{9C7DE7FF-FD86-434E-91D5-DF1AA23EE7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6041226"/>
            <a:ext cx="4800600" cy="35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4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hree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CAA554F-B37C-9E47-B5E4-82235D4EC6C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114631" y="934720"/>
            <a:ext cx="7077369" cy="306467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F5FDDA2-E7AF-294B-ACDF-BDB5997277BC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5114631" y="3998296"/>
            <a:ext cx="360252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2499D1A-BF4E-8444-BF94-86863CA11648}"/>
              </a:ext>
            </a:extLst>
          </p:cNvPr>
          <p:cNvSpPr>
            <a:spLocks noGrp="1" noChangeAspect="1"/>
          </p:cNvSpPr>
          <p:nvPr>
            <p:ph type="pic" idx="15"/>
          </p:nvPr>
        </p:nvSpPr>
        <p:spPr>
          <a:xfrm>
            <a:off x="8701089" y="3998296"/>
            <a:ext cx="3490912" cy="2857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F90DAFF-101D-E948-A7EE-D57686CEB2D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851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947F2-B572-1341-97A2-03F799FC1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21EA68-2B0A-7648-9710-0081FFDD7D68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0" y="927100"/>
            <a:ext cx="12192000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C2F5B-0BEC-1B48-AF19-F70CBF88DDD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458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7B782143-2792-E14B-AE51-0FFA9028EB8A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5161935" y="1976285"/>
            <a:ext cx="6325152" cy="396731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none"/>
        </p:style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  <a:p>
            <a:r>
              <a:rPr lang="en-US" dirty="0"/>
              <a:t>Drag chart to placeholder or click icon to add chart</a:t>
            </a:r>
          </a:p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FBFC18-7AE9-1C44-9039-61F804A6140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9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DIVIDER SLIDE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ln>
            <a:noFill/>
          </a:ln>
        </p:spPr>
        <p:txBody>
          <a:bodyPr lIns="0">
            <a:noAutofit/>
          </a:bodyPr>
          <a:lstStyle>
            <a:lvl1pPr marL="0" indent="0" algn="l">
              <a:buNone/>
              <a:defRPr sz="2800" b="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Section title</a:t>
            </a:r>
          </a:p>
        </p:txBody>
      </p:sp>
      <p:pic>
        <p:nvPicPr>
          <p:cNvPr id="7" name="Picture 6" descr="University at Buffalo, The State University of New York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321146"/>
            <a:ext cx="4800600" cy="35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521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695147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420E5-CF10-E744-8836-DA131F3DFE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402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695147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51F46-BA21-2546-AE85-93B56EC061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19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2B2E-D090-724F-8681-FBE0CDA2F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59530-982F-0F4F-B296-9DB2F44D8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6928" y="2185416"/>
            <a:ext cx="4500372" cy="39486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367C6-4AC8-9C47-BDFA-A5613CF90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0200" y="2185416"/>
            <a:ext cx="4498848" cy="395020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A3F1F-FF47-0844-82BA-F475FCD0AA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6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5C5C1-32E2-374C-809B-D54BEC11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</p:spPr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8817A-73B4-F340-8D0E-FB813E55F79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66928" y="2185416"/>
            <a:ext cx="5138928" cy="393192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26641-0094-3D49-865E-3DB9ECAC4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6928" y="2593340"/>
            <a:ext cx="5140515" cy="3535744"/>
          </a:xfrm>
        </p:spPr>
        <p:txBody>
          <a:bodyPr/>
          <a:lstStyle>
            <a:lvl1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11705-25F9-194A-9D2F-C9FEEA3A574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185416"/>
            <a:ext cx="5138928" cy="394980"/>
          </a:xfrm>
        </p:spPr>
        <p:txBody>
          <a:bodyPr anchor="t" anchorCtr="0">
            <a:spAutoFit/>
          </a:bodyPr>
          <a:lstStyle>
            <a:lvl1pPr marL="0" indent="0">
              <a:buNone/>
              <a:defRPr sz="1600" b="1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978716-6004-6344-B5D2-C780B062C9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90800"/>
            <a:ext cx="5138928" cy="3538728"/>
          </a:xfrm>
        </p:spPr>
        <p:txBody>
          <a:bodyPr/>
          <a:lstStyle>
            <a:lvl1pPr marL="285750" indent="-285750"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A91F9-8796-3D42-B75E-9C7F7D9B73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4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2439-3BDA-DB47-AA02-5590274D4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A2EBF7-C6C5-4541-B47E-7FB413A3DF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53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13847-6053-FF4A-A422-D886A866F5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C6EF38F-8DF7-3941-B22C-502232E4CB0B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098566" y="927100"/>
            <a:ext cx="7093434" cy="59309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2049F-7F34-5D48-8F72-755B85F3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</p:spPr>
        <p:txBody>
          <a:bodyPr/>
          <a:lstStyle/>
          <a:p>
            <a:r>
              <a:rPr lang="en-US" dirty="0"/>
              <a:t>Click to 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6810-DD61-C649-9461-59FA66CD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4248912" cy="39682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C17C1-D75E-7F4A-895D-15D9E2D1D38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16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1614BA-85C5-BA49-A402-F7BCCCDB2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66ADF-AEA5-DC4B-841D-168372B89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928" y="2185416"/>
            <a:ext cx="10515600" cy="39682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University at Buffalo, The State University of New York logo">
            <a:extLst>
              <a:ext uri="{FF2B5EF4-FFF2-40B4-BE49-F238E27FC236}">
                <a16:creationId xmlns:a16="http://schemas.microsoft.com/office/drawing/2014/main" id="{27B0F206-4721-B742-B71F-C0AADA23A984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321146"/>
            <a:ext cx="4800600" cy="35602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4790E-48FE-324B-A4AD-34E3A7792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74280" y="631977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EB53C135-CEC6-A548-8917-8F7FEB82358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97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50" r:id="rId3"/>
    <p:sldLayoutId id="2147483664" r:id="rId4"/>
    <p:sldLayoutId id="2147483652" r:id="rId5"/>
    <p:sldLayoutId id="2147483653" r:id="rId6"/>
    <p:sldLayoutId id="2147483654" r:id="rId7"/>
    <p:sldLayoutId id="2147483655" r:id="rId8"/>
    <p:sldLayoutId id="2147483665" r:id="rId9"/>
    <p:sldLayoutId id="2147483666" r:id="rId10"/>
    <p:sldLayoutId id="2147483660" r:id="rId11"/>
    <p:sldLayoutId id="2147483667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2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130000"/>
        </a:lnSpc>
        <a:spcBef>
          <a:spcPts val="600"/>
        </a:spcBef>
        <a:buClr>
          <a:schemeClr val="tx2"/>
        </a:buClr>
        <a:buSzPct val="120000"/>
        <a:buFont typeface="System Font Regular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esentation Title">
            <a:extLst>
              <a:ext uri="{FF2B5EF4-FFF2-40B4-BE49-F238E27FC236}">
                <a16:creationId xmlns:a16="http://schemas.microsoft.com/office/drawing/2014/main" id="{1089AC9A-5D7D-5A4C-8605-7607252D4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368" y="960489"/>
            <a:ext cx="6638544" cy="3172206"/>
          </a:xfrm>
        </p:spPr>
        <p:txBody>
          <a:bodyPr/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IE-500 Introduction to Statistical Machine Learning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-topic">
            <a:extLst>
              <a:ext uri="{FF2B5EF4-FFF2-40B4-BE49-F238E27FC236}">
                <a16:creationId xmlns:a16="http://schemas.microsoft.com/office/drawing/2014/main" id="{9C71998B-4791-F94C-B599-D1D7674364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8368" y="4495800"/>
            <a:ext cx="6638544" cy="108619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</a:p>
          <a:p>
            <a:pPr>
              <a:lnSpc>
                <a:spcPct val="100000"/>
              </a:lnSpc>
            </a:pPr>
            <a:r>
              <a:rPr lang="en-US" sz="2000" b="0" i="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Siddharth Miteshkumar Haveliwala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(50546666)</a:t>
            </a:r>
          </a:p>
          <a:p>
            <a:pPr>
              <a:lnSpc>
                <a:spcPct val="100000"/>
              </a:lnSpc>
            </a:pP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18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28D5BC5-6C18-BDA7-080D-EF80771362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Slide Title">
            <a:extLst>
              <a:ext uri="{FF2B5EF4-FFF2-40B4-BE49-F238E27FC236}">
                <a16:creationId xmlns:a16="http://schemas.microsoft.com/office/drawing/2014/main" id="{077E3FFF-5A8D-55F0-385D-999B97095D28}"/>
              </a:ext>
            </a:extLst>
          </p:cNvPr>
          <p:cNvSpPr txBox="1">
            <a:spLocks/>
          </p:cNvSpPr>
          <p:nvPr/>
        </p:nvSpPr>
        <p:spPr>
          <a:xfrm>
            <a:off x="566928" y="1351571"/>
            <a:ext cx="10405872" cy="5909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2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Model Selection (without Bayesian Optimization)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A5A957FD-770F-CE6D-DCBC-C073868A76AF}"/>
              </a:ext>
            </a:extLst>
          </p:cNvPr>
          <p:cNvSpPr txBox="1">
            <a:spLocks/>
          </p:cNvSpPr>
          <p:nvPr/>
        </p:nvSpPr>
        <p:spPr>
          <a:xfrm>
            <a:off x="566928" y="2236416"/>
            <a:ext cx="5047291" cy="23355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2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sz="2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sz="2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sz="2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 (SVM)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sz="200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534C7560-4752-0511-4175-4BBA2C1D42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319148"/>
              </p:ext>
            </p:extLst>
          </p:nvPr>
        </p:nvGraphicFramePr>
        <p:xfrm>
          <a:off x="1050036" y="4140200"/>
          <a:ext cx="4449064" cy="1801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4532">
                  <a:extLst>
                    <a:ext uri="{9D8B030D-6E8A-4147-A177-3AD203B41FA5}">
                      <a16:colId xmlns:a16="http://schemas.microsoft.com/office/drawing/2014/main" val="2464738755"/>
                    </a:ext>
                  </a:extLst>
                </a:gridCol>
                <a:gridCol w="2224532">
                  <a:extLst>
                    <a:ext uri="{9D8B030D-6E8A-4147-A177-3AD203B41FA5}">
                      <a16:colId xmlns:a16="http://schemas.microsoft.com/office/drawing/2014/main" val="4234418933"/>
                    </a:ext>
                  </a:extLst>
                </a:gridCol>
              </a:tblGrid>
              <a:tr h="6578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Testing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825540"/>
                  </a:ext>
                </a:extLst>
              </a:tr>
              <a:tr h="3811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22085"/>
                  </a:ext>
                </a:extLst>
              </a:tr>
              <a:tr h="3811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0.8083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565678"/>
                  </a:ext>
                </a:extLst>
              </a:tr>
              <a:tr h="3811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0.8166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476115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8695EAD-3181-0BE5-2007-058BE7814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673" y="2626634"/>
            <a:ext cx="5047291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340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28D5BC5-6C18-BDA7-080D-EF80771362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Slide Title">
            <a:extLst>
              <a:ext uri="{FF2B5EF4-FFF2-40B4-BE49-F238E27FC236}">
                <a16:creationId xmlns:a16="http://schemas.microsoft.com/office/drawing/2014/main" id="{077E3FFF-5A8D-55F0-385D-999B97095D28}"/>
              </a:ext>
            </a:extLst>
          </p:cNvPr>
          <p:cNvSpPr txBox="1">
            <a:spLocks/>
          </p:cNvSpPr>
          <p:nvPr/>
        </p:nvSpPr>
        <p:spPr>
          <a:xfrm>
            <a:off x="566928" y="1351571"/>
            <a:ext cx="10405872" cy="5909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2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Model Selection (with Bayesian Optimization)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A5A957FD-770F-CE6D-DCBC-C073868A76AF}"/>
              </a:ext>
            </a:extLst>
          </p:cNvPr>
          <p:cNvSpPr txBox="1">
            <a:spLocks/>
          </p:cNvSpPr>
          <p:nvPr/>
        </p:nvSpPr>
        <p:spPr>
          <a:xfrm>
            <a:off x="566928" y="2236416"/>
            <a:ext cx="5047291" cy="37706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2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sz="2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sz="2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sz="2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sz="2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AdaBoost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sz="20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CatBoost</a:t>
            </a:r>
            <a:endParaRPr lang="en-US" sz="200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sz="2000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endParaRPr lang="en-US" sz="200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sz="2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 (SVM)</a:t>
            </a: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sz="2000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sz="200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42FE06DF-AF0A-A315-5187-803CCF082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714641"/>
              </p:ext>
            </p:extLst>
          </p:nvPr>
        </p:nvGraphicFramePr>
        <p:xfrm>
          <a:off x="5918198" y="2474594"/>
          <a:ext cx="4597402" cy="3313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8701">
                  <a:extLst>
                    <a:ext uri="{9D8B030D-6E8A-4147-A177-3AD203B41FA5}">
                      <a16:colId xmlns:a16="http://schemas.microsoft.com/office/drawing/2014/main" val="2464738755"/>
                    </a:ext>
                  </a:extLst>
                </a:gridCol>
                <a:gridCol w="2298701">
                  <a:extLst>
                    <a:ext uri="{9D8B030D-6E8A-4147-A177-3AD203B41FA5}">
                      <a16:colId xmlns:a16="http://schemas.microsoft.com/office/drawing/2014/main" val="4234418933"/>
                    </a:ext>
                  </a:extLst>
                </a:gridCol>
              </a:tblGrid>
              <a:tr h="387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Testing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825540"/>
                  </a:ext>
                </a:extLst>
              </a:tr>
              <a:tr h="22421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22085"/>
                  </a:ext>
                </a:extLst>
              </a:tr>
              <a:tr h="224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0.8083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565678"/>
                  </a:ext>
                </a:extLst>
              </a:tr>
              <a:tr h="224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0.8167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476115"/>
                  </a:ext>
                </a:extLst>
              </a:tr>
              <a:tr h="224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22196"/>
                  </a:ext>
                </a:extLst>
              </a:tr>
              <a:tr h="22421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CatBoost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78012"/>
                  </a:ext>
                </a:extLst>
              </a:tr>
              <a:tr h="22421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XGBoost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854819"/>
                  </a:ext>
                </a:extLst>
              </a:tr>
              <a:tr h="224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819946"/>
                  </a:ext>
                </a:extLst>
              </a:tr>
              <a:tr h="2242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404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574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E78F3-889F-081E-D80D-B9AD4DD09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217045"/>
            <a:ext cx="6951472" cy="590931"/>
          </a:xfrm>
        </p:spPr>
        <p:txBody>
          <a:bodyPr/>
          <a:lstStyle/>
          <a:p>
            <a:r>
              <a:rPr lang="en-US" dirty="0"/>
              <a:t>Final 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7E189-E497-0660-8B3A-D1A369D83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1938466"/>
            <a:ext cx="6494272" cy="3702490"/>
          </a:xfrm>
        </p:spPr>
        <p:txBody>
          <a:bodyPr/>
          <a:lstStyle/>
          <a:p>
            <a:r>
              <a:rPr lang="en-US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Highlights:</a:t>
            </a:r>
          </a:p>
          <a:p>
            <a:pPr lvl="1"/>
            <a:r>
              <a:rPr lang="en-US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Ensemble methods, especially boosting techniques like </a:t>
            </a:r>
            <a:r>
              <a:rPr lang="en-US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CatBoosting</a:t>
            </a:r>
            <a:r>
              <a:rPr lang="en-US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neural network performs superior on the dataset</a:t>
            </a:r>
          </a:p>
          <a:p>
            <a:pPr lvl="1"/>
            <a:r>
              <a:rPr lang="en-US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Accuracy: 81.67%</a:t>
            </a:r>
          </a:p>
          <a:p>
            <a:pPr lvl="1"/>
            <a:r>
              <a:rPr lang="en-US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Adept at capturing complex patterns and relations in the data.</a:t>
            </a:r>
          </a:p>
          <a:p>
            <a:pPr lvl="1"/>
            <a:r>
              <a:rPr lang="en-US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 developed and optimized through Bayesian optimization show promising generalization capabilities.</a:t>
            </a:r>
          </a:p>
          <a:p>
            <a:pPr lvl="1"/>
            <a:r>
              <a:rPr lang="en-US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Implication – Best models have the potential to offer valuable insights for predicting the performance of future IPOs on their listing day.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373C6-EDCA-992F-8D1B-F274FBC434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878A88-6306-4DC1-4722-A386498FB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945" y="1929322"/>
            <a:ext cx="4252127" cy="333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337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8BBD5-B90B-FB3A-D44A-55C677C52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6" y="1245616"/>
            <a:ext cx="6951472" cy="590931"/>
          </a:xfrm>
        </p:spPr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F8E75-0D51-BAB6-844F-0B7E8BB83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6" y="1971512"/>
            <a:ext cx="10570466" cy="2914976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Enhanced Statistical Machine Learning Models: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advanced statistical algorithms.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Utilize larger datasets for improved accuracy and generalization.</a:t>
            </a:r>
          </a:p>
          <a:p>
            <a:pPr algn="l"/>
            <a:r>
              <a:rPr lang="en-US" b="1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Exploring New Significant features: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Expand the scope of features to company’s previous quarterly revenues, recent market indicators, etc.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Incorporating natural language processing algorithms for sentiment analytics on financial market forums like reading the news or comments.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D2988D-8E41-14DA-1111-59096315E9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141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C8A4C-6998-109A-31E3-60BEE781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527B2-6A5E-8411-290A-3669C07C2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185416"/>
            <a:ext cx="11269472" cy="3968249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US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www.kaggle.com</a:t>
            </a:r>
            <a:r>
              <a:rPr lang="en-US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/code/</a:t>
            </a:r>
            <a:r>
              <a:rPr lang="en-US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gcabhishek</a:t>
            </a:r>
            <a:r>
              <a:rPr lang="en-US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ipo-analysis-eda-and-success-prediction?kernelSessionId</a:t>
            </a:r>
            <a:r>
              <a:rPr lang="en-US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=116614889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A4A021-55DA-A5EC-1670-513F44E3DB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182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close-up of a graph&#10;&#10;Description automatically generated">
            <a:extLst>
              <a:ext uri="{FF2B5EF4-FFF2-40B4-BE49-F238E27FC236}">
                <a16:creationId xmlns:a16="http://schemas.microsoft.com/office/drawing/2014/main" id="{0138B9FF-3AEB-F623-235E-7AF2168970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32688"/>
            <a:ext cx="12192000" cy="588873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7E7D5-A365-7853-C4AD-83BD476494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2B866B-BB72-4A97-2C78-B898D4A6DDF3}"/>
              </a:ext>
            </a:extLst>
          </p:cNvPr>
          <p:cNvSpPr txBox="1"/>
          <p:nvPr/>
        </p:nvSpPr>
        <p:spPr>
          <a:xfrm>
            <a:off x="4223766" y="3429000"/>
            <a:ext cx="3744468" cy="707886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pperplate Gothic Bold" panose="020E0705020206020404" pitchFamily="34" charset="7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48642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FC095A6-0B2D-8793-C88B-2B4B397BC2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0" r="20315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88826-5C68-37E9-DCF9-9A2412468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29" y="1206261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dirty="0">
                <a:solidFill>
                  <a:schemeClr val="tx1"/>
                </a:solidFill>
                <a:latin typeface="+mj-lt"/>
              </a:rPr>
              <a:t>Predicting IPO performance using Statistical Machine Learning Methods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2915F7-0B36-875D-A386-CD7866F12E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92321" y="6356350"/>
            <a:ext cx="280901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EB53C135-CEC6-A548-8917-8F7FEB82358B}" type="slidenum">
              <a:rPr lang="en-US" sz="12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  <a:ea typeface="+mn-ea"/>
                <a:cs typeface="+mn-cs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 sz="1200" b="0" kern="12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409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4F07D-2D7B-57D7-09BC-2D73B1C8E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8F20A-EE50-57F6-605A-2DD5046B5B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B53C135-CEC6-A548-8917-8F7FEB82358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DD51B1-331D-9EB5-F93E-C6CB779F5241}"/>
              </a:ext>
            </a:extLst>
          </p:cNvPr>
          <p:cNvSpPr txBox="1"/>
          <p:nvPr/>
        </p:nvSpPr>
        <p:spPr>
          <a:xfrm>
            <a:off x="566928" y="2355496"/>
            <a:ext cx="10515600" cy="3063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80010" indent="-285750" algn="just">
              <a:lnSpc>
                <a:spcPct val="150000"/>
              </a:lnSpc>
              <a:spcBef>
                <a:spcPts val="475"/>
              </a:spcBef>
              <a:buFont typeface="Wingdings" pitchFamily="2" charset="2"/>
              <a:buChar char="v"/>
            </a:pPr>
            <a:r>
              <a:rPr lang="en-US" sz="2000" dirty="0">
                <a:solidFill>
                  <a:srgbClr val="080808"/>
                </a:solidFill>
                <a:latin typeface="Times New Roman" panose="02020603050405020304" pitchFamily="18" charset="0"/>
              </a:rPr>
              <a:t>Initial Public Offering (IPO) or Stock Launch</a:t>
            </a:r>
          </a:p>
          <a:p>
            <a:pPr marR="80010" lvl="1" indent="-285750" algn="just">
              <a:lnSpc>
                <a:spcPct val="150000"/>
              </a:lnSpc>
              <a:spcBef>
                <a:spcPts val="475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80808"/>
                </a:solidFill>
                <a:latin typeface="Times New Roman" panose="02020603050405020304" pitchFamily="18" charset="0"/>
              </a:rPr>
              <a:t>Pricing of the stock on Listing Day in Market.</a:t>
            </a:r>
          </a:p>
          <a:p>
            <a:pPr marR="80010" lvl="1" indent="-285750" algn="just">
              <a:lnSpc>
                <a:spcPct val="150000"/>
              </a:lnSpc>
              <a:spcBef>
                <a:spcPts val="475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80808"/>
                </a:solidFill>
                <a:latin typeface="Times New Roman" panose="02020603050405020304" pitchFamily="18" charset="0"/>
              </a:rPr>
              <a:t>Lack of understanding of determinants and driving factors underpricing and overpricing of IPO.</a:t>
            </a:r>
          </a:p>
          <a:p>
            <a:pPr marR="80010" indent="-285750" algn="just">
              <a:lnSpc>
                <a:spcPct val="150000"/>
              </a:lnSpc>
              <a:spcBef>
                <a:spcPts val="475"/>
              </a:spcBef>
              <a:buFont typeface="Wingdings" pitchFamily="2" charset="2"/>
              <a:buChar char="v"/>
            </a:pPr>
            <a:r>
              <a:rPr lang="en-US" sz="2000" dirty="0">
                <a:solidFill>
                  <a:srgbClr val="080808"/>
                </a:solidFill>
                <a:latin typeface="Times New Roman" panose="02020603050405020304" pitchFamily="18" charset="0"/>
              </a:rPr>
              <a:t>Build machine learning models and statistical inference</a:t>
            </a:r>
          </a:p>
          <a:p>
            <a:pPr marR="80010" lvl="1" indent="-285750" algn="just">
              <a:lnSpc>
                <a:spcPct val="150000"/>
              </a:lnSpc>
              <a:spcBef>
                <a:spcPts val="475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80808"/>
                </a:solidFill>
                <a:latin typeface="Times New Roman" panose="02020603050405020304" pitchFamily="18" charset="0"/>
              </a:rPr>
              <a:t>Interpreting patterns of historical IPOs to detect and predict the decisive variables in IPO listing day performance.</a:t>
            </a:r>
          </a:p>
        </p:txBody>
      </p:sp>
    </p:spTree>
    <p:extLst>
      <p:ext uri="{BB962C8B-B14F-4D97-AF65-F5344CB8AC3E}">
        <p14:creationId xmlns:p14="http://schemas.microsoft.com/office/powerpoint/2010/main" val="1115775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93BEC0A6-A5CE-914E-9A9E-BB0E40137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Procedures</a:t>
            </a:r>
          </a:p>
        </p:txBody>
      </p:sp>
      <p:sp>
        <p:nvSpPr>
          <p:cNvPr id="3" name="Side Text - Column 1">
            <a:extLst>
              <a:ext uri="{FF2B5EF4-FFF2-40B4-BE49-F238E27FC236}">
                <a16:creationId xmlns:a16="http://schemas.microsoft.com/office/drawing/2014/main" id="{38025F87-E395-E545-BB3A-BF62703CC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A6790C53-F8BB-DF4A-8361-919F8B7F69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7FF4D5E0-956F-9742-9135-6CCBA6AE77D9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E35CEBD-BCF1-C82B-ACE6-8FD4BD5C4D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0976636"/>
              </p:ext>
            </p:extLst>
          </p:nvPr>
        </p:nvGraphicFramePr>
        <p:xfrm>
          <a:off x="2032000" y="1759974"/>
          <a:ext cx="8128000" cy="24089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52E5661-CA69-A6DB-7751-AF3EC47A16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8747860"/>
              </p:ext>
            </p:extLst>
          </p:nvPr>
        </p:nvGraphicFramePr>
        <p:xfrm>
          <a:off x="2032000" y="3942735"/>
          <a:ext cx="8128000" cy="21955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873966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88DBE833-A922-5747-A36B-4314D3116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351571"/>
            <a:ext cx="6951472" cy="590931"/>
          </a:xfrm>
        </p:spPr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3" name="Slide Text">
            <a:extLst>
              <a:ext uri="{FF2B5EF4-FFF2-40B4-BE49-F238E27FC236}">
                <a16:creationId xmlns:a16="http://schemas.microsoft.com/office/drawing/2014/main" id="{38F3A7AD-BFCA-B14B-8363-A4C1A4B74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7" y="1959483"/>
            <a:ext cx="4624507" cy="3546946"/>
          </a:xfrm>
        </p:spPr>
        <p:txBody>
          <a:bodyPr/>
          <a:lstStyle/>
          <a:p>
            <a:pPr marR="80010" algn="just">
              <a:lnSpc>
                <a:spcPct val="101000"/>
              </a:lnSpc>
              <a:spcBef>
                <a:spcPts val="475"/>
              </a:spcBef>
            </a:pPr>
            <a:endParaRPr lang="en-US" dirty="0">
              <a:solidFill>
                <a:srgbClr val="080808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80010" algn="just">
              <a:lnSpc>
                <a:spcPct val="101000"/>
              </a:lnSpc>
              <a:spcBef>
                <a:spcPts val="475"/>
              </a:spcBef>
            </a:pPr>
            <a:r>
              <a:rPr lang="en-US" dirty="0"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have </a:t>
            </a:r>
            <a:r>
              <a:rPr lang="en-US" dirty="0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IPO listing day subscription versus listing gains dataset for Indian Market.</a:t>
            </a:r>
          </a:p>
          <a:p>
            <a:pPr marR="80010" algn="just">
              <a:lnSpc>
                <a:spcPct val="101000"/>
              </a:lnSpc>
              <a:spcBef>
                <a:spcPts val="475"/>
              </a:spcBef>
            </a:pPr>
            <a:r>
              <a:rPr lang="en-US" dirty="0"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dataset contai</a:t>
            </a:r>
            <a:r>
              <a:rPr lang="en-US" dirty="0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ns 1429 samples for the period between 2017 and now.</a:t>
            </a:r>
            <a:endParaRPr lang="en-US" dirty="0">
              <a:solidFill>
                <a:srgbClr val="080808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80010" algn="just">
              <a:lnSpc>
                <a:spcPct val="101000"/>
              </a:lnSpc>
              <a:spcBef>
                <a:spcPts val="475"/>
              </a:spcBef>
            </a:pPr>
            <a:r>
              <a:rPr lang="en-US" dirty="0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Features – Company’s Financial Indictors, Offering data</a:t>
            </a:r>
          </a:p>
          <a:p>
            <a:pPr marR="80010" algn="just">
              <a:lnSpc>
                <a:spcPct val="101000"/>
              </a:lnSpc>
              <a:spcBef>
                <a:spcPts val="475"/>
              </a:spcBef>
            </a:pPr>
            <a:r>
              <a:rPr lang="en-US" dirty="0"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Key fe</a:t>
            </a:r>
            <a:r>
              <a:rPr lang="en-US" dirty="0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atures like Issue Price, Lot Size, QIB, NII, RII and many more.</a:t>
            </a:r>
          </a:p>
          <a:p>
            <a:pPr marR="80010" algn="just">
              <a:lnSpc>
                <a:spcPct val="101000"/>
              </a:lnSpc>
              <a:spcBef>
                <a:spcPts val="475"/>
              </a:spcBef>
            </a:pPr>
            <a:r>
              <a:rPr lang="en-US" dirty="0">
                <a:solidFill>
                  <a:srgbClr val="08080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Response – IPO performance </a:t>
            </a:r>
            <a:r>
              <a:rPr lang="en-US" dirty="0">
                <a:solidFill>
                  <a:srgbClr val="080808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indicator (Success or Failure)</a:t>
            </a:r>
            <a:endParaRPr lang="en-US" dirty="0">
              <a:solidFill>
                <a:srgbClr val="080808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E758566-FAE7-1B41-AABE-FDB3CDFB0B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F97EF4A-40C6-024D-A945-B03D1BBD02F7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 descr="A white paper with text and images&#10;&#10;Description automatically generated with medium confidence">
            <a:extLst>
              <a:ext uri="{FF2B5EF4-FFF2-40B4-BE49-F238E27FC236}">
                <a16:creationId xmlns:a16="http://schemas.microsoft.com/office/drawing/2014/main" id="{18BA4F0A-8F33-DDB0-543F-D357AC272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765" y="2128057"/>
            <a:ext cx="5706308" cy="320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677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88DBE833-A922-5747-A36B-4314D3116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808" y="1004099"/>
            <a:ext cx="6951472" cy="590931"/>
          </a:xfrm>
        </p:spPr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E758566-FAE7-1B41-AABE-FDB3CDFB0B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F97EF4A-40C6-024D-A945-B03D1BBD02F7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3F78A9D-9451-0D28-1388-5119B090F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605327"/>
              </p:ext>
            </p:extLst>
          </p:nvPr>
        </p:nvGraphicFramePr>
        <p:xfrm>
          <a:off x="850392" y="1617291"/>
          <a:ext cx="4928616" cy="4541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010">
                  <a:extLst>
                    <a:ext uri="{9D8B030D-6E8A-4147-A177-3AD203B41FA5}">
                      <a16:colId xmlns:a16="http://schemas.microsoft.com/office/drawing/2014/main" val="3411973928"/>
                    </a:ext>
                  </a:extLst>
                </a:gridCol>
                <a:gridCol w="3511606">
                  <a:extLst>
                    <a:ext uri="{9D8B030D-6E8A-4147-A177-3AD203B41FA5}">
                      <a16:colId xmlns:a16="http://schemas.microsoft.com/office/drawing/2014/main" val="331698329"/>
                    </a:ext>
                  </a:extLst>
                </a:gridCol>
              </a:tblGrid>
              <a:tr h="357848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789240"/>
                  </a:ext>
                </a:extLst>
              </a:tr>
              <a:tr h="894622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Issuer 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Company that is offering its shares to the public for the first time through an IPO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168375"/>
                  </a:ext>
                </a:extLst>
              </a:tr>
              <a:tr h="894622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Listing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Date on which a company's shares are officially listed and begin trading on a stock exchange.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481352"/>
                  </a:ext>
                </a:extLst>
              </a:tr>
              <a:tr h="894622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Issue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Price at which the shares of the company are offered to the public during the IPO.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927216"/>
                  </a:ext>
                </a:extLst>
              </a:tr>
              <a:tr h="894622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Minimum number of shares that an investor can bid for or purchase in a single transaction during the IPO.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40496"/>
                  </a:ext>
                </a:extLst>
              </a:tr>
              <a:tr h="605182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Issue Price (Rs Cr)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Total value of the IPO in Indian Rupees (Rs) in crore (Cr).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89260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42598B1-78A6-15AE-909D-93644D765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043516"/>
              </p:ext>
            </p:extLst>
          </p:nvPr>
        </p:nvGraphicFramePr>
        <p:xfrm>
          <a:off x="5943600" y="1617291"/>
          <a:ext cx="5398008" cy="454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2761383923"/>
                    </a:ext>
                  </a:extLst>
                </a:gridCol>
                <a:gridCol w="3848608">
                  <a:extLst>
                    <a:ext uri="{9D8B030D-6E8A-4147-A177-3AD203B41FA5}">
                      <a16:colId xmlns:a16="http://schemas.microsoft.com/office/drawing/2014/main" val="3966379102"/>
                    </a:ext>
                  </a:extLst>
                </a:gridCol>
              </a:tblGrid>
              <a:tr h="327830"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127369"/>
                  </a:ext>
                </a:extLst>
              </a:tr>
              <a:tr h="80467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Investors who do not qualify as institutional buyers, such as high-net-worth individuals and corporate bodies.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132330"/>
                  </a:ext>
                </a:extLst>
              </a:tr>
              <a:tr h="80467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Individual investors who participate in the IPO with smaller investment amounts compared to institutional investors.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745200"/>
                  </a:ext>
                </a:extLst>
              </a:tr>
              <a:tr h="56625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Reserved category for employees of the issuing company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779535"/>
                  </a:ext>
                </a:extLst>
              </a:tr>
              <a:tr h="32783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Total number of shares offered in the IPO.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132554"/>
                  </a:ext>
                </a:extLst>
              </a:tr>
              <a:tr h="56625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%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Percentage of change on the date of IPO listing.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622188"/>
                  </a:ext>
                </a:extLst>
              </a:tr>
              <a:tr h="10430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QIB</a:t>
                      </a:r>
                    </a:p>
                    <a:p>
                      <a:pPr marL="0" algn="l" defTabSz="914400" rtl="0" eaLnBrk="1" latinLnBrk="0" hangingPunct="1"/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Institutional investors allowed to participate in the IPO with higher investment limits compared to retail investors.</a:t>
                      </a:r>
                    </a:p>
                    <a:p>
                      <a:pPr marL="0" algn="l" defTabSz="914400" rtl="0" eaLnBrk="1" latinLnBrk="0" hangingPunct="1"/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638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6152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5C8F0397-2A2F-FA44-A11D-5385B5FC3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095624"/>
            <a:ext cx="4406288" cy="590931"/>
          </a:xfrm>
        </p:spPr>
        <p:txBody>
          <a:bodyPr/>
          <a:lstStyle/>
          <a:p>
            <a:r>
              <a:rPr lang="en-US" dirty="0"/>
              <a:t>Data Pre-Processing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B70648-8776-2389-FB71-F89D1ED3A763}"/>
              </a:ext>
            </a:extLst>
          </p:cNvPr>
          <p:cNvSpPr txBox="1"/>
          <p:nvPr/>
        </p:nvSpPr>
        <p:spPr>
          <a:xfrm>
            <a:off x="678426" y="1995948"/>
            <a:ext cx="5082293" cy="2535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0808"/>
                </a:solidFill>
                <a:latin typeface="Times New Roman" panose="02020603050405020304" pitchFamily="18" charset="0"/>
              </a:rPr>
              <a:t>Identifying missing values.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0808"/>
                </a:solidFill>
                <a:latin typeface="Times New Roman" panose="02020603050405020304" pitchFamily="18" charset="0"/>
              </a:rPr>
              <a:t>Box-cox transformation for removing skewness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0808"/>
                </a:solidFill>
                <a:latin typeface="Times New Roman" panose="02020603050405020304" pitchFamily="18" charset="0"/>
              </a:rPr>
              <a:t>Standardization &amp; Normalization of data.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0808"/>
                </a:solidFill>
                <a:latin typeface="Times New Roman" panose="02020603050405020304" pitchFamily="18" charset="0"/>
              </a:rPr>
              <a:t>Removal of outliers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0808"/>
                </a:solidFill>
                <a:latin typeface="Times New Roman" panose="02020603050405020304" pitchFamily="18" charset="0"/>
              </a:rPr>
              <a:t>Selection of significant features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9EA2EE-531C-9099-C96F-559FFEF21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719" y="1787139"/>
            <a:ext cx="5856558" cy="438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579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Title">
            <a:extLst>
              <a:ext uri="{FF2B5EF4-FFF2-40B4-BE49-F238E27FC236}">
                <a16:creationId xmlns:a16="http://schemas.microsoft.com/office/drawing/2014/main" id="{2618FEF0-E588-C618-C72E-7A15050F4D83}"/>
              </a:ext>
            </a:extLst>
          </p:cNvPr>
          <p:cNvSpPr txBox="1">
            <a:spLocks/>
          </p:cNvSpPr>
          <p:nvPr/>
        </p:nvSpPr>
        <p:spPr>
          <a:xfrm>
            <a:off x="566928" y="1095624"/>
            <a:ext cx="4406288" cy="5909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chemeClr val="tx2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Data 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91EB9E-40FD-F7F4-E138-9149B892C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984" y="1686555"/>
            <a:ext cx="6906830" cy="517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258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185F3C10-40FA-5845-8029-D5490ECDA88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fld id="{85954F8D-B7E6-D640-BC50-D014E954A05D}" type="slidenum">
              <a:rPr lang="en-US" smtClean="0"/>
              <a:t>9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E5E18DE1-862F-2ECB-561F-59DF2FD33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1155700"/>
            <a:ext cx="6710172" cy="604647"/>
          </a:xfrm>
        </p:spPr>
        <p:txBody>
          <a:bodyPr/>
          <a:lstStyle/>
          <a:p>
            <a:r>
              <a:rPr lang="en-US" dirty="0"/>
              <a:t>Feature Selection &amp; Engineering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16E89D-0515-E1E9-A9FB-CEF5B074F9BC}"/>
              </a:ext>
            </a:extLst>
          </p:cNvPr>
          <p:cNvSpPr txBox="1"/>
          <p:nvPr/>
        </p:nvSpPr>
        <p:spPr>
          <a:xfrm>
            <a:off x="566928" y="2190670"/>
            <a:ext cx="47436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Selecting top seven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Standardization and Normalization of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Encoded Response variable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ADF65A-42E2-013A-2347-542DE9593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4280" y="3061683"/>
            <a:ext cx="3928872" cy="3115527"/>
          </a:xfrm>
          <a:prstGeom prst="rect">
            <a:avLst/>
          </a:prstGeom>
        </p:spPr>
      </p:pic>
      <p:pic>
        <p:nvPicPr>
          <p:cNvPr id="5" name="Picture 4" descr="A screenshot of a black and white screen&#10;&#10;Description automatically generated">
            <a:extLst>
              <a:ext uri="{FF2B5EF4-FFF2-40B4-BE49-F238E27FC236}">
                <a16:creationId xmlns:a16="http://schemas.microsoft.com/office/drawing/2014/main" id="{B4CAF0BF-E10D-FCFB-099A-0842E7A1B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782" y="3467002"/>
            <a:ext cx="2994657" cy="233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135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B Brand Colors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5BBB"/>
      </a:hlink>
      <a:folHlink>
        <a:srgbClr val="D86A4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4040</TotalTime>
  <Words>647</Words>
  <Application>Microsoft Macintosh PowerPoint</Application>
  <PresentationFormat>Widescreen</PresentationFormat>
  <Paragraphs>137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Arial Regular</vt:lpstr>
      <vt:lpstr>Calibri</vt:lpstr>
      <vt:lpstr>Copperplate Gothic Bold</vt:lpstr>
      <vt:lpstr>Georgia</vt:lpstr>
      <vt:lpstr>System Font Regular</vt:lpstr>
      <vt:lpstr>Times New Roman</vt:lpstr>
      <vt:lpstr>Wingdings</vt:lpstr>
      <vt:lpstr>Office Theme</vt:lpstr>
      <vt:lpstr>IE-500 Introduction to Statistical Machine Learning </vt:lpstr>
      <vt:lpstr>Predicting IPO performance using Statistical Machine Learning Methods</vt:lpstr>
      <vt:lpstr>Introduction</vt:lpstr>
      <vt:lpstr>Analysis Procedures</vt:lpstr>
      <vt:lpstr>Dataset Description</vt:lpstr>
      <vt:lpstr>Dataset Description</vt:lpstr>
      <vt:lpstr>Data Pre-Processing</vt:lpstr>
      <vt:lpstr>PowerPoint Presentation</vt:lpstr>
      <vt:lpstr>Feature Selection &amp; Engineering</vt:lpstr>
      <vt:lpstr>PowerPoint Presentation</vt:lpstr>
      <vt:lpstr>PowerPoint Presentation</vt:lpstr>
      <vt:lpstr>Final Model Selection</vt:lpstr>
      <vt:lpstr>Future Scope</vt:lpstr>
      <vt:lpstr>References</vt:lpstr>
      <vt:lpstr>PowerPoint Presentation</vt:lpstr>
    </vt:vector>
  </TitlesOfParts>
  <Manager/>
  <Company>University at Buffalo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 PowerPoint Presentation</dc:title>
  <dc:subject/>
  <dc:creator>Division of University Communications</dc:creator>
  <cp:keywords/>
  <dc:description/>
  <cp:lastModifiedBy>Siddharth Miteshkumar Haveliwala</cp:lastModifiedBy>
  <cp:revision>119</cp:revision>
  <dcterms:created xsi:type="dcterms:W3CDTF">2019-04-04T19:20:28Z</dcterms:created>
  <dcterms:modified xsi:type="dcterms:W3CDTF">2023-12-11T01:39:13Z</dcterms:modified>
  <cp:category/>
</cp:coreProperties>
</file>