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8"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3" name="PlaceHolder 5"/>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7"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8" name="PlaceHolder 5"/>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7"/>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7" name="PlaceHolder 3"/>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8" name="PlaceHolder 4"/>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3"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4" name="PlaceHolder 5"/>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9" name="PlaceHolder 5"/>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1" name="PlaceHolder 7"/>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 name="PlaceHolder 3"/>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7" name="PlaceHolder 4"/>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1"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5"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latin typeface="Calibri"/>
              </a:rPr>
              <a:t>Click to edit Master title style</a:t>
            </a: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fld id="{4AA65781-9D34-49C8-9713-ACE8CD0AC8E7}" type="datetime">
              <a:rPr lang="en-IN" sz="1200" b="0" strike="noStrike" spc="-1">
                <a:solidFill>
                  <a:srgbClr val="8B8B8B"/>
                </a:solidFill>
                <a:latin typeface="Calibri"/>
              </a:rPr>
              <a:t>22-03-2019</a:t>
            </a:fld>
            <a:endParaRPr lang="en-IN" sz="1200" b="0" strike="noStrike" spc="-1">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n-IN" sz="2400" b="0" strike="noStrike" spc="-1">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58F9C2FB-D7C3-481C-8C85-2D816FDC4C9E}" type="slidenum">
              <a:rPr lang="en-IN" sz="1200" b="0" strike="noStrike" spc="-1">
                <a:solidFill>
                  <a:srgbClr val="8B8B8B"/>
                </a:solidFill>
                <a:latin typeface="Calibri"/>
              </a:rPr>
              <a:t>‹#›</a:t>
            </a:fld>
            <a:endParaRPr lang="en-IN"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latin typeface="Calibri"/>
              </a:rPr>
              <a:t>Click to edit Master title style</a:t>
            </a:r>
          </a:p>
        </p:txBody>
      </p:sp>
      <p:sp>
        <p:nvSpPr>
          <p:cNvPr id="42" name="PlaceHolder 2"/>
          <p:cNvSpPr>
            <a:spLocks noGrp="1"/>
          </p:cNvSpPr>
          <p:nvPr>
            <p:ph type="body"/>
          </p:nvPr>
        </p:nvSpPr>
        <p:spPr>
          <a:xfrm>
            <a:off x="457200" y="1600200"/>
            <a:ext cx="8229240" cy="4525560"/>
          </a:xfrm>
          <a:prstGeom prst="rect">
            <a:avLst/>
          </a:prstGeom>
        </p:spPr>
        <p:txBody>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43" name="PlaceHolder 3"/>
          <p:cNvSpPr>
            <a:spLocks noGrp="1"/>
          </p:cNvSpPr>
          <p:nvPr>
            <p:ph type="dt"/>
          </p:nvPr>
        </p:nvSpPr>
        <p:spPr>
          <a:xfrm>
            <a:off x="457200" y="6356520"/>
            <a:ext cx="2133360" cy="364680"/>
          </a:xfrm>
          <a:prstGeom prst="rect">
            <a:avLst/>
          </a:prstGeom>
        </p:spPr>
        <p:txBody>
          <a:bodyPr anchor="ctr"/>
          <a:lstStyle/>
          <a:p>
            <a:pPr>
              <a:lnSpc>
                <a:spcPct val="100000"/>
              </a:lnSpc>
            </a:pPr>
            <a:fld id="{2C0038E2-7FBA-42E2-9D7B-842C68E9E4B4}" type="datetime">
              <a:rPr lang="en-IN" sz="1200" b="0" strike="noStrike" spc="-1">
                <a:solidFill>
                  <a:srgbClr val="8B8B8B"/>
                </a:solidFill>
                <a:latin typeface="Calibri"/>
              </a:rPr>
              <a:t>22-03-2019</a:t>
            </a:fld>
            <a:endParaRPr lang="en-IN" sz="1200" b="0" strike="noStrike" spc="-1">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lstStyle/>
          <a:p>
            <a:endParaRPr lang="en-IN" sz="2400" b="0" strike="noStrike" spc="-1">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F307173F-841C-4470-BBFC-B94CCDC94F0E}" type="slidenum">
              <a:rPr lang="en-IN" sz="1200" b="0" strike="noStrike" spc="-1">
                <a:solidFill>
                  <a:srgbClr val="8B8B8B"/>
                </a:solidFill>
                <a:latin typeface="Calibri"/>
              </a:rPr>
              <a:t>‹#›</a:t>
            </a:fld>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template-specialization-c/" TargetMode="Externa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685800" y="2130480"/>
            <a:ext cx="7772040" cy="146952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The C++ Standard Template Library (STL)</a:t>
            </a:r>
          </a:p>
        </p:txBody>
      </p:sp>
      <p:sp>
        <p:nvSpPr>
          <p:cNvPr id="83" name="TextShape 2"/>
          <p:cNvSpPr txBox="1"/>
          <p:nvPr/>
        </p:nvSpPr>
        <p:spPr>
          <a:xfrm>
            <a:off x="1371600" y="3886200"/>
            <a:ext cx="6400440" cy="1752120"/>
          </a:xfrm>
          <a:prstGeom prst="rect">
            <a:avLst/>
          </a:prstGeom>
          <a:noFill/>
          <a:ln>
            <a:noFill/>
          </a:ln>
        </p:spPr>
        <p:txBody>
          <a:bodyPr/>
          <a:lstStyle/>
          <a:p>
            <a:pPr algn="ctr"/>
            <a:endParaRPr lang="en-IN" sz="3200" b="0" strike="noStrike" spc="-1">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457200" y="274680"/>
            <a:ext cx="8229240" cy="705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Iterators</a:t>
            </a:r>
          </a:p>
        </p:txBody>
      </p:sp>
      <p:sp>
        <p:nvSpPr>
          <p:cNvPr id="101" name="TextShape 2"/>
          <p:cNvSpPr txBox="1"/>
          <p:nvPr/>
        </p:nvSpPr>
        <p:spPr>
          <a:xfrm>
            <a:off x="457200" y="1052640"/>
            <a:ext cx="8229240" cy="5472360"/>
          </a:xfrm>
          <a:prstGeom prst="rect">
            <a:avLst/>
          </a:prstGeom>
          <a:noFill/>
          <a:ln>
            <a:noFill/>
          </a:ln>
        </p:spPr>
        <p:txBody>
          <a:bodyPr>
            <a:normAutofit/>
          </a:bodyPr>
          <a:lstStyle/>
          <a:p>
            <a:pPr>
              <a:lnSpc>
                <a:spcPct val="100000"/>
              </a:lnSpc>
              <a:spcBef>
                <a:spcPts val="641"/>
              </a:spcBef>
            </a:pPr>
            <a:r>
              <a:rPr lang="en-US" sz="3200" b="0" strike="noStrike" spc="-1">
                <a:solidFill>
                  <a:srgbClr val="000000"/>
                </a:solidFill>
                <a:latin typeface="Calibri"/>
              </a:rPr>
              <a:t>As the name suggests, iterators are used for working upon a sequence of values. They are the major feature that allow generality in STL.</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457200" y="274680"/>
            <a:ext cx="8229240" cy="561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Vectors</a:t>
            </a:r>
          </a:p>
        </p:txBody>
      </p:sp>
      <p:sp>
        <p:nvSpPr>
          <p:cNvPr id="103" name="TextShape 2"/>
          <p:cNvSpPr txBox="1"/>
          <p:nvPr/>
        </p:nvSpPr>
        <p:spPr>
          <a:xfrm>
            <a:off x="457200" y="1124640"/>
            <a:ext cx="8229240" cy="532836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Vectors are same as dynamic arrays with the ability to resize itself automatically when an element is inserted or deleted, with their storage being handled automatically by the container. </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Vector elements are placed in contiguous storage so that they can be accessed and traversed using iterators. </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In vectors, data is inserted at the end. Inserting at the end takes differential time, as sometimes there may be a need of extending the array.</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Removing the last element takes only constant time, because no resizing happens. </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Inserting and erasing at the beginning or in the middle is linear in time.</a:t>
            </a:r>
          </a:p>
          <a:p>
            <a:pPr>
              <a:lnSpc>
                <a:spcPct val="100000"/>
              </a:lnSpc>
              <a:spcBef>
                <a:spcPts val="641"/>
              </a:spcBef>
            </a:pPr>
            <a:endParaRPr lang="en-US" sz="3200" b="0" strike="noStrike" spc="-1">
              <a:solidFill>
                <a:srgbClr val="000000"/>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457200" y="274680"/>
            <a:ext cx="8229240" cy="561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Vectors</a:t>
            </a:r>
          </a:p>
        </p:txBody>
      </p:sp>
      <p:sp>
        <p:nvSpPr>
          <p:cNvPr id="105" name="TextShape 2"/>
          <p:cNvSpPr txBox="1"/>
          <p:nvPr/>
        </p:nvSpPr>
        <p:spPr>
          <a:xfrm>
            <a:off x="251640" y="1052640"/>
            <a:ext cx="8712720" cy="5544360"/>
          </a:xfrm>
          <a:prstGeom prst="rect">
            <a:avLst/>
          </a:prstGeom>
          <a:noFill/>
          <a:ln>
            <a:noFill/>
          </a:ln>
        </p:spPr>
        <p:txBody>
          <a:bodyPr>
            <a:normAutofit/>
          </a:bodyPr>
          <a:lstStyle/>
          <a:p>
            <a:pPr>
              <a:lnSpc>
                <a:spcPct val="100000"/>
              </a:lnSpc>
              <a:spcBef>
                <a:spcPts val="641"/>
              </a:spcBef>
            </a:pPr>
            <a:r>
              <a:rPr lang="en-US" sz="3200" b="0" strike="noStrike" spc="-1">
                <a:solidFill>
                  <a:srgbClr val="000000"/>
                </a:solidFill>
                <a:latin typeface="Calibri"/>
              </a:rPr>
              <a:t>Certain functions are associated with vector :</a:t>
            </a:r>
            <a:r>
              <a:t/>
            </a:r>
            <a:br/>
            <a:r>
              <a:rPr lang="en-US" sz="3200" b="1" strike="noStrike" spc="-1">
                <a:solidFill>
                  <a:srgbClr val="000000"/>
                </a:solidFill>
                <a:latin typeface="Calibri"/>
              </a:rPr>
              <a:t>Iterators</a:t>
            </a:r>
            <a:endParaRPr lang="en-US" sz="32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begin() – Returns an iterator pointing to the first element in the vector</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end() – Returns an iterator pointing to the theoretical element that follows last element in the vector</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rbegin() – Returns a reverse iterator pointing to the last element in the vector (reverse beginning). It moves from last to first element</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rend() – Returns a reverse iterator pointing to the theoretical element preceding the first element in the vector (considered as reverse end)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457200" y="274680"/>
            <a:ext cx="8229240" cy="561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Vectors</a:t>
            </a:r>
          </a:p>
        </p:txBody>
      </p:sp>
      <p:sp>
        <p:nvSpPr>
          <p:cNvPr id="107" name="TextShape 2"/>
          <p:cNvSpPr txBox="1"/>
          <p:nvPr/>
        </p:nvSpPr>
        <p:spPr>
          <a:xfrm>
            <a:off x="251640" y="1052640"/>
            <a:ext cx="8712720" cy="5544360"/>
          </a:xfrm>
          <a:prstGeom prst="rect">
            <a:avLst/>
          </a:prstGeom>
          <a:noFill/>
          <a:ln>
            <a:noFill/>
          </a:ln>
        </p:spPr>
        <p:txBody>
          <a:bodyPr/>
          <a:lstStyle/>
          <a:p>
            <a:pPr>
              <a:lnSpc>
                <a:spcPct val="100000"/>
              </a:lnSpc>
            </a:pPr>
            <a:r>
              <a:rPr lang="en-US" sz="1800" b="0" strike="noStrike" spc="-1" dirty="0">
                <a:solidFill>
                  <a:srgbClr val="000000"/>
                </a:solidFill>
                <a:latin typeface="Calibri"/>
              </a:rPr>
              <a:t>#include &lt;</a:t>
            </a:r>
            <a:r>
              <a:rPr lang="en-US" sz="1800" b="0" strike="noStrike" spc="-1" dirty="0" err="1">
                <a:solidFill>
                  <a:srgbClr val="000000"/>
                </a:solidFill>
                <a:latin typeface="Calibri"/>
              </a:rPr>
              <a:t>iostream</a:t>
            </a:r>
            <a:r>
              <a:rPr lang="en-US" sz="1800" b="0" strike="noStrike" spc="-1" dirty="0">
                <a:solidFill>
                  <a:srgbClr val="000000"/>
                </a:solidFill>
                <a:latin typeface="Calibri"/>
              </a:rPr>
              <a:t>&gt;</a:t>
            </a:r>
          </a:p>
          <a:p>
            <a:pPr>
              <a:lnSpc>
                <a:spcPct val="100000"/>
              </a:lnSpc>
            </a:pPr>
            <a:r>
              <a:rPr lang="en-US" sz="1800" b="0" strike="noStrike" spc="-1" dirty="0">
                <a:solidFill>
                  <a:srgbClr val="000000"/>
                </a:solidFill>
                <a:latin typeface="Calibri"/>
              </a:rPr>
              <a:t>#include &lt;vector&gt;</a:t>
            </a:r>
          </a:p>
          <a:p>
            <a:pPr>
              <a:lnSpc>
                <a:spcPct val="100000"/>
              </a:lnSpc>
            </a:pPr>
            <a:r>
              <a:rPr lang="en-US" sz="1800" b="0" strike="noStrike" spc="-1" dirty="0">
                <a:solidFill>
                  <a:srgbClr val="000000"/>
                </a:solidFill>
                <a:latin typeface="Calibri"/>
              </a:rPr>
              <a:t>using namespace </a:t>
            </a:r>
            <a:r>
              <a:rPr lang="en-US" sz="1800" b="0" strike="noStrike" spc="-1" dirty="0" err="1">
                <a:solidFill>
                  <a:srgbClr val="000000"/>
                </a:solidFill>
                <a:latin typeface="Calibri"/>
              </a:rPr>
              <a:t>std</a:t>
            </a:r>
            <a:r>
              <a:rPr lang="en-US" sz="1800" b="0" strike="noStrike" spc="-1" dirty="0">
                <a:solidFill>
                  <a:srgbClr val="000000"/>
                </a:solidFill>
                <a:latin typeface="Calibri"/>
              </a:rPr>
              <a:t>;</a:t>
            </a:r>
          </a:p>
          <a:p>
            <a:pPr>
              <a:lnSpc>
                <a:spcPct val="100000"/>
              </a:lnSpc>
            </a:pPr>
            <a:r>
              <a:rPr lang="en-US" sz="1800" b="0" strike="noStrike" spc="-1" dirty="0" err="1">
                <a:solidFill>
                  <a:srgbClr val="000000"/>
                </a:solidFill>
                <a:latin typeface="Calibri"/>
              </a:rPr>
              <a:t>int</a:t>
            </a:r>
            <a:r>
              <a:rPr lang="en-US" sz="1800" b="0" strike="noStrike" spc="-1" dirty="0">
                <a:solidFill>
                  <a:srgbClr val="000000"/>
                </a:solidFill>
                <a:latin typeface="Calibri"/>
              </a:rPr>
              <a:t> main()</a:t>
            </a:r>
          </a:p>
          <a:p>
            <a:pPr>
              <a:lnSpc>
                <a:spcPct val="100000"/>
              </a:lnSpc>
            </a:pPr>
            <a:r>
              <a:rPr lang="en-US" sz="1800" b="0" strike="noStrike" spc="-1" dirty="0">
                <a:solidFill>
                  <a:srgbClr val="000000"/>
                </a:solidFill>
                <a:latin typeface="Calibri"/>
              </a:rPr>
              <a:t>{</a:t>
            </a:r>
          </a:p>
          <a:p>
            <a:pPr>
              <a:lnSpc>
                <a:spcPct val="100000"/>
              </a:lnSpc>
            </a:pPr>
            <a:r>
              <a:rPr lang="en-US" sz="1800" b="0" strike="noStrike" spc="-1" dirty="0">
                <a:solidFill>
                  <a:srgbClr val="000000"/>
                </a:solidFill>
                <a:latin typeface="Calibri"/>
              </a:rPr>
              <a:t>    vector &lt;</a:t>
            </a:r>
            <a:r>
              <a:rPr lang="en-US" sz="1800" b="0" strike="noStrike" spc="-1" dirty="0" err="1">
                <a:solidFill>
                  <a:srgbClr val="000000"/>
                </a:solidFill>
                <a:latin typeface="Calibri"/>
              </a:rPr>
              <a:t>int</a:t>
            </a:r>
            <a:r>
              <a:rPr lang="en-US" sz="1800" b="0" strike="noStrike" spc="-1" dirty="0">
                <a:solidFill>
                  <a:srgbClr val="000000"/>
                </a:solidFill>
                <a:latin typeface="Calibri"/>
              </a:rPr>
              <a:t>&gt; g1;</a:t>
            </a:r>
          </a:p>
          <a:p>
            <a:pPr>
              <a:lnSpc>
                <a:spcPct val="100000"/>
              </a:lnSpc>
            </a:pPr>
            <a:r>
              <a:rPr lang="en-US" sz="1800" b="0" strike="noStrike" spc="-1" dirty="0">
                <a:solidFill>
                  <a:srgbClr val="000000"/>
                </a:solidFill>
                <a:latin typeface="Calibri"/>
              </a:rPr>
              <a:t>    vector &lt;</a:t>
            </a:r>
            <a:r>
              <a:rPr lang="en-US" sz="1800" b="0" strike="noStrike" spc="-1" dirty="0" err="1">
                <a:solidFill>
                  <a:srgbClr val="000000"/>
                </a:solidFill>
                <a:latin typeface="Calibri"/>
              </a:rPr>
              <a:t>int</a:t>
            </a:r>
            <a:r>
              <a:rPr lang="en-US" sz="1800" b="0" strike="noStrike" spc="-1" dirty="0">
                <a:solidFill>
                  <a:srgbClr val="000000"/>
                </a:solidFill>
                <a:latin typeface="Calibri"/>
              </a:rPr>
              <a:t>&gt; :: iterator </a:t>
            </a:r>
            <a:r>
              <a:rPr lang="en-US" sz="1800" b="0" strike="noStrike" spc="-1" dirty="0" err="1">
                <a:solidFill>
                  <a:srgbClr val="000000"/>
                </a:solidFill>
                <a:latin typeface="Calibri"/>
              </a:rPr>
              <a:t>i</a:t>
            </a:r>
            <a:r>
              <a:rPr lang="en-US" sz="1800" b="0" strike="noStrike" spc="-1" dirty="0">
                <a:solidFill>
                  <a:srgbClr val="000000"/>
                </a:solidFill>
                <a:latin typeface="Calibri"/>
              </a:rPr>
              <a:t>;</a:t>
            </a:r>
          </a:p>
          <a:p>
            <a:pPr>
              <a:lnSpc>
                <a:spcPct val="100000"/>
              </a:lnSpc>
            </a:pPr>
            <a:r>
              <a:rPr lang="en-US" sz="1800" b="0" strike="noStrike" spc="-1" dirty="0">
                <a:solidFill>
                  <a:srgbClr val="000000"/>
                </a:solidFill>
                <a:latin typeface="Calibri"/>
              </a:rPr>
              <a:t>    vector &lt;</a:t>
            </a:r>
            <a:r>
              <a:rPr lang="en-US" sz="1800" b="0" strike="noStrike" spc="-1" dirty="0" err="1">
                <a:solidFill>
                  <a:srgbClr val="000000"/>
                </a:solidFill>
                <a:latin typeface="Calibri"/>
              </a:rPr>
              <a:t>int</a:t>
            </a:r>
            <a:r>
              <a:rPr lang="en-US" sz="1800" b="0" strike="noStrike" spc="-1" dirty="0">
                <a:solidFill>
                  <a:srgbClr val="000000"/>
                </a:solidFill>
                <a:latin typeface="Calibri"/>
              </a:rPr>
              <a:t>&gt; :: </a:t>
            </a:r>
            <a:r>
              <a:rPr lang="en-US" sz="1800" b="0" strike="noStrike" spc="-1" dirty="0" err="1">
                <a:solidFill>
                  <a:srgbClr val="000000"/>
                </a:solidFill>
                <a:latin typeface="Calibri"/>
              </a:rPr>
              <a:t>reverse_iterator</a:t>
            </a:r>
            <a:r>
              <a:rPr lang="en-US" sz="1800" b="0" strike="noStrike" spc="-1" dirty="0">
                <a:solidFill>
                  <a:srgbClr val="000000"/>
                </a:solidFill>
                <a:latin typeface="Calibri"/>
              </a:rPr>
              <a:t> </a:t>
            </a:r>
            <a:r>
              <a:rPr lang="en-US" sz="1800" b="0" strike="noStrike" spc="-1" dirty="0" err="1">
                <a:solidFill>
                  <a:srgbClr val="000000"/>
                </a:solidFill>
                <a:latin typeface="Calibri"/>
              </a:rPr>
              <a:t>ir</a:t>
            </a:r>
            <a:r>
              <a:rPr lang="en-US" sz="1800" b="0" strike="noStrike" spc="-1" dirty="0">
                <a:solidFill>
                  <a:srgbClr val="000000"/>
                </a:solidFill>
                <a:latin typeface="Calibri"/>
              </a:rPr>
              <a:t>;</a:t>
            </a:r>
          </a:p>
          <a:p>
            <a:pPr>
              <a:lnSpc>
                <a:spcPct val="100000"/>
              </a:lnSpc>
            </a:pPr>
            <a:r>
              <a:rPr lang="en-US" sz="1800" b="0" strike="noStrike" spc="-1" dirty="0">
                <a:solidFill>
                  <a:srgbClr val="000000"/>
                </a:solidFill>
                <a:latin typeface="Calibri"/>
              </a:rPr>
              <a:t>    for (</a:t>
            </a:r>
            <a:r>
              <a:rPr lang="en-US" sz="1800" b="0" strike="noStrike" spc="-1" dirty="0" err="1">
                <a:solidFill>
                  <a:srgbClr val="000000"/>
                </a:solidFill>
                <a:latin typeface="Calibri"/>
              </a:rPr>
              <a:t>int</a:t>
            </a:r>
            <a:r>
              <a:rPr lang="en-US" sz="1800" b="0" strike="noStrike" spc="-1" dirty="0">
                <a:solidFill>
                  <a:srgbClr val="000000"/>
                </a:solidFill>
                <a:latin typeface="Calibri"/>
              </a:rPr>
              <a:t> </a:t>
            </a:r>
            <a:r>
              <a:rPr lang="en-US" sz="1800" b="0" strike="noStrike" spc="-1" dirty="0" err="1">
                <a:solidFill>
                  <a:srgbClr val="000000"/>
                </a:solidFill>
                <a:latin typeface="Calibri"/>
              </a:rPr>
              <a:t>i</a:t>
            </a:r>
            <a:r>
              <a:rPr lang="en-US" sz="1800" b="0" strike="noStrike" spc="-1" dirty="0">
                <a:solidFill>
                  <a:srgbClr val="000000"/>
                </a:solidFill>
                <a:latin typeface="Calibri"/>
              </a:rPr>
              <a:t> = 1; </a:t>
            </a:r>
            <a:r>
              <a:rPr lang="en-US" sz="1800" b="0" strike="noStrike" spc="-1" dirty="0" err="1">
                <a:solidFill>
                  <a:srgbClr val="000000"/>
                </a:solidFill>
                <a:latin typeface="Calibri"/>
              </a:rPr>
              <a:t>i</a:t>
            </a:r>
            <a:r>
              <a:rPr lang="en-US" sz="1800" b="0" strike="noStrike" spc="-1" dirty="0">
                <a:solidFill>
                  <a:srgbClr val="000000"/>
                </a:solidFill>
                <a:latin typeface="Calibri"/>
              </a:rPr>
              <a:t> &lt;= 5; </a:t>
            </a:r>
            <a:r>
              <a:rPr lang="en-US" sz="1800" b="0" strike="noStrike" spc="-1" dirty="0" err="1">
                <a:solidFill>
                  <a:srgbClr val="000000"/>
                </a:solidFill>
                <a:latin typeface="Calibri"/>
              </a:rPr>
              <a:t>i</a:t>
            </a:r>
            <a:r>
              <a:rPr lang="en-US" sz="1800" b="0" strike="noStrike" spc="-1" dirty="0">
                <a:solidFill>
                  <a:srgbClr val="000000"/>
                </a:solidFill>
                <a:latin typeface="Calibri"/>
              </a:rPr>
              <a:t>++)</a:t>
            </a:r>
          </a:p>
          <a:p>
            <a:pPr>
              <a:lnSpc>
                <a:spcPct val="100000"/>
              </a:lnSpc>
            </a:pPr>
            <a:r>
              <a:rPr lang="en-US" sz="1800" b="0" strike="noStrike" spc="-1" dirty="0">
                <a:solidFill>
                  <a:srgbClr val="000000"/>
                </a:solidFill>
                <a:latin typeface="Calibri"/>
              </a:rPr>
              <a:t>        g1.push_back(</a:t>
            </a:r>
            <a:r>
              <a:rPr lang="en-US" sz="1800" b="0" strike="noStrike" spc="-1" dirty="0" err="1">
                <a:solidFill>
                  <a:srgbClr val="000000"/>
                </a:solidFill>
                <a:latin typeface="Calibri"/>
              </a:rPr>
              <a:t>i</a:t>
            </a:r>
            <a:r>
              <a:rPr lang="en-US" sz="1800" b="0" strike="noStrike" spc="-1" dirty="0">
                <a:solidFill>
                  <a:srgbClr val="000000"/>
                </a:solidFill>
                <a:latin typeface="Calibri"/>
              </a:rPr>
              <a:t>);</a:t>
            </a:r>
          </a:p>
          <a:p>
            <a:pPr>
              <a:lnSpc>
                <a:spcPct val="100000"/>
              </a:lnSpc>
            </a:pPr>
            <a:r>
              <a:rPr lang="en-US" sz="1800" b="0" strike="noStrike" spc="-1" dirty="0">
                <a:solidFill>
                  <a:srgbClr val="000000"/>
                </a:solidFill>
                <a:latin typeface="Calibri"/>
              </a:rPr>
              <a:t>    </a:t>
            </a:r>
            <a:r>
              <a:rPr lang="en-US" sz="1800" b="0" strike="noStrike" spc="-1" dirty="0" err="1">
                <a:solidFill>
                  <a:srgbClr val="000000"/>
                </a:solidFill>
                <a:latin typeface="Calibri"/>
              </a:rPr>
              <a:t>cout</a:t>
            </a:r>
            <a:r>
              <a:rPr lang="en-US" sz="1800" b="0" strike="noStrike" spc="-1" dirty="0">
                <a:solidFill>
                  <a:srgbClr val="000000"/>
                </a:solidFill>
                <a:latin typeface="Calibri"/>
              </a:rPr>
              <a:t> &lt;&lt; "Output of begin and end\t:\t";</a:t>
            </a:r>
          </a:p>
          <a:p>
            <a:pPr>
              <a:lnSpc>
                <a:spcPct val="100000"/>
              </a:lnSpc>
            </a:pPr>
            <a:r>
              <a:rPr lang="en-US" sz="1800" b="0" strike="noStrike" spc="-1" dirty="0">
                <a:solidFill>
                  <a:srgbClr val="000000"/>
                </a:solidFill>
                <a:latin typeface="Calibri"/>
              </a:rPr>
              <a:t>    for (</a:t>
            </a:r>
            <a:r>
              <a:rPr lang="en-US" sz="1800" b="0" strike="noStrike" spc="-1" dirty="0" err="1">
                <a:solidFill>
                  <a:srgbClr val="000000"/>
                </a:solidFill>
                <a:latin typeface="Calibri"/>
              </a:rPr>
              <a:t>i</a:t>
            </a:r>
            <a:r>
              <a:rPr lang="en-US" sz="1800" b="0" strike="noStrike" spc="-1" dirty="0">
                <a:solidFill>
                  <a:srgbClr val="000000"/>
                </a:solidFill>
                <a:latin typeface="Calibri"/>
              </a:rPr>
              <a:t> = g1.begin(); </a:t>
            </a:r>
            <a:r>
              <a:rPr lang="en-US" sz="1800" b="0" strike="noStrike" spc="-1" dirty="0" err="1">
                <a:solidFill>
                  <a:srgbClr val="000000"/>
                </a:solidFill>
                <a:latin typeface="Calibri"/>
              </a:rPr>
              <a:t>i</a:t>
            </a:r>
            <a:r>
              <a:rPr lang="en-US" sz="1800" b="0" strike="noStrike" spc="-1" dirty="0">
                <a:solidFill>
                  <a:srgbClr val="000000"/>
                </a:solidFill>
                <a:latin typeface="Calibri"/>
              </a:rPr>
              <a:t> != g1.end(); ++</a:t>
            </a:r>
            <a:r>
              <a:rPr lang="en-US" sz="1800" b="0" strike="noStrike" spc="-1" dirty="0" err="1">
                <a:solidFill>
                  <a:srgbClr val="000000"/>
                </a:solidFill>
                <a:latin typeface="Calibri"/>
              </a:rPr>
              <a:t>i</a:t>
            </a:r>
            <a:r>
              <a:rPr lang="en-US" sz="1800" b="0" strike="noStrike" spc="-1" dirty="0">
                <a:solidFill>
                  <a:srgbClr val="000000"/>
                </a:solidFill>
                <a:latin typeface="Calibri"/>
              </a:rPr>
              <a:t>)</a:t>
            </a:r>
          </a:p>
          <a:p>
            <a:pPr>
              <a:lnSpc>
                <a:spcPct val="100000"/>
              </a:lnSpc>
            </a:pPr>
            <a:r>
              <a:rPr lang="en-US" sz="1800" b="0" strike="noStrike" spc="-1" dirty="0">
                <a:solidFill>
                  <a:srgbClr val="000000"/>
                </a:solidFill>
                <a:latin typeface="Calibri"/>
              </a:rPr>
              <a:t>        </a:t>
            </a:r>
            <a:r>
              <a:rPr lang="en-US" sz="1800" b="0" strike="noStrike" spc="-1" dirty="0" err="1">
                <a:solidFill>
                  <a:srgbClr val="000000"/>
                </a:solidFill>
                <a:latin typeface="Calibri"/>
              </a:rPr>
              <a:t>cout</a:t>
            </a:r>
            <a:r>
              <a:rPr lang="en-US" sz="1800" b="0" strike="noStrike" spc="-1" dirty="0">
                <a:solidFill>
                  <a:srgbClr val="000000"/>
                </a:solidFill>
                <a:latin typeface="Calibri"/>
              </a:rPr>
              <a:t> &lt;&lt; *</a:t>
            </a:r>
            <a:r>
              <a:rPr lang="en-US" sz="1800" b="0" strike="noStrike" spc="-1" dirty="0" err="1">
                <a:solidFill>
                  <a:srgbClr val="000000"/>
                </a:solidFill>
                <a:latin typeface="Calibri"/>
              </a:rPr>
              <a:t>i</a:t>
            </a:r>
            <a:r>
              <a:rPr lang="en-US" sz="1800" b="0" strike="noStrike" spc="-1" dirty="0">
                <a:solidFill>
                  <a:srgbClr val="000000"/>
                </a:solidFill>
                <a:latin typeface="Calibri"/>
              </a:rPr>
              <a:t> &lt;&lt; '\t';</a:t>
            </a:r>
          </a:p>
          <a:p>
            <a:pPr>
              <a:lnSpc>
                <a:spcPct val="100000"/>
              </a:lnSpc>
            </a:pPr>
            <a:r>
              <a:rPr lang="en-US" sz="1800" b="0" strike="noStrike" spc="-1" dirty="0">
                <a:solidFill>
                  <a:srgbClr val="000000"/>
                </a:solidFill>
                <a:latin typeface="Calibri"/>
              </a:rPr>
              <a:t>    </a:t>
            </a:r>
            <a:r>
              <a:rPr lang="en-US" sz="1800" b="0" strike="noStrike" spc="-1" dirty="0" err="1">
                <a:solidFill>
                  <a:srgbClr val="000000"/>
                </a:solidFill>
                <a:latin typeface="Calibri"/>
              </a:rPr>
              <a:t>cout</a:t>
            </a:r>
            <a:r>
              <a:rPr lang="en-US" sz="1800" b="0" strike="noStrike" spc="-1" dirty="0">
                <a:solidFill>
                  <a:srgbClr val="000000"/>
                </a:solidFill>
                <a:latin typeface="Calibri"/>
              </a:rPr>
              <a:t> &lt;&lt; </a:t>
            </a:r>
            <a:r>
              <a:rPr lang="en-US" sz="1800" b="0" strike="noStrike" spc="-1" dirty="0" err="1">
                <a:solidFill>
                  <a:srgbClr val="000000"/>
                </a:solidFill>
                <a:latin typeface="Calibri"/>
              </a:rPr>
              <a:t>endl</a:t>
            </a:r>
            <a:r>
              <a:rPr lang="en-US" sz="1800" b="0" strike="noStrike" spc="-1" dirty="0">
                <a:solidFill>
                  <a:srgbClr val="000000"/>
                </a:solidFill>
                <a:latin typeface="Calibri"/>
              </a:rPr>
              <a:t> &lt;&lt; </a:t>
            </a:r>
            <a:r>
              <a:rPr lang="en-US" sz="1800" b="0" strike="noStrike" spc="-1" dirty="0" err="1">
                <a:solidFill>
                  <a:srgbClr val="000000"/>
                </a:solidFill>
                <a:latin typeface="Calibri"/>
              </a:rPr>
              <a:t>endl</a:t>
            </a:r>
            <a:r>
              <a:rPr lang="en-US" sz="1800" b="0" strike="noStrike" spc="-1" dirty="0">
                <a:solidFill>
                  <a:srgbClr val="000000"/>
                </a:solidFill>
                <a:latin typeface="Calibri"/>
              </a:rPr>
              <a:t>;</a:t>
            </a:r>
          </a:p>
          <a:p>
            <a:pPr>
              <a:lnSpc>
                <a:spcPct val="100000"/>
              </a:lnSpc>
            </a:pPr>
            <a:r>
              <a:rPr lang="en-US" sz="1800" b="0" strike="noStrike" spc="-1" dirty="0">
                <a:solidFill>
                  <a:srgbClr val="000000"/>
                </a:solidFill>
                <a:latin typeface="Calibri"/>
              </a:rPr>
              <a:t>    </a:t>
            </a:r>
            <a:r>
              <a:rPr lang="en-US" sz="1800" b="0" strike="noStrike" spc="-1" dirty="0" err="1">
                <a:solidFill>
                  <a:srgbClr val="000000"/>
                </a:solidFill>
                <a:latin typeface="Calibri"/>
              </a:rPr>
              <a:t>cout</a:t>
            </a:r>
            <a:r>
              <a:rPr lang="en-US" sz="1800" b="0" strike="noStrike" spc="-1" dirty="0">
                <a:solidFill>
                  <a:srgbClr val="000000"/>
                </a:solidFill>
                <a:latin typeface="Calibri"/>
              </a:rPr>
              <a:t> &lt;&lt; "Output of </a:t>
            </a:r>
            <a:r>
              <a:rPr lang="en-US" sz="1800" b="0" strike="noStrike" spc="-1" dirty="0" err="1">
                <a:solidFill>
                  <a:srgbClr val="000000"/>
                </a:solidFill>
                <a:latin typeface="Calibri"/>
              </a:rPr>
              <a:t>rbegin</a:t>
            </a:r>
            <a:r>
              <a:rPr lang="en-US" sz="1800" b="0" strike="noStrike" spc="-1" dirty="0">
                <a:solidFill>
                  <a:srgbClr val="000000"/>
                </a:solidFill>
                <a:latin typeface="Calibri"/>
              </a:rPr>
              <a:t> and rend\t:\t";</a:t>
            </a:r>
          </a:p>
          <a:p>
            <a:pPr>
              <a:lnSpc>
                <a:spcPct val="100000"/>
              </a:lnSpc>
            </a:pPr>
            <a:r>
              <a:rPr lang="en-US" sz="1800" b="0" strike="noStrike" spc="-1" dirty="0">
                <a:solidFill>
                  <a:srgbClr val="000000"/>
                </a:solidFill>
                <a:latin typeface="Calibri"/>
              </a:rPr>
              <a:t>    for (</a:t>
            </a:r>
            <a:r>
              <a:rPr lang="en-US" sz="1800" b="0" strike="noStrike" spc="-1" dirty="0" err="1">
                <a:solidFill>
                  <a:srgbClr val="000000"/>
                </a:solidFill>
                <a:latin typeface="Calibri"/>
              </a:rPr>
              <a:t>ir</a:t>
            </a:r>
            <a:r>
              <a:rPr lang="en-US" sz="1800" b="0" strike="noStrike" spc="-1" dirty="0">
                <a:solidFill>
                  <a:srgbClr val="000000"/>
                </a:solidFill>
                <a:latin typeface="Calibri"/>
              </a:rPr>
              <a:t> = g1.rbegin(); </a:t>
            </a:r>
            <a:r>
              <a:rPr lang="en-US" sz="1800" b="0" strike="noStrike" spc="-1" dirty="0" err="1">
                <a:solidFill>
                  <a:srgbClr val="000000"/>
                </a:solidFill>
                <a:latin typeface="Calibri"/>
              </a:rPr>
              <a:t>ir</a:t>
            </a:r>
            <a:r>
              <a:rPr lang="en-US" sz="1800" b="0" strike="noStrike" spc="-1" dirty="0">
                <a:solidFill>
                  <a:srgbClr val="000000"/>
                </a:solidFill>
                <a:latin typeface="Calibri"/>
              </a:rPr>
              <a:t> != g1.rend(); ++</a:t>
            </a:r>
            <a:r>
              <a:rPr lang="en-US" sz="1800" b="0" strike="noStrike" spc="-1" dirty="0" err="1">
                <a:solidFill>
                  <a:srgbClr val="000000"/>
                </a:solidFill>
                <a:latin typeface="Calibri"/>
              </a:rPr>
              <a:t>ir</a:t>
            </a:r>
            <a:r>
              <a:rPr lang="en-US" sz="1800" b="0" strike="noStrike" spc="-1" dirty="0">
                <a:solidFill>
                  <a:srgbClr val="000000"/>
                </a:solidFill>
                <a:latin typeface="Calibri"/>
              </a:rPr>
              <a:t>)</a:t>
            </a:r>
          </a:p>
          <a:p>
            <a:pPr>
              <a:lnSpc>
                <a:spcPct val="100000"/>
              </a:lnSpc>
            </a:pPr>
            <a:r>
              <a:rPr lang="en-US" sz="1800" b="0" strike="noStrike" spc="-1" dirty="0">
                <a:solidFill>
                  <a:srgbClr val="000000"/>
                </a:solidFill>
                <a:latin typeface="Calibri"/>
              </a:rPr>
              <a:t>        </a:t>
            </a:r>
            <a:r>
              <a:rPr lang="en-US" sz="1800" b="0" strike="noStrike" spc="-1" dirty="0" err="1">
                <a:solidFill>
                  <a:srgbClr val="000000"/>
                </a:solidFill>
                <a:latin typeface="Calibri"/>
              </a:rPr>
              <a:t>cout</a:t>
            </a:r>
            <a:r>
              <a:rPr lang="en-US" sz="1800" b="0" strike="noStrike" spc="-1" dirty="0">
                <a:solidFill>
                  <a:srgbClr val="000000"/>
                </a:solidFill>
                <a:latin typeface="Calibri"/>
              </a:rPr>
              <a:t> &lt;&lt; '\t' &lt;&lt; *</a:t>
            </a:r>
            <a:r>
              <a:rPr lang="en-US" sz="1800" b="0" strike="noStrike" spc="-1" dirty="0" err="1">
                <a:solidFill>
                  <a:srgbClr val="000000"/>
                </a:solidFill>
                <a:latin typeface="Calibri"/>
              </a:rPr>
              <a:t>ir</a:t>
            </a:r>
            <a:r>
              <a:rPr lang="en-US" sz="1800" b="0" strike="noStrike" spc="-1" dirty="0">
                <a:solidFill>
                  <a:srgbClr val="000000"/>
                </a:solidFill>
                <a:latin typeface="Calibri"/>
              </a:rPr>
              <a:t>;</a:t>
            </a:r>
          </a:p>
          <a:p>
            <a:pPr>
              <a:lnSpc>
                <a:spcPct val="100000"/>
              </a:lnSpc>
            </a:pPr>
            <a:r>
              <a:rPr lang="en-US" sz="1800" b="0" strike="noStrike" spc="-1" dirty="0">
                <a:solidFill>
                  <a:srgbClr val="000000"/>
                </a:solidFill>
                <a:latin typeface="Calibri"/>
              </a:rPr>
              <a:t>    return 0;</a:t>
            </a:r>
          </a:p>
          <a:p>
            <a:pPr>
              <a:lnSpc>
                <a:spcPct val="100000"/>
              </a:lnSpc>
            </a:pPr>
            <a:r>
              <a:rPr lang="en-US" sz="1800" b="0" strike="noStrike" spc="-1" dirty="0">
                <a:solidFill>
                  <a:srgbClr val="000000"/>
                </a:solidFill>
                <a:latin typeface="Calibri"/>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274680"/>
            <a:ext cx="8229240" cy="633600"/>
          </a:xfrm>
          <a:prstGeom prst="rect">
            <a:avLst/>
          </a:prstGeom>
          <a:noFill/>
          <a:ln>
            <a:noFill/>
          </a:ln>
        </p:spPr>
        <p:txBody>
          <a:bodyPr anchor="ctr">
            <a:normAutofit/>
          </a:bodyPr>
          <a:lstStyle/>
          <a:p>
            <a:pPr algn="ctr">
              <a:lnSpc>
                <a:spcPct val="100000"/>
              </a:lnSpc>
            </a:pPr>
            <a:r>
              <a:rPr lang="en-US" sz="4400" b="1" strike="noStrike" spc="-1">
                <a:solidFill>
                  <a:srgbClr val="000000"/>
                </a:solidFill>
                <a:latin typeface="Calibri"/>
              </a:rPr>
              <a:t>Capacity</a:t>
            </a:r>
            <a:endParaRPr lang="en-US" sz="4400" b="0" strike="noStrike" spc="-1">
              <a:solidFill>
                <a:srgbClr val="000000"/>
              </a:solidFill>
              <a:latin typeface="Calibri"/>
            </a:endParaRPr>
          </a:p>
        </p:txBody>
      </p:sp>
      <p:sp>
        <p:nvSpPr>
          <p:cNvPr id="109" name="TextShape 2"/>
          <p:cNvSpPr txBox="1"/>
          <p:nvPr/>
        </p:nvSpPr>
        <p:spPr>
          <a:xfrm>
            <a:off x="313200" y="1268640"/>
            <a:ext cx="8650800" cy="3672000"/>
          </a:xfrm>
          <a:prstGeom prst="rect">
            <a:avLst/>
          </a:prstGeom>
          <a:noFill/>
          <a:ln>
            <a:noFill/>
          </a:ln>
        </p:spPr>
        <p:txBody>
          <a:bodyPr>
            <a:normAutofit/>
          </a:bodyPr>
          <a:lstStyle/>
          <a:p>
            <a:pPr marL="343080" indent="-342720">
              <a:lnSpc>
                <a:spcPct val="100000"/>
              </a:lnSpc>
              <a:spcBef>
                <a:spcPts val="561"/>
              </a:spcBef>
              <a:buClr>
                <a:srgbClr val="FF0000"/>
              </a:buClr>
              <a:buFont typeface="Arial"/>
              <a:buChar char="•"/>
            </a:pPr>
            <a:r>
              <a:rPr lang="en-US" sz="2800" b="0" strike="noStrike" spc="-1">
                <a:solidFill>
                  <a:srgbClr val="FF0000"/>
                </a:solidFill>
                <a:latin typeface="Calibri"/>
              </a:rPr>
              <a:t>size() </a:t>
            </a:r>
            <a:r>
              <a:rPr lang="en-US" sz="2800" b="0" strike="noStrike" spc="-1">
                <a:solidFill>
                  <a:srgbClr val="000000"/>
                </a:solidFill>
                <a:latin typeface="Calibri"/>
              </a:rPr>
              <a:t>– Returns the number of elements in the vector</a:t>
            </a:r>
          </a:p>
          <a:p>
            <a:pPr marL="343080" indent="-342720">
              <a:lnSpc>
                <a:spcPct val="100000"/>
              </a:lnSpc>
              <a:spcBef>
                <a:spcPts val="561"/>
              </a:spcBef>
              <a:buClr>
                <a:srgbClr val="FF0000"/>
              </a:buClr>
              <a:buFont typeface="Arial"/>
              <a:buChar char="•"/>
            </a:pPr>
            <a:r>
              <a:rPr lang="en-US" sz="2800" b="0" strike="noStrike" spc="-1">
                <a:solidFill>
                  <a:srgbClr val="FF0000"/>
                </a:solidFill>
                <a:latin typeface="Calibri"/>
              </a:rPr>
              <a:t>max_size() </a:t>
            </a:r>
            <a:r>
              <a:rPr lang="en-US" sz="2800" b="0" strike="noStrike" spc="-1">
                <a:solidFill>
                  <a:srgbClr val="000000"/>
                </a:solidFill>
                <a:latin typeface="Calibri"/>
              </a:rPr>
              <a:t>– Returns the maximum number of elements that the vector can hold</a:t>
            </a:r>
          </a:p>
          <a:p>
            <a:pPr marL="343080" indent="-342720">
              <a:lnSpc>
                <a:spcPct val="100000"/>
              </a:lnSpc>
              <a:spcBef>
                <a:spcPts val="561"/>
              </a:spcBef>
              <a:buClr>
                <a:srgbClr val="FF0000"/>
              </a:buClr>
              <a:buFont typeface="Arial"/>
              <a:buChar char="•"/>
            </a:pPr>
            <a:r>
              <a:rPr lang="en-US" sz="2800" b="0" strike="noStrike" spc="-1">
                <a:solidFill>
                  <a:srgbClr val="FF0000"/>
                </a:solidFill>
                <a:latin typeface="Calibri"/>
              </a:rPr>
              <a:t>capacity() </a:t>
            </a:r>
            <a:r>
              <a:rPr lang="en-US" sz="2800" b="0" strike="noStrike" spc="-1">
                <a:solidFill>
                  <a:srgbClr val="000000"/>
                </a:solidFill>
                <a:latin typeface="Calibri"/>
              </a:rPr>
              <a:t>– Returns the size of the storage space currently allocated to the vector expressed as number of elements</a:t>
            </a:r>
          </a:p>
          <a:p>
            <a:pPr marL="343080" indent="-342720">
              <a:lnSpc>
                <a:spcPct val="100000"/>
              </a:lnSpc>
              <a:spcBef>
                <a:spcPts val="561"/>
              </a:spcBef>
              <a:buClr>
                <a:srgbClr val="FF0000"/>
              </a:buClr>
              <a:buFont typeface="Arial"/>
              <a:buChar char="•"/>
            </a:pPr>
            <a:r>
              <a:rPr lang="en-US" sz="2800" b="0" strike="noStrike" spc="-1">
                <a:solidFill>
                  <a:srgbClr val="FF0000"/>
                </a:solidFill>
                <a:latin typeface="Calibri"/>
              </a:rPr>
              <a:t>resize(size_type g) </a:t>
            </a:r>
            <a:r>
              <a:rPr lang="en-US" sz="2800" b="0" strike="noStrike" spc="-1">
                <a:solidFill>
                  <a:srgbClr val="000000"/>
                </a:solidFill>
                <a:latin typeface="Calibri"/>
              </a:rPr>
              <a:t>– Resizes the container so that it contains ‘g’ elements</a:t>
            </a:r>
          </a:p>
          <a:p>
            <a:pPr marL="343080" indent="-342720">
              <a:lnSpc>
                <a:spcPct val="100000"/>
              </a:lnSpc>
              <a:spcBef>
                <a:spcPts val="561"/>
              </a:spcBef>
              <a:buClr>
                <a:srgbClr val="FF0000"/>
              </a:buClr>
              <a:buFont typeface="Arial"/>
              <a:buChar char="•"/>
            </a:pPr>
            <a:r>
              <a:rPr lang="en-US" sz="2800" b="0" strike="noStrike" spc="-1">
                <a:solidFill>
                  <a:srgbClr val="FF0000"/>
                </a:solidFill>
                <a:latin typeface="Calibri"/>
              </a:rPr>
              <a:t>empty() </a:t>
            </a:r>
            <a:r>
              <a:rPr lang="en-US" sz="2800" b="0" strike="noStrike" spc="-1">
                <a:solidFill>
                  <a:srgbClr val="000000"/>
                </a:solidFill>
                <a:latin typeface="Calibri"/>
              </a:rPr>
              <a:t>– Returns whether the container is empty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457200" y="274680"/>
            <a:ext cx="8229240" cy="633600"/>
          </a:xfrm>
          <a:prstGeom prst="rect">
            <a:avLst/>
          </a:prstGeom>
          <a:noFill/>
          <a:ln>
            <a:noFill/>
          </a:ln>
        </p:spPr>
        <p:txBody>
          <a:bodyPr anchor="ctr">
            <a:normAutofit/>
          </a:bodyPr>
          <a:lstStyle/>
          <a:p>
            <a:pPr algn="ctr">
              <a:lnSpc>
                <a:spcPct val="100000"/>
              </a:lnSpc>
            </a:pPr>
            <a:r>
              <a:rPr lang="en-US" sz="4400" b="1" strike="noStrike" spc="-1">
                <a:solidFill>
                  <a:srgbClr val="000000"/>
                </a:solidFill>
                <a:latin typeface="Calibri"/>
              </a:rPr>
              <a:t>Accessing Elements</a:t>
            </a:r>
            <a:endParaRPr lang="en-US" sz="4400" b="0" strike="noStrike" spc="-1">
              <a:solidFill>
                <a:srgbClr val="000000"/>
              </a:solidFill>
              <a:latin typeface="Calibri"/>
            </a:endParaRPr>
          </a:p>
        </p:txBody>
      </p:sp>
      <p:sp>
        <p:nvSpPr>
          <p:cNvPr id="111" name="TextShape 2"/>
          <p:cNvSpPr txBox="1"/>
          <p:nvPr/>
        </p:nvSpPr>
        <p:spPr>
          <a:xfrm>
            <a:off x="313200" y="1268640"/>
            <a:ext cx="8650800" cy="3672000"/>
          </a:xfrm>
          <a:prstGeom prst="rect">
            <a:avLst/>
          </a:prstGeom>
          <a:noFill/>
          <a:ln>
            <a:noFill/>
          </a:ln>
        </p:spPr>
        <p:txBody>
          <a:bodyPr>
            <a:normAutofit/>
          </a:bodyPr>
          <a:lstStyle/>
          <a:p>
            <a:pPr marL="343080" indent="-342720">
              <a:lnSpc>
                <a:spcPct val="100000"/>
              </a:lnSpc>
              <a:spcBef>
                <a:spcPts val="561"/>
              </a:spcBef>
              <a:buClr>
                <a:srgbClr val="FF0000"/>
              </a:buClr>
              <a:buFont typeface="Arial"/>
              <a:buChar char="•"/>
            </a:pPr>
            <a:r>
              <a:rPr lang="en-US" sz="2800" b="0" strike="noStrike" spc="-1">
                <a:solidFill>
                  <a:srgbClr val="FF0000"/>
                </a:solidFill>
                <a:latin typeface="Calibri"/>
              </a:rPr>
              <a:t>reference operator [g] </a:t>
            </a:r>
            <a:r>
              <a:rPr lang="en-US" sz="2800" b="0" strike="noStrike" spc="-1">
                <a:solidFill>
                  <a:srgbClr val="000000"/>
                </a:solidFill>
                <a:latin typeface="Calibri"/>
              </a:rPr>
              <a:t>– Returns a reference to the element at position ‘g’ in the vector</a:t>
            </a:r>
          </a:p>
          <a:p>
            <a:pPr marL="343080" indent="-342720">
              <a:lnSpc>
                <a:spcPct val="100000"/>
              </a:lnSpc>
              <a:spcBef>
                <a:spcPts val="561"/>
              </a:spcBef>
              <a:buClr>
                <a:srgbClr val="FF0000"/>
              </a:buClr>
              <a:buFont typeface="Arial"/>
              <a:buChar char="•"/>
            </a:pPr>
            <a:r>
              <a:rPr lang="en-US" sz="2800" b="0" strike="noStrike" spc="-1">
                <a:solidFill>
                  <a:srgbClr val="FF0000"/>
                </a:solidFill>
                <a:latin typeface="Calibri"/>
              </a:rPr>
              <a:t>at(g) </a:t>
            </a:r>
            <a:r>
              <a:rPr lang="en-US" sz="2800" b="0" strike="noStrike" spc="-1">
                <a:solidFill>
                  <a:srgbClr val="000000"/>
                </a:solidFill>
                <a:latin typeface="Calibri"/>
              </a:rPr>
              <a:t>– Returns a reference to the element at position ‘g’ in the vector</a:t>
            </a:r>
          </a:p>
          <a:p>
            <a:pPr marL="343080" indent="-342720">
              <a:lnSpc>
                <a:spcPct val="100000"/>
              </a:lnSpc>
              <a:spcBef>
                <a:spcPts val="561"/>
              </a:spcBef>
              <a:buClr>
                <a:srgbClr val="FF0000"/>
              </a:buClr>
              <a:buFont typeface="Arial"/>
              <a:buChar char="•"/>
            </a:pPr>
            <a:r>
              <a:rPr lang="en-US" sz="2800" b="0" strike="noStrike" spc="-1">
                <a:solidFill>
                  <a:srgbClr val="FF0000"/>
                </a:solidFill>
                <a:latin typeface="Calibri"/>
              </a:rPr>
              <a:t>front() </a:t>
            </a:r>
            <a:r>
              <a:rPr lang="en-US" sz="2800" b="0" strike="noStrike" spc="-1">
                <a:solidFill>
                  <a:srgbClr val="000000"/>
                </a:solidFill>
                <a:latin typeface="Calibri"/>
              </a:rPr>
              <a:t>– Returns a reference to the first element in the vector</a:t>
            </a:r>
          </a:p>
          <a:p>
            <a:pPr marL="343080" indent="-342720">
              <a:lnSpc>
                <a:spcPct val="100000"/>
              </a:lnSpc>
              <a:spcBef>
                <a:spcPts val="561"/>
              </a:spcBef>
              <a:buClr>
                <a:srgbClr val="FF0000"/>
              </a:buClr>
              <a:buFont typeface="Arial"/>
              <a:buChar char="•"/>
            </a:pPr>
            <a:r>
              <a:rPr lang="en-US" sz="2800" b="0" strike="noStrike" spc="-1">
                <a:solidFill>
                  <a:srgbClr val="FF0000"/>
                </a:solidFill>
                <a:latin typeface="Calibri"/>
              </a:rPr>
              <a:t>back() </a:t>
            </a:r>
            <a:r>
              <a:rPr lang="en-US" sz="2800" b="0" strike="noStrike" spc="-1">
                <a:solidFill>
                  <a:srgbClr val="000000"/>
                </a:solidFill>
                <a:latin typeface="Calibri"/>
              </a:rPr>
              <a:t>– Returns a reference to the last element in the vector</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457200" y="274680"/>
            <a:ext cx="8229240" cy="633600"/>
          </a:xfrm>
          <a:prstGeom prst="rect">
            <a:avLst/>
          </a:prstGeom>
          <a:noFill/>
          <a:ln>
            <a:noFill/>
          </a:ln>
        </p:spPr>
        <p:txBody>
          <a:bodyPr anchor="ctr">
            <a:normAutofit/>
          </a:bodyPr>
          <a:lstStyle/>
          <a:p>
            <a:pPr algn="ctr">
              <a:lnSpc>
                <a:spcPct val="100000"/>
              </a:lnSpc>
            </a:pPr>
            <a:r>
              <a:rPr lang="en-US" sz="4400" b="1" strike="noStrike" spc="-1">
                <a:solidFill>
                  <a:srgbClr val="000000"/>
                </a:solidFill>
                <a:latin typeface="Calibri"/>
              </a:rPr>
              <a:t>Accessing Elements</a:t>
            </a:r>
            <a:endParaRPr lang="en-US" sz="4400" b="0" strike="noStrike" spc="-1">
              <a:solidFill>
                <a:srgbClr val="000000"/>
              </a:solidFill>
              <a:latin typeface="Calibri"/>
            </a:endParaRPr>
          </a:p>
        </p:txBody>
      </p:sp>
      <p:sp>
        <p:nvSpPr>
          <p:cNvPr id="113" name="TextShape 2"/>
          <p:cNvSpPr txBox="1"/>
          <p:nvPr/>
        </p:nvSpPr>
        <p:spPr>
          <a:xfrm>
            <a:off x="313200" y="1124640"/>
            <a:ext cx="7210800" cy="5328360"/>
          </a:xfrm>
          <a:prstGeom prst="rect">
            <a:avLst/>
          </a:prstGeom>
          <a:noFill/>
          <a:ln>
            <a:noFill/>
          </a:ln>
        </p:spPr>
        <p:txBody>
          <a:bodyPr/>
          <a:lstStyle/>
          <a:p>
            <a:pPr>
              <a:lnSpc>
                <a:spcPct val="100000"/>
              </a:lnSpc>
            </a:pPr>
            <a:r>
              <a:rPr lang="en-US" sz="1800" b="0" strike="noStrike" spc="-1">
                <a:solidFill>
                  <a:srgbClr val="000000"/>
                </a:solidFill>
                <a:latin typeface="Calibri"/>
              </a:rPr>
              <a:t>#include &lt;iostream&gt;</a:t>
            </a:r>
          </a:p>
          <a:p>
            <a:pPr>
              <a:lnSpc>
                <a:spcPct val="100000"/>
              </a:lnSpc>
            </a:pPr>
            <a:r>
              <a:rPr lang="en-US" sz="1800" b="0" strike="noStrike" spc="-1">
                <a:solidFill>
                  <a:srgbClr val="000000"/>
                </a:solidFill>
                <a:latin typeface="Calibri"/>
              </a:rPr>
              <a:t>#include &lt;vector&gt;</a:t>
            </a:r>
          </a:p>
          <a:p>
            <a:pPr>
              <a:lnSpc>
                <a:spcPct val="100000"/>
              </a:lnSpc>
            </a:pPr>
            <a:r>
              <a:rPr lang="en-US" sz="1800" b="0" strike="noStrike" spc="-1">
                <a:solidFill>
                  <a:srgbClr val="000000"/>
                </a:solidFill>
                <a:latin typeface="Calibri"/>
              </a:rPr>
              <a:t>#include &lt;string&gt;</a:t>
            </a:r>
          </a:p>
          <a:p>
            <a:pPr>
              <a:lnSpc>
                <a:spcPct val="100000"/>
              </a:lnSpc>
            </a:pPr>
            <a:r>
              <a:rPr lang="en-US" sz="1800" b="0" strike="noStrike" spc="-1">
                <a:solidFill>
                  <a:srgbClr val="000000"/>
                </a:solidFill>
                <a:latin typeface="Calibri"/>
              </a:rPr>
              <a:t>using namespace std;</a:t>
            </a:r>
          </a:p>
          <a:p>
            <a:pPr>
              <a:lnSpc>
                <a:spcPct val="100000"/>
              </a:lnSpc>
            </a:pPr>
            <a:r>
              <a:rPr lang="en-US" sz="1800" b="0" strike="noStrike" spc="-1">
                <a:solidFill>
                  <a:srgbClr val="000000"/>
                </a:solidFill>
                <a:latin typeface="Calibri"/>
              </a:rPr>
              <a:t>int main()</a:t>
            </a:r>
          </a:p>
          <a:p>
            <a:pPr>
              <a:lnSpc>
                <a:spcPct val="100000"/>
              </a:lnSpc>
            </a:pPr>
            <a:r>
              <a:rPr lang="en-US" sz="1800" b="0" strike="noStrike" spc="-1">
                <a:solidFill>
                  <a:srgbClr val="000000"/>
                </a:solidFill>
                <a:latin typeface="Calibri"/>
              </a:rPr>
              <a:t>{</a:t>
            </a:r>
          </a:p>
          <a:p>
            <a:pPr>
              <a:lnSpc>
                <a:spcPct val="100000"/>
              </a:lnSpc>
            </a:pPr>
            <a:r>
              <a:rPr lang="en-US" sz="1800" b="0" strike="noStrike" spc="-1">
                <a:solidFill>
                  <a:srgbClr val="000000"/>
                </a:solidFill>
                <a:latin typeface="Calibri"/>
              </a:rPr>
              <a:t>    vector &lt;int&gt; g1;</a:t>
            </a:r>
          </a:p>
          <a:p>
            <a:pPr>
              <a:lnSpc>
                <a:spcPct val="100000"/>
              </a:lnSpc>
            </a:pPr>
            <a:r>
              <a:rPr lang="en-US" sz="1800" b="0" strike="noStrike" spc="-1">
                <a:solidFill>
                  <a:srgbClr val="000000"/>
                </a:solidFill>
                <a:latin typeface="Calibri"/>
              </a:rPr>
              <a:t>    for (int i = 1; i &lt;= 10; i++)</a:t>
            </a:r>
          </a:p>
          <a:p>
            <a:pPr>
              <a:lnSpc>
                <a:spcPct val="100000"/>
              </a:lnSpc>
            </a:pPr>
            <a:r>
              <a:rPr lang="en-US" sz="1800" b="0" strike="noStrike" spc="-1">
                <a:solidFill>
                  <a:srgbClr val="000000"/>
                </a:solidFill>
                <a:latin typeface="Calibri"/>
              </a:rPr>
              <a:t>        g1.push_back(i * 10);</a:t>
            </a:r>
          </a:p>
          <a:p>
            <a:pPr>
              <a:lnSpc>
                <a:spcPct val="100000"/>
              </a:lnSpc>
            </a:pPr>
            <a:r>
              <a:rPr lang="en-US" sz="1800" b="0" strike="noStrike" spc="-1">
                <a:solidFill>
                  <a:srgbClr val="000000"/>
                </a:solidFill>
                <a:latin typeface="Calibri"/>
              </a:rPr>
              <a:t>    cout &lt;&lt; "Reference operator [g] : g1[2] = " &lt;&lt; g1[2];</a:t>
            </a:r>
          </a:p>
          <a:p>
            <a:pPr>
              <a:lnSpc>
                <a:spcPct val="100000"/>
              </a:lnSpc>
            </a:pPr>
            <a:r>
              <a:rPr lang="en-US" sz="1800" b="0" strike="noStrike" spc="-1">
                <a:solidFill>
                  <a:srgbClr val="000000"/>
                </a:solidFill>
                <a:latin typeface="Calibri"/>
              </a:rPr>
              <a:t>    cout &lt;&lt; endl;</a:t>
            </a:r>
          </a:p>
          <a:p>
            <a:pPr>
              <a:lnSpc>
                <a:spcPct val="100000"/>
              </a:lnSpc>
            </a:pPr>
            <a:r>
              <a:rPr lang="en-US" sz="1800" b="0" strike="noStrike" spc="-1">
                <a:solidFill>
                  <a:srgbClr val="000000"/>
                </a:solidFill>
                <a:latin typeface="Calibri"/>
              </a:rPr>
              <a:t>    cout &lt;&lt; "at : g1.at(4) = " &lt;&lt; g1.at(4);</a:t>
            </a:r>
          </a:p>
          <a:p>
            <a:pPr>
              <a:lnSpc>
                <a:spcPct val="100000"/>
              </a:lnSpc>
            </a:pPr>
            <a:r>
              <a:rPr lang="en-US" sz="1800" b="0" strike="noStrike" spc="-1">
                <a:solidFill>
                  <a:srgbClr val="000000"/>
                </a:solidFill>
                <a:latin typeface="Calibri"/>
              </a:rPr>
              <a:t>    cout &lt;&lt; endl;</a:t>
            </a:r>
          </a:p>
          <a:p>
            <a:pPr>
              <a:lnSpc>
                <a:spcPct val="100000"/>
              </a:lnSpc>
            </a:pPr>
            <a:r>
              <a:rPr lang="en-US" sz="1800" b="0" strike="noStrike" spc="-1">
                <a:solidFill>
                  <a:srgbClr val="000000"/>
                </a:solidFill>
                <a:latin typeface="Calibri"/>
              </a:rPr>
              <a:t>    cout &lt;&lt; "front() : g1.front() = " &lt;&lt; g1.front();</a:t>
            </a:r>
          </a:p>
          <a:p>
            <a:pPr>
              <a:lnSpc>
                <a:spcPct val="100000"/>
              </a:lnSpc>
            </a:pPr>
            <a:r>
              <a:rPr lang="en-US" sz="1800" b="0" strike="noStrike" spc="-1">
                <a:solidFill>
                  <a:srgbClr val="000000"/>
                </a:solidFill>
                <a:latin typeface="Calibri"/>
              </a:rPr>
              <a:t>    cout &lt;&lt; endl;</a:t>
            </a:r>
          </a:p>
          <a:p>
            <a:pPr>
              <a:lnSpc>
                <a:spcPct val="100000"/>
              </a:lnSpc>
            </a:pPr>
            <a:r>
              <a:rPr lang="en-US" sz="1800" b="0" strike="noStrike" spc="-1">
                <a:solidFill>
                  <a:srgbClr val="000000"/>
                </a:solidFill>
                <a:latin typeface="Calibri"/>
              </a:rPr>
              <a:t>    cout &lt;&lt; "back() : g1.back() = " &lt;&lt; g1.back();</a:t>
            </a:r>
          </a:p>
          <a:p>
            <a:pPr>
              <a:lnSpc>
                <a:spcPct val="100000"/>
              </a:lnSpc>
            </a:pPr>
            <a:r>
              <a:rPr lang="en-US" sz="1800" b="0" strike="noStrike" spc="-1">
                <a:solidFill>
                  <a:srgbClr val="000000"/>
                </a:solidFill>
                <a:latin typeface="Calibri"/>
              </a:rPr>
              <a:t>    cout &lt;&lt; endl;</a:t>
            </a:r>
          </a:p>
          <a:p>
            <a:pPr>
              <a:lnSpc>
                <a:spcPct val="100000"/>
              </a:lnSpc>
            </a:pPr>
            <a:r>
              <a:rPr lang="en-US" sz="1800" b="0" strike="noStrike" spc="-1">
                <a:solidFill>
                  <a:srgbClr val="000000"/>
                </a:solidFill>
                <a:latin typeface="Calibri"/>
              </a:rPr>
              <a:t>    return 0;</a:t>
            </a:r>
          </a:p>
          <a:p>
            <a:pPr>
              <a:lnSpc>
                <a:spcPct val="100000"/>
              </a:lnSpc>
            </a:pPr>
            <a:r>
              <a:rPr lang="en-US" sz="1800" b="0" strike="noStrike" spc="-1">
                <a:solidFill>
                  <a:srgbClr val="000000"/>
                </a:solidFill>
                <a:latin typeface="Calibri"/>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457200" y="274680"/>
            <a:ext cx="8229240" cy="633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List</a:t>
            </a:r>
          </a:p>
        </p:txBody>
      </p:sp>
      <p:sp>
        <p:nvSpPr>
          <p:cNvPr id="115" name="TextShape 2"/>
          <p:cNvSpPr txBox="1"/>
          <p:nvPr/>
        </p:nvSpPr>
        <p:spPr>
          <a:xfrm>
            <a:off x="323640" y="1124640"/>
            <a:ext cx="8578800" cy="500112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Lists are sequence containers that allow non-contiguous memory allocation. </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As compared to vector, list has slow traversal, but once a position has been found, insertion and deletion are quick. </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Normally, when we say a List, we talk about doubly linked list. </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For implementing a singly linked list, we use forward list.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457200" y="274680"/>
            <a:ext cx="8229240" cy="633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Functions</a:t>
            </a:r>
          </a:p>
        </p:txBody>
      </p:sp>
      <p:sp>
        <p:nvSpPr>
          <p:cNvPr id="117" name="TextShape 2"/>
          <p:cNvSpPr txBox="1"/>
          <p:nvPr/>
        </p:nvSpPr>
        <p:spPr>
          <a:xfrm>
            <a:off x="323640" y="1124640"/>
            <a:ext cx="8640720" cy="5400360"/>
          </a:xfrm>
          <a:prstGeom prst="rect">
            <a:avLst/>
          </a:prstGeom>
          <a:noFill/>
          <a:ln>
            <a:noFill/>
          </a:ln>
        </p:spPr>
        <p:txBody>
          <a:bodyPr>
            <a:normAutofit/>
          </a:bodyPr>
          <a:lstStyle/>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front() </a:t>
            </a:r>
            <a:r>
              <a:rPr lang="en-US" sz="2400" b="0" strike="noStrike" spc="-1">
                <a:solidFill>
                  <a:srgbClr val="000000"/>
                </a:solidFill>
                <a:latin typeface="Calibri"/>
              </a:rPr>
              <a:t>– Returns reference to the first element in the list</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back() </a:t>
            </a:r>
            <a:r>
              <a:rPr lang="en-US" sz="2400" b="0" strike="noStrike" spc="-1">
                <a:solidFill>
                  <a:srgbClr val="000000"/>
                </a:solidFill>
                <a:latin typeface="Calibri"/>
              </a:rPr>
              <a:t>– Returns reference to the last element in the list</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push_front(g) </a:t>
            </a:r>
            <a:r>
              <a:rPr lang="en-US" sz="2400" b="0" strike="noStrike" spc="-1">
                <a:solidFill>
                  <a:srgbClr val="000000"/>
                </a:solidFill>
                <a:latin typeface="Calibri"/>
              </a:rPr>
              <a:t>– Adds a new element ‘g’ at the beginning of the list</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push_back(g) </a:t>
            </a:r>
            <a:r>
              <a:rPr lang="en-US" sz="2400" b="0" strike="noStrike" spc="-1">
                <a:solidFill>
                  <a:srgbClr val="000000"/>
                </a:solidFill>
                <a:latin typeface="Calibri"/>
              </a:rPr>
              <a:t>– Adds a new element ‘g’ at the end of the list</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pop_front() </a:t>
            </a:r>
            <a:r>
              <a:rPr lang="en-US" sz="2400" b="0" strike="noStrike" spc="-1">
                <a:solidFill>
                  <a:srgbClr val="000000"/>
                </a:solidFill>
                <a:latin typeface="Calibri"/>
              </a:rPr>
              <a:t>– Removes the first element of the list, and reduces size of the list by 1</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pop_back() </a:t>
            </a:r>
            <a:r>
              <a:rPr lang="en-US" sz="2400" b="0" strike="noStrike" spc="-1">
                <a:solidFill>
                  <a:srgbClr val="000000"/>
                </a:solidFill>
                <a:latin typeface="Calibri"/>
              </a:rPr>
              <a:t>– Removes the last element of the list, and reduces size of the list by 1</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begin() </a:t>
            </a:r>
            <a:r>
              <a:rPr lang="en-US" sz="2400" b="0" strike="noStrike" spc="-1">
                <a:solidFill>
                  <a:srgbClr val="000000"/>
                </a:solidFill>
                <a:latin typeface="Calibri"/>
              </a:rPr>
              <a:t>– Returns an iterator pointing to the first element of the list</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end() </a:t>
            </a:r>
            <a:r>
              <a:rPr lang="en-US" sz="2400" b="0" strike="noStrike" spc="-1">
                <a:solidFill>
                  <a:srgbClr val="000000"/>
                </a:solidFill>
                <a:latin typeface="Calibri"/>
              </a:rPr>
              <a:t>– Returns an iterator pointing to the theoretical last element which follows the last element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457200" y="274680"/>
            <a:ext cx="8229240" cy="633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Functions</a:t>
            </a:r>
          </a:p>
        </p:txBody>
      </p:sp>
      <p:sp>
        <p:nvSpPr>
          <p:cNvPr id="119" name="TextShape 2"/>
          <p:cNvSpPr txBox="1"/>
          <p:nvPr/>
        </p:nvSpPr>
        <p:spPr>
          <a:xfrm>
            <a:off x="323640" y="1124640"/>
            <a:ext cx="8640720" cy="5400360"/>
          </a:xfrm>
          <a:prstGeom prst="rect">
            <a:avLst/>
          </a:prstGeom>
          <a:noFill/>
          <a:ln>
            <a:noFill/>
          </a:ln>
        </p:spPr>
        <p:txBody>
          <a:bodyPr>
            <a:normAutofit/>
          </a:bodyPr>
          <a:lstStyle/>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empty() </a:t>
            </a:r>
            <a:r>
              <a:rPr lang="en-US" sz="2400" b="0" strike="noStrike" spc="-1">
                <a:solidFill>
                  <a:srgbClr val="000000"/>
                </a:solidFill>
                <a:latin typeface="Calibri"/>
              </a:rPr>
              <a:t>– Returns whether the list is empty(1) or not(0)</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insert() </a:t>
            </a:r>
            <a:r>
              <a:rPr lang="en-US" sz="2400" b="0" strike="noStrike" spc="-1">
                <a:solidFill>
                  <a:srgbClr val="000000"/>
                </a:solidFill>
                <a:latin typeface="Calibri"/>
              </a:rPr>
              <a:t>– Inserts new elements in the list before the element at a specified position</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erase() </a:t>
            </a:r>
            <a:r>
              <a:rPr lang="en-US" sz="2400" b="0" strike="noStrike" spc="-1">
                <a:solidFill>
                  <a:srgbClr val="000000"/>
                </a:solidFill>
                <a:latin typeface="Calibri"/>
              </a:rPr>
              <a:t>– Removes a single element or a range of elements from the list</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assign() </a:t>
            </a:r>
            <a:r>
              <a:rPr lang="en-US" sz="2400" b="0" strike="noStrike" spc="-1">
                <a:solidFill>
                  <a:srgbClr val="000000"/>
                </a:solidFill>
                <a:latin typeface="Calibri"/>
              </a:rPr>
              <a:t>– Assigns new elements to list by replacing current elements and resizes the list</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remove() </a:t>
            </a:r>
            <a:r>
              <a:rPr lang="en-US" sz="2400" b="0" strike="noStrike" spc="-1">
                <a:solidFill>
                  <a:srgbClr val="000000"/>
                </a:solidFill>
                <a:latin typeface="Calibri"/>
              </a:rPr>
              <a:t>– Removes all the elements from the list, which are equal to given element</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reverse() </a:t>
            </a:r>
            <a:r>
              <a:rPr lang="en-US" sz="2400" b="0" strike="noStrike" spc="-1">
                <a:solidFill>
                  <a:srgbClr val="000000"/>
                </a:solidFill>
                <a:latin typeface="Calibri"/>
              </a:rPr>
              <a:t>– Reverses the list</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size() </a:t>
            </a:r>
            <a:r>
              <a:rPr lang="en-US" sz="2400" b="0" strike="noStrike" spc="-1">
                <a:solidFill>
                  <a:srgbClr val="000000"/>
                </a:solidFill>
                <a:latin typeface="Calibri"/>
              </a:rPr>
              <a:t>– Returns the number of elements in the list</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sort() </a:t>
            </a:r>
            <a:r>
              <a:rPr lang="en-US" sz="2400" b="0" strike="noStrike" spc="-1">
                <a:solidFill>
                  <a:srgbClr val="000000"/>
                </a:solidFill>
                <a:latin typeface="Calibri"/>
              </a:rPr>
              <a:t>– Sorts the list in increasing order</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TextShape 1"/>
          <p:cNvSpPr txBox="1"/>
          <p:nvPr/>
        </p:nvSpPr>
        <p:spPr>
          <a:xfrm>
            <a:off x="457200" y="274680"/>
            <a:ext cx="8229240" cy="633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Introduction</a:t>
            </a:r>
          </a:p>
        </p:txBody>
      </p:sp>
      <p:sp>
        <p:nvSpPr>
          <p:cNvPr id="85" name="TextShape 2"/>
          <p:cNvSpPr txBox="1"/>
          <p:nvPr/>
        </p:nvSpPr>
        <p:spPr>
          <a:xfrm>
            <a:off x="457200" y="1124640"/>
            <a:ext cx="8434800" cy="540036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The Standard Template Library (STL) is a set of C++ template classes to provide common programming data structures and functions such as lists, stacks, arrays, etc. </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It is a library of container classes, algorithms and iterators. </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It is a generalized library and so, its components are parameterized. </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A working knowledge of </a:t>
            </a:r>
            <a:r>
              <a:rPr lang="en-US" sz="3200" b="0" u="sng" strike="noStrike" spc="-1">
                <a:solidFill>
                  <a:srgbClr val="0000FF"/>
                </a:solidFill>
                <a:uFillTx/>
                <a:latin typeface="Calibri"/>
                <a:hlinkClick r:id="rId2"/>
              </a:rPr>
              <a:t>template classes</a:t>
            </a:r>
            <a:r>
              <a:rPr lang="en-US" sz="3200" b="0" strike="noStrike" spc="-1">
                <a:solidFill>
                  <a:srgbClr val="000000"/>
                </a:solidFill>
                <a:latin typeface="Calibri"/>
              </a:rPr>
              <a:t> is a prerequisite  for working with STL.</a:t>
            </a:r>
          </a:p>
          <a:p>
            <a:pPr>
              <a:lnSpc>
                <a:spcPct val="100000"/>
              </a:lnSpc>
              <a:spcBef>
                <a:spcPts val="641"/>
              </a:spcBef>
            </a:pPr>
            <a:endParaRPr lang="en-US" sz="3200" b="0" strike="noStrike" spc="-1">
              <a:solidFill>
                <a:srgbClr val="000000"/>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457200" y="274680"/>
            <a:ext cx="8229240" cy="633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Stacks</a:t>
            </a:r>
          </a:p>
        </p:txBody>
      </p:sp>
      <p:sp>
        <p:nvSpPr>
          <p:cNvPr id="121" name="TextShape 2"/>
          <p:cNvSpPr txBox="1"/>
          <p:nvPr/>
        </p:nvSpPr>
        <p:spPr>
          <a:xfrm>
            <a:off x="323640" y="1124640"/>
            <a:ext cx="8640720" cy="4392000"/>
          </a:xfrm>
          <a:prstGeom prst="rect">
            <a:avLst/>
          </a:prstGeom>
          <a:noFill/>
          <a:ln>
            <a:noFill/>
          </a:ln>
        </p:spPr>
        <p:txBody>
          <a:bodyPr>
            <a:normAutofit/>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Stacks are a type of container adaptors with LIFO(Last In First Out) type of working, where a new element is added at one end and (top) an element is removed from that end only.</a:t>
            </a:r>
          </a:p>
          <a:p>
            <a:pPr>
              <a:lnSpc>
                <a:spcPct val="100000"/>
              </a:lnSpc>
              <a:spcBef>
                <a:spcPts val="479"/>
              </a:spcBef>
            </a:pPr>
            <a:r>
              <a:rPr lang="en-US" sz="2400" b="0" strike="noStrike" spc="-1">
                <a:solidFill>
                  <a:srgbClr val="000000"/>
                </a:solidFill>
                <a:latin typeface="Calibri"/>
              </a:rPr>
              <a:t>The functions associated with stack are:</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empty() </a:t>
            </a:r>
            <a:r>
              <a:rPr lang="en-US" sz="2400" b="0" strike="noStrike" spc="-1">
                <a:solidFill>
                  <a:srgbClr val="000000"/>
                </a:solidFill>
                <a:latin typeface="Calibri"/>
              </a:rPr>
              <a:t>– Returns whether the stack is empty</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size() </a:t>
            </a:r>
            <a:r>
              <a:rPr lang="en-US" sz="2400" b="0" strike="noStrike" spc="-1">
                <a:solidFill>
                  <a:srgbClr val="000000"/>
                </a:solidFill>
                <a:latin typeface="Calibri"/>
              </a:rPr>
              <a:t>– Returns the size of the stack</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top() </a:t>
            </a:r>
            <a:r>
              <a:rPr lang="en-US" sz="2400" b="0" strike="noStrike" spc="-1">
                <a:solidFill>
                  <a:srgbClr val="000000"/>
                </a:solidFill>
                <a:latin typeface="Calibri"/>
              </a:rPr>
              <a:t>– Returns a reference to the top most element of the stack</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push(g) </a:t>
            </a:r>
            <a:r>
              <a:rPr lang="en-US" sz="2400" b="0" strike="noStrike" spc="-1">
                <a:solidFill>
                  <a:srgbClr val="000000"/>
                </a:solidFill>
                <a:latin typeface="Calibri"/>
              </a:rPr>
              <a:t>– Adds the element ‘g’ at the top of the stack</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pop() </a:t>
            </a:r>
            <a:r>
              <a:rPr lang="en-US" sz="2400" b="0" strike="noStrike" spc="-1">
                <a:solidFill>
                  <a:srgbClr val="000000"/>
                </a:solidFill>
                <a:latin typeface="Calibri"/>
              </a:rPr>
              <a:t>– Deletes the top most element of the stack</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457200" y="274680"/>
            <a:ext cx="8229240" cy="633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Queue</a:t>
            </a:r>
          </a:p>
        </p:txBody>
      </p:sp>
      <p:sp>
        <p:nvSpPr>
          <p:cNvPr id="123" name="TextShape 2"/>
          <p:cNvSpPr txBox="1"/>
          <p:nvPr/>
        </p:nvSpPr>
        <p:spPr>
          <a:xfrm>
            <a:off x="323640" y="1124640"/>
            <a:ext cx="8640720" cy="5184360"/>
          </a:xfrm>
          <a:prstGeom prst="rect">
            <a:avLst/>
          </a:prstGeom>
          <a:noFill/>
          <a:ln>
            <a:noFill/>
          </a:ln>
        </p:spPr>
        <p:txBody>
          <a:bodyPr>
            <a:normAutofit/>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Queues are a type of container adaptors which operate in a first in first out (FIFO) type of arrangement. Elements are inserted at the back (end) and are deleted from the front.</a:t>
            </a:r>
          </a:p>
          <a:p>
            <a:pPr>
              <a:lnSpc>
                <a:spcPct val="100000"/>
              </a:lnSpc>
              <a:spcBef>
                <a:spcPts val="479"/>
              </a:spcBef>
            </a:pPr>
            <a:endParaRPr lang="en-US" sz="2400" b="0" strike="noStrike" spc="-1">
              <a:solidFill>
                <a:srgbClr val="000000"/>
              </a:solidFill>
              <a:latin typeface="Calibri"/>
            </a:endParaRPr>
          </a:p>
          <a:p>
            <a:pPr>
              <a:lnSpc>
                <a:spcPct val="100000"/>
              </a:lnSpc>
              <a:spcBef>
                <a:spcPts val="479"/>
              </a:spcBef>
            </a:pPr>
            <a:r>
              <a:rPr lang="en-US" sz="2400" b="0" strike="noStrike" spc="-1">
                <a:solidFill>
                  <a:srgbClr val="000000"/>
                </a:solidFill>
                <a:latin typeface="Calibri"/>
              </a:rPr>
              <a:t>The functions supported by queue are :</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empty() </a:t>
            </a:r>
            <a:r>
              <a:rPr lang="en-US" sz="2400" b="0" strike="noStrike" spc="-1">
                <a:solidFill>
                  <a:srgbClr val="000000"/>
                </a:solidFill>
                <a:latin typeface="Calibri"/>
              </a:rPr>
              <a:t>– Returns whether the queue is empty</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size() </a:t>
            </a:r>
            <a:r>
              <a:rPr lang="en-US" sz="2400" b="0" strike="noStrike" spc="-1">
                <a:solidFill>
                  <a:srgbClr val="000000"/>
                </a:solidFill>
                <a:latin typeface="Calibri"/>
              </a:rPr>
              <a:t>– Returns the size of the queue</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front() </a:t>
            </a:r>
            <a:r>
              <a:rPr lang="en-US" sz="2400" b="0" strike="noStrike" spc="-1">
                <a:solidFill>
                  <a:srgbClr val="000000"/>
                </a:solidFill>
                <a:latin typeface="Calibri"/>
              </a:rPr>
              <a:t>– Returns a reference to the first element of the queue</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back() </a:t>
            </a:r>
            <a:r>
              <a:rPr lang="en-US" sz="2400" b="0" strike="noStrike" spc="-1">
                <a:solidFill>
                  <a:srgbClr val="000000"/>
                </a:solidFill>
                <a:latin typeface="Calibri"/>
              </a:rPr>
              <a:t>– Returns a reference to the last element of the queue</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push(g</a:t>
            </a:r>
            <a:r>
              <a:rPr lang="en-US" sz="2400" b="0" strike="noStrike" spc="-1">
                <a:solidFill>
                  <a:srgbClr val="000000"/>
                </a:solidFill>
                <a:latin typeface="Calibri"/>
              </a:rPr>
              <a:t>) – Adds the element ‘g’ at the end of the queue</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pop() </a:t>
            </a:r>
            <a:r>
              <a:rPr lang="en-US" sz="2400" b="0" strike="noStrike" spc="-1">
                <a:solidFill>
                  <a:srgbClr val="000000"/>
                </a:solidFill>
                <a:latin typeface="Calibri"/>
              </a:rPr>
              <a:t>– Deletes the first element of the queue</a:t>
            </a:r>
          </a:p>
          <a:p>
            <a:pPr marL="343080" indent="-342720">
              <a:lnSpc>
                <a:spcPct val="100000"/>
              </a:lnSpc>
              <a:spcBef>
                <a:spcPts val="479"/>
              </a:spcBef>
              <a:buClr>
                <a:srgbClr val="000000"/>
              </a:buClr>
              <a:buFont typeface="Arial"/>
              <a:buChar char="•"/>
            </a:pPr>
            <a:r>
              <a:rPr lang="en-US" sz="2400" b="0" strike="noStrike" spc="-1">
                <a:solidFill>
                  <a:srgbClr val="CE181E"/>
                </a:solidFill>
                <a:latin typeface="Calibri"/>
              </a:rPr>
              <a:t>Swap() </a:t>
            </a:r>
            <a:r>
              <a:rPr lang="en-US" sz="2400" b="0" strike="noStrike" spc="-1">
                <a:solidFill>
                  <a:srgbClr val="000000"/>
                </a:solidFill>
                <a:latin typeface="Calibri"/>
              </a:rPr>
              <a:t>– swaps the elements of two queues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457200" y="274680"/>
            <a:ext cx="8229240" cy="633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Priority Queue</a:t>
            </a:r>
          </a:p>
        </p:txBody>
      </p:sp>
      <p:sp>
        <p:nvSpPr>
          <p:cNvPr id="125" name="TextShape 2"/>
          <p:cNvSpPr txBox="1"/>
          <p:nvPr/>
        </p:nvSpPr>
        <p:spPr>
          <a:xfrm>
            <a:off x="323640" y="1124640"/>
            <a:ext cx="8640720" cy="5184360"/>
          </a:xfrm>
          <a:prstGeom prst="rect">
            <a:avLst/>
          </a:prstGeom>
          <a:noFill/>
          <a:ln>
            <a:noFill/>
          </a:ln>
        </p:spPr>
        <p:txBody>
          <a:bodyPr>
            <a:normAutofit/>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Priority queues are a type of container adaptors, specifically designed such that the first element of the queue is the greatest of all elements in the queue.</a:t>
            </a:r>
            <a:r>
              <a:t/>
            </a:r>
            <a:br/>
            <a:r>
              <a:rPr lang="en-US" sz="2400" b="0" strike="noStrike" spc="-1">
                <a:solidFill>
                  <a:srgbClr val="000000"/>
                </a:solidFill>
                <a:latin typeface="Calibri"/>
              </a:rPr>
              <a:t> </a:t>
            </a:r>
          </a:p>
          <a:p>
            <a:pPr>
              <a:lnSpc>
                <a:spcPct val="100000"/>
              </a:lnSpc>
              <a:spcBef>
                <a:spcPts val="479"/>
              </a:spcBef>
            </a:pPr>
            <a:r>
              <a:rPr lang="en-US" sz="2400" b="0" strike="noStrike" spc="-1">
                <a:solidFill>
                  <a:srgbClr val="000000"/>
                </a:solidFill>
                <a:latin typeface="Calibri"/>
              </a:rPr>
              <a:t>The functions associated with priority queue are:</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empty() </a:t>
            </a:r>
            <a:r>
              <a:rPr lang="en-US" sz="2400" b="0" strike="noStrike" spc="-1">
                <a:solidFill>
                  <a:srgbClr val="000000"/>
                </a:solidFill>
                <a:latin typeface="Calibri"/>
              </a:rPr>
              <a:t>– Returns whether the queue is empty</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size() </a:t>
            </a:r>
            <a:r>
              <a:rPr lang="en-US" sz="2400" b="0" strike="noStrike" spc="-1">
                <a:solidFill>
                  <a:srgbClr val="000000"/>
                </a:solidFill>
                <a:latin typeface="Calibri"/>
              </a:rPr>
              <a:t>– Returns the size of the queue</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top() </a:t>
            </a:r>
            <a:r>
              <a:rPr lang="en-US" sz="2400" b="0" strike="noStrike" spc="-1">
                <a:solidFill>
                  <a:srgbClr val="000000"/>
                </a:solidFill>
                <a:latin typeface="Calibri"/>
              </a:rPr>
              <a:t>– Returns a reference to the top most element of the queue</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push(g) </a:t>
            </a:r>
            <a:r>
              <a:rPr lang="en-US" sz="2400" b="0" strike="noStrike" spc="-1">
                <a:solidFill>
                  <a:srgbClr val="000000"/>
                </a:solidFill>
                <a:latin typeface="Calibri"/>
              </a:rPr>
              <a:t>– Adds the element ‘g’ at the end of the queue</a:t>
            </a:r>
          </a:p>
          <a:p>
            <a:pPr marL="343080" indent="-342720">
              <a:lnSpc>
                <a:spcPct val="100000"/>
              </a:lnSpc>
              <a:spcBef>
                <a:spcPts val="479"/>
              </a:spcBef>
              <a:buClr>
                <a:srgbClr val="FF0000"/>
              </a:buClr>
              <a:buFont typeface="Arial"/>
              <a:buChar char="•"/>
            </a:pPr>
            <a:r>
              <a:rPr lang="en-US" sz="2400" b="0" strike="noStrike" spc="-1">
                <a:solidFill>
                  <a:srgbClr val="FF0000"/>
                </a:solidFill>
                <a:latin typeface="Calibri"/>
              </a:rPr>
              <a:t>pop() </a:t>
            </a:r>
            <a:r>
              <a:rPr lang="en-US" sz="2400" b="0" strike="noStrike" spc="-1">
                <a:solidFill>
                  <a:srgbClr val="000000"/>
                </a:solidFill>
                <a:latin typeface="Calibri"/>
              </a:rPr>
              <a:t>– Deletes the first element of the queue</a:t>
            </a:r>
          </a:p>
          <a:p>
            <a:pPr>
              <a:lnSpc>
                <a:spcPct val="100000"/>
              </a:lnSpc>
              <a:spcBef>
                <a:spcPts val="479"/>
              </a:spcBef>
            </a:pPr>
            <a:endParaRPr lang="en-US" sz="2400" b="0" strike="noStrike" spc="-1">
              <a:solidFill>
                <a:srgbClr val="000000"/>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457200" y="274680"/>
            <a:ext cx="8229240" cy="633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Maps</a:t>
            </a:r>
          </a:p>
        </p:txBody>
      </p:sp>
      <p:sp>
        <p:nvSpPr>
          <p:cNvPr id="127" name="TextShape 2"/>
          <p:cNvSpPr txBox="1"/>
          <p:nvPr/>
        </p:nvSpPr>
        <p:spPr>
          <a:xfrm>
            <a:off x="323640" y="1124640"/>
            <a:ext cx="8640720" cy="5184360"/>
          </a:xfrm>
          <a:prstGeom prst="rect">
            <a:avLst/>
          </a:prstGeom>
          <a:noFill/>
          <a:ln>
            <a:noFill/>
          </a:ln>
        </p:spPr>
        <p:txBody>
          <a:bodyPr>
            <a:normAutofit/>
          </a:bodyPr>
          <a:lstStyle/>
          <a:p>
            <a:pPr>
              <a:lnSpc>
                <a:spcPct val="100000"/>
              </a:lnSpc>
              <a:spcBef>
                <a:spcPts val="479"/>
              </a:spcBef>
            </a:pPr>
            <a:r>
              <a:rPr lang="en-US" sz="2400" b="0" strike="noStrike" spc="-1">
                <a:solidFill>
                  <a:srgbClr val="000000"/>
                </a:solidFill>
                <a:latin typeface="Calibri"/>
              </a:rPr>
              <a:t>Maps are used to replicate associative arrays. </a:t>
            </a:r>
          </a:p>
          <a:p>
            <a:pPr>
              <a:lnSpc>
                <a:spcPct val="100000"/>
              </a:lnSpc>
              <a:spcBef>
                <a:spcPts val="479"/>
              </a:spcBef>
            </a:pPr>
            <a:r>
              <a:rPr lang="en-US" sz="2400" b="0" strike="noStrike" spc="-1">
                <a:solidFill>
                  <a:srgbClr val="000000"/>
                </a:solidFill>
                <a:latin typeface="Calibri"/>
              </a:rPr>
              <a:t>Maps contain sorted key-value pair, in which each key is unique and cannot be changed, and it can be inserted or deleted but cannot be altered. </a:t>
            </a:r>
          </a:p>
          <a:p>
            <a:pPr>
              <a:lnSpc>
                <a:spcPct val="100000"/>
              </a:lnSpc>
              <a:spcBef>
                <a:spcPts val="479"/>
              </a:spcBef>
            </a:pPr>
            <a:r>
              <a:rPr lang="en-US" sz="2400" b="0" strike="noStrike" spc="-1">
                <a:solidFill>
                  <a:srgbClr val="000000"/>
                </a:solidFill>
                <a:latin typeface="Calibri"/>
              </a:rPr>
              <a:t>Value associated with keys can be altered. </a:t>
            </a:r>
          </a:p>
          <a:p>
            <a:pPr>
              <a:lnSpc>
                <a:spcPct val="100000"/>
              </a:lnSpc>
              <a:spcBef>
                <a:spcPts val="479"/>
              </a:spcBef>
            </a:pPr>
            <a:r>
              <a:rPr lang="en-US" sz="2400" b="0" strike="noStrike" spc="-1">
                <a:solidFill>
                  <a:srgbClr val="000000"/>
                </a:solidFill>
                <a:latin typeface="Calibri"/>
              </a:rPr>
              <a:t>We can search, remove and insert in a map within O(n) time complexity.</a:t>
            </a:r>
          </a:p>
          <a:p>
            <a:pPr>
              <a:lnSpc>
                <a:spcPct val="100000"/>
              </a:lnSpc>
              <a:spcBef>
                <a:spcPts val="479"/>
              </a:spcBef>
            </a:pPr>
            <a:endParaRPr lang="en-US" sz="2400" b="0" strike="noStrike" spc="-1">
              <a:solidFill>
                <a:srgbClr val="000000"/>
              </a:solidFill>
              <a:latin typeface="Calibri"/>
            </a:endParaRPr>
          </a:p>
          <a:p>
            <a:pPr>
              <a:lnSpc>
                <a:spcPct val="100000"/>
              </a:lnSpc>
              <a:spcBef>
                <a:spcPts val="479"/>
              </a:spcBef>
            </a:pPr>
            <a:endParaRPr lang="en-US" sz="2400" b="0" strike="noStrike" spc="-1">
              <a:solidFill>
                <a:srgbClr val="000000"/>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457200" y="274680"/>
            <a:ext cx="8229240" cy="633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Maps</a:t>
            </a:r>
          </a:p>
        </p:txBody>
      </p:sp>
      <p:pic>
        <p:nvPicPr>
          <p:cNvPr id="129" name="Picture 128"/>
          <p:cNvPicPr/>
          <p:nvPr/>
        </p:nvPicPr>
        <p:blipFill>
          <a:blip r:embed="rId2"/>
          <a:stretch/>
        </p:blipFill>
        <p:spPr>
          <a:xfrm>
            <a:off x="2088000" y="2304000"/>
            <a:ext cx="4704840" cy="2695320"/>
          </a:xfrm>
          <a:prstGeom prst="rect">
            <a:avLst/>
          </a:prstGeom>
          <a:ln>
            <a:noFill/>
          </a:ln>
        </p:spPr>
      </p:pic>
      <p:sp>
        <p:nvSpPr>
          <p:cNvPr id="130" name="TextShape 2"/>
          <p:cNvSpPr txBox="1"/>
          <p:nvPr/>
        </p:nvSpPr>
        <p:spPr>
          <a:xfrm>
            <a:off x="576000" y="1296000"/>
            <a:ext cx="7781760" cy="700560"/>
          </a:xfrm>
          <a:prstGeom prst="rect">
            <a:avLst/>
          </a:prstGeom>
          <a:noFill/>
          <a:ln>
            <a:noFill/>
          </a:ln>
        </p:spPr>
        <p:txBody>
          <a:bodyPr lIns="0" tIns="0" rIns="0" bIns="0">
            <a:normAutofit/>
          </a:bodyPr>
          <a:lstStyle/>
          <a:p>
            <a:pPr>
              <a:lnSpc>
                <a:spcPct val="100000"/>
              </a:lnSpc>
              <a:spcBef>
                <a:spcPts val="479"/>
              </a:spcBef>
            </a:pPr>
            <a:r>
              <a:rPr lang="en-US" sz="2400" b="0" strike="noStrike" spc="-1">
                <a:solidFill>
                  <a:srgbClr val="000000"/>
                </a:solidFill>
                <a:latin typeface="Calibri"/>
              </a:rPr>
              <a:t>For example : A map of students where roll number is the key and name is the value can be represented graphically as : </a:t>
            </a:r>
          </a:p>
        </p:txBody>
      </p:sp>
      <p:sp>
        <p:nvSpPr>
          <p:cNvPr id="131" name="TextShape 3"/>
          <p:cNvSpPr txBox="1"/>
          <p:nvPr/>
        </p:nvSpPr>
        <p:spPr>
          <a:xfrm>
            <a:off x="432000" y="5112000"/>
            <a:ext cx="8064000" cy="1217520"/>
          </a:xfrm>
          <a:prstGeom prst="rect">
            <a:avLst/>
          </a:prstGeom>
          <a:noFill/>
          <a:ln>
            <a:noFill/>
          </a:ln>
        </p:spPr>
        <p:txBody>
          <a:bodyPr lIns="90000" tIns="45000" rIns="90000" bIns="45000"/>
          <a:lstStyle/>
          <a:p>
            <a:r>
              <a:rPr lang="en-IN" sz="2000" b="0" strike="noStrike" spc="-1">
                <a:latin typeface="Arial"/>
              </a:rPr>
              <a:t>Notice that keys are arranged in ascending order, its because maps always arrange its keys in sorted order. </a:t>
            </a:r>
          </a:p>
          <a:p>
            <a:r>
              <a:rPr lang="en-IN" sz="2000" b="0" strike="noStrike" spc="-1">
                <a:latin typeface="Arial"/>
              </a:rPr>
              <a:t>In case the keys are of string type, they are sorted lexicographically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Shape 1"/>
          <p:cNvSpPr txBox="1"/>
          <p:nvPr/>
        </p:nvSpPr>
        <p:spPr>
          <a:xfrm>
            <a:off x="457200" y="274680"/>
            <a:ext cx="8229240" cy="633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Maps</a:t>
            </a:r>
          </a:p>
        </p:txBody>
      </p:sp>
      <p:sp>
        <p:nvSpPr>
          <p:cNvPr id="133" name="TextShape 2"/>
          <p:cNvSpPr txBox="1"/>
          <p:nvPr/>
        </p:nvSpPr>
        <p:spPr>
          <a:xfrm>
            <a:off x="588600" y="918720"/>
            <a:ext cx="8195400" cy="3329280"/>
          </a:xfrm>
          <a:prstGeom prst="rect">
            <a:avLst/>
          </a:prstGeom>
          <a:noFill/>
          <a:ln>
            <a:noFill/>
          </a:ln>
        </p:spPr>
        <p:txBody>
          <a:bodyPr lIns="90000" tIns="45000" rIns="90000" bIns="45000"/>
          <a:lstStyle/>
          <a:p>
            <a:r>
              <a:rPr lang="en-IN" sz="1800" b="0" strike="noStrike" spc="-1">
                <a:latin typeface="Arial"/>
              </a:rPr>
              <a:t>Creating a Map</a:t>
            </a:r>
          </a:p>
          <a:p>
            <a:r>
              <a:rPr lang="en-IN" sz="1800" b="0" strike="noStrike" spc="-1">
                <a:latin typeface="Arial"/>
              </a:rPr>
              <a:t>Maps can easily be created using the following statement :</a:t>
            </a:r>
          </a:p>
          <a:p>
            <a:r>
              <a:rPr lang="en-IN" sz="1800" b="1" strike="noStrike" spc="-1">
                <a:solidFill>
                  <a:srgbClr val="CE181E"/>
                </a:solidFill>
                <a:latin typeface="Arial"/>
              </a:rPr>
              <a:t>map&lt;key_type , value_type&gt; map_name</a:t>
            </a:r>
            <a:r>
              <a:rPr lang="en-IN" sz="1800" b="0" strike="noStrike" spc="-1">
                <a:latin typeface="Arial"/>
              </a:rPr>
              <a:t>;</a:t>
            </a:r>
          </a:p>
          <a:p>
            <a:r>
              <a:rPr lang="en-IN" sz="1800" b="0" strike="noStrike" spc="-1">
                <a:latin typeface="Arial"/>
              </a:rPr>
              <a:t>This will create a map with key of type Key_type and value of type value_type. One thing which is to remembered is that key of a map and corresponding values are always inserted as a pair, you cannot insert only key or just a value in a map.</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TextShape 1"/>
          <p:cNvSpPr txBox="1"/>
          <p:nvPr/>
        </p:nvSpPr>
        <p:spPr>
          <a:xfrm>
            <a:off x="457200" y="274680"/>
            <a:ext cx="8229240" cy="633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Maps</a:t>
            </a:r>
          </a:p>
        </p:txBody>
      </p:sp>
      <p:sp>
        <p:nvSpPr>
          <p:cNvPr id="135" name="TextShape 2"/>
          <p:cNvSpPr txBox="1"/>
          <p:nvPr/>
        </p:nvSpPr>
        <p:spPr>
          <a:xfrm>
            <a:off x="360000" y="918720"/>
            <a:ext cx="8640000" cy="5777280"/>
          </a:xfrm>
          <a:prstGeom prst="rect">
            <a:avLst/>
          </a:prstGeom>
          <a:noFill/>
          <a:ln>
            <a:noFill/>
          </a:ln>
        </p:spPr>
        <p:txBody>
          <a:bodyPr lIns="90000" tIns="45000" rIns="90000" bIns="45000"/>
          <a:lstStyle/>
          <a:p>
            <a:r>
              <a:rPr lang="en-IN" sz="1800" b="0" strike="noStrike" spc="-1">
                <a:latin typeface="Abyssinica SIL"/>
              </a:rPr>
              <a:t>#include &lt;iostream&gt;</a:t>
            </a:r>
          </a:p>
          <a:p>
            <a:r>
              <a:rPr lang="en-IN" sz="1800" b="0" strike="noStrike" spc="-1">
                <a:latin typeface="Abyssinica SIL"/>
              </a:rPr>
              <a:t>#include &lt;map&gt;</a:t>
            </a:r>
          </a:p>
          <a:p>
            <a:endParaRPr lang="en-IN" sz="1800" b="0" strike="noStrike" spc="-1">
              <a:latin typeface="Abyssinica SIL"/>
            </a:endParaRPr>
          </a:p>
          <a:p>
            <a:r>
              <a:rPr lang="en-IN" sz="1800" b="0" strike="noStrike" spc="-1">
                <a:latin typeface="Abyssinica SIL"/>
              </a:rPr>
              <a:t>using namespace std;</a:t>
            </a:r>
          </a:p>
          <a:p>
            <a:endParaRPr lang="en-IN" sz="1800" b="0" strike="noStrike" spc="-1">
              <a:latin typeface="Abyssinica SIL"/>
            </a:endParaRPr>
          </a:p>
          <a:p>
            <a:r>
              <a:rPr lang="en-IN" sz="1800" b="0" strike="noStrike" spc="-1">
                <a:latin typeface="Abyssinica SIL"/>
              </a:rPr>
              <a:t>int main ()</a:t>
            </a:r>
          </a:p>
          <a:p>
            <a:r>
              <a:rPr lang="en-IN" sz="1800" b="0" strike="noStrike" spc="-1">
                <a:latin typeface="Abyssinica SIL"/>
              </a:rPr>
              <a:t>{</a:t>
            </a:r>
          </a:p>
          <a:p>
            <a:r>
              <a:rPr lang="en-IN" sz="1800" b="0" strike="noStrike" spc="-1">
                <a:latin typeface="Abyssinica SIL"/>
              </a:rPr>
              <a:t>  map&lt;int,int&gt; m{ {1,2} , {2,3} , {3,4} };</a:t>
            </a:r>
          </a:p>
          <a:p>
            <a:r>
              <a:rPr lang="en-IN" sz="1800" b="0" strike="noStrike" spc="-1">
                <a:latin typeface="Abyssinica SIL"/>
              </a:rPr>
              <a:t>  /* creates a map m with keys 1,2,3 and their corresponding values 2,3,4 */  </a:t>
            </a:r>
          </a:p>
          <a:p>
            <a:endParaRPr lang="en-IN" sz="1800" b="0" strike="noStrike" spc="-1">
              <a:latin typeface="Abyssinica SIL"/>
            </a:endParaRPr>
          </a:p>
          <a:p>
            <a:r>
              <a:rPr lang="en-IN" sz="1800" b="0" strike="noStrike" spc="-1">
                <a:latin typeface="Abyssinica SIL"/>
              </a:rPr>
              <a:t>  map&lt;string,int&gt; map1; </a:t>
            </a:r>
          </a:p>
          <a:p>
            <a:r>
              <a:rPr lang="en-IN" sz="1800" b="0" strike="noStrike" spc="-1">
                <a:latin typeface="Abyssinica SIL"/>
              </a:rPr>
              <a:t>  /*  creates a map with keys of type character and values of type integer */</a:t>
            </a:r>
          </a:p>
          <a:p>
            <a:endParaRPr lang="en-IN" sz="1800" b="0" strike="noStrike" spc="-1">
              <a:latin typeface="Abyssinica SIL"/>
            </a:endParaRPr>
          </a:p>
          <a:p>
            <a:r>
              <a:rPr lang="en-IN" sz="1800" b="0" strike="noStrike" spc="-1">
                <a:latin typeface="Abyssinica SIL"/>
              </a:rPr>
              <a:t>  map1["abc"]=100;    // inserts key = "abc" with value = 100</a:t>
            </a:r>
          </a:p>
          <a:p>
            <a:r>
              <a:rPr lang="en-IN" sz="1800" b="0" strike="noStrike" spc="-1">
                <a:latin typeface="Abyssinica SIL"/>
              </a:rPr>
              <a:t>  map1["b"]=200;      // inserts key = "b" with value = 200</a:t>
            </a:r>
          </a:p>
          <a:p>
            <a:r>
              <a:rPr lang="en-IN" sz="1800" b="0" strike="noStrike" spc="-1">
                <a:latin typeface="Abyssinica SIL"/>
              </a:rPr>
              <a:t>  map1["c"]=300;      // inserts key = "c" with value = 300</a:t>
            </a:r>
          </a:p>
          <a:p>
            <a:r>
              <a:rPr lang="en-IN" sz="1800" b="0" strike="noStrike" spc="-1">
                <a:latin typeface="Abyssinica SIL"/>
              </a:rPr>
              <a:t>  map1["def"]=400;    // inserts key = "def" with value = 400</a:t>
            </a:r>
          </a:p>
          <a:p>
            <a:endParaRPr lang="en-IN" sz="1800" b="0" strike="noStrike" spc="-1">
              <a:latin typeface="Abyssinica SIL"/>
            </a:endParaRPr>
          </a:p>
          <a:p>
            <a:r>
              <a:rPr lang="en-IN" sz="1800" b="0" strike="noStrike" spc="-1">
                <a:latin typeface="Abyssinica SIL"/>
              </a:rPr>
              <a:t>  map&lt;char,int&gt; map2 (map1.begin(), map1.end());</a:t>
            </a:r>
          </a:p>
          <a:p>
            <a:r>
              <a:rPr lang="en-IN" sz="1800" b="0" strike="noStrike" spc="-1">
                <a:latin typeface="Abyssinica SIL"/>
              </a:rPr>
              <a:t>  /* creates a map map2 which have entries copied </a:t>
            </a:r>
          </a:p>
          <a:p>
            <a:r>
              <a:rPr lang="en-IN" sz="1800" b="0" strike="noStrike" spc="-1">
                <a:latin typeface="Abyssinica SIL"/>
              </a:rPr>
              <a:t>        from map1.begin() to map1.end() */ </a:t>
            </a:r>
          </a:p>
          <a:p>
            <a:endParaRPr lang="en-IN" sz="1800" b="0" strike="noStrike" spc="-1">
              <a:latin typeface="Abyssinica SIL"/>
            </a:endParaRPr>
          </a:p>
          <a:p>
            <a:r>
              <a:rPr lang="en-IN" sz="1800" b="0" strike="noStrike" spc="-1">
                <a:latin typeface="Abyssinica SIL"/>
              </a:rPr>
              <a:t>  map&lt;char,int&gt; map3 (m);</a:t>
            </a:r>
          </a:p>
          <a:p>
            <a:r>
              <a:rPr lang="en-IN" sz="1800" b="0" strike="noStrike" spc="-1">
                <a:latin typeface="Abyssinica SIL"/>
              </a:rPr>
              <a:t>  /* creates map map3 which is a copy of map m */</a:t>
            </a:r>
          </a:p>
          <a:p>
            <a:r>
              <a:rPr lang="en-IN" sz="1800" b="0" strike="noStrike" spc="-1">
                <a:latin typeface="Abyssinica SIL"/>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457200" y="274680"/>
            <a:ext cx="8229240" cy="633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Maps</a:t>
            </a:r>
          </a:p>
        </p:txBody>
      </p:sp>
      <p:sp>
        <p:nvSpPr>
          <p:cNvPr id="137" name="TextShape 2"/>
          <p:cNvSpPr txBox="1"/>
          <p:nvPr/>
        </p:nvSpPr>
        <p:spPr>
          <a:xfrm>
            <a:off x="360000" y="918720"/>
            <a:ext cx="8640000" cy="5777280"/>
          </a:xfrm>
          <a:prstGeom prst="rect">
            <a:avLst/>
          </a:prstGeom>
          <a:noFill/>
          <a:ln>
            <a:noFill/>
          </a:ln>
        </p:spPr>
        <p:txBody>
          <a:bodyPr lIns="90000" tIns="45000" rIns="90000" bIns="45000"/>
          <a:lstStyle/>
          <a:p>
            <a:r>
              <a:rPr lang="en-IN" sz="1800" b="0" strike="noStrike" spc="-1">
                <a:latin typeface="Abyssinica SIL"/>
              </a:rPr>
              <a:t>Member Functions of Map</a:t>
            </a:r>
          </a:p>
          <a:p>
            <a:endParaRPr lang="en-IN" sz="1800" b="0" strike="noStrike" spc="-1">
              <a:latin typeface="Abyssinica SIL"/>
            </a:endParaRPr>
          </a:p>
          <a:p>
            <a:r>
              <a:rPr lang="en-IN" sz="1800" b="1" strike="noStrike" spc="-1">
                <a:solidFill>
                  <a:srgbClr val="CE181E"/>
                </a:solidFill>
                <a:latin typeface="Abyssinica SIL"/>
              </a:rPr>
              <a:t>at and [ ]</a:t>
            </a:r>
            <a:endParaRPr lang="en-IN" sz="1800" b="0" strike="noStrike" spc="-1">
              <a:latin typeface="Abyssinica SIL"/>
            </a:endParaRPr>
          </a:p>
          <a:p>
            <a:endParaRPr lang="en-IN" sz="1800" b="0" strike="noStrike" spc="-1">
              <a:latin typeface="Abyssinica SIL"/>
            </a:endParaRPr>
          </a:p>
          <a:p>
            <a:r>
              <a:rPr lang="en-IN" sz="1800" b="0" strike="noStrike" spc="-1">
                <a:latin typeface="Abyssinica SIL"/>
              </a:rPr>
              <a:t>Both </a:t>
            </a:r>
            <a:r>
              <a:rPr lang="en-IN" sz="1800" b="0" strike="noStrike" spc="-1">
                <a:solidFill>
                  <a:srgbClr val="CE181E"/>
                </a:solidFill>
                <a:latin typeface="Abyssinica SIL"/>
              </a:rPr>
              <a:t>at</a:t>
            </a:r>
            <a:r>
              <a:rPr lang="en-IN" sz="1800" b="0" strike="noStrike" spc="-1">
                <a:latin typeface="Abyssinica SIL"/>
              </a:rPr>
              <a:t> and </a:t>
            </a:r>
            <a:r>
              <a:rPr lang="en-IN" sz="1800" b="0" strike="noStrike" spc="-1">
                <a:solidFill>
                  <a:srgbClr val="CE181E"/>
                </a:solidFill>
                <a:latin typeface="Abyssinica SIL"/>
              </a:rPr>
              <a:t>[ ]</a:t>
            </a:r>
            <a:r>
              <a:rPr lang="en-IN" sz="1800" b="0" strike="noStrike" spc="-1">
                <a:latin typeface="Abyssinica SIL"/>
              </a:rPr>
              <a:t> are used for accessing the elements in the map. The only difference between them is that at throws an exception if the accessed key is not present in the map, on the other hand operator [ ] inserts the key in the map if the key is not present already in the map. </a:t>
            </a:r>
          </a:p>
          <a:p>
            <a:endParaRPr lang="en-IN" sz="1800" b="0" strike="noStrike" spc="-1">
              <a:latin typeface="Abyssinica SIL"/>
            </a:endParaRPr>
          </a:p>
          <a:p>
            <a:r>
              <a:rPr lang="en-IN" sz="1800" b="1" strike="noStrike" spc="-1">
                <a:solidFill>
                  <a:srgbClr val="CE181E"/>
                </a:solidFill>
                <a:latin typeface="Abyssinica SIL"/>
              </a:rPr>
              <a:t>empty, size and max_size</a:t>
            </a:r>
            <a:endParaRPr lang="en-IN" sz="1800" b="0" strike="noStrike" spc="-1">
              <a:latin typeface="Abyssinica SIL"/>
            </a:endParaRPr>
          </a:p>
          <a:p>
            <a:endParaRPr lang="en-IN" sz="1800" b="0" strike="noStrike" spc="-1">
              <a:latin typeface="Abyssinica SIL"/>
            </a:endParaRPr>
          </a:p>
          <a:p>
            <a:r>
              <a:rPr lang="en-IN" sz="1800" b="0" strike="noStrike" spc="-1">
                <a:solidFill>
                  <a:srgbClr val="CE181E"/>
                </a:solidFill>
                <a:latin typeface="Abyssinica SIL"/>
              </a:rPr>
              <a:t>empty()</a:t>
            </a:r>
            <a:r>
              <a:rPr lang="en-IN" sz="1800" b="0" strike="noStrike" spc="-1">
                <a:latin typeface="Abyssinica SIL"/>
              </a:rPr>
              <a:t> returns boolean true if the map is empty, else it returns Boolean false.</a:t>
            </a:r>
          </a:p>
          <a:p>
            <a:endParaRPr lang="en-IN" sz="1800" b="0" strike="noStrike" spc="-1">
              <a:latin typeface="Abyssinica SIL"/>
            </a:endParaRPr>
          </a:p>
          <a:p>
            <a:r>
              <a:rPr lang="en-IN" sz="1800" b="0" strike="noStrike" spc="-1">
                <a:solidFill>
                  <a:srgbClr val="CE181E"/>
                </a:solidFill>
                <a:latin typeface="Abyssinica SIL"/>
              </a:rPr>
              <a:t>size()</a:t>
            </a:r>
            <a:r>
              <a:rPr lang="en-IN" sz="1800" b="0" strike="noStrike" spc="-1">
                <a:latin typeface="Abyssinica SIL"/>
              </a:rPr>
              <a:t> returns number of entries in the map, an entry consist of a key and a value. </a:t>
            </a:r>
          </a:p>
          <a:p>
            <a:endParaRPr lang="en-IN" sz="1800" b="0" strike="noStrike" spc="-1">
              <a:latin typeface="Abyssinica SIL"/>
            </a:endParaRPr>
          </a:p>
          <a:p>
            <a:r>
              <a:rPr lang="en-IN" sz="1800" b="0" strike="noStrike" spc="-1">
                <a:solidFill>
                  <a:srgbClr val="CE181E"/>
                </a:solidFill>
                <a:latin typeface="Abyssinica SIL"/>
              </a:rPr>
              <a:t>max_size() </a:t>
            </a:r>
            <a:r>
              <a:rPr lang="en-IN" sz="1800" b="0" strike="noStrike" spc="-1">
                <a:latin typeface="Abyssinica SIL"/>
              </a:rPr>
              <a:t>returns the upper bound of the entries that a map can contain (maximum possible entries) based on the memory allocated to the map.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457200" y="274680"/>
            <a:ext cx="8229240" cy="633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Maps</a:t>
            </a:r>
          </a:p>
        </p:txBody>
      </p:sp>
      <p:sp>
        <p:nvSpPr>
          <p:cNvPr id="139" name="TextShape 2"/>
          <p:cNvSpPr txBox="1"/>
          <p:nvPr/>
        </p:nvSpPr>
        <p:spPr>
          <a:xfrm>
            <a:off x="360000" y="918720"/>
            <a:ext cx="8640000" cy="5777280"/>
          </a:xfrm>
          <a:prstGeom prst="rect">
            <a:avLst/>
          </a:prstGeom>
          <a:noFill/>
          <a:ln>
            <a:noFill/>
          </a:ln>
        </p:spPr>
        <p:txBody>
          <a:bodyPr lIns="90000" tIns="45000" rIns="90000" bIns="45000"/>
          <a:lstStyle/>
          <a:p>
            <a:r>
              <a:rPr lang="en-IN" sz="1800" b="1" strike="noStrike" spc="-1">
                <a:solidFill>
                  <a:srgbClr val="CE181E"/>
                </a:solidFill>
                <a:latin typeface="Abyssinica SIL"/>
              </a:rPr>
              <a:t>insert and insert_or_assign</a:t>
            </a:r>
            <a:endParaRPr lang="en-IN" sz="1800" b="0" strike="noStrike" spc="-1">
              <a:latin typeface="Abyssinica SIL"/>
            </a:endParaRPr>
          </a:p>
          <a:p>
            <a:endParaRPr lang="en-IN" sz="1800" b="0" strike="noStrike" spc="-1">
              <a:latin typeface="Abyssinica SIL"/>
            </a:endParaRPr>
          </a:p>
          <a:p>
            <a:r>
              <a:rPr lang="en-IN" sz="1800" b="0" strike="noStrike" spc="-1">
                <a:latin typeface="Abyssinica SIL"/>
              </a:rPr>
              <a:t>insert() is used to insert entries in the map. Since keys are unique in a map, it first checks that whether the given key is already present in the map or not, if it is present the entry is not inserted in the map and the iterator to the existing key is returned otherwise new entry is inserted in the map.</a:t>
            </a:r>
          </a:p>
          <a:p>
            <a:endParaRPr lang="en-IN" sz="1800" b="0" strike="noStrike" spc="-1">
              <a:latin typeface="Abyssinica SIL"/>
            </a:endParaRPr>
          </a:p>
          <a:p>
            <a:r>
              <a:rPr lang="en-IN" sz="1800" b="0" strike="noStrike" spc="-1">
                <a:latin typeface="Abyssinica SIL"/>
              </a:rPr>
              <a:t>There are two variations of insert() :</a:t>
            </a:r>
          </a:p>
          <a:p>
            <a:endParaRPr lang="en-IN" sz="1800" b="0" strike="noStrike" spc="-1">
              <a:latin typeface="Abyssinica SIL"/>
            </a:endParaRPr>
          </a:p>
          <a:p>
            <a:r>
              <a:rPr lang="en-IN" sz="1800" b="0" strike="noStrike" spc="-1">
                <a:latin typeface="Abyssinica SIL"/>
              </a:rPr>
              <a:t>  </a:t>
            </a:r>
            <a:r>
              <a:rPr lang="en-IN" sz="1800" b="0" strike="noStrike" spc="-1">
                <a:solidFill>
                  <a:srgbClr val="CE181E"/>
                </a:solidFill>
                <a:latin typeface="Abyssinica SIL"/>
              </a:rPr>
              <a:t>  insert(pair) </a:t>
            </a:r>
            <a:r>
              <a:rPr lang="en-IN" sz="1800" b="0" strike="noStrike" spc="-1">
                <a:latin typeface="Abyssinica SIL"/>
              </a:rPr>
              <a:t>: In this variation, a pair of key and value is inserted in the map. The inserted pair is always inserted at the appropriate position as keys are arranged in sorted order.</a:t>
            </a:r>
          </a:p>
          <a:p>
            <a:endParaRPr lang="en-IN" sz="1800" b="0" strike="noStrike" spc="-1">
              <a:latin typeface="Abyssinica SIL"/>
            </a:endParaRPr>
          </a:p>
          <a:p>
            <a:r>
              <a:rPr lang="en-IN" sz="1800" b="0" strike="noStrike" spc="-1">
                <a:latin typeface="Abyssinica SIL"/>
              </a:rPr>
              <a:t>    </a:t>
            </a:r>
            <a:r>
              <a:rPr lang="en-IN" sz="1800" b="0" strike="noStrike" spc="-1">
                <a:solidFill>
                  <a:srgbClr val="CE181E"/>
                </a:solidFill>
                <a:latin typeface="Abyssinica SIL"/>
              </a:rPr>
              <a:t>insert(start_itr , end_itr) </a:t>
            </a:r>
            <a:r>
              <a:rPr lang="en-IN" sz="1800" b="0" strike="noStrike" spc="-1">
                <a:latin typeface="Abyssinica SIL"/>
              </a:rPr>
              <a:t>: This variation inserts the entries in range defined by </a:t>
            </a:r>
            <a:r>
              <a:rPr lang="en-IN" sz="1800" b="0" strike="noStrike" spc="-1">
                <a:solidFill>
                  <a:srgbClr val="CE181E"/>
                </a:solidFill>
                <a:latin typeface="Abyssinica SIL"/>
              </a:rPr>
              <a:t>start_itr</a:t>
            </a:r>
            <a:r>
              <a:rPr lang="en-IN" sz="1800" b="0" strike="noStrike" spc="-1">
                <a:latin typeface="Abyssinica SIL"/>
              </a:rPr>
              <a:t> and </a:t>
            </a:r>
            <a:r>
              <a:rPr lang="en-IN" sz="1800" b="0" strike="noStrike" spc="-1">
                <a:solidFill>
                  <a:srgbClr val="CE181E"/>
                </a:solidFill>
                <a:latin typeface="Abyssinica SIL"/>
              </a:rPr>
              <a:t>end_itr </a:t>
            </a:r>
            <a:r>
              <a:rPr lang="en-IN" sz="1800" b="0" strike="noStrike" spc="-1">
                <a:latin typeface="Abyssinica SIL"/>
              </a:rPr>
              <a:t>of another map.</a:t>
            </a:r>
          </a:p>
          <a:p>
            <a:endParaRPr lang="en-IN" sz="1800" b="0" strike="noStrike" spc="-1">
              <a:latin typeface="Abyssinica SIL"/>
            </a:endParaRPr>
          </a:p>
          <a:p>
            <a:r>
              <a:rPr lang="en-IN" sz="1800" b="0" strike="noStrike" spc="-1">
                <a:latin typeface="Abyssinica SIL"/>
              </a:rPr>
              <a:t>The </a:t>
            </a:r>
            <a:r>
              <a:rPr lang="en-IN" sz="1800" b="0" strike="noStrike" spc="-1">
                <a:solidFill>
                  <a:srgbClr val="CE181E"/>
                </a:solidFill>
                <a:latin typeface="Abyssinica SIL"/>
              </a:rPr>
              <a:t>insert_or_assing() </a:t>
            </a:r>
            <a:r>
              <a:rPr lang="en-IN" sz="1800" b="0" strike="noStrike" spc="-1">
                <a:latin typeface="Abyssinica SIL"/>
              </a:rPr>
              <a:t>works exactly as insert() except that if the given key is already present in the map then its value is modified.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57200" y="274680"/>
            <a:ext cx="8229240" cy="633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Maps</a:t>
            </a:r>
          </a:p>
        </p:txBody>
      </p:sp>
      <p:sp>
        <p:nvSpPr>
          <p:cNvPr id="141" name="TextShape 2"/>
          <p:cNvSpPr txBox="1"/>
          <p:nvPr/>
        </p:nvSpPr>
        <p:spPr>
          <a:xfrm>
            <a:off x="360000" y="918720"/>
            <a:ext cx="8640000" cy="5805360"/>
          </a:xfrm>
          <a:prstGeom prst="rect">
            <a:avLst/>
          </a:prstGeom>
          <a:noFill/>
          <a:ln>
            <a:noFill/>
          </a:ln>
        </p:spPr>
        <p:txBody>
          <a:bodyPr lIns="90000" tIns="45000" rIns="90000" bIns="45000"/>
          <a:lstStyle/>
          <a:p>
            <a:r>
              <a:rPr lang="en-IN" sz="1800" b="0" strike="noStrike" spc="-1">
                <a:solidFill>
                  <a:srgbClr val="000000"/>
                </a:solidFill>
                <a:latin typeface="Abyssinica SIL"/>
              </a:rPr>
              <a:t>int main ()</a:t>
            </a:r>
          </a:p>
          <a:p>
            <a:r>
              <a:rPr lang="en-IN" sz="1800" b="0" strike="noStrike" spc="-1">
                <a:solidFill>
                  <a:srgbClr val="000000"/>
                </a:solidFill>
                <a:latin typeface="Abyssinica SIL"/>
              </a:rPr>
              <a:t>{</a:t>
            </a:r>
          </a:p>
          <a:p>
            <a:r>
              <a:rPr lang="en-IN" sz="1800" b="0" strike="noStrike" spc="-1">
                <a:solidFill>
                  <a:srgbClr val="000000"/>
                </a:solidFill>
                <a:latin typeface="Abyssinica SIL"/>
              </a:rPr>
              <a:t>  map&lt;int,int&gt; m{{1,2} , {2,3} , {3,4} };</a:t>
            </a:r>
          </a:p>
          <a:p>
            <a:r>
              <a:rPr lang="en-IN" sz="1800" b="0" strike="noStrike" spc="-1">
                <a:solidFill>
                  <a:srgbClr val="000000"/>
                </a:solidFill>
                <a:latin typeface="Abyssinica SIL"/>
              </a:rPr>
              <a:t>  </a:t>
            </a:r>
          </a:p>
          <a:p>
            <a:r>
              <a:rPr lang="en-IN" sz="1800" b="0" strike="noStrike" spc="-1">
                <a:solidFill>
                  <a:srgbClr val="000000"/>
                </a:solidFill>
                <a:latin typeface="Abyssinica SIL"/>
              </a:rPr>
              <a:t>  m.insert( pair&lt;int,int&gt; (4,5));</a:t>
            </a:r>
          </a:p>
          <a:p>
            <a:r>
              <a:rPr lang="en-IN" sz="1800" b="0" strike="noStrike" spc="-1">
                <a:solidFill>
                  <a:srgbClr val="000000"/>
                </a:solidFill>
                <a:latin typeface="Abyssinica SIL"/>
              </a:rPr>
              <a:t>  /* inserts a new entry of key = 4 and value = 5 in map m */</a:t>
            </a:r>
          </a:p>
          <a:p>
            <a:r>
              <a:rPr lang="en-IN" sz="1800" b="0" strike="noStrike" spc="-1">
                <a:solidFill>
                  <a:srgbClr val="000000"/>
                </a:solidFill>
                <a:latin typeface="Abyssinica SIL"/>
              </a:rPr>
              <a:t>  </a:t>
            </a:r>
          </a:p>
          <a:p>
            <a:r>
              <a:rPr lang="en-IN" sz="1800" b="0" strike="noStrike" spc="-1">
                <a:solidFill>
                  <a:srgbClr val="000000"/>
                </a:solidFill>
                <a:latin typeface="Abyssinica SIL"/>
              </a:rPr>
              <a:t>  /* make_pair() can also be used for creating a pair */</a:t>
            </a:r>
          </a:p>
          <a:p>
            <a:r>
              <a:rPr lang="en-IN" sz="1800" b="0" strike="noStrike" spc="-1">
                <a:solidFill>
                  <a:srgbClr val="000000"/>
                </a:solidFill>
                <a:latin typeface="Abyssinica SIL"/>
              </a:rPr>
              <a:t>  m.insert( make_pair(5, 6));</a:t>
            </a:r>
          </a:p>
          <a:p>
            <a:r>
              <a:rPr lang="en-IN" sz="1800" b="0" strike="noStrike" spc="-1">
                <a:solidFill>
                  <a:srgbClr val="000000"/>
                </a:solidFill>
                <a:latin typeface="Abyssinica SIL"/>
              </a:rPr>
              <a:t>  /* inserts a new entry of key = 5 and value = 6 */</a:t>
            </a:r>
          </a:p>
          <a:p>
            <a:endParaRPr lang="en-IN" sz="1800" b="0" strike="noStrike" spc="-1">
              <a:solidFill>
                <a:srgbClr val="000000"/>
              </a:solidFill>
              <a:latin typeface="Abyssinica SIL"/>
            </a:endParaRPr>
          </a:p>
          <a:p>
            <a:r>
              <a:rPr lang="en-IN" sz="1800" b="0" strike="noStrike" spc="-1">
                <a:solidFill>
                  <a:srgbClr val="000000"/>
                </a:solidFill>
                <a:latin typeface="Abyssinica SIL"/>
              </a:rPr>
              <a:t>  map::iterator i , j;</a:t>
            </a:r>
          </a:p>
          <a:p>
            <a:r>
              <a:rPr lang="en-IN" sz="1800" b="0" strike="noStrike" spc="-1">
                <a:solidFill>
                  <a:srgbClr val="000000"/>
                </a:solidFill>
                <a:latin typeface="Abyssinica SIL"/>
              </a:rPr>
              <a:t>  i = m.find(2);    					// points to entry having key =2</a:t>
            </a:r>
          </a:p>
          <a:p>
            <a:r>
              <a:rPr lang="en-IN" sz="1800" b="0" strike="noStrike" spc="-1">
                <a:solidFill>
                  <a:srgbClr val="000000"/>
                </a:solidFill>
                <a:latin typeface="Abyssinica SIL"/>
              </a:rPr>
              <a:t>  j = m.find(5);    					// points to entry having key =5</a:t>
            </a:r>
          </a:p>
          <a:p>
            <a:endParaRPr lang="en-IN" sz="1800" b="0" strike="noStrike" spc="-1">
              <a:solidFill>
                <a:srgbClr val="000000"/>
              </a:solidFill>
              <a:latin typeface="Abyssinica SIL"/>
            </a:endParaRPr>
          </a:p>
          <a:p>
            <a:r>
              <a:rPr lang="en-IN" sz="1800" b="0" strike="noStrike" spc="-1">
                <a:solidFill>
                  <a:srgbClr val="000000"/>
                </a:solidFill>
                <a:latin typeface="Abyssinica SIL"/>
              </a:rPr>
              <a:t>  map&lt;int,int&gt; new_m;</a:t>
            </a:r>
          </a:p>
          <a:p>
            <a:r>
              <a:rPr lang="en-IN" sz="1800" b="0" strike="noStrike" spc="-1">
                <a:solidFill>
                  <a:srgbClr val="000000"/>
                </a:solidFill>
                <a:latin typeface="Abyssinica SIL"/>
              </a:rPr>
              <a:t>  </a:t>
            </a:r>
          </a:p>
          <a:p>
            <a:r>
              <a:rPr lang="en-IN" sz="1800" b="0" strike="noStrike" spc="-1">
                <a:solidFill>
                  <a:srgbClr val="000000"/>
                </a:solidFill>
                <a:latin typeface="Abyssinica SIL"/>
              </a:rPr>
              <a:t>  new_m.insert(i,j);</a:t>
            </a:r>
          </a:p>
          <a:p>
            <a:r>
              <a:rPr lang="en-IN" sz="1800" b="0" strike="noStrike" spc="-1">
                <a:solidFill>
                  <a:srgbClr val="000000"/>
                </a:solidFill>
                <a:latin typeface="Abyssinica SIL"/>
              </a:rPr>
              <a:t>   /* insert all the entries which are pointed by iterator i to iterator j*/ </a:t>
            </a:r>
          </a:p>
          <a:p>
            <a:endParaRPr lang="en-IN" sz="1800" b="0" strike="noStrike" spc="-1">
              <a:solidFill>
                <a:srgbClr val="000000"/>
              </a:solidFill>
              <a:latin typeface="Abyssinica SIL"/>
            </a:endParaRPr>
          </a:p>
          <a:p>
            <a:r>
              <a:rPr lang="en-IN" sz="1800" b="0" strike="noStrike" spc="-1">
                <a:solidFill>
                  <a:srgbClr val="000000"/>
                </a:solidFill>
                <a:latin typeface="Abyssinica SIL"/>
              </a:rPr>
              <a:t>  m.insert( make_pair(3,6));  </a:t>
            </a:r>
          </a:p>
          <a:p>
            <a:r>
              <a:rPr lang="en-IN" sz="1800" b="0" strike="noStrike" spc="-1">
                <a:solidFill>
                  <a:srgbClr val="000000"/>
                </a:solidFill>
                <a:latin typeface="Abyssinica SIL"/>
              </a:rPr>
              <a:t>   // do not insert the pair as map m already contain key = 3 */ </a:t>
            </a:r>
          </a:p>
          <a:p>
            <a:r>
              <a:rPr lang="en-IN" sz="1800" b="0" strike="noStrike" spc="-1">
                <a:solidFill>
                  <a:srgbClr val="000000"/>
                </a:solidFill>
                <a:latin typeface="Abyssinica SIL"/>
              </a:rPr>
              <a:t>  </a:t>
            </a:r>
          </a:p>
          <a:p>
            <a:r>
              <a:rPr lang="en-IN" sz="1800" b="0" strike="noStrike" spc="-1">
                <a:solidFill>
                  <a:srgbClr val="000000"/>
                </a:solidFill>
                <a:latin typeface="Abyssinica SIL"/>
              </a:rPr>
              <a:t>  m.insert_or_assign( make_pair(3,6));  // assign value = 6 to key =3   </a:t>
            </a:r>
          </a:p>
          <a:p>
            <a:r>
              <a:rPr lang="en-IN" sz="1800" b="0" strike="noStrike" spc="-1">
                <a:solidFill>
                  <a:srgbClr val="000000"/>
                </a:solidFill>
                <a:latin typeface="Abyssinica SIL"/>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80"/>
            <a:ext cx="8229240" cy="633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Introduction</a:t>
            </a:r>
          </a:p>
        </p:txBody>
      </p:sp>
      <p:sp>
        <p:nvSpPr>
          <p:cNvPr id="87" name="TextShape 2"/>
          <p:cNvSpPr txBox="1"/>
          <p:nvPr/>
        </p:nvSpPr>
        <p:spPr>
          <a:xfrm>
            <a:off x="457200" y="1124640"/>
            <a:ext cx="8434800" cy="5400360"/>
          </a:xfrm>
          <a:prstGeom prst="rect">
            <a:avLst/>
          </a:prstGeom>
          <a:noFill/>
          <a:ln>
            <a:noFill/>
          </a:ln>
        </p:spPr>
        <p:txBody>
          <a:bodyPr>
            <a:normAutofit/>
          </a:bodyPr>
          <a:lstStyle/>
          <a:p>
            <a:pPr>
              <a:lnSpc>
                <a:spcPct val="100000"/>
              </a:lnSpc>
              <a:spcBef>
                <a:spcPts val="641"/>
              </a:spcBef>
            </a:pPr>
            <a:r>
              <a:rPr lang="en-US" sz="3200" b="1" strike="noStrike" spc="-1">
                <a:solidFill>
                  <a:srgbClr val="FF0000"/>
                </a:solidFill>
                <a:latin typeface="Calibri"/>
              </a:rPr>
              <a:t>STL has four components</a:t>
            </a:r>
            <a:endParaRPr lang="en-US" sz="3200" b="0" strike="noStrike" spc="-1">
              <a:solidFill>
                <a:srgbClr val="000000"/>
              </a:solidFill>
              <a:latin typeface="Calibri"/>
            </a:endParaRPr>
          </a:p>
          <a:p>
            <a:pPr marL="743040" lvl="1" indent="-285480">
              <a:lnSpc>
                <a:spcPct val="100000"/>
              </a:lnSpc>
              <a:spcBef>
                <a:spcPts val="561"/>
              </a:spcBef>
              <a:buClr>
                <a:srgbClr val="FF0000"/>
              </a:buClr>
              <a:buFont typeface="Arial"/>
              <a:buChar char="–"/>
            </a:pPr>
            <a:r>
              <a:rPr lang="en-US" sz="2800" b="0" strike="noStrike" spc="-1">
                <a:solidFill>
                  <a:srgbClr val="FF0000"/>
                </a:solidFill>
                <a:latin typeface="Calibri"/>
              </a:rPr>
              <a:t>Algorithms</a:t>
            </a:r>
            <a:endParaRPr lang="en-US" sz="2800" b="0" strike="noStrike" spc="-1">
              <a:solidFill>
                <a:srgbClr val="000000"/>
              </a:solidFill>
              <a:latin typeface="Calibri"/>
            </a:endParaRPr>
          </a:p>
          <a:p>
            <a:pPr marL="743040" lvl="1" indent="-285480">
              <a:lnSpc>
                <a:spcPct val="100000"/>
              </a:lnSpc>
              <a:spcBef>
                <a:spcPts val="561"/>
              </a:spcBef>
              <a:buClr>
                <a:srgbClr val="FF0000"/>
              </a:buClr>
              <a:buFont typeface="Arial"/>
              <a:buChar char="–"/>
            </a:pPr>
            <a:r>
              <a:rPr lang="en-US" sz="2800" b="0" strike="noStrike" spc="-1">
                <a:solidFill>
                  <a:srgbClr val="FF0000"/>
                </a:solidFill>
                <a:latin typeface="Calibri"/>
              </a:rPr>
              <a:t>Containers</a:t>
            </a:r>
            <a:endParaRPr lang="en-US" sz="2800" b="0" strike="noStrike" spc="-1">
              <a:solidFill>
                <a:srgbClr val="000000"/>
              </a:solidFill>
              <a:latin typeface="Calibri"/>
            </a:endParaRPr>
          </a:p>
          <a:p>
            <a:pPr marL="743040" lvl="1" indent="-285480">
              <a:lnSpc>
                <a:spcPct val="100000"/>
              </a:lnSpc>
              <a:spcBef>
                <a:spcPts val="561"/>
              </a:spcBef>
              <a:buClr>
                <a:srgbClr val="FF0000"/>
              </a:buClr>
              <a:buFont typeface="Arial"/>
              <a:buChar char="–"/>
            </a:pPr>
            <a:r>
              <a:rPr lang="en-US" sz="2800" b="0" strike="noStrike" spc="-1">
                <a:solidFill>
                  <a:srgbClr val="FF0000"/>
                </a:solidFill>
                <a:latin typeface="Calibri"/>
              </a:rPr>
              <a:t>Functions</a:t>
            </a:r>
            <a:endParaRPr lang="en-US" sz="2800" b="0" strike="noStrike" spc="-1">
              <a:solidFill>
                <a:srgbClr val="000000"/>
              </a:solidFill>
              <a:latin typeface="Calibri"/>
            </a:endParaRPr>
          </a:p>
          <a:p>
            <a:pPr marL="743040" lvl="1" indent="-285480">
              <a:lnSpc>
                <a:spcPct val="100000"/>
              </a:lnSpc>
              <a:spcBef>
                <a:spcPts val="561"/>
              </a:spcBef>
              <a:buClr>
                <a:srgbClr val="FF0000"/>
              </a:buClr>
              <a:buFont typeface="Arial"/>
              <a:buChar char="–"/>
            </a:pPr>
            <a:r>
              <a:rPr lang="en-US" sz="2800" b="0" strike="noStrike" spc="-1">
                <a:solidFill>
                  <a:srgbClr val="FF0000"/>
                </a:solidFill>
                <a:latin typeface="Calibri"/>
              </a:rPr>
              <a:t>Iterators</a:t>
            </a:r>
            <a:endParaRPr lang="en-US" sz="2800" b="0" strike="noStrike" spc="-1">
              <a:solidFill>
                <a:srgbClr val="000000"/>
              </a:solidFill>
              <a:latin typeface="Calibri"/>
            </a:endParaRPr>
          </a:p>
          <a:p>
            <a:pPr>
              <a:lnSpc>
                <a:spcPct val="100000"/>
              </a:lnSpc>
              <a:spcBef>
                <a:spcPts val="641"/>
              </a:spcBef>
            </a:pPr>
            <a:endParaRPr lang="en-US" sz="2800" b="0" strike="noStrike" spc="-1">
              <a:solidFill>
                <a:srgbClr val="000000"/>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57200" y="274680"/>
            <a:ext cx="8229240" cy="633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Maps</a:t>
            </a:r>
          </a:p>
        </p:txBody>
      </p:sp>
      <p:sp>
        <p:nvSpPr>
          <p:cNvPr id="143" name="TextShape 2"/>
          <p:cNvSpPr txBox="1"/>
          <p:nvPr/>
        </p:nvSpPr>
        <p:spPr>
          <a:xfrm>
            <a:off x="360000" y="918720"/>
            <a:ext cx="8640000" cy="5777280"/>
          </a:xfrm>
          <a:prstGeom prst="rect">
            <a:avLst/>
          </a:prstGeom>
          <a:noFill/>
          <a:ln>
            <a:noFill/>
          </a:ln>
        </p:spPr>
        <p:txBody>
          <a:bodyPr lIns="90000" tIns="45000" rIns="90000" bIns="45000"/>
          <a:lstStyle/>
          <a:p>
            <a:r>
              <a:rPr lang="en-IN" sz="1800" b="0" strike="noStrike" spc="-1">
                <a:solidFill>
                  <a:srgbClr val="CE181E"/>
                </a:solidFill>
                <a:latin typeface="Abyssinica SIL"/>
              </a:rPr>
              <a:t>erase and clear</a:t>
            </a:r>
            <a:endParaRPr lang="en-IN" sz="1800" b="0" strike="noStrike" spc="-1">
              <a:solidFill>
                <a:srgbClr val="000000"/>
              </a:solidFill>
              <a:latin typeface="Abyssinica SIL"/>
            </a:endParaRPr>
          </a:p>
          <a:p>
            <a:endParaRPr lang="en-IN" sz="1800" b="0" strike="noStrike" spc="-1">
              <a:solidFill>
                <a:srgbClr val="000000"/>
              </a:solidFill>
              <a:latin typeface="Abyssinica SIL"/>
            </a:endParaRPr>
          </a:p>
          <a:p>
            <a:r>
              <a:rPr lang="en-IN" sz="1800" b="0" strike="noStrike" spc="-1">
                <a:solidFill>
                  <a:srgbClr val="000000"/>
                </a:solidFill>
                <a:latin typeface="Abyssinica SIL"/>
              </a:rPr>
              <a:t>erase() removes the entry from the map pointed by the iterator (which is passed as parameter), however if we want to remove all the elements from the map, we can use clear(), it clears the map and sets its size to 0.</a:t>
            </a:r>
          </a:p>
          <a:p>
            <a:endParaRPr lang="en-IN" sz="1800" b="0" strike="noStrike" spc="-1">
              <a:solidFill>
                <a:srgbClr val="000000"/>
              </a:solidFill>
              <a:latin typeface="Abyssinica SIL"/>
            </a:endParaRPr>
          </a:p>
          <a:p>
            <a:r>
              <a:rPr lang="en-IN" sz="1800" b="0" strike="noStrike" spc="-1">
                <a:solidFill>
                  <a:srgbClr val="000000"/>
                </a:solidFill>
                <a:latin typeface="Abyssinica SIL"/>
              </a:rPr>
              <a:t>There are two variations of erase :</a:t>
            </a:r>
          </a:p>
          <a:p>
            <a:endParaRPr lang="en-IN" sz="1800" b="0" strike="noStrike" spc="-1">
              <a:solidFill>
                <a:srgbClr val="000000"/>
              </a:solidFill>
              <a:latin typeface="Abyssinica SIL"/>
            </a:endParaRPr>
          </a:p>
          <a:p>
            <a:r>
              <a:rPr lang="en-IN" sz="1800" b="0" strike="noStrike" spc="-1">
                <a:solidFill>
                  <a:srgbClr val="000000"/>
                </a:solidFill>
                <a:latin typeface="Abyssinica SIL"/>
              </a:rPr>
              <a:t>   </a:t>
            </a:r>
            <a:r>
              <a:rPr lang="en-IN" sz="1800" b="0" strike="noStrike" spc="-1">
                <a:solidFill>
                  <a:srgbClr val="CE181E"/>
                </a:solidFill>
                <a:latin typeface="Abyssinica SIL"/>
              </a:rPr>
              <a:t> erase(iterator_itr)</a:t>
            </a:r>
            <a:r>
              <a:rPr lang="en-IN" sz="1800" b="0" strike="noStrike" spc="-1">
                <a:solidFill>
                  <a:srgbClr val="000000"/>
                </a:solidFill>
                <a:latin typeface="Abyssinica SIL"/>
              </a:rPr>
              <a:t> : This removes entry from the map pointed by iterator iterator_itr, reducing the size of map by 1.</a:t>
            </a:r>
          </a:p>
          <a:p>
            <a:endParaRPr lang="en-IN" sz="1800" b="0" strike="noStrike" spc="-1">
              <a:solidFill>
                <a:srgbClr val="000000"/>
              </a:solidFill>
              <a:latin typeface="Abyssinica SIL"/>
            </a:endParaRPr>
          </a:p>
          <a:p>
            <a:r>
              <a:rPr lang="en-IN" sz="1800" b="0" strike="noStrike" spc="-1">
                <a:solidFill>
                  <a:srgbClr val="000000"/>
                </a:solidFill>
                <a:latin typeface="Abyssinica SIL"/>
              </a:rPr>
              <a:t>   </a:t>
            </a:r>
            <a:r>
              <a:rPr lang="en-IN" sz="1800" b="0" strike="noStrike" spc="-1">
                <a:solidFill>
                  <a:srgbClr val="CE181E"/>
                </a:solidFill>
                <a:latin typeface="Abyssinica SIL"/>
              </a:rPr>
              <a:t> erase(start_iterator, end_iterator)</a:t>
            </a:r>
            <a:r>
              <a:rPr lang="en-IN" sz="1800" b="0" strike="noStrike" spc="-1">
                <a:solidFill>
                  <a:srgbClr val="000000"/>
                </a:solidFill>
                <a:latin typeface="Abyssinica SIL"/>
              </a:rPr>
              <a:t> : It removes the elements in range specified by the start_iterator and end_iterator.</a:t>
            </a:r>
          </a:p>
          <a:p>
            <a:endParaRPr lang="en-IN" sz="1800" b="0" strike="noStrike" spc="-1">
              <a:solidFill>
                <a:srgbClr val="000000"/>
              </a:solidFill>
              <a:latin typeface="Abyssinica SI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457200" y="274680"/>
            <a:ext cx="8229240" cy="633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Maps</a:t>
            </a:r>
          </a:p>
        </p:txBody>
      </p:sp>
      <p:sp>
        <p:nvSpPr>
          <p:cNvPr id="145" name="TextShape 2"/>
          <p:cNvSpPr txBox="1"/>
          <p:nvPr/>
        </p:nvSpPr>
        <p:spPr>
          <a:xfrm>
            <a:off x="360000" y="918720"/>
            <a:ext cx="8640000" cy="5777280"/>
          </a:xfrm>
          <a:prstGeom prst="rect">
            <a:avLst/>
          </a:prstGeom>
          <a:noFill/>
          <a:ln>
            <a:noFill/>
          </a:ln>
        </p:spPr>
        <p:txBody>
          <a:bodyPr lIns="90000" tIns="45000" rIns="90000" bIns="45000"/>
          <a:lstStyle/>
          <a:p>
            <a:r>
              <a:rPr lang="en-IN" sz="1800" b="0" strike="noStrike" spc="-1">
                <a:solidFill>
                  <a:srgbClr val="CE181E"/>
                </a:solidFill>
                <a:latin typeface="Abyssinica SIL"/>
              </a:rPr>
              <a:t>begin, end and find</a:t>
            </a:r>
            <a:endParaRPr lang="en-IN" sz="1800" b="0" strike="noStrike" spc="-1">
              <a:solidFill>
                <a:srgbClr val="000000"/>
              </a:solidFill>
              <a:latin typeface="Abyssinica SIL"/>
            </a:endParaRPr>
          </a:p>
          <a:p>
            <a:endParaRPr lang="en-IN" sz="1800" b="0" strike="noStrike" spc="-1">
              <a:solidFill>
                <a:srgbClr val="000000"/>
              </a:solidFill>
              <a:latin typeface="Abyssinica SIL"/>
            </a:endParaRPr>
          </a:p>
          <a:p>
            <a:r>
              <a:rPr lang="en-IN" sz="1800" b="0" strike="noStrike" spc="-1">
                <a:solidFill>
                  <a:srgbClr val="000000"/>
                </a:solidFill>
                <a:latin typeface="Abyssinica SIL"/>
              </a:rPr>
              <a:t>begin, end and find returns an iterator. </a:t>
            </a:r>
          </a:p>
          <a:p>
            <a:endParaRPr lang="en-IN" sz="1800" b="0" strike="noStrike" spc="-1">
              <a:solidFill>
                <a:srgbClr val="000000"/>
              </a:solidFill>
              <a:latin typeface="Abyssinica SIL"/>
            </a:endParaRPr>
          </a:p>
          <a:p>
            <a:r>
              <a:rPr lang="en-IN" sz="1800" b="0" strike="noStrike" spc="-1">
                <a:solidFill>
                  <a:srgbClr val="000000"/>
                </a:solidFill>
                <a:latin typeface="Abyssinica SIL"/>
              </a:rPr>
              <a:t>begin() returns the iterator to the starting entry of the map, </a:t>
            </a:r>
          </a:p>
          <a:p>
            <a:endParaRPr lang="en-IN" sz="1800" b="0" strike="noStrike" spc="-1">
              <a:solidFill>
                <a:srgbClr val="000000"/>
              </a:solidFill>
              <a:latin typeface="Abyssinica SIL"/>
            </a:endParaRPr>
          </a:p>
          <a:p>
            <a:r>
              <a:rPr lang="en-IN" sz="1800" b="0" strike="noStrike" spc="-1">
                <a:solidFill>
                  <a:srgbClr val="000000"/>
                </a:solidFill>
                <a:latin typeface="Abyssinica SIL"/>
              </a:rPr>
              <a:t>end() returns the iterator next to the last entry in the map and </a:t>
            </a:r>
          </a:p>
          <a:p>
            <a:endParaRPr lang="en-IN" sz="1800" b="0" strike="noStrike" spc="-1">
              <a:solidFill>
                <a:srgbClr val="000000"/>
              </a:solidFill>
              <a:latin typeface="Abyssinica SIL"/>
            </a:endParaRPr>
          </a:p>
          <a:p>
            <a:r>
              <a:rPr lang="en-IN" sz="1800" b="0" strike="noStrike" spc="-1">
                <a:solidFill>
                  <a:srgbClr val="000000"/>
                </a:solidFill>
                <a:latin typeface="Abyssinica SIL"/>
              </a:rPr>
              <a:t>find() returns the iterator to the entry having key equal to given key (passed as parameter).</a:t>
            </a:r>
          </a:p>
        </p:txBody>
      </p:sp>
      <p:pic>
        <p:nvPicPr>
          <p:cNvPr id="146" name="Picture 145"/>
          <p:cNvPicPr/>
          <p:nvPr/>
        </p:nvPicPr>
        <p:blipFill>
          <a:blip r:embed="rId2"/>
          <a:stretch/>
        </p:blipFill>
        <p:spPr>
          <a:xfrm>
            <a:off x="2736000" y="3528000"/>
            <a:ext cx="3476160" cy="3038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457200" y="274680"/>
            <a:ext cx="8229240" cy="705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Algorithms</a:t>
            </a:r>
          </a:p>
        </p:txBody>
      </p:sp>
      <p:sp>
        <p:nvSpPr>
          <p:cNvPr id="89" name="TextShape 2"/>
          <p:cNvSpPr txBox="1"/>
          <p:nvPr/>
        </p:nvSpPr>
        <p:spPr>
          <a:xfrm>
            <a:off x="457200" y="1052640"/>
            <a:ext cx="8229240" cy="5472360"/>
          </a:xfrm>
          <a:prstGeom prst="rect">
            <a:avLst/>
          </a:prstGeom>
          <a:noFill/>
          <a:ln>
            <a:noFill/>
          </a:ln>
        </p:spPr>
        <p:txBody>
          <a:bodyPr>
            <a:normAutofit/>
          </a:bodyPr>
          <a:lstStyle/>
          <a:p>
            <a:pPr>
              <a:lnSpc>
                <a:spcPct val="100000"/>
              </a:lnSpc>
              <a:spcBef>
                <a:spcPts val="641"/>
              </a:spcBef>
            </a:pPr>
            <a:r>
              <a:rPr lang="en-US" sz="3200" b="0" strike="noStrike" spc="-1">
                <a:solidFill>
                  <a:srgbClr val="000000"/>
                </a:solidFill>
                <a:latin typeface="Calibri"/>
              </a:rPr>
              <a:t>It defines a collection of functions especially designed to be used on ranges of elements.</a:t>
            </a:r>
          </a:p>
          <a:p>
            <a:pPr>
              <a:lnSpc>
                <a:spcPct val="100000"/>
              </a:lnSpc>
              <a:spcBef>
                <a:spcPts val="641"/>
              </a:spcBef>
            </a:pPr>
            <a:r>
              <a:rPr lang="en-US" sz="3200" b="0" strike="noStrike" spc="-1">
                <a:solidFill>
                  <a:srgbClr val="000000"/>
                </a:solidFill>
                <a:latin typeface="Calibri"/>
              </a:rPr>
              <a:t>They act on containers and provide means for various operations  for the contents of the containers.</a:t>
            </a:r>
          </a:p>
          <a:p>
            <a:pPr>
              <a:lnSpc>
                <a:spcPct val="100000"/>
              </a:lnSpc>
              <a:spcBef>
                <a:spcPts val="320"/>
              </a:spcBef>
            </a:pPr>
            <a:endParaRPr lang="en-US" sz="32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Algorithm</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Sorting</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Searching</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Important STL Algorithms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Useful Array algorithms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Partition Operations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Numeric</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valarray class</a:t>
            </a:r>
          </a:p>
          <a:p>
            <a:pPr>
              <a:lnSpc>
                <a:spcPct val="100000"/>
              </a:lnSpc>
              <a:spcBef>
                <a:spcPts val="641"/>
              </a:spcBef>
            </a:pPr>
            <a:endParaRPr lang="en-US" sz="2800" b="0" strike="noStrike" spc="-1">
              <a:solidFill>
                <a:srgbClr val="000000"/>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457200" y="274680"/>
            <a:ext cx="8229240" cy="705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Containers</a:t>
            </a:r>
          </a:p>
        </p:txBody>
      </p:sp>
      <p:sp>
        <p:nvSpPr>
          <p:cNvPr id="91" name="TextShape 2"/>
          <p:cNvSpPr txBox="1"/>
          <p:nvPr/>
        </p:nvSpPr>
        <p:spPr>
          <a:xfrm>
            <a:off x="457200" y="1052640"/>
            <a:ext cx="8229240" cy="547236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It store objects and data. </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There are in total seven standard “first-class” container classes  and three container adaptor classes and only seven header files that provide access to these containers or container adaptors.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457200" y="274680"/>
            <a:ext cx="8229240" cy="705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Containers</a:t>
            </a:r>
          </a:p>
        </p:txBody>
      </p:sp>
      <p:sp>
        <p:nvSpPr>
          <p:cNvPr id="93" name="TextShape 2"/>
          <p:cNvSpPr txBox="1"/>
          <p:nvPr/>
        </p:nvSpPr>
        <p:spPr>
          <a:xfrm>
            <a:off x="457200" y="1052640"/>
            <a:ext cx="8434800" cy="5472360"/>
          </a:xfrm>
          <a:prstGeom prst="rect">
            <a:avLst/>
          </a:prstGeom>
          <a:noFill/>
          <a:ln>
            <a:noFill/>
          </a:ln>
        </p:spPr>
        <p:txBody>
          <a:bodyPr>
            <a:normAutofit/>
          </a:bodyPr>
          <a:lstStyle/>
          <a:p>
            <a:pPr marL="343080" indent="-342720">
              <a:lnSpc>
                <a:spcPct val="100000"/>
              </a:lnSpc>
              <a:spcBef>
                <a:spcPts val="641"/>
              </a:spcBef>
              <a:buClr>
                <a:srgbClr val="FF0000"/>
              </a:buClr>
              <a:buFont typeface="Arial"/>
              <a:buChar char="•"/>
            </a:pPr>
            <a:r>
              <a:rPr lang="en-US" sz="3200" b="0" strike="noStrike" spc="-1">
                <a:solidFill>
                  <a:srgbClr val="FF0000"/>
                </a:solidFill>
                <a:latin typeface="Calibri"/>
              </a:rPr>
              <a:t>Sequence Containers</a:t>
            </a:r>
            <a:r>
              <a:rPr lang="en-US" sz="3200" b="0" strike="noStrike" spc="-1">
                <a:solidFill>
                  <a:srgbClr val="000000"/>
                </a:solidFill>
                <a:latin typeface="Calibri"/>
              </a:rPr>
              <a:t>:  implement data structures which can be accessed in a sequential manner.</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vector</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list</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deque</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arrays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forward_list( Introduced in C++11)</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457200" y="274680"/>
            <a:ext cx="8229240" cy="705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Containers</a:t>
            </a:r>
          </a:p>
        </p:txBody>
      </p:sp>
      <p:sp>
        <p:nvSpPr>
          <p:cNvPr id="95" name="TextShape 2"/>
          <p:cNvSpPr txBox="1"/>
          <p:nvPr/>
        </p:nvSpPr>
        <p:spPr>
          <a:xfrm>
            <a:off x="457200" y="1052640"/>
            <a:ext cx="8229240" cy="5472360"/>
          </a:xfrm>
          <a:prstGeom prst="rect">
            <a:avLst/>
          </a:prstGeom>
          <a:noFill/>
          <a:ln>
            <a:noFill/>
          </a:ln>
        </p:spPr>
        <p:txBody>
          <a:bodyPr>
            <a:normAutofit/>
          </a:bodyPr>
          <a:lstStyle/>
          <a:p>
            <a:pPr marL="343080" indent="-342720">
              <a:lnSpc>
                <a:spcPct val="100000"/>
              </a:lnSpc>
              <a:spcBef>
                <a:spcPts val="641"/>
              </a:spcBef>
              <a:buClr>
                <a:srgbClr val="FF0000"/>
              </a:buClr>
              <a:buFont typeface="Arial"/>
              <a:buChar char="•"/>
            </a:pPr>
            <a:r>
              <a:rPr lang="en-US" sz="3200" b="0" strike="noStrike" spc="-1">
                <a:solidFill>
                  <a:srgbClr val="FF0000"/>
                </a:solidFill>
                <a:latin typeface="Calibri"/>
              </a:rPr>
              <a:t>Container Adaptors </a:t>
            </a:r>
            <a:r>
              <a:rPr lang="en-US" sz="3200" b="0" strike="noStrike" spc="-1">
                <a:solidFill>
                  <a:srgbClr val="000000"/>
                </a:solidFill>
                <a:latin typeface="Calibri"/>
              </a:rPr>
              <a:t>:  provide a different interface for sequential containers.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queue</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priority_queue</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stack</a:t>
            </a:r>
          </a:p>
          <a:p>
            <a:pPr marL="343080" indent="-342720">
              <a:lnSpc>
                <a:spcPct val="100000"/>
              </a:lnSpc>
              <a:spcBef>
                <a:spcPts val="641"/>
              </a:spcBef>
              <a:buClr>
                <a:srgbClr val="FF0000"/>
              </a:buClr>
              <a:buFont typeface="Arial"/>
              <a:buChar char="•"/>
            </a:pPr>
            <a:r>
              <a:rPr lang="en-US" sz="3200" b="0" strike="noStrike" spc="-1">
                <a:solidFill>
                  <a:srgbClr val="FF0000"/>
                </a:solidFill>
                <a:latin typeface="Calibri"/>
              </a:rPr>
              <a:t>Associative Containers </a:t>
            </a:r>
            <a:r>
              <a:rPr lang="en-US" sz="3200" b="0" strike="noStrike" spc="-1">
                <a:solidFill>
                  <a:srgbClr val="000000"/>
                </a:solidFill>
                <a:latin typeface="Calibri"/>
              </a:rPr>
              <a:t>:  implement sorted data structures that can be quickly searched (O(log n) complexity).</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set</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multiset</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map</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multimap</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457200" y="274680"/>
            <a:ext cx="8229240" cy="705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Containers</a:t>
            </a:r>
          </a:p>
        </p:txBody>
      </p:sp>
      <p:sp>
        <p:nvSpPr>
          <p:cNvPr id="97" name="TextShape 2"/>
          <p:cNvSpPr txBox="1"/>
          <p:nvPr/>
        </p:nvSpPr>
        <p:spPr>
          <a:xfrm>
            <a:off x="457200" y="1052640"/>
            <a:ext cx="8229240" cy="5472360"/>
          </a:xfrm>
          <a:prstGeom prst="rect">
            <a:avLst/>
          </a:prstGeom>
          <a:noFill/>
          <a:ln>
            <a:noFill/>
          </a:ln>
        </p:spPr>
        <p:txBody>
          <a:bodyPr>
            <a:normAutofit/>
          </a:bodyPr>
          <a:lstStyle/>
          <a:p>
            <a:pPr marL="343080" indent="-342720">
              <a:lnSpc>
                <a:spcPct val="100000"/>
              </a:lnSpc>
              <a:spcBef>
                <a:spcPts val="641"/>
              </a:spcBef>
              <a:buClr>
                <a:srgbClr val="FF0000"/>
              </a:buClr>
              <a:buFont typeface="Arial"/>
              <a:buChar char="•"/>
            </a:pPr>
            <a:r>
              <a:rPr lang="en-US" sz="3200" b="0" strike="noStrike" spc="-1">
                <a:solidFill>
                  <a:srgbClr val="FF0000"/>
                </a:solidFill>
                <a:latin typeface="Calibri"/>
              </a:rPr>
              <a:t>Pair</a:t>
            </a:r>
            <a:endParaRPr lang="en-US" sz="3200" b="0" strike="noStrike" spc="-1">
              <a:solidFill>
                <a:srgbClr val="000000"/>
              </a:solidFill>
              <a:latin typeface="Calibri"/>
            </a:endParaRPr>
          </a:p>
          <a:p>
            <a:pPr marL="343080" indent="-342720">
              <a:lnSpc>
                <a:spcPct val="100000"/>
              </a:lnSpc>
              <a:spcBef>
                <a:spcPts val="641"/>
              </a:spcBef>
              <a:buClr>
                <a:srgbClr val="FF0000"/>
              </a:buClr>
              <a:buFont typeface="Arial"/>
              <a:buChar char="•"/>
            </a:pPr>
            <a:r>
              <a:rPr lang="en-US" sz="3200" b="0" strike="noStrike" spc="-1">
                <a:solidFill>
                  <a:srgbClr val="FF0000"/>
                </a:solidFill>
                <a:latin typeface="Calibri"/>
              </a:rPr>
              <a:t>Vector</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Ways to copy a vector in C++</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Sorting 2D Vector in C++ | Set 3 (By number of columns),(Sort in descending order by first and second)</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Sorting 2D Vector in C++ | Set 2 (In descending order by row and column)</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Sorting 2D Vector in C++ | Set 1 (By row and column), (Sort by first and second)</a:t>
            </a:r>
          </a:p>
          <a:p>
            <a:pPr marL="343080" indent="-342720">
              <a:lnSpc>
                <a:spcPct val="100000"/>
              </a:lnSpc>
              <a:spcBef>
                <a:spcPts val="641"/>
              </a:spcBef>
              <a:buClr>
                <a:srgbClr val="FF0000"/>
              </a:buClr>
              <a:buFont typeface="Arial"/>
              <a:buChar char="•"/>
            </a:pPr>
            <a:r>
              <a:rPr lang="en-US" sz="3200" b="0" strike="noStrike" spc="-1">
                <a:solidFill>
                  <a:srgbClr val="FF0000"/>
                </a:solidFill>
                <a:latin typeface="Calibri"/>
              </a:rPr>
              <a:t>List</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List in C++ | Set 2 (Some Useful Functions)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Forward List in C++ | Set 1 (Introduction and Important Functions)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Forward List in C++ | Set 2 (Manipulating Functions)</a:t>
            </a:r>
          </a:p>
          <a:p>
            <a:pPr marL="343080" indent="-342720">
              <a:lnSpc>
                <a:spcPct val="100000"/>
              </a:lnSpc>
              <a:spcBef>
                <a:spcPts val="641"/>
              </a:spcBef>
              <a:buClr>
                <a:srgbClr val="FF0000"/>
              </a:buClr>
              <a:buFont typeface="Arial"/>
              <a:buChar char="•"/>
            </a:pPr>
            <a:r>
              <a:rPr lang="en-US" sz="3200" b="0" strike="noStrike" spc="-1">
                <a:solidFill>
                  <a:srgbClr val="FF0000"/>
                </a:solidFill>
                <a:latin typeface="Calibri"/>
              </a:rPr>
              <a:t>Dequeue</a:t>
            </a:r>
            <a:endParaRPr lang="en-US" sz="3200" b="0" strike="noStrike" spc="-1">
              <a:solidFill>
                <a:srgbClr val="000000"/>
              </a:solidFill>
              <a:latin typeface="Calibri"/>
            </a:endParaRPr>
          </a:p>
          <a:p>
            <a:pPr marL="343080" indent="-342720">
              <a:lnSpc>
                <a:spcPct val="100000"/>
              </a:lnSpc>
              <a:spcBef>
                <a:spcPts val="641"/>
              </a:spcBef>
              <a:buClr>
                <a:srgbClr val="FF0000"/>
              </a:buClr>
              <a:buFont typeface="Arial"/>
              <a:buChar char="•"/>
            </a:pPr>
            <a:r>
              <a:rPr lang="en-US" sz="3200" b="0" strike="noStrike" spc="-1">
                <a:solidFill>
                  <a:srgbClr val="FF0000"/>
                </a:solidFill>
                <a:latin typeface="Calibri"/>
              </a:rPr>
              <a:t>Queue</a:t>
            </a:r>
            <a:endParaRPr lang="en-US" sz="3200" b="0" strike="noStrike" spc="-1">
              <a:solidFill>
                <a:srgbClr val="000000"/>
              </a:solidFill>
              <a:latin typeface="Calibri"/>
            </a:endParaRPr>
          </a:p>
          <a:p>
            <a:pPr marL="343080" indent="-342720">
              <a:lnSpc>
                <a:spcPct val="100000"/>
              </a:lnSpc>
              <a:spcBef>
                <a:spcPts val="641"/>
              </a:spcBef>
              <a:buClr>
                <a:srgbClr val="FF0000"/>
              </a:buClr>
              <a:buFont typeface="Arial"/>
              <a:buChar char="•"/>
            </a:pPr>
            <a:r>
              <a:rPr lang="en-US" sz="3200" b="0" strike="noStrike" spc="-1">
                <a:solidFill>
                  <a:srgbClr val="FF0000"/>
                </a:solidFill>
                <a:latin typeface="Calibri"/>
              </a:rPr>
              <a:t>Priority Queue</a:t>
            </a:r>
            <a:endParaRPr lang="en-US" sz="3200" b="0" strike="noStrike" spc="-1">
              <a:solidFill>
                <a:srgbClr val="000000"/>
              </a:solidFill>
              <a:latin typeface="Calibri"/>
            </a:endParaRPr>
          </a:p>
          <a:p>
            <a:pPr marL="343080" indent="-342720">
              <a:lnSpc>
                <a:spcPct val="100000"/>
              </a:lnSpc>
              <a:spcBef>
                <a:spcPts val="641"/>
              </a:spcBef>
              <a:buClr>
                <a:srgbClr val="FF0000"/>
              </a:buClr>
              <a:buFont typeface="Arial"/>
              <a:buChar char="•"/>
            </a:pPr>
            <a:r>
              <a:rPr lang="en-US" sz="3200" b="0" strike="noStrike" spc="-1">
                <a:solidFill>
                  <a:srgbClr val="FF0000"/>
                </a:solidFill>
                <a:latin typeface="Calibri"/>
              </a:rPr>
              <a:t>Stack</a:t>
            </a:r>
            <a:endParaRPr lang="en-US" sz="3200" b="0" strike="noStrike" spc="-1">
              <a:solidFill>
                <a:srgbClr val="000000"/>
              </a:solidFill>
              <a:latin typeface="Calibri"/>
            </a:endParaRPr>
          </a:p>
          <a:p>
            <a:pPr marL="343080" indent="-342720">
              <a:lnSpc>
                <a:spcPct val="100000"/>
              </a:lnSpc>
              <a:spcBef>
                <a:spcPts val="641"/>
              </a:spcBef>
              <a:buClr>
                <a:srgbClr val="FF0000"/>
              </a:buClr>
              <a:buFont typeface="Arial"/>
              <a:buChar char="•"/>
            </a:pPr>
            <a:r>
              <a:rPr lang="en-US" sz="3200" b="0" strike="noStrike" spc="-1">
                <a:solidFill>
                  <a:srgbClr val="FF0000"/>
                </a:solidFill>
                <a:latin typeface="Calibri"/>
              </a:rPr>
              <a:t>Set</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Count number of unique Triangles using STL | Set 1 (Using set)</a:t>
            </a:r>
          </a:p>
          <a:p>
            <a:pPr marL="343080" indent="-342720">
              <a:lnSpc>
                <a:spcPct val="100000"/>
              </a:lnSpc>
              <a:spcBef>
                <a:spcPts val="641"/>
              </a:spcBef>
              <a:buClr>
                <a:srgbClr val="FF0000"/>
              </a:buClr>
              <a:buFont typeface="Arial"/>
              <a:buChar char="•"/>
            </a:pPr>
            <a:r>
              <a:rPr lang="en-US" sz="3200" b="0" strike="noStrike" spc="-1">
                <a:solidFill>
                  <a:srgbClr val="FF0000"/>
                </a:solidFill>
                <a:latin typeface="Calibri"/>
              </a:rPr>
              <a:t>Multiset</a:t>
            </a:r>
            <a:endParaRPr lang="en-US" sz="3200" b="0" strike="noStrike" spc="-1">
              <a:solidFill>
                <a:srgbClr val="000000"/>
              </a:solidFill>
              <a:latin typeface="Calibri"/>
            </a:endParaRPr>
          </a:p>
          <a:p>
            <a:pPr marL="343080" indent="-342720">
              <a:lnSpc>
                <a:spcPct val="100000"/>
              </a:lnSpc>
              <a:spcBef>
                <a:spcPts val="641"/>
              </a:spcBef>
              <a:buClr>
                <a:srgbClr val="FF0000"/>
              </a:buClr>
              <a:buFont typeface="Arial"/>
              <a:buChar char="•"/>
            </a:pPr>
            <a:r>
              <a:rPr lang="en-US" sz="3200" b="0" strike="noStrike" spc="-1">
                <a:solidFill>
                  <a:srgbClr val="FF0000"/>
                </a:solidFill>
                <a:latin typeface="Calibri"/>
              </a:rPr>
              <a:t>Map</a:t>
            </a:r>
            <a:endParaRPr lang="en-US" sz="3200" b="0" strike="noStrike" spc="-1">
              <a:solidFill>
                <a:srgbClr val="000000"/>
              </a:solidFill>
              <a:latin typeface="Calibri"/>
            </a:endParaRPr>
          </a:p>
          <a:p>
            <a:pPr marL="343080" indent="-342720">
              <a:lnSpc>
                <a:spcPct val="100000"/>
              </a:lnSpc>
              <a:spcBef>
                <a:spcPts val="641"/>
              </a:spcBef>
              <a:buClr>
                <a:srgbClr val="FF0000"/>
              </a:buClr>
              <a:buFont typeface="Arial"/>
              <a:buChar char="•"/>
            </a:pPr>
            <a:r>
              <a:rPr lang="en-US" sz="3200" b="0" strike="noStrike" spc="-1">
                <a:solidFill>
                  <a:srgbClr val="FF0000"/>
                </a:solidFill>
                <a:latin typeface="Calibri"/>
              </a:rPr>
              <a:t>Multimap</a:t>
            </a:r>
            <a:endParaRPr lang="en-US" sz="3200" b="0" strike="noStrike" spc="-1">
              <a:solidFill>
                <a:srgbClr val="000000"/>
              </a:solidFill>
              <a:latin typeface="Calibri"/>
            </a:endParaRPr>
          </a:p>
          <a:p>
            <a:pPr marL="343080" indent="-342720">
              <a:lnSpc>
                <a:spcPct val="100000"/>
              </a:lnSpc>
              <a:spcBef>
                <a:spcPts val="641"/>
              </a:spcBef>
              <a:buClr>
                <a:srgbClr val="FF0000"/>
              </a:buClr>
              <a:buFont typeface="Arial"/>
              <a:buChar char="•"/>
            </a:pPr>
            <a:r>
              <a:rPr lang="en-US" sz="3200" b="0" strike="noStrike" spc="-1">
                <a:solidFill>
                  <a:srgbClr val="FF0000"/>
                </a:solidFill>
                <a:latin typeface="Calibri"/>
              </a:rPr>
              <a:t>Heap using STL C++</a:t>
            </a:r>
            <a:endParaRPr lang="en-US" sz="3200" b="0" strike="noStrike" spc="-1">
              <a:solidFill>
                <a:srgbClr val="000000"/>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57200" y="274680"/>
            <a:ext cx="8229240" cy="705600"/>
          </a:xfrm>
          <a:prstGeom prst="rect">
            <a:avLst/>
          </a:prstGeom>
          <a:noFill/>
          <a:ln>
            <a:noFill/>
          </a:ln>
        </p:spPr>
        <p:txBody>
          <a:bodyPr anchor="ctr">
            <a:normAutofit/>
          </a:bodyPr>
          <a:lstStyle/>
          <a:p>
            <a:pPr algn="ctr">
              <a:lnSpc>
                <a:spcPct val="100000"/>
              </a:lnSpc>
            </a:pPr>
            <a:r>
              <a:rPr lang="en-US" sz="4400" b="0" strike="noStrike" spc="-1">
                <a:solidFill>
                  <a:srgbClr val="000000"/>
                </a:solidFill>
                <a:latin typeface="Calibri"/>
              </a:rPr>
              <a:t>Functions</a:t>
            </a:r>
          </a:p>
        </p:txBody>
      </p:sp>
      <p:sp>
        <p:nvSpPr>
          <p:cNvPr id="99" name="TextShape 2"/>
          <p:cNvSpPr txBox="1"/>
          <p:nvPr/>
        </p:nvSpPr>
        <p:spPr>
          <a:xfrm>
            <a:off x="467640" y="1196640"/>
            <a:ext cx="8229240" cy="3960000"/>
          </a:xfrm>
          <a:prstGeom prst="rect">
            <a:avLst/>
          </a:prstGeom>
          <a:noFill/>
          <a:ln>
            <a:noFill/>
          </a:ln>
        </p:spPr>
        <p:txBody>
          <a:bodyPr>
            <a:normAutofit/>
          </a:bodyPr>
          <a:lstStyle/>
          <a:p>
            <a:pPr>
              <a:lnSpc>
                <a:spcPct val="100000"/>
              </a:lnSpc>
              <a:spcBef>
                <a:spcPts val="641"/>
              </a:spcBef>
            </a:pPr>
            <a:r>
              <a:rPr lang="en-US" sz="3200" b="0" strike="noStrike" spc="-1">
                <a:solidFill>
                  <a:srgbClr val="000000"/>
                </a:solidFill>
                <a:latin typeface="Calibri"/>
              </a:rPr>
              <a:t>The STL includes classes that overload the function call operator. Instances of such classes are called function objects or functors. </a:t>
            </a:r>
          </a:p>
          <a:p>
            <a:pPr>
              <a:lnSpc>
                <a:spcPct val="100000"/>
              </a:lnSpc>
              <a:spcBef>
                <a:spcPts val="641"/>
              </a:spcBef>
            </a:pPr>
            <a:r>
              <a:rPr lang="en-US" sz="3200" b="0" strike="noStrike" spc="-1">
                <a:solidFill>
                  <a:srgbClr val="000000"/>
                </a:solidFill>
                <a:latin typeface="Calibri"/>
              </a:rPr>
              <a:t>Functors allow the working of the associated function to be customized with the help of parameters to be passed.</a:t>
            </a:r>
          </a:p>
          <a:p>
            <a:pPr>
              <a:lnSpc>
                <a:spcPct val="100000"/>
              </a:lnSpc>
              <a:spcBef>
                <a:spcPts val="641"/>
              </a:spcBef>
            </a:pPr>
            <a:endParaRPr lang="en-US" sz="3200" b="0" strike="noStrike" spc="-1">
              <a:solidFill>
                <a:srgbClr val="000000"/>
              </a:solid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TotalTime>
  <Words>2299</Words>
  <Application>Microsoft Office PowerPoint</Application>
  <PresentationFormat>On-screen Show (4:3)</PresentationFormat>
  <Paragraphs>295</Paragraphs>
  <Slides>31</Slides>
  <Notes>0</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 Standard Template Library (STL)</dc:title>
  <dc:creator>Pradeep.K.V</dc:creator>
  <cp:lastModifiedBy>eg3</cp:lastModifiedBy>
  <cp:revision>32</cp:revision>
  <dcterms:created xsi:type="dcterms:W3CDTF">2018-03-12T09:56:24Z</dcterms:created>
  <dcterms:modified xsi:type="dcterms:W3CDTF">2019-03-22T23:50:12Z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ies>
</file>