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1" r:id="rId7"/>
    <p:sldId id="259" r:id="rId8"/>
    <p:sldId id="265" r:id="rId9"/>
    <p:sldId id="264" r:id="rId10"/>
    <p:sldId id="278" r:id="rId11"/>
    <p:sldId id="280" r:id="rId12"/>
    <p:sldId id="268" r:id="rId13"/>
    <p:sldId id="274" r:id="rId14"/>
    <p:sldId id="277" r:id="rId15"/>
    <p:sldId id="279" r:id="rId16"/>
    <p:sldId id="275" r:id="rId17"/>
    <p:sldId id="267" r:id="rId18"/>
    <p:sldId id="269" r:id="rId19"/>
    <p:sldId id="270" r:id="rId20"/>
    <p:sldId id="271" r:id="rId21"/>
    <p:sldId id="272" r:id="rId22"/>
    <p:sldId id="276" r:id="rId23"/>
    <p:sldId id="281" r:id="rId24"/>
    <p:sldId id="266" r:id="rId25"/>
    <p:sldId id="282" r:id="rId26"/>
    <p:sldId id="260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92"/>
  </p:normalViewPr>
  <p:slideViewPr>
    <p:cSldViewPr snapToGrid="0" snapToObjects="1">
      <p:cViewPr varScale="1">
        <p:scale>
          <a:sx n="114" d="100"/>
          <a:sy n="114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725C2-849A-462B-9CAB-B4FA2849175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C6DFD6-5C28-433A-BAC9-4F02C5F834F6}">
      <dgm:prSet phldrT="[Text]"/>
      <dgm:spPr/>
      <dgm:t>
        <a:bodyPr/>
        <a:lstStyle/>
        <a:p>
          <a:r>
            <a:rPr lang="en-IN" dirty="0"/>
            <a:t>Create Team</a:t>
          </a:r>
        </a:p>
      </dgm:t>
    </dgm:pt>
    <dgm:pt modelId="{9F44B697-D335-45B6-BBA5-C410682CE79F}" type="parTrans" cxnId="{B02376CB-6521-4AFC-8F37-CE2B81FA3961}">
      <dgm:prSet/>
      <dgm:spPr/>
      <dgm:t>
        <a:bodyPr/>
        <a:lstStyle/>
        <a:p>
          <a:endParaRPr lang="en-IN"/>
        </a:p>
      </dgm:t>
    </dgm:pt>
    <dgm:pt modelId="{C5CEE5F7-3764-47D1-BA1A-F9602EC1D44F}" type="sibTrans" cxnId="{B02376CB-6521-4AFC-8F37-CE2B81FA3961}">
      <dgm:prSet/>
      <dgm:spPr/>
      <dgm:t>
        <a:bodyPr/>
        <a:lstStyle/>
        <a:p>
          <a:endParaRPr lang="en-IN"/>
        </a:p>
      </dgm:t>
    </dgm:pt>
    <dgm:pt modelId="{FF138624-F5C5-43BD-90E3-83117B3A0C98}">
      <dgm:prSet phldrT="[Text]"/>
      <dgm:spPr/>
      <dgm:t>
        <a:bodyPr/>
        <a:lstStyle/>
        <a:p>
          <a:r>
            <a:rPr lang="en-IN" dirty="0"/>
            <a:t>Add owners and members</a:t>
          </a:r>
        </a:p>
      </dgm:t>
    </dgm:pt>
    <dgm:pt modelId="{39BEE4BA-24E9-463D-9FAB-BFB523002FA3}" type="parTrans" cxnId="{475F054C-10C9-4A73-AC65-917247773A4E}">
      <dgm:prSet/>
      <dgm:spPr/>
      <dgm:t>
        <a:bodyPr/>
        <a:lstStyle/>
        <a:p>
          <a:endParaRPr lang="en-IN"/>
        </a:p>
      </dgm:t>
    </dgm:pt>
    <dgm:pt modelId="{1DB59CF8-4066-4FAB-9B54-8BCC53BD8A69}" type="sibTrans" cxnId="{475F054C-10C9-4A73-AC65-917247773A4E}">
      <dgm:prSet/>
      <dgm:spPr/>
      <dgm:t>
        <a:bodyPr/>
        <a:lstStyle/>
        <a:p>
          <a:endParaRPr lang="en-IN"/>
        </a:p>
      </dgm:t>
    </dgm:pt>
    <dgm:pt modelId="{60F1DCE5-60DC-4715-9AFE-11C0B1BD4E15}">
      <dgm:prSet phldrT="[Text]"/>
      <dgm:spPr/>
      <dgm:t>
        <a:bodyPr/>
        <a:lstStyle/>
        <a:p>
          <a:r>
            <a:rPr lang="en-IN" dirty="0"/>
            <a:t>Settings</a:t>
          </a:r>
        </a:p>
      </dgm:t>
    </dgm:pt>
    <dgm:pt modelId="{3C13D438-9963-49F1-9D48-FBECB030B493}" type="parTrans" cxnId="{E0B477A7-E256-4080-96A1-CEF8E87DF642}">
      <dgm:prSet/>
      <dgm:spPr/>
      <dgm:t>
        <a:bodyPr/>
        <a:lstStyle/>
        <a:p>
          <a:endParaRPr lang="en-IN"/>
        </a:p>
      </dgm:t>
    </dgm:pt>
    <dgm:pt modelId="{2FC39243-B1AA-41BB-B8E2-45936EBF68B1}" type="sibTrans" cxnId="{E0B477A7-E256-4080-96A1-CEF8E87DF642}">
      <dgm:prSet/>
      <dgm:spPr/>
      <dgm:t>
        <a:bodyPr/>
        <a:lstStyle/>
        <a:p>
          <a:endParaRPr lang="en-IN"/>
        </a:p>
      </dgm:t>
    </dgm:pt>
    <dgm:pt modelId="{B14C2DAC-5FF2-44B4-A6E7-5C6B3F8E9480}">
      <dgm:prSet phldrT="[Text]"/>
      <dgm:spPr/>
      <dgm:t>
        <a:bodyPr/>
        <a:lstStyle/>
        <a:p>
          <a:r>
            <a:rPr lang="en-IN" dirty="0"/>
            <a:t>Create Channels</a:t>
          </a:r>
        </a:p>
      </dgm:t>
    </dgm:pt>
    <dgm:pt modelId="{2D8E2393-C5F4-499E-B240-3A7BF3440CAD}" type="parTrans" cxnId="{0D205208-AA5D-47AC-88F6-4B7C185783D1}">
      <dgm:prSet/>
      <dgm:spPr/>
      <dgm:t>
        <a:bodyPr/>
        <a:lstStyle/>
        <a:p>
          <a:endParaRPr lang="en-IN"/>
        </a:p>
      </dgm:t>
    </dgm:pt>
    <dgm:pt modelId="{5D30EF4F-A38C-4529-B60F-55F484E1594D}" type="sibTrans" cxnId="{0D205208-AA5D-47AC-88F6-4B7C185783D1}">
      <dgm:prSet/>
      <dgm:spPr/>
      <dgm:t>
        <a:bodyPr/>
        <a:lstStyle/>
        <a:p>
          <a:endParaRPr lang="en-IN"/>
        </a:p>
      </dgm:t>
    </dgm:pt>
    <dgm:pt modelId="{F79C9041-F43D-47EC-A8B3-671CE09D316B}">
      <dgm:prSet phldrT="[Text]"/>
      <dgm:spPr/>
      <dgm:t>
        <a:bodyPr/>
        <a:lstStyle/>
        <a:p>
          <a:r>
            <a:rPr lang="en-IN" dirty="0"/>
            <a:t>Install apps</a:t>
          </a:r>
        </a:p>
        <a:p>
          <a:r>
            <a:rPr lang="en-IN" dirty="0"/>
            <a:t>Add tabs</a:t>
          </a:r>
        </a:p>
      </dgm:t>
    </dgm:pt>
    <dgm:pt modelId="{92A4A84E-07D5-408A-B54B-518DDF9A09DB}" type="parTrans" cxnId="{1A144DA3-D26D-4FE5-BA0C-D01D6528C0BD}">
      <dgm:prSet/>
      <dgm:spPr/>
      <dgm:t>
        <a:bodyPr/>
        <a:lstStyle/>
        <a:p>
          <a:endParaRPr lang="en-IN"/>
        </a:p>
      </dgm:t>
    </dgm:pt>
    <dgm:pt modelId="{8775F675-0C8E-453B-8589-59732149C433}" type="sibTrans" cxnId="{1A144DA3-D26D-4FE5-BA0C-D01D6528C0BD}">
      <dgm:prSet/>
      <dgm:spPr/>
      <dgm:t>
        <a:bodyPr/>
        <a:lstStyle/>
        <a:p>
          <a:endParaRPr lang="en-IN"/>
        </a:p>
      </dgm:t>
    </dgm:pt>
    <dgm:pt modelId="{48F1364E-4C3F-4903-974D-DE2619AF070A}">
      <dgm:prSet phldrT="[Text]"/>
      <dgm:spPr/>
      <dgm:t>
        <a:bodyPr/>
        <a:lstStyle/>
        <a:p>
          <a:r>
            <a:rPr lang="en-IN" dirty="0"/>
            <a:t>Archive /Delete Teams</a:t>
          </a:r>
        </a:p>
      </dgm:t>
    </dgm:pt>
    <dgm:pt modelId="{090A97F6-0742-4446-9C20-1BE529BE374E}" type="parTrans" cxnId="{CC31291A-13E8-4F83-9775-35F2B8C9D203}">
      <dgm:prSet/>
      <dgm:spPr/>
      <dgm:t>
        <a:bodyPr/>
        <a:lstStyle/>
        <a:p>
          <a:endParaRPr lang="en-IN"/>
        </a:p>
      </dgm:t>
    </dgm:pt>
    <dgm:pt modelId="{0B93FD22-D822-4ED2-ADD5-963A97338599}" type="sibTrans" cxnId="{CC31291A-13E8-4F83-9775-35F2B8C9D203}">
      <dgm:prSet/>
      <dgm:spPr/>
      <dgm:t>
        <a:bodyPr/>
        <a:lstStyle/>
        <a:p>
          <a:endParaRPr lang="en-IN"/>
        </a:p>
      </dgm:t>
    </dgm:pt>
    <dgm:pt modelId="{583F9B3E-1335-45CA-81D6-43CFA232C6E2}" type="pres">
      <dgm:prSet presAssocID="{AA7725C2-849A-462B-9CAB-B4FA28491759}" presName="cycle" presStyleCnt="0">
        <dgm:presLayoutVars>
          <dgm:dir/>
          <dgm:resizeHandles val="exact"/>
        </dgm:presLayoutVars>
      </dgm:prSet>
      <dgm:spPr/>
    </dgm:pt>
    <dgm:pt modelId="{92CEC64B-A5ED-498B-B37E-8FB2AE5C5C00}" type="pres">
      <dgm:prSet presAssocID="{53C6DFD6-5C28-433A-BAC9-4F02C5F834F6}" presName="node" presStyleLbl="node1" presStyleIdx="0" presStyleCnt="6">
        <dgm:presLayoutVars>
          <dgm:bulletEnabled val="1"/>
        </dgm:presLayoutVars>
      </dgm:prSet>
      <dgm:spPr/>
    </dgm:pt>
    <dgm:pt modelId="{9F8C8524-319F-4F90-934F-2178BAF8DA75}" type="pres">
      <dgm:prSet presAssocID="{53C6DFD6-5C28-433A-BAC9-4F02C5F834F6}" presName="spNode" presStyleCnt="0"/>
      <dgm:spPr/>
    </dgm:pt>
    <dgm:pt modelId="{B711509C-8FD5-42B3-8522-C2ACE3EC5951}" type="pres">
      <dgm:prSet presAssocID="{C5CEE5F7-3764-47D1-BA1A-F9602EC1D44F}" presName="sibTrans" presStyleLbl="sibTrans1D1" presStyleIdx="0" presStyleCnt="6"/>
      <dgm:spPr/>
    </dgm:pt>
    <dgm:pt modelId="{E93CFA70-0C1F-45CC-B145-4F6682D423E9}" type="pres">
      <dgm:prSet presAssocID="{FF138624-F5C5-43BD-90E3-83117B3A0C98}" presName="node" presStyleLbl="node1" presStyleIdx="1" presStyleCnt="6">
        <dgm:presLayoutVars>
          <dgm:bulletEnabled val="1"/>
        </dgm:presLayoutVars>
      </dgm:prSet>
      <dgm:spPr/>
    </dgm:pt>
    <dgm:pt modelId="{8BF2F8DB-0E76-4FF0-8A19-2CDC1CE77FCC}" type="pres">
      <dgm:prSet presAssocID="{FF138624-F5C5-43BD-90E3-83117B3A0C98}" presName="spNode" presStyleCnt="0"/>
      <dgm:spPr/>
    </dgm:pt>
    <dgm:pt modelId="{91038435-9E34-4F7D-ADA0-F4870E5964B7}" type="pres">
      <dgm:prSet presAssocID="{1DB59CF8-4066-4FAB-9B54-8BCC53BD8A69}" presName="sibTrans" presStyleLbl="sibTrans1D1" presStyleIdx="1" presStyleCnt="6"/>
      <dgm:spPr/>
    </dgm:pt>
    <dgm:pt modelId="{7D17F473-D5BB-4393-8337-8C3659A04EC9}" type="pres">
      <dgm:prSet presAssocID="{60F1DCE5-60DC-4715-9AFE-11C0B1BD4E15}" presName="node" presStyleLbl="node1" presStyleIdx="2" presStyleCnt="6">
        <dgm:presLayoutVars>
          <dgm:bulletEnabled val="1"/>
        </dgm:presLayoutVars>
      </dgm:prSet>
      <dgm:spPr/>
    </dgm:pt>
    <dgm:pt modelId="{92319A71-41F5-4ECA-ADCA-BE5CE6C32D8E}" type="pres">
      <dgm:prSet presAssocID="{60F1DCE5-60DC-4715-9AFE-11C0B1BD4E15}" presName="spNode" presStyleCnt="0"/>
      <dgm:spPr/>
    </dgm:pt>
    <dgm:pt modelId="{67FC3BF4-7267-4115-A3D0-F08A1E8321B5}" type="pres">
      <dgm:prSet presAssocID="{2FC39243-B1AA-41BB-B8E2-45936EBF68B1}" presName="sibTrans" presStyleLbl="sibTrans1D1" presStyleIdx="2" presStyleCnt="6"/>
      <dgm:spPr/>
    </dgm:pt>
    <dgm:pt modelId="{3AA9572D-573B-41C2-9CD4-64631E853B4F}" type="pres">
      <dgm:prSet presAssocID="{B14C2DAC-5FF2-44B4-A6E7-5C6B3F8E9480}" presName="node" presStyleLbl="node1" presStyleIdx="3" presStyleCnt="6">
        <dgm:presLayoutVars>
          <dgm:bulletEnabled val="1"/>
        </dgm:presLayoutVars>
      </dgm:prSet>
      <dgm:spPr/>
    </dgm:pt>
    <dgm:pt modelId="{1DD45B3F-66F4-44D0-96BC-FBA7A2B8DE16}" type="pres">
      <dgm:prSet presAssocID="{B14C2DAC-5FF2-44B4-A6E7-5C6B3F8E9480}" presName="spNode" presStyleCnt="0"/>
      <dgm:spPr/>
    </dgm:pt>
    <dgm:pt modelId="{A6A779F4-FE9D-4301-96CC-BA891830861E}" type="pres">
      <dgm:prSet presAssocID="{5D30EF4F-A38C-4529-B60F-55F484E1594D}" presName="sibTrans" presStyleLbl="sibTrans1D1" presStyleIdx="3" presStyleCnt="6"/>
      <dgm:spPr/>
    </dgm:pt>
    <dgm:pt modelId="{AF40A347-6ABD-4812-9249-7639AD93D8F1}" type="pres">
      <dgm:prSet presAssocID="{F79C9041-F43D-47EC-A8B3-671CE09D316B}" presName="node" presStyleLbl="node1" presStyleIdx="4" presStyleCnt="6">
        <dgm:presLayoutVars>
          <dgm:bulletEnabled val="1"/>
        </dgm:presLayoutVars>
      </dgm:prSet>
      <dgm:spPr/>
    </dgm:pt>
    <dgm:pt modelId="{F2611964-F310-4C30-ACE8-0DAC543CE5BC}" type="pres">
      <dgm:prSet presAssocID="{F79C9041-F43D-47EC-A8B3-671CE09D316B}" presName="spNode" presStyleCnt="0"/>
      <dgm:spPr/>
    </dgm:pt>
    <dgm:pt modelId="{966AEA9C-424F-414F-8FE4-19B68223EDF4}" type="pres">
      <dgm:prSet presAssocID="{8775F675-0C8E-453B-8589-59732149C433}" presName="sibTrans" presStyleLbl="sibTrans1D1" presStyleIdx="4" presStyleCnt="6"/>
      <dgm:spPr/>
    </dgm:pt>
    <dgm:pt modelId="{4CDBD214-D0EC-47CA-A9D9-9AAC038B279C}" type="pres">
      <dgm:prSet presAssocID="{48F1364E-4C3F-4903-974D-DE2619AF070A}" presName="node" presStyleLbl="node1" presStyleIdx="5" presStyleCnt="6" custScaleX="124885">
        <dgm:presLayoutVars>
          <dgm:bulletEnabled val="1"/>
        </dgm:presLayoutVars>
      </dgm:prSet>
      <dgm:spPr/>
    </dgm:pt>
    <dgm:pt modelId="{1E857560-4373-4EBB-A037-FEA55A01E819}" type="pres">
      <dgm:prSet presAssocID="{48F1364E-4C3F-4903-974D-DE2619AF070A}" presName="spNode" presStyleCnt="0"/>
      <dgm:spPr/>
    </dgm:pt>
    <dgm:pt modelId="{29EFB37F-0892-462D-9EC4-866912352AA6}" type="pres">
      <dgm:prSet presAssocID="{0B93FD22-D822-4ED2-ADD5-963A97338599}" presName="sibTrans" presStyleLbl="sibTrans1D1" presStyleIdx="5" presStyleCnt="6"/>
      <dgm:spPr/>
    </dgm:pt>
  </dgm:ptLst>
  <dgm:cxnLst>
    <dgm:cxn modelId="{0D205208-AA5D-47AC-88F6-4B7C185783D1}" srcId="{AA7725C2-849A-462B-9CAB-B4FA28491759}" destId="{B14C2DAC-5FF2-44B4-A6E7-5C6B3F8E9480}" srcOrd="3" destOrd="0" parTransId="{2D8E2393-C5F4-499E-B240-3A7BF3440CAD}" sibTransId="{5D30EF4F-A38C-4529-B60F-55F484E1594D}"/>
    <dgm:cxn modelId="{CC31291A-13E8-4F83-9775-35F2B8C9D203}" srcId="{AA7725C2-849A-462B-9CAB-B4FA28491759}" destId="{48F1364E-4C3F-4903-974D-DE2619AF070A}" srcOrd="5" destOrd="0" parTransId="{090A97F6-0742-4446-9C20-1BE529BE374E}" sibTransId="{0B93FD22-D822-4ED2-ADD5-963A97338599}"/>
    <dgm:cxn modelId="{AC213B1D-552F-4232-8264-70C51F435C29}" type="presOf" srcId="{5D30EF4F-A38C-4529-B60F-55F484E1594D}" destId="{A6A779F4-FE9D-4301-96CC-BA891830861E}" srcOrd="0" destOrd="0" presId="urn:microsoft.com/office/officeart/2005/8/layout/cycle6"/>
    <dgm:cxn modelId="{D7BCB22D-88BB-4554-9D11-786D5E898768}" type="presOf" srcId="{C5CEE5F7-3764-47D1-BA1A-F9602EC1D44F}" destId="{B711509C-8FD5-42B3-8522-C2ACE3EC5951}" srcOrd="0" destOrd="0" presId="urn:microsoft.com/office/officeart/2005/8/layout/cycle6"/>
    <dgm:cxn modelId="{9E08B33B-3A77-46F2-92CB-2CF9D43B2F2D}" type="presOf" srcId="{48F1364E-4C3F-4903-974D-DE2619AF070A}" destId="{4CDBD214-D0EC-47CA-A9D9-9AAC038B279C}" srcOrd="0" destOrd="0" presId="urn:microsoft.com/office/officeart/2005/8/layout/cycle6"/>
    <dgm:cxn modelId="{07ACEA3E-DE21-40DD-842A-533465BF06C8}" type="presOf" srcId="{B14C2DAC-5FF2-44B4-A6E7-5C6B3F8E9480}" destId="{3AA9572D-573B-41C2-9CD4-64631E853B4F}" srcOrd="0" destOrd="0" presId="urn:microsoft.com/office/officeart/2005/8/layout/cycle6"/>
    <dgm:cxn modelId="{506FE641-7912-44D1-A284-8C6FA9E5D1A1}" type="presOf" srcId="{FF138624-F5C5-43BD-90E3-83117B3A0C98}" destId="{E93CFA70-0C1F-45CC-B145-4F6682D423E9}" srcOrd="0" destOrd="0" presId="urn:microsoft.com/office/officeart/2005/8/layout/cycle6"/>
    <dgm:cxn modelId="{50BC2063-37A2-4E20-94F7-7E4B88BFF7CA}" type="presOf" srcId="{2FC39243-B1AA-41BB-B8E2-45936EBF68B1}" destId="{67FC3BF4-7267-4115-A3D0-F08A1E8321B5}" srcOrd="0" destOrd="0" presId="urn:microsoft.com/office/officeart/2005/8/layout/cycle6"/>
    <dgm:cxn modelId="{85784048-581A-4421-87C8-639C5E2CA3A1}" type="presOf" srcId="{60F1DCE5-60DC-4715-9AFE-11C0B1BD4E15}" destId="{7D17F473-D5BB-4393-8337-8C3659A04EC9}" srcOrd="0" destOrd="0" presId="urn:microsoft.com/office/officeart/2005/8/layout/cycle6"/>
    <dgm:cxn modelId="{475F054C-10C9-4A73-AC65-917247773A4E}" srcId="{AA7725C2-849A-462B-9CAB-B4FA28491759}" destId="{FF138624-F5C5-43BD-90E3-83117B3A0C98}" srcOrd="1" destOrd="0" parTransId="{39BEE4BA-24E9-463D-9FAB-BFB523002FA3}" sibTransId="{1DB59CF8-4066-4FAB-9B54-8BCC53BD8A69}"/>
    <dgm:cxn modelId="{0F91637E-4F0D-4BED-BE33-91D86BCA9CF1}" type="presOf" srcId="{8775F675-0C8E-453B-8589-59732149C433}" destId="{966AEA9C-424F-414F-8FE4-19B68223EDF4}" srcOrd="0" destOrd="0" presId="urn:microsoft.com/office/officeart/2005/8/layout/cycle6"/>
    <dgm:cxn modelId="{D24D339B-6C62-426B-BA19-F9D384612360}" type="presOf" srcId="{0B93FD22-D822-4ED2-ADD5-963A97338599}" destId="{29EFB37F-0892-462D-9EC4-866912352AA6}" srcOrd="0" destOrd="0" presId="urn:microsoft.com/office/officeart/2005/8/layout/cycle6"/>
    <dgm:cxn modelId="{5AFE349D-0CB2-44E7-AE74-45717E057FE9}" type="presOf" srcId="{53C6DFD6-5C28-433A-BAC9-4F02C5F834F6}" destId="{92CEC64B-A5ED-498B-B37E-8FB2AE5C5C00}" srcOrd="0" destOrd="0" presId="urn:microsoft.com/office/officeart/2005/8/layout/cycle6"/>
    <dgm:cxn modelId="{1A144DA3-D26D-4FE5-BA0C-D01D6528C0BD}" srcId="{AA7725C2-849A-462B-9CAB-B4FA28491759}" destId="{F79C9041-F43D-47EC-A8B3-671CE09D316B}" srcOrd="4" destOrd="0" parTransId="{92A4A84E-07D5-408A-B54B-518DDF9A09DB}" sibTransId="{8775F675-0C8E-453B-8589-59732149C433}"/>
    <dgm:cxn modelId="{E0B477A7-E256-4080-96A1-CEF8E87DF642}" srcId="{AA7725C2-849A-462B-9CAB-B4FA28491759}" destId="{60F1DCE5-60DC-4715-9AFE-11C0B1BD4E15}" srcOrd="2" destOrd="0" parTransId="{3C13D438-9963-49F1-9D48-FBECB030B493}" sibTransId="{2FC39243-B1AA-41BB-B8E2-45936EBF68B1}"/>
    <dgm:cxn modelId="{B02376CB-6521-4AFC-8F37-CE2B81FA3961}" srcId="{AA7725C2-849A-462B-9CAB-B4FA28491759}" destId="{53C6DFD6-5C28-433A-BAC9-4F02C5F834F6}" srcOrd="0" destOrd="0" parTransId="{9F44B697-D335-45B6-BBA5-C410682CE79F}" sibTransId="{C5CEE5F7-3764-47D1-BA1A-F9602EC1D44F}"/>
    <dgm:cxn modelId="{E72718DC-938A-4E24-97CC-284087BBF14F}" type="presOf" srcId="{F79C9041-F43D-47EC-A8B3-671CE09D316B}" destId="{AF40A347-6ABD-4812-9249-7639AD93D8F1}" srcOrd="0" destOrd="0" presId="urn:microsoft.com/office/officeart/2005/8/layout/cycle6"/>
    <dgm:cxn modelId="{2002F0DF-C681-43AE-82D8-E62C7F1E5D57}" type="presOf" srcId="{AA7725C2-849A-462B-9CAB-B4FA28491759}" destId="{583F9B3E-1335-45CA-81D6-43CFA232C6E2}" srcOrd="0" destOrd="0" presId="urn:microsoft.com/office/officeart/2005/8/layout/cycle6"/>
    <dgm:cxn modelId="{08D890F1-4142-4A51-AB1E-82386A51D9D6}" type="presOf" srcId="{1DB59CF8-4066-4FAB-9B54-8BCC53BD8A69}" destId="{91038435-9E34-4F7D-ADA0-F4870E5964B7}" srcOrd="0" destOrd="0" presId="urn:microsoft.com/office/officeart/2005/8/layout/cycle6"/>
    <dgm:cxn modelId="{03A41972-2CC2-4C5F-B66E-869EC610F58C}" type="presParOf" srcId="{583F9B3E-1335-45CA-81D6-43CFA232C6E2}" destId="{92CEC64B-A5ED-498B-B37E-8FB2AE5C5C00}" srcOrd="0" destOrd="0" presId="urn:microsoft.com/office/officeart/2005/8/layout/cycle6"/>
    <dgm:cxn modelId="{A8357BC5-DEC0-468F-8A54-3C5920E8FA8B}" type="presParOf" srcId="{583F9B3E-1335-45CA-81D6-43CFA232C6E2}" destId="{9F8C8524-319F-4F90-934F-2178BAF8DA75}" srcOrd="1" destOrd="0" presId="urn:microsoft.com/office/officeart/2005/8/layout/cycle6"/>
    <dgm:cxn modelId="{B714D9F9-516A-414C-9F0A-8E791F361690}" type="presParOf" srcId="{583F9B3E-1335-45CA-81D6-43CFA232C6E2}" destId="{B711509C-8FD5-42B3-8522-C2ACE3EC5951}" srcOrd="2" destOrd="0" presId="urn:microsoft.com/office/officeart/2005/8/layout/cycle6"/>
    <dgm:cxn modelId="{DFC7CA10-B853-4312-9B2C-892F62F2ACCE}" type="presParOf" srcId="{583F9B3E-1335-45CA-81D6-43CFA232C6E2}" destId="{E93CFA70-0C1F-45CC-B145-4F6682D423E9}" srcOrd="3" destOrd="0" presId="urn:microsoft.com/office/officeart/2005/8/layout/cycle6"/>
    <dgm:cxn modelId="{339A8C38-CCAD-4374-8D45-1D4047956184}" type="presParOf" srcId="{583F9B3E-1335-45CA-81D6-43CFA232C6E2}" destId="{8BF2F8DB-0E76-4FF0-8A19-2CDC1CE77FCC}" srcOrd="4" destOrd="0" presId="urn:microsoft.com/office/officeart/2005/8/layout/cycle6"/>
    <dgm:cxn modelId="{F39454C6-D822-4A8B-B3E1-0DDF7CE3E054}" type="presParOf" srcId="{583F9B3E-1335-45CA-81D6-43CFA232C6E2}" destId="{91038435-9E34-4F7D-ADA0-F4870E5964B7}" srcOrd="5" destOrd="0" presId="urn:microsoft.com/office/officeart/2005/8/layout/cycle6"/>
    <dgm:cxn modelId="{7627124C-43C8-4CCF-9CE2-31377B8D9B9F}" type="presParOf" srcId="{583F9B3E-1335-45CA-81D6-43CFA232C6E2}" destId="{7D17F473-D5BB-4393-8337-8C3659A04EC9}" srcOrd="6" destOrd="0" presId="urn:microsoft.com/office/officeart/2005/8/layout/cycle6"/>
    <dgm:cxn modelId="{477FB324-02DC-449B-B566-3F0688E4209C}" type="presParOf" srcId="{583F9B3E-1335-45CA-81D6-43CFA232C6E2}" destId="{92319A71-41F5-4ECA-ADCA-BE5CE6C32D8E}" srcOrd="7" destOrd="0" presId="urn:microsoft.com/office/officeart/2005/8/layout/cycle6"/>
    <dgm:cxn modelId="{A663A54E-F0A8-4B46-A7B1-207B9C6FE147}" type="presParOf" srcId="{583F9B3E-1335-45CA-81D6-43CFA232C6E2}" destId="{67FC3BF4-7267-4115-A3D0-F08A1E8321B5}" srcOrd="8" destOrd="0" presId="urn:microsoft.com/office/officeart/2005/8/layout/cycle6"/>
    <dgm:cxn modelId="{7C5DD197-50AA-44BB-B348-7C46F731E6B5}" type="presParOf" srcId="{583F9B3E-1335-45CA-81D6-43CFA232C6E2}" destId="{3AA9572D-573B-41C2-9CD4-64631E853B4F}" srcOrd="9" destOrd="0" presId="urn:microsoft.com/office/officeart/2005/8/layout/cycle6"/>
    <dgm:cxn modelId="{97BBC613-9558-40FD-823C-11CD1D123EE6}" type="presParOf" srcId="{583F9B3E-1335-45CA-81D6-43CFA232C6E2}" destId="{1DD45B3F-66F4-44D0-96BC-FBA7A2B8DE16}" srcOrd="10" destOrd="0" presId="urn:microsoft.com/office/officeart/2005/8/layout/cycle6"/>
    <dgm:cxn modelId="{F205D5EF-F640-4AD7-A4BD-32A047A17BA8}" type="presParOf" srcId="{583F9B3E-1335-45CA-81D6-43CFA232C6E2}" destId="{A6A779F4-FE9D-4301-96CC-BA891830861E}" srcOrd="11" destOrd="0" presId="urn:microsoft.com/office/officeart/2005/8/layout/cycle6"/>
    <dgm:cxn modelId="{38EA5D98-13F9-4E65-BC9F-3B1E243DE3F8}" type="presParOf" srcId="{583F9B3E-1335-45CA-81D6-43CFA232C6E2}" destId="{AF40A347-6ABD-4812-9249-7639AD93D8F1}" srcOrd="12" destOrd="0" presId="urn:microsoft.com/office/officeart/2005/8/layout/cycle6"/>
    <dgm:cxn modelId="{784466C4-EA45-459C-98CB-691CE07C5B4D}" type="presParOf" srcId="{583F9B3E-1335-45CA-81D6-43CFA232C6E2}" destId="{F2611964-F310-4C30-ACE8-0DAC543CE5BC}" srcOrd="13" destOrd="0" presId="urn:microsoft.com/office/officeart/2005/8/layout/cycle6"/>
    <dgm:cxn modelId="{3261E28F-9DE8-4296-A8A4-B7BC002534D6}" type="presParOf" srcId="{583F9B3E-1335-45CA-81D6-43CFA232C6E2}" destId="{966AEA9C-424F-414F-8FE4-19B68223EDF4}" srcOrd="14" destOrd="0" presId="urn:microsoft.com/office/officeart/2005/8/layout/cycle6"/>
    <dgm:cxn modelId="{C9E68FC9-144D-4837-9AC2-B89EED99D0D1}" type="presParOf" srcId="{583F9B3E-1335-45CA-81D6-43CFA232C6E2}" destId="{4CDBD214-D0EC-47CA-A9D9-9AAC038B279C}" srcOrd="15" destOrd="0" presId="urn:microsoft.com/office/officeart/2005/8/layout/cycle6"/>
    <dgm:cxn modelId="{AC899F64-DDE9-4DB9-8358-CFF6B65AEC20}" type="presParOf" srcId="{583F9B3E-1335-45CA-81D6-43CFA232C6E2}" destId="{1E857560-4373-4EBB-A037-FEA55A01E819}" srcOrd="16" destOrd="0" presId="urn:microsoft.com/office/officeart/2005/8/layout/cycle6"/>
    <dgm:cxn modelId="{4BDEBCFA-19CC-4923-A96D-8B5990E8F1ED}" type="presParOf" srcId="{583F9B3E-1335-45CA-81D6-43CFA232C6E2}" destId="{29EFB37F-0892-462D-9EC4-866912352AA6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C64B-A5ED-498B-B37E-8FB2AE5C5C00}">
      <dsp:nvSpPr>
        <dsp:cNvPr id="0" name=""/>
        <dsp:cNvSpPr/>
      </dsp:nvSpPr>
      <dsp:spPr>
        <a:xfrm>
          <a:off x="2858742" y="2327"/>
          <a:ext cx="1221139" cy="793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Create Team</a:t>
          </a:r>
        </a:p>
      </dsp:txBody>
      <dsp:txXfrm>
        <a:off x="2897489" y="41074"/>
        <a:ext cx="1143645" cy="716246"/>
      </dsp:txXfrm>
    </dsp:sp>
    <dsp:sp modelId="{B711509C-8FD5-42B3-8522-C2ACE3EC5951}">
      <dsp:nvSpPr>
        <dsp:cNvPr id="0" name=""/>
        <dsp:cNvSpPr/>
      </dsp:nvSpPr>
      <dsp:spPr>
        <a:xfrm>
          <a:off x="1599443" y="399197"/>
          <a:ext cx="3739737" cy="3739737"/>
        </a:xfrm>
        <a:custGeom>
          <a:avLst/>
          <a:gdLst/>
          <a:ahLst/>
          <a:cxnLst/>
          <a:rect l="0" t="0" r="0" b="0"/>
          <a:pathLst>
            <a:path>
              <a:moveTo>
                <a:pt x="2488240" y="105208"/>
              </a:moveTo>
              <a:arcTo wR="1869868" hR="1869868" stAng="17358688" swAng="15010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CFA70-0C1F-45CC-B145-4F6682D423E9}">
      <dsp:nvSpPr>
        <dsp:cNvPr id="0" name=""/>
        <dsp:cNvSpPr/>
      </dsp:nvSpPr>
      <dsp:spPr>
        <a:xfrm>
          <a:off x="4478096" y="937261"/>
          <a:ext cx="1221139" cy="793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owners and members</a:t>
          </a:r>
        </a:p>
      </dsp:txBody>
      <dsp:txXfrm>
        <a:off x="4516843" y="976008"/>
        <a:ext cx="1143645" cy="716246"/>
      </dsp:txXfrm>
    </dsp:sp>
    <dsp:sp modelId="{91038435-9E34-4F7D-ADA0-F4870E5964B7}">
      <dsp:nvSpPr>
        <dsp:cNvPr id="0" name=""/>
        <dsp:cNvSpPr/>
      </dsp:nvSpPr>
      <dsp:spPr>
        <a:xfrm>
          <a:off x="1599443" y="399197"/>
          <a:ext cx="3739737" cy="3739737"/>
        </a:xfrm>
        <a:custGeom>
          <a:avLst/>
          <a:gdLst/>
          <a:ahLst/>
          <a:cxnLst/>
          <a:rect l="0" t="0" r="0" b="0"/>
          <a:pathLst>
            <a:path>
              <a:moveTo>
                <a:pt x="3663716" y="1342119"/>
              </a:moveTo>
              <a:arcTo wR="1869868" hR="1869868" stAng="20616369" swAng="19672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7F473-D5BB-4393-8337-8C3659A04EC9}">
      <dsp:nvSpPr>
        <dsp:cNvPr id="0" name=""/>
        <dsp:cNvSpPr/>
      </dsp:nvSpPr>
      <dsp:spPr>
        <a:xfrm>
          <a:off x="4478096" y="2807130"/>
          <a:ext cx="1221139" cy="793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Settings</a:t>
          </a:r>
        </a:p>
      </dsp:txBody>
      <dsp:txXfrm>
        <a:off x="4516843" y="2845877"/>
        <a:ext cx="1143645" cy="716246"/>
      </dsp:txXfrm>
    </dsp:sp>
    <dsp:sp modelId="{67FC3BF4-7267-4115-A3D0-F08A1E8321B5}">
      <dsp:nvSpPr>
        <dsp:cNvPr id="0" name=""/>
        <dsp:cNvSpPr/>
      </dsp:nvSpPr>
      <dsp:spPr>
        <a:xfrm>
          <a:off x="1599443" y="399197"/>
          <a:ext cx="3739737" cy="3739737"/>
        </a:xfrm>
        <a:custGeom>
          <a:avLst/>
          <a:gdLst/>
          <a:ahLst/>
          <a:cxnLst/>
          <a:rect l="0" t="0" r="0" b="0"/>
          <a:pathLst>
            <a:path>
              <a:moveTo>
                <a:pt x="3176491" y="3207459"/>
              </a:moveTo>
              <a:arcTo wR="1869868" hR="1869868" stAng="2740260" swAng="15010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9572D-573B-41C2-9CD4-64631E853B4F}">
      <dsp:nvSpPr>
        <dsp:cNvPr id="0" name=""/>
        <dsp:cNvSpPr/>
      </dsp:nvSpPr>
      <dsp:spPr>
        <a:xfrm>
          <a:off x="2858742" y="3742065"/>
          <a:ext cx="1221139" cy="793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Create Channels</a:t>
          </a:r>
        </a:p>
      </dsp:txBody>
      <dsp:txXfrm>
        <a:off x="2897489" y="3780812"/>
        <a:ext cx="1143645" cy="716246"/>
      </dsp:txXfrm>
    </dsp:sp>
    <dsp:sp modelId="{A6A779F4-FE9D-4301-96CC-BA891830861E}">
      <dsp:nvSpPr>
        <dsp:cNvPr id="0" name=""/>
        <dsp:cNvSpPr/>
      </dsp:nvSpPr>
      <dsp:spPr>
        <a:xfrm>
          <a:off x="1599443" y="399197"/>
          <a:ext cx="3739737" cy="3739737"/>
        </a:xfrm>
        <a:custGeom>
          <a:avLst/>
          <a:gdLst/>
          <a:ahLst/>
          <a:cxnLst/>
          <a:rect l="0" t="0" r="0" b="0"/>
          <a:pathLst>
            <a:path>
              <a:moveTo>
                <a:pt x="1251496" y="3634529"/>
              </a:moveTo>
              <a:arcTo wR="1869868" hR="1869868" stAng="6558688" swAng="15010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0A347-6ABD-4812-9249-7639AD93D8F1}">
      <dsp:nvSpPr>
        <dsp:cNvPr id="0" name=""/>
        <dsp:cNvSpPr/>
      </dsp:nvSpPr>
      <dsp:spPr>
        <a:xfrm>
          <a:off x="1239388" y="2807130"/>
          <a:ext cx="1221139" cy="793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Install apps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tabs</a:t>
          </a:r>
        </a:p>
      </dsp:txBody>
      <dsp:txXfrm>
        <a:off x="1278135" y="2845877"/>
        <a:ext cx="1143645" cy="716246"/>
      </dsp:txXfrm>
    </dsp:sp>
    <dsp:sp modelId="{966AEA9C-424F-414F-8FE4-19B68223EDF4}">
      <dsp:nvSpPr>
        <dsp:cNvPr id="0" name=""/>
        <dsp:cNvSpPr/>
      </dsp:nvSpPr>
      <dsp:spPr>
        <a:xfrm>
          <a:off x="1599443" y="399197"/>
          <a:ext cx="3739737" cy="3739737"/>
        </a:xfrm>
        <a:custGeom>
          <a:avLst/>
          <a:gdLst/>
          <a:ahLst/>
          <a:cxnLst/>
          <a:rect l="0" t="0" r="0" b="0"/>
          <a:pathLst>
            <a:path>
              <a:moveTo>
                <a:pt x="76020" y="2397618"/>
              </a:moveTo>
              <a:arcTo wR="1869868" hR="1869868" stAng="9816369" swAng="19672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BD214-D0EC-47CA-A9D9-9AAC038B279C}">
      <dsp:nvSpPr>
        <dsp:cNvPr id="0" name=""/>
        <dsp:cNvSpPr/>
      </dsp:nvSpPr>
      <dsp:spPr>
        <a:xfrm>
          <a:off x="1087448" y="937261"/>
          <a:ext cx="1525019" cy="793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Archive /Delete Teams</a:t>
          </a:r>
        </a:p>
      </dsp:txBody>
      <dsp:txXfrm>
        <a:off x="1126195" y="976008"/>
        <a:ext cx="1447525" cy="716246"/>
      </dsp:txXfrm>
    </dsp:sp>
    <dsp:sp modelId="{29EFB37F-0892-462D-9EC4-866912352AA6}">
      <dsp:nvSpPr>
        <dsp:cNvPr id="0" name=""/>
        <dsp:cNvSpPr/>
      </dsp:nvSpPr>
      <dsp:spPr>
        <a:xfrm>
          <a:off x="1599443" y="399197"/>
          <a:ext cx="3739737" cy="3739737"/>
        </a:xfrm>
        <a:custGeom>
          <a:avLst/>
          <a:gdLst/>
          <a:ahLst/>
          <a:cxnLst/>
          <a:rect l="0" t="0" r="0" b="0"/>
          <a:pathLst>
            <a:path>
              <a:moveTo>
                <a:pt x="563246" y="532278"/>
              </a:moveTo>
              <a:arcTo wR="1869868" hR="1869868" stAng="13540260" swAng="15010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6ABB04-46BA-B44B-84FE-F021EB8F85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98" r="4689" b="-1"/>
          <a:stretch/>
        </p:blipFill>
        <p:spPr>
          <a:xfrm>
            <a:off x="6510043" y="-1792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AA093-6DDE-2449-81FD-0923FC4A6660}"/>
              </a:ext>
            </a:extLst>
          </p:cNvPr>
          <p:cNvCxnSpPr>
            <a:cxnSpLocks/>
          </p:cNvCxnSpPr>
          <p:nvPr userDrawn="1"/>
        </p:nvCxnSpPr>
        <p:spPr>
          <a:xfrm>
            <a:off x="6499412" y="3601164"/>
            <a:ext cx="0" cy="173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ED363-F7B9-5843-A24B-FF0BA590F3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426" y="5975770"/>
            <a:ext cx="1953625" cy="562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926D74-FF86-444A-A850-E2721D9C38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20137" y="6202159"/>
            <a:ext cx="2150782" cy="3318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A88F3B-08DD-484B-A9B0-727D0F1AE79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37487" y="5906339"/>
            <a:ext cx="2636744" cy="701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09A9CF-1E54-A142-B283-462C7B7BB6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53599" y="5889278"/>
            <a:ext cx="1655855" cy="8252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97978C-50A8-C148-BA42-BB28FD8E02E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09454" y="106548"/>
            <a:ext cx="675502" cy="592699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BEB32886-A32A-B74E-9059-D41135DC059B}"/>
              </a:ext>
            </a:extLst>
          </p:cNvPr>
          <p:cNvSpPr txBox="1">
            <a:spLocks/>
          </p:cNvSpPr>
          <p:nvPr userDrawn="1"/>
        </p:nvSpPr>
        <p:spPr>
          <a:xfrm>
            <a:off x="9875321" y="70688"/>
            <a:ext cx="1412410" cy="40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#M365BLR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1F818CA-0BEE-7E41-9883-0304391BCDFC}"/>
              </a:ext>
            </a:extLst>
          </p:cNvPr>
          <p:cNvSpPr txBox="1">
            <a:spLocks/>
          </p:cNvSpPr>
          <p:nvPr userDrawn="1"/>
        </p:nvSpPr>
        <p:spPr>
          <a:xfrm>
            <a:off x="-713210" y="3601164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Microsoft 365 Saturday Bangalore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0C6734B-F48C-BC41-BB8C-14A833451600}"/>
              </a:ext>
            </a:extLst>
          </p:cNvPr>
          <p:cNvSpPr txBox="1">
            <a:spLocks/>
          </p:cNvSpPr>
          <p:nvPr userDrawn="1"/>
        </p:nvSpPr>
        <p:spPr>
          <a:xfrm>
            <a:off x="6776353" y="3601164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Dec 12, 2020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922017E-51C0-6842-A59A-8BF26F9803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8216" y="1441215"/>
            <a:ext cx="445406" cy="429791"/>
          </a:xfrm>
          <a:prstGeom prst="ellipse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2947D6-4819-5D49-B4AD-28993CE40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0137" y="1917587"/>
            <a:ext cx="980463" cy="946090"/>
          </a:xfrm>
          <a:prstGeom prst="ellipse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8896E4-C626-F246-874F-9CCC27B68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748" y="367761"/>
            <a:ext cx="1599712" cy="154362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94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36D6-36DA-C543-B9DA-D6BA11C9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50A8A-3A32-6D4C-833E-CD0C63B3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93ED-DD2A-4243-A7E4-BBF23E73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24B0C-DE91-5949-9B71-802494D9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5F287-15F4-5A48-8973-EA08E4DA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B50B2-294D-EC42-B5E6-83CC249F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DD709-3292-494D-A4CA-D038D53F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6A96-CFED-C54D-8985-71721382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FEC3-1943-D24D-9AC5-D8E04D1C1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58FC6-83AD-D244-A668-02467FE1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6D15-23EC-0644-92F2-CDE6C779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58B16-F506-F54A-AC56-905AA78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849DC-D1A3-464A-BE53-D62C714A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D442-5B81-584F-AFA1-8A995050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79F91-FA0A-A147-9DD4-2C267761A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6F32-AB9B-7C4B-9B97-2A4CF6C2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BA80-6014-C047-B613-AB0F3F30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90B7-CDE6-784E-AE0B-9481E7D6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D510-6D4A-A34D-B784-85A52CD3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58A-2F88-6B4D-B3D4-222490BA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0CE05-05E4-7E45-B1B3-8CE23539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4615-0630-E447-A50B-EE5376DF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AB6A-E118-AA42-9CF6-2C4C017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AD14-D6C0-9C4B-B2D6-32DC5E33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A6827-0555-B244-90E9-71F68933E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D0191-18A9-724E-98C9-29342199D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219D6-EEA4-6647-BB6B-0240350F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38C0-E6F3-7148-84E9-FC4C67D2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F677-FA94-CA48-AD17-35BC6FC0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A16C-F23D-5043-AB1B-CF68AF010B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0471" y="2722004"/>
            <a:ext cx="4495800" cy="603904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D30F2-47C9-A344-985C-4A13C9697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2414261" y="2933186"/>
            <a:ext cx="6996860" cy="103206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F9B6D-C3C4-7946-AA1E-0F172B49713D}"/>
              </a:ext>
            </a:extLst>
          </p:cNvPr>
          <p:cNvCxnSpPr>
            <a:cxnSpLocks/>
          </p:cNvCxnSpPr>
          <p:nvPr userDrawn="1"/>
        </p:nvCxnSpPr>
        <p:spPr>
          <a:xfrm>
            <a:off x="6006353" y="3429000"/>
            <a:ext cx="5217459" cy="0"/>
          </a:xfrm>
          <a:prstGeom prst="line">
            <a:avLst/>
          </a:prstGeom>
          <a:ln w="25400">
            <a:solidFill>
              <a:srgbClr val="B715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47E5537-4B1D-524F-B5EA-B7BE388606D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42658" y="2003731"/>
            <a:ext cx="2850537" cy="2850537"/>
          </a:xfrm>
          <a:prstGeom prst="ellipse">
            <a:avLst/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Profile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BB20D2-5BBB-0940-BD25-247D6037E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0471" y="3545542"/>
            <a:ext cx="4495800" cy="775445"/>
          </a:xfrm>
        </p:spPr>
        <p:txBody>
          <a:bodyPr>
            <a:noAutofit/>
          </a:bodyPr>
          <a:lstStyle>
            <a:lvl1pPr>
              <a:buNone/>
              <a:defRPr sz="20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Title, Company Name</a:t>
            </a:r>
          </a:p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D5366-6782-5248-A8F8-8EB603EA2BD3}"/>
              </a:ext>
            </a:extLst>
          </p:cNvPr>
          <p:cNvSpPr txBox="1"/>
          <p:nvPr userDrawn="1"/>
        </p:nvSpPr>
        <p:spPr>
          <a:xfrm>
            <a:off x="10995839" y="0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71585"/>
                </a:solidFill>
              </a:rPr>
              <a:t>#M365BLR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8D6B4-9C25-A94B-86D2-85D4816BCE56}"/>
              </a:ext>
            </a:extLst>
          </p:cNvPr>
          <p:cNvSpPr txBox="1"/>
          <p:nvPr userDrawn="1"/>
        </p:nvSpPr>
        <p:spPr>
          <a:xfrm>
            <a:off x="1986889" y="18107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71585"/>
                </a:solidFill>
              </a:rPr>
              <a:t>Microsoft 365 Saturday Bangalore</a:t>
            </a:r>
          </a:p>
        </p:txBody>
      </p:sp>
    </p:spTree>
    <p:extLst>
      <p:ext uri="{BB962C8B-B14F-4D97-AF65-F5344CB8AC3E}">
        <p14:creationId xmlns:p14="http://schemas.microsoft.com/office/powerpoint/2010/main" val="10278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E250DC-4322-B149-9101-97571CCBC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88" y="117763"/>
            <a:ext cx="11951937" cy="1245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6DA50-12E7-CF42-8FE2-0FCDDDF835EB}"/>
              </a:ext>
            </a:extLst>
          </p:cNvPr>
          <p:cNvSpPr txBox="1"/>
          <p:nvPr userDrawn="1"/>
        </p:nvSpPr>
        <p:spPr>
          <a:xfrm>
            <a:off x="24276" y="6488668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71585"/>
                </a:solidFill>
              </a:rPr>
              <a:t>Microsoft 365 Saturday Bangalore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9D3D0-7CC6-E543-9033-ACA1BBC9B5A6}"/>
              </a:ext>
            </a:extLst>
          </p:cNvPr>
          <p:cNvSpPr txBox="1"/>
          <p:nvPr userDrawn="1"/>
        </p:nvSpPr>
        <p:spPr>
          <a:xfrm>
            <a:off x="10969665" y="648866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B71585"/>
                </a:solidFill>
              </a:rPr>
              <a:t>#M365BLR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05A42-63AB-B645-9283-B9FED495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2" y="328204"/>
            <a:ext cx="10712618" cy="8244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5E95C-E5AA-B740-9049-5967B340D1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3606" y="441608"/>
            <a:ext cx="675502" cy="59269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4DB59E-8F2B-6B4B-9500-BF90EBA3A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713" y="1512888"/>
            <a:ext cx="11951937" cy="480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3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E250DC-4322-B149-9101-97571CCBC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288" y="117763"/>
            <a:ext cx="11951937" cy="3402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6DA50-12E7-CF42-8FE2-0FCDDDF835EB}"/>
              </a:ext>
            </a:extLst>
          </p:cNvPr>
          <p:cNvSpPr txBox="1"/>
          <p:nvPr userDrawn="1"/>
        </p:nvSpPr>
        <p:spPr>
          <a:xfrm>
            <a:off x="24276" y="6488668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71585"/>
                </a:solidFill>
              </a:rPr>
              <a:t>Microsoft 365 Saturday Bangalore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9D3D0-7CC6-E543-9033-ACA1BBC9B5A6}"/>
              </a:ext>
            </a:extLst>
          </p:cNvPr>
          <p:cNvSpPr txBox="1"/>
          <p:nvPr userDrawn="1"/>
        </p:nvSpPr>
        <p:spPr>
          <a:xfrm>
            <a:off x="10969665" y="648866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B71585"/>
                </a:solidFill>
              </a:rPr>
              <a:t>#M365BLR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5E95C-E5AA-B740-9049-5967B340D1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8249" y="603448"/>
            <a:ext cx="675502" cy="5926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18A4F-BF8D-CB40-8347-9B3453D73D05}"/>
              </a:ext>
            </a:extLst>
          </p:cNvPr>
          <p:cNvSpPr txBox="1"/>
          <p:nvPr userDrawn="1"/>
        </p:nvSpPr>
        <p:spPr>
          <a:xfrm>
            <a:off x="802678" y="1964625"/>
            <a:ext cx="10573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Thank you Sponsors 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6823D0-CDD5-A447-A27F-F8CD1DD9ACF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2678" y="4678202"/>
            <a:ext cx="1953625" cy="562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0248F-A342-F24C-B8FA-2C9561F6C5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37389" y="4904591"/>
            <a:ext cx="2150782" cy="331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E2669-BEF1-544A-AE45-28F9DC73901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54739" y="4608771"/>
            <a:ext cx="2636744" cy="701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162FF0-CABA-3049-A4E6-6C425FF847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70851" y="4591710"/>
            <a:ext cx="1655855" cy="8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4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E250DC-4322-B149-9101-97571CCBC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4336" y="-66759"/>
            <a:ext cx="3897664" cy="6991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6DA50-12E7-CF42-8FE2-0FCDDDF835EB}"/>
              </a:ext>
            </a:extLst>
          </p:cNvPr>
          <p:cNvSpPr txBox="1"/>
          <p:nvPr userDrawn="1"/>
        </p:nvSpPr>
        <p:spPr>
          <a:xfrm>
            <a:off x="24276" y="6488668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71585"/>
                </a:solidFill>
              </a:rPr>
              <a:t>Microsoft 365 Saturday Bangalore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9D3D0-7CC6-E543-9033-ACA1BBC9B5A6}"/>
              </a:ext>
            </a:extLst>
          </p:cNvPr>
          <p:cNvSpPr txBox="1"/>
          <p:nvPr userDrawn="1"/>
        </p:nvSpPr>
        <p:spPr>
          <a:xfrm>
            <a:off x="10969665" y="648866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#M365BLR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05A42-63AB-B645-9283-B9FED495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4" y="220804"/>
            <a:ext cx="8060242" cy="1184684"/>
          </a:xfrm>
        </p:spPr>
        <p:txBody>
          <a:bodyPr/>
          <a:lstStyle>
            <a:lvl1pPr>
              <a:defRPr>
                <a:solidFill>
                  <a:srgbClr val="B7158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5E95C-E5AA-B740-9049-5967B340D1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29994" y="220447"/>
            <a:ext cx="675502" cy="59269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4DB59E-8F2B-6B4B-9500-BF90EBA3A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2713" y="1432290"/>
            <a:ext cx="8060241" cy="48875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5D9E-979A-7046-88DB-E1F3D4A5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474A-C6C2-2E46-B7F5-738AECF5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C123-A9F6-8C4C-A6C9-20D04F35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C556-1CE9-F849-8E21-550F2B4B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248A-E39D-3C46-B2A5-E5F72C8C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D72B-1696-6C40-B883-5DD98E8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FE3D4-507F-ED4B-9E23-90362E95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3D0C-15D6-7941-99E9-D1FB34AE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4A8E-5DF9-A14F-925A-545EFED7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59EA-6988-D849-95BC-D4F8483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3A8C-F04B-9840-A124-022FC1C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D77F-AEF8-454D-8911-61217942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93673-725B-024E-89F0-F21EEAFD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451D-A308-824F-859C-0141CCE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8922-D7F9-4A41-A273-9436AC23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D5241-E756-6A47-9FB8-1C2E779D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2EA8-AA63-EE40-A8F7-9642B1C9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6E60-C07F-E542-A9A6-B885508F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815A6-3878-C148-81A3-C367694C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B9AF-B6B0-7140-8DE0-4EB531236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53A8-FFD4-0B44-897F-8193106EB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07D94-1C30-7449-BB1E-39BBC408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E1F9F-F6ED-EA47-8A44-6E65E9B3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A3012-41EC-064B-8271-82F985CC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08A9D-6F45-8348-A942-6B1DAB09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4FDD3-C745-BF4F-842C-EB25AE5C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A4CC-749F-FE4B-A8ED-8C03B4011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603D-F33C-3C42-A331-BF95670155A0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7205-2C83-4F41-BCA6-8BA89010E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102A-BB36-D54D-BAE4-27451E84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61D3-E855-D84F-85F5-F75EB5B9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.microsoft.com/v1.0/teams/%7bteam-id%7d/channels/%7bchannel-id%7d/tabs" TargetMode="External"/><Relationship Id="rId3" Type="http://schemas.openxmlformats.org/officeDocument/2006/relationships/hyperlink" Target="https://graph.microsoft.com/v1.0/%7bresource%7d?%5bquery_parameters" TargetMode="External"/><Relationship Id="rId7" Type="http://schemas.openxmlformats.org/officeDocument/2006/relationships/hyperlink" Target="https://graph.microsoft.com/v1.0/teams/%7bteam-id%7d/channels/%7bchannel-id%7d" TargetMode="External"/><Relationship Id="rId2" Type="http://schemas.openxmlformats.org/officeDocument/2006/relationships/hyperlink" Target="https://graph.microsof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raph.microsoft.com/v1.0/teams/%7bteam-id%7d/channels" TargetMode="External"/><Relationship Id="rId5" Type="http://schemas.openxmlformats.org/officeDocument/2006/relationships/hyperlink" Target="https://graph.microsoft.com/v1.0/teams/%7bteam-id%7d" TargetMode="External"/><Relationship Id="rId4" Type="http://schemas.openxmlformats.org/officeDocument/2006/relationships/hyperlink" Target="https://graph.microsoft.com/v1.0/team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graph/graph-explorer" TargetMode="External"/><Relationship Id="rId2" Type="http://schemas.openxmlformats.org/officeDocument/2006/relationships/hyperlink" Target="https://docs.microsoft.com/en-us/graph/api/resources/teams-api-overview?view=graph-rest-1.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graph/api/channel-delete?view=graph-rest-1.0" TargetMode="External"/><Relationship Id="rId21" Type="http://schemas.openxmlformats.org/officeDocument/2006/relationships/hyperlink" Target="https://docs.microsoft.com/en-us/graph/api/resources/channel?view=graph-rest-1.0" TargetMode="External"/><Relationship Id="rId42" Type="http://schemas.openxmlformats.org/officeDocument/2006/relationships/hyperlink" Target="https://docs.microsoft.com/en-us/graph/api/resources/chatmessage?view=graph-rest-1.0" TargetMode="External"/><Relationship Id="rId47" Type="http://schemas.openxmlformats.org/officeDocument/2006/relationships/hyperlink" Target="https://docs.microsoft.com/en-us/graph/api/call-redirect?view=graph-rest-1.0" TargetMode="External"/><Relationship Id="rId63" Type="http://schemas.openxmlformats.org/officeDocument/2006/relationships/hyperlink" Target="https://docs.microsoft.com/en-us/graph/api/resources/shift?view=graph-rest-1.0" TargetMode="External"/><Relationship Id="rId68" Type="http://schemas.openxmlformats.org/officeDocument/2006/relationships/hyperlink" Target="https://docs.microsoft.com/en-us/graph/api/shift-delete?view=graph-rest-1.0" TargetMode="External"/><Relationship Id="rId16" Type="http://schemas.openxmlformats.org/officeDocument/2006/relationships/hyperlink" Target="https://docs.microsoft.com/en-us/graph/api/group-delete-owners?view=graph-rest-1.0" TargetMode="External"/><Relationship Id="rId11" Type="http://schemas.openxmlformats.org/officeDocument/2006/relationships/hyperlink" Target="https://docs.microsoft.com/en-us/graph/api/team-unarchive?view=graph-rest-1.0" TargetMode="External"/><Relationship Id="rId24" Type="http://schemas.openxmlformats.org/officeDocument/2006/relationships/hyperlink" Target="https://docs.microsoft.com/en-us/graph/api/channel-get?view=graph-rest-1.0" TargetMode="External"/><Relationship Id="rId32" Type="http://schemas.openxmlformats.org/officeDocument/2006/relationships/hyperlink" Target="https://docs.microsoft.com/en-us/graph/api/teamstab-delete?view=graph-rest-1.0" TargetMode="External"/><Relationship Id="rId37" Type="http://schemas.openxmlformats.org/officeDocument/2006/relationships/hyperlink" Target="https://docs.microsoft.com/en-us/graph/api/teamsapp-delete?view=graph-rest-1.0" TargetMode="External"/><Relationship Id="rId40" Type="http://schemas.openxmlformats.org/officeDocument/2006/relationships/hyperlink" Target="https://docs.microsoft.com/en-us/graph/api/teamsappinstallation-add?view=graph-rest-1.0" TargetMode="External"/><Relationship Id="rId45" Type="http://schemas.openxmlformats.org/officeDocument/2006/relationships/hyperlink" Target="https://docs.microsoft.com/en-us/graph/api/call-answer?view=graph-rest-1.0" TargetMode="External"/><Relationship Id="rId53" Type="http://schemas.openxmlformats.org/officeDocument/2006/relationships/hyperlink" Target="https://docs.microsoft.com/en-us/graph/api/resources/schedule?view=graph-rest-1.0" TargetMode="External"/><Relationship Id="rId58" Type="http://schemas.openxmlformats.org/officeDocument/2006/relationships/hyperlink" Target="https://docs.microsoft.com/en-us/graph/api/schedule-post-schedulinggroups?view=graph-rest-1.0" TargetMode="External"/><Relationship Id="rId66" Type="http://schemas.openxmlformats.org/officeDocument/2006/relationships/hyperlink" Target="https://docs.microsoft.com/en-us/graph/api/shift-get?view=graph-rest-1.0" TargetMode="External"/><Relationship Id="rId74" Type="http://schemas.openxmlformats.org/officeDocument/2006/relationships/hyperlink" Target="https://docs.microsoft.com/en-us/graph/api/timeoff-delete?view=graph-rest-1.0" TargetMode="External"/><Relationship Id="rId79" Type="http://schemas.openxmlformats.org/officeDocument/2006/relationships/hyperlink" Target="https://docs.microsoft.com/en-us/graph/api/timeoffreason-put?view=graph-rest-1.0" TargetMode="External"/><Relationship Id="rId5" Type="http://schemas.openxmlformats.org/officeDocument/2006/relationships/hyperlink" Target="https://docs.microsoft.com/en-us/graph/api/team-put-teams?view=graph-rest-1.0" TargetMode="External"/><Relationship Id="rId61" Type="http://schemas.openxmlformats.org/officeDocument/2006/relationships/hyperlink" Target="https://docs.microsoft.com/en-us/graph/api/schedulinggroup-put?view=graph-rest-1.0" TargetMode="External"/><Relationship Id="rId19" Type="http://schemas.openxmlformats.org/officeDocument/2006/relationships/hyperlink" Target="https://docs.microsoft.com/en-us/graph/api/resources/plannergroup?view=graph-rest-1.0" TargetMode="External"/><Relationship Id="rId14" Type="http://schemas.openxmlformats.org/officeDocument/2006/relationships/hyperlink" Target="https://docs.microsoft.com/en-us/graph/api/group-delete-members?view=graph-rest-1.0" TargetMode="External"/><Relationship Id="rId22" Type="http://schemas.openxmlformats.org/officeDocument/2006/relationships/hyperlink" Target="https://docs.microsoft.com/en-us/graph/api/channel-list?view=graph-rest-1.0" TargetMode="External"/><Relationship Id="rId27" Type="http://schemas.openxmlformats.org/officeDocument/2006/relationships/hyperlink" Target="https://docs.microsoft.com/en-us/graph/api/resources/teamstab?view=graph-rest-1.0" TargetMode="External"/><Relationship Id="rId30" Type="http://schemas.openxmlformats.org/officeDocument/2006/relationships/hyperlink" Target="https://docs.microsoft.com/en-us/graph/api/teamstab-get?view=graph-rest-1.0" TargetMode="External"/><Relationship Id="rId35" Type="http://schemas.openxmlformats.org/officeDocument/2006/relationships/hyperlink" Target="https://docs.microsoft.com/en-us/graph/api/teamsapp-publish?view=graph-rest-1.0" TargetMode="External"/><Relationship Id="rId43" Type="http://schemas.openxmlformats.org/officeDocument/2006/relationships/hyperlink" Target="https://docs.microsoft.com/en-us/graph/api/channel-post-message?view=graph-rest-1.0" TargetMode="External"/><Relationship Id="rId48" Type="http://schemas.openxmlformats.org/officeDocument/2006/relationships/hyperlink" Target="https://docs.microsoft.com/en-us/graph/api/call-mute?view=graph-rest-1.0" TargetMode="External"/><Relationship Id="rId56" Type="http://schemas.openxmlformats.org/officeDocument/2006/relationships/hyperlink" Target="https://docs.microsoft.com/en-us/graph/api/schedule-share?view=graph-rest-1.0" TargetMode="External"/><Relationship Id="rId64" Type="http://schemas.openxmlformats.org/officeDocument/2006/relationships/hyperlink" Target="https://docs.microsoft.com/en-us/graph/api/schedule-post-shifts?view=graph-rest-1.0" TargetMode="External"/><Relationship Id="rId69" Type="http://schemas.openxmlformats.org/officeDocument/2006/relationships/hyperlink" Target="https://docs.microsoft.com/en-us/graph/api/resources/timeoff?view=graph-rest-1.0" TargetMode="External"/><Relationship Id="rId77" Type="http://schemas.openxmlformats.org/officeDocument/2006/relationships/hyperlink" Target="https://docs.microsoft.com/en-us/graph/api/schedule-list-timeoffreasons?view=graph-rest-1.0" TargetMode="External"/><Relationship Id="rId8" Type="http://schemas.openxmlformats.org/officeDocument/2006/relationships/hyperlink" Target="https://docs.microsoft.com/en-us/graph/api/group-delete?view=graph-rest-1.0" TargetMode="External"/><Relationship Id="rId51" Type="http://schemas.openxmlformats.org/officeDocument/2006/relationships/hyperlink" Target="https://docs.microsoft.com/en-us/graph/api/call-list-participants?view=graph-rest-1.0" TargetMode="External"/><Relationship Id="rId72" Type="http://schemas.openxmlformats.org/officeDocument/2006/relationships/hyperlink" Target="https://docs.microsoft.com/en-us/graph/api/timeoff-get?view=graph-rest-1.0" TargetMode="External"/><Relationship Id="rId80" Type="http://schemas.openxmlformats.org/officeDocument/2006/relationships/hyperlink" Target="https://docs.microsoft.com/en-us/graph/api/timeoffreason-delete?view=graph-rest-1.0" TargetMode="External"/><Relationship Id="rId3" Type="http://schemas.openxmlformats.org/officeDocument/2006/relationships/hyperlink" Target="https://docs.microsoft.com/en-us/graph/api/user-list-joinedteams?view=graph-rest-1.0" TargetMode="External"/><Relationship Id="rId12" Type="http://schemas.openxmlformats.org/officeDocument/2006/relationships/hyperlink" Target="https://docs.microsoft.com/en-us/graph/api/resources/group?view=graph-rest-1.0" TargetMode="External"/><Relationship Id="rId17" Type="http://schemas.openxmlformats.org/officeDocument/2006/relationships/hyperlink" Target="https://docs.microsoft.com/en-us/graph/api/resources/drive?view=graph-rest-1.0" TargetMode="External"/><Relationship Id="rId25" Type="http://schemas.openxmlformats.org/officeDocument/2006/relationships/hyperlink" Target="https://docs.microsoft.com/en-us/graph/api/channel-patch?view=graph-rest-1.0" TargetMode="External"/><Relationship Id="rId33" Type="http://schemas.openxmlformats.org/officeDocument/2006/relationships/hyperlink" Target="https://docs.microsoft.com/en-us/graph/api/resources/teamsapp?view=graph-rest-1.0" TargetMode="External"/><Relationship Id="rId38" Type="http://schemas.openxmlformats.org/officeDocument/2006/relationships/hyperlink" Target="https://docs.microsoft.com/en-us/graph/api/resources/teamsappinstallation?view=graph-rest-1.0" TargetMode="External"/><Relationship Id="rId46" Type="http://schemas.openxmlformats.org/officeDocument/2006/relationships/hyperlink" Target="https://docs.microsoft.com/en-us/graph/api/call-reject?view=graph-rest-1.0" TargetMode="External"/><Relationship Id="rId59" Type="http://schemas.openxmlformats.org/officeDocument/2006/relationships/hyperlink" Target="https://docs.microsoft.com/en-us/graph/api/schedule-list-schedulinggroups?view=graph-rest-1.0" TargetMode="External"/><Relationship Id="rId67" Type="http://schemas.openxmlformats.org/officeDocument/2006/relationships/hyperlink" Target="https://docs.microsoft.com/en-us/graph/api/shift-put?view=graph-rest-1.0" TargetMode="External"/><Relationship Id="rId20" Type="http://schemas.openxmlformats.org/officeDocument/2006/relationships/hyperlink" Target="https://docs.microsoft.com/en-us/graph/api/resources/event?view=graph-rest-1.0" TargetMode="External"/><Relationship Id="rId41" Type="http://schemas.openxmlformats.org/officeDocument/2006/relationships/hyperlink" Target="https://docs.microsoft.com/en-us/graph/api/teamsappinstallation-delete?view=graph-rest-1.0" TargetMode="External"/><Relationship Id="rId54" Type="http://schemas.openxmlformats.org/officeDocument/2006/relationships/hyperlink" Target="https://docs.microsoft.com/en-us/graph/api/team-put-schedule?view=graph-rest-1.0" TargetMode="External"/><Relationship Id="rId62" Type="http://schemas.openxmlformats.org/officeDocument/2006/relationships/hyperlink" Target="https://docs.microsoft.com/en-us/graph/api/schedulinggroup-delete?view=graph-rest-1.0" TargetMode="External"/><Relationship Id="rId70" Type="http://schemas.openxmlformats.org/officeDocument/2006/relationships/hyperlink" Target="https://docs.microsoft.com/en-us/graph/api/schedule-post-timesoff?view=graph-rest-1.0" TargetMode="External"/><Relationship Id="rId75" Type="http://schemas.openxmlformats.org/officeDocument/2006/relationships/hyperlink" Target="https://docs.microsoft.com/en-us/graph/api/resources/timeoffreason?view=graph-rest-1.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graph/api/team-get?view=graph-rest-1.0" TargetMode="External"/><Relationship Id="rId15" Type="http://schemas.openxmlformats.org/officeDocument/2006/relationships/hyperlink" Target="https://docs.microsoft.com/en-us/graph/api/group-post-owners?view=graph-rest-1.0" TargetMode="External"/><Relationship Id="rId23" Type="http://schemas.openxmlformats.org/officeDocument/2006/relationships/hyperlink" Target="https://docs.microsoft.com/en-us/graph/api/channel-post?view=graph-rest-1.0" TargetMode="External"/><Relationship Id="rId28" Type="http://schemas.openxmlformats.org/officeDocument/2006/relationships/hyperlink" Target="https://docs.microsoft.com/en-us/graph/api/teamstab-list?view=graph-rest-1.0" TargetMode="External"/><Relationship Id="rId36" Type="http://schemas.openxmlformats.org/officeDocument/2006/relationships/hyperlink" Target="https://docs.microsoft.com/en-us/graph/api/teamsapp-update?view=graph-rest-1.0" TargetMode="External"/><Relationship Id="rId49" Type="http://schemas.openxmlformats.org/officeDocument/2006/relationships/hyperlink" Target="https://docs.microsoft.com/en-us/graph/api/call-unmute?view=graph-rest-1.0" TargetMode="External"/><Relationship Id="rId57" Type="http://schemas.openxmlformats.org/officeDocument/2006/relationships/hyperlink" Target="https://docs.microsoft.com/en-us/graph/api/resources/schedulinggroup?view=graph-rest-1.0" TargetMode="External"/><Relationship Id="rId10" Type="http://schemas.openxmlformats.org/officeDocument/2006/relationships/hyperlink" Target="https://docs.microsoft.com/en-us/graph/api/team-archive?view=graph-rest-1.0" TargetMode="External"/><Relationship Id="rId31" Type="http://schemas.openxmlformats.org/officeDocument/2006/relationships/hyperlink" Target="https://docs.microsoft.com/en-us/graph/api/teamstab-update?view=graph-rest-1.0" TargetMode="External"/><Relationship Id="rId44" Type="http://schemas.openxmlformats.org/officeDocument/2006/relationships/hyperlink" Target="https://docs.microsoft.com/en-us/graph/api/resources/call?view=graph-rest-1.0" TargetMode="External"/><Relationship Id="rId52" Type="http://schemas.openxmlformats.org/officeDocument/2006/relationships/hyperlink" Target="https://docs.microsoft.com/en-us/graph/api/participant-invite?view=graph-rest-1.0" TargetMode="External"/><Relationship Id="rId60" Type="http://schemas.openxmlformats.org/officeDocument/2006/relationships/hyperlink" Target="https://docs.microsoft.com/en-us/graph/api/schedulinggroup-get?view=graph-rest-1.0" TargetMode="External"/><Relationship Id="rId65" Type="http://schemas.openxmlformats.org/officeDocument/2006/relationships/hyperlink" Target="https://docs.microsoft.com/en-us/graph/api/schedule-list-shifts?view=graph-rest-1.0" TargetMode="External"/><Relationship Id="rId73" Type="http://schemas.openxmlformats.org/officeDocument/2006/relationships/hyperlink" Target="https://docs.microsoft.com/en-us/graph/api/timeoff-put?view=graph-rest-1.0" TargetMode="External"/><Relationship Id="rId78" Type="http://schemas.openxmlformats.org/officeDocument/2006/relationships/hyperlink" Target="https://docs.microsoft.com/en-us/graph/api/timeoffreason-get?view=graph-rest-1.0" TargetMode="External"/><Relationship Id="rId4" Type="http://schemas.openxmlformats.org/officeDocument/2006/relationships/hyperlink" Target="https://docs.microsoft.com/en-us/graph/teams-list-all-teams" TargetMode="External"/><Relationship Id="rId9" Type="http://schemas.openxmlformats.org/officeDocument/2006/relationships/hyperlink" Target="https://docs.microsoft.com/en-us/graph/api/team-clone?view=graph-rest-1.0" TargetMode="External"/><Relationship Id="rId13" Type="http://schemas.openxmlformats.org/officeDocument/2006/relationships/hyperlink" Target="https://docs.microsoft.com/en-us/graph/api/group-post-members?view=graph-rest-1.0" TargetMode="External"/><Relationship Id="rId18" Type="http://schemas.openxmlformats.org/officeDocument/2006/relationships/hyperlink" Target="https://docs.microsoft.com/en-us/graph/api/resources/notebook?view=graph-rest-1.0" TargetMode="External"/><Relationship Id="rId39" Type="http://schemas.openxmlformats.org/officeDocument/2006/relationships/hyperlink" Target="https://docs.microsoft.com/en-us/graph/api/teamsappinstallation-list?view=graph-rest-1.0" TargetMode="External"/><Relationship Id="rId34" Type="http://schemas.openxmlformats.org/officeDocument/2006/relationships/hyperlink" Target="https://docs.microsoft.com/en-us/graph/api/teamsapp-list?view=graph-rest-1.0" TargetMode="External"/><Relationship Id="rId50" Type="http://schemas.openxmlformats.org/officeDocument/2006/relationships/hyperlink" Target="https://docs.microsoft.com/en-us/graph/api/call-changescreensharingrole?view=graph-rest-1.0" TargetMode="External"/><Relationship Id="rId55" Type="http://schemas.openxmlformats.org/officeDocument/2006/relationships/hyperlink" Target="https://docs.microsoft.com/en-us/graph/api/schedule-get?view=graph-rest-1.0" TargetMode="External"/><Relationship Id="rId76" Type="http://schemas.openxmlformats.org/officeDocument/2006/relationships/hyperlink" Target="https://docs.microsoft.com/en-us/graph/api/schedule-post-timeoffreasons?view=graph-rest-1.0" TargetMode="External"/><Relationship Id="rId7" Type="http://schemas.openxmlformats.org/officeDocument/2006/relationships/hyperlink" Target="https://docs.microsoft.com/en-us/graph/api/team-update?view=graph-rest-1.0" TargetMode="External"/><Relationship Id="rId71" Type="http://schemas.openxmlformats.org/officeDocument/2006/relationships/hyperlink" Target="https://docs.microsoft.com/en-us/graph/api/schedule-list-timesoff?view=graph-rest-1.0" TargetMode="External"/><Relationship Id="rId2" Type="http://schemas.openxmlformats.org/officeDocument/2006/relationships/hyperlink" Target="https://docs.microsoft.com/en-us/graph/api/resources/team?view=graph-rest-1.0" TargetMode="External"/><Relationship Id="rId29" Type="http://schemas.openxmlformats.org/officeDocument/2006/relationships/hyperlink" Target="https://docs.microsoft.com/en-us/graph/api/teamstab-add?view=graph-rest-1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teamsgraph/requestacces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graph/api/channel-get-messagereply" TargetMode="External"/><Relationship Id="rId13" Type="http://schemas.openxmlformats.org/officeDocument/2006/relationships/hyperlink" Target="https://docs.microsoft.com/en-us/graph/api/conversationmember-list" TargetMode="External"/><Relationship Id="rId3" Type="http://schemas.openxmlformats.org/officeDocument/2006/relationships/hyperlink" Target="https://docs.microsoft.com/en-us/graph/auth/auth-concepts#microsoft-graph-permissions" TargetMode="External"/><Relationship Id="rId7" Type="http://schemas.openxmlformats.org/officeDocument/2006/relationships/hyperlink" Target="https://docs.microsoft.com/en-us/graph/api/channel-list-messagereplies" TargetMode="External"/><Relationship Id="rId12" Type="http://schemas.openxmlformats.org/officeDocument/2006/relationships/hyperlink" Target="https://docs.microsoft.com/en-us/graph/api/chatmessagehostedcontent-get" TargetMode="External"/><Relationship Id="rId2" Type="http://schemas.openxmlformats.org/officeDocument/2006/relationships/hyperlink" Target="https://docs.microsoft.com/en-us/graph/api/channel-list-messag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graph/api/subscription-post-subscriptions" TargetMode="External"/><Relationship Id="rId11" Type="http://schemas.openxmlformats.org/officeDocument/2006/relationships/hyperlink" Target="https://docs.microsoft.com/en-us/graph/api/chatmessage-list-chatmessagehostedcontents" TargetMode="External"/><Relationship Id="rId5" Type="http://schemas.openxmlformats.org/officeDocument/2006/relationships/hyperlink" Target="https://docs.microsoft.com/en-us/graph/api/channel-get-message" TargetMode="External"/><Relationship Id="rId10" Type="http://schemas.openxmlformats.org/officeDocument/2006/relationships/hyperlink" Target="https://docs.microsoft.com/en-us/graph/api/chat-get-message" TargetMode="External"/><Relationship Id="rId4" Type="http://schemas.openxmlformats.org/officeDocument/2006/relationships/hyperlink" Target="https://docs.microsoft.com/en-us/graph/api/chatmessage-delta" TargetMode="External"/><Relationship Id="rId9" Type="http://schemas.openxmlformats.org/officeDocument/2006/relationships/hyperlink" Target="https://docs.microsoft.com/en-us/graph/api/chat-list-message" TargetMode="External"/><Relationship Id="rId14" Type="http://schemas.openxmlformats.org/officeDocument/2006/relationships/hyperlink" Target="https://docs.microsoft.com/en-us/graph/api/conversationmember-ge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graph/api/channel-update-members?view=graph-rest-beta&amp;preserve-view=true" TargetMode="External"/><Relationship Id="rId3" Type="http://schemas.openxmlformats.org/officeDocument/2006/relationships/hyperlink" Target="https://docs.microsoft.com/en-us/graph/api/resources/chatmessage" TargetMode="External"/><Relationship Id="rId7" Type="http://schemas.openxmlformats.org/officeDocument/2006/relationships/hyperlink" Target="https://docs.microsoft.com/en-us/graph/api/channel-post-members?view=graph-rest-beta&amp;preserve-view=true" TargetMode="External"/><Relationship Id="rId2" Type="http://schemas.openxmlformats.org/officeDocument/2006/relationships/hyperlink" Target="https://aka.ms/teams-rs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graph/api/channel-get-members?view=graph-rest-beta&amp;preserve-view=true" TargetMode="External"/><Relationship Id="rId5" Type="http://schemas.openxmlformats.org/officeDocument/2006/relationships/hyperlink" Target="https://docs.microsoft.com/en-us/graph/api/channel-list-members?view=graph-rest-beta&amp;preserve-view=true" TargetMode="External"/><Relationship Id="rId4" Type="http://schemas.openxmlformats.org/officeDocument/2006/relationships/hyperlink" Target="https://docs.microsoft.com/en-us/graph/api/resources/channel?view=graph-rest-beta&amp;preserve-view=true" TargetMode="External"/><Relationship Id="rId9" Type="http://schemas.openxmlformats.org/officeDocument/2006/relationships/hyperlink" Target="https://docs.microsoft.com/en-us/graph/api/channel-delete-members?view=graph-rest-beta&amp;preserve-view=tru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-sharpcorner.com/members/siddharth-vaghasia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www.linkedin.com/in/siddharthvaghasia" TargetMode="External"/><Relationship Id="rId5" Type="http://schemas.openxmlformats.org/officeDocument/2006/relationships/image" Target="../media/image9.jpeg"/><Relationship Id="rId10" Type="http://schemas.openxmlformats.org/officeDocument/2006/relationships/image" Target="../media/image13.png"/><Relationship Id="rId4" Type="http://schemas.openxmlformats.org/officeDocument/2006/relationships/hyperlink" Target="https://siddharthvaghasia.com/" TargetMode="External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74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DAB-AFB9-403C-94CD-0AAA9F4A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AFB0-9B0C-4381-BE18-6D5629CA61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Operations related to teams tabs(add/edit/remove)</a:t>
            </a:r>
          </a:p>
          <a:p>
            <a:r>
              <a:rPr lang="en-IN" dirty="0"/>
              <a:t>Operations related to teams App(list/publish/remove)</a:t>
            </a:r>
          </a:p>
          <a:p>
            <a:r>
              <a:rPr lang="en-IN" dirty="0"/>
              <a:t>Chat Message (read/send) to Channels</a:t>
            </a:r>
          </a:p>
          <a:p>
            <a:r>
              <a:rPr lang="en-IN" dirty="0"/>
              <a:t>Call (answer, reject, mute, unmute, list/invite participants)</a:t>
            </a:r>
          </a:p>
          <a:p>
            <a:r>
              <a:rPr lang="en-IN" dirty="0"/>
              <a:t>Operations related to Shift , Schedule , time Off.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58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4DD7-A414-4497-B149-56E18ED3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Points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851E-4619-4D2E-8638-5291E73EB5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0031" y="1722846"/>
            <a:ext cx="11951937" cy="4806950"/>
          </a:xfrm>
        </p:spPr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https://graph.microsoft.com/</a:t>
            </a:r>
            <a:endParaRPr lang="en-IN" sz="1800" dirty="0"/>
          </a:p>
          <a:p>
            <a:pPr lvl="1"/>
            <a:r>
              <a:rPr lang="en-IN" sz="1800" dirty="0"/>
              <a:t>/v1.0/</a:t>
            </a:r>
            <a:r>
              <a:rPr lang="en-IN" sz="1800" dirty="0">
                <a:hlinkClick r:id="rId3"/>
              </a:rPr>
              <a:t>{resource}?[</a:t>
            </a:r>
            <a:r>
              <a:rPr lang="en-IN" sz="1800" dirty="0" err="1">
                <a:hlinkClick r:id="rId3"/>
              </a:rPr>
              <a:t>query_parameters</a:t>
            </a:r>
            <a:r>
              <a:rPr lang="en-IN" sz="1800" dirty="0"/>
              <a:t>]</a:t>
            </a:r>
          </a:p>
          <a:p>
            <a:pPr lvl="1"/>
            <a:r>
              <a:rPr lang="en-IN" sz="1800" dirty="0"/>
              <a:t>/beta/</a:t>
            </a:r>
            <a:r>
              <a:rPr lang="en-IN" sz="1800" dirty="0">
                <a:hlinkClick r:id="rId3"/>
              </a:rPr>
              <a:t>{resource}?[</a:t>
            </a:r>
            <a:r>
              <a:rPr lang="en-IN" sz="1800" dirty="0" err="1">
                <a:hlinkClick r:id="rId3"/>
              </a:rPr>
              <a:t>query_parameters</a:t>
            </a:r>
            <a:r>
              <a:rPr lang="en-IN" sz="1800" dirty="0"/>
              <a:t>]</a:t>
            </a:r>
          </a:p>
          <a:p>
            <a:pPr lvl="1"/>
            <a:endParaRPr lang="en-IN" sz="1600" dirty="0"/>
          </a:p>
          <a:p>
            <a:r>
              <a:rPr lang="en-IN" sz="1800" dirty="0"/>
              <a:t>Examples</a:t>
            </a:r>
          </a:p>
          <a:p>
            <a:pPr lvl="1"/>
            <a:r>
              <a:rPr lang="en-IN" sz="1800" dirty="0">
                <a:hlinkClick r:id="rId4"/>
              </a:rPr>
              <a:t>https://graph.microsoft.com/v1.0/teams/</a:t>
            </a:r>
            <a:r>
              <a:rPr lang="en-IN" sz="1800" dirty="0"/>
              <a:t> - List all team</a:t>
            </a:r>
          </a:p>
          <a:p>
            <a:pPr lvl="1"/>
            <a:r>
              <a:rPr lang="en-IN" sz="1800" dirty="0">
                <a:hlinkClick r:id="rId5"/>
              </a:rPr>
              <a:t>https://graph.microsoft.com/v1.0/teams/{team-id}</a:t>
            </a:r>
            <a:r>
              <a:rPr lang="en-IN" sz="1800" dirty="0"/>
              <a:t>   - Get a team</a:t>
            </a:r>
          </a:p>
          <a:p>
            <a:pPr lvl="1"/>
            <a:r>
              <a:rPr lang="en-IN" sz="1800" dirty="0">
                <a:hlinkClick r:id="rId6"/>
              </a:rPr>
              <a:t>https://graph.microsoft.com/v1.0/teams/{team-id}/channels</a:t>
            </a:r>
            <a:r>
              <a:rPr lang="en-IN" sz="1800" dirty="0"/>
              <a:t> - Get all channels within team</a:t>
            </a:r>
          </a:p>
          <a:p>
            <a:pPr lvl="1"/>
            <a:r>
              <a:rPr lang="en-IN" sz="1800" dirty="0">
                <a:hlinkClick r:id="rId7"/>
              </a:rPr>
              <a:t>https://graph.microsoft.com/v1.0/teams/{team-id}/channels/{channel-id}</a:t>
            </a:r>
            <a:r>
              <a:rPr lang="en-IN" sz="1800" dirty="0"/>
              <a:t> – Get a particular channel with teams</a:t>
            </a:r>
          </a:p>
          <a:p>
            <a:pPr lvl="1"/>
            <a:r>
              <a:rPr lang="en-IN" sz="1800" dirty="0">
                <a:hlinkClick r:id="rId8"/>
              </a:rPr>
              <a:t>https://graph.microsoft.com/v1.0/teams/{team-id}/channels/{channel-id}/tabs</a:t>
            </a:r>
            <a:r>
              <a:rPr lang="en-IN" sz="1800" dirty="0"/>
              <a:t>  - Get all tabs within a channel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07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9440-77C7-4781-B303-02D5782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Permissions are Important </a:t>
            </a:r>
            <a:r>
              <a:rPr lang="en-IN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F4FE-52BA-48E0-8864-D03724E733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Every endpoint in Graph API requires permissions</a:t>
            </a:r>
          </a:p>
          <a:p>
            <a:r>
              <a:rPr lang="en-IN" dirty="0"/>
              <a:t>Type of Permission</a:t>
            </a:r>
          </a:p>
          <a:p>
            <a:pPr lvl="1"/>
            <a:r>
              <a:rPr lang="en-IN" dirty="0"/>
              <a:t>Delegated (work or school account)</a:t>
            </a:r>
          </a:p>
          <a:p>
            <a:pPr lvl="1"/>
            <a:r>
              <a:rPr lang="en-IN" dirty="0"/>
              <a:t>Delegated (personal Microsoft account)</a:t>
            </a:r>
          </a:p>
          <a:p>
            <a:pPr lvl="1"/>
            <a:r>
              <a:rPr lang="en-IN" dirty="0"/>
              <a:t>Application Permission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/>
              <a:t>Azure AD App Registration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Create/Register a Azure AD App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Provide Permissions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Generate Secret key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30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B0A3-56BD-4B12-A623-F6BC0C7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0E52-2339-4C43-937F-CF5FEEB563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https://docs.microsoft.com/en-us/graph/api/resources/teams-api-overview?view=graph-rest-1.0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https://developer.microsoft.com/en-us/graph/graph-explorer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00810-9E90-4F22-AC82-6F464F919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488" y="2361514"/>
            <a:ext cx="7096233" cy="39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4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E3D8-396D-411A-AF5B-645F9B43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Known 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768D21-F531-4965-9F2B-4B7DF0C3089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62691452"/>
              </p:ext>
            </p:extLst>
          </p:nvPr>
        </p:nvGraphicFramePr>
        <p:xfrm>
          <a:off x="648957" y="1457429"/>
          <a:ext cx="10712618" cy="484262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41489">
                  <a:extLst>
                    <a:ext uri="{9D8B030D-6E8A-4147-A177-3AD203B41FA5}">
                      <a16:colId xmlns:a16="http://schemas.microsoft.com/office/drawing/2014/main" val="277126367"/>
                    </a:ext>
                  </a:extLst>
                </a:gridCol>
                <a:gridCol w="8671129">
                  <a:extLst>
                    <a:ext uri="{9D8B030D-6E8A-4147-A177-3AD203B41FA5}">
                      <a16:colId xmlns:a16="http://schemas.microsoft.com/office/drawing/2014/main" val="3601564494"/>
                    </a:ext>
                  </a:extLst>
                </a:gridCol>
              </a:tblGrid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dirty="0">
                          <a:effectLst/>
                        </a:rPr>
                        <a:t>Resource</a:t>
                      </a: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1" dirty="0">
                          <a:effectLst/>
                        </a:rPr>
                        <a:t>Methods</a:t>
                      </a: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695395"/>
                  </a:ext>
                </a:extLst>
              </a:tr>
              <a:tr h="649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2"/>
                        </a:rPr>
                        <a:t>team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3"/>
                        </a:rPr>
                        <a:t>List your teams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4"/>
                        </a:rPr>
                        <a:t>list all teams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5"/>
                        </a:rPr>
                        <a:t>create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6"/>
                        </a:rPr>
                        <a:t>read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7"/>
                        </a:rPr>
                        <a:t>update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8"/>
                        </a:rPr>
                        <a:t>delete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9"/>
                        </a:rPr>
                        <a:t>clone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10"/>
                        </a:rPr>
                        <a:t>archive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11"/>
                        </a:rPr>
                        <a:t>unarchive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853596"/>
                  </a:ext>
                </a:extLst>
              </a:tr>
              <a:tr h="649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12"/>
                        </a:rPr>
                        <a:t>group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13"/>
                        </a:rPr>
                        <a:t>Add member</a:t>
                      </a:r>
                      <a:r>
                        <a:rPr lang="en-IN" sz="1300" dirty="0">
                          <a:effectLst/>
                        </a:rPr>
                        <a:t>, </a:t>
                      </a:r>
                      <a:r>
                        <a:rPr lang="en-IN" sz="1300" u="none" strike="noStrike" dirty="0">
                          <a:effectLst/>
                          <a:hlinkClick r:id="rId14"/>
                        </a:rPr>
                        <a:t>remove member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15"/>
                        </a:rPr>
                        <a:t>add owner</a:t>
                      </a:r>
                      <a:r>
                        <a:rPr lang="en-IN" sz="1300" dirty="0">
                          <a:effectLst/>
                        </a:rPr>
                        <a:t>, </a:t>
                      </a:r>
                      <a:r>
                        <a:rPr lang="en-IN" sz="1300" u="none" strike="noStrike" dirty="0">
                          <a:effectLst/>
                          <a:hlinkClick r:id="rId16"/>
                        </a:rPr>
                        <a:t>remove owner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17"/>
                        </a:rPr>
                        <a:t>get files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18"/>
                        </a:rPr>
                        <a:t>get notebook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19"/>
                        </a:rPr>
                        <a:t>get plans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20"/>
                        </a:rPr>
                        <a:t>get calendar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051169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21"/>
                        </a:rPr>
                        <a:t>channel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22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23"/>
                        </a:rPr>
                        <a:t>create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24"/>
                        </a:rPr>
                        <a:t>read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25"/>
                        </a:rPr>
                        <a:t>update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26"/>
                        </a:rPr>
                        <a:t>delete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851025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27"/>
                        </a:rPr>
                        <a:t>teamsTab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28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29"/>
                        </a:rPr>
                        <a:t>create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30"/>
                        </a:rPr>
                        <a:t>read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31"/>
                        </a:rPr>
                        <a:t>update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32"/>
                        </a:rPr>
                        <a:t>delete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59944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33"/>
                        </a:rPr>
                        <a:t>teamsApp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34"/>
                        </a:rPr>
                        <a:t>List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35"/>
                        </a:rPr>
                        <a:t>publish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36"/>
                        </a:rPr>
                        <a:t>update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37"/>
                        </a:rPr>
                        <a:t>remove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72097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38"/>
                        </a:rPr>
                        <a:t>teamsAppInstallation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39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0"/>
                        </a:rPr>
                        <a:t>install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1"/>
                        </a:rPr>
                        <a:t>upgrade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1"/>
                        </a:rPr>
                        <a:t>remove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325777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42"/>
                        </a:rPr>
                        <a:t>chatMessage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43"/>
                        </a:rPr>
                        <a:t>send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03007"/>
                  </a:ext>
                </a:extLst>
              </a:tr>
              <a:tr h="6495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44"/>
                        </a:rPr>
                        <a:t>call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45"/>
                        </a:rPr>
                        <a:t>Answer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6"/>
                        </a:rPr>
                        <a:t>reject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7"/>
                        </a:rPr>
                        <a:t>redirect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8"/>
                        </a:rPr>
                        <a:t>mute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49"/>
                        </a:rPr>
                        <a:t>unmute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50"/>
                        </a:rPr>
                        <a:t>change screen sharing role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51"/>
                        </a:rPr>
                        <a:t>list participants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52"/>
                        </a:rPr>
                        <a:t>invite participants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875703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53"/>
                        </a:rPr>
                        <a:t>schedule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54"/>
                        </a:rPr>
                        <a:t>Create or replace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55"/>
                        </a:rPr>
                        <a:t>get</a:t>
                      </a:r>
                      <a:r>
                        <a:rPr lang="en-IN" sz="1300">
                          <a:effectLst/>
                        </a:rPr>
                        <a:t>, </a:t>
                      </a:r>
                      <a:r>
                        <a:rPr lang="en-IN" sz="1300" u="none" strike="noStrike">
                          <a:effectLst/>
                          <a:hlinkClick r:id="rId56"/>
                        </a:rPr>
                        <a:t>share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02227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57"/>
                        </a:rPr>
                        <a:t>schedulingGroup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58"/>
                        </a:rPr>
                        <a:t>Create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59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0"/>
                        </a:rPr>
                        <a:t>Get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1"/>
                        </a:rPr>
                        <a:t>Replace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2"/>
                        </a:rPr>
                        <a:t>Delete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49875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63"/>
                        </a:rPr>
                        <a:t>shift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64"/>
                        </a:rPr>
                        <a:t>Create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5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6"/>
                        </a:rPr>
                        <a:t>Get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7"/>
                        </a:rPr>
                        <a:t>Replace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68"/>
                        </a:rPr>
                        <a:t>Delete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147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 err="1">
                          <a:effectLst/>
                          <a:hlinkClick r:id="rId69"/>
                        </a:rPr>
                        <a:t>timeOff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70"/>
                        </a:rPr>
                        <a:t>Create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1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2"/>
                        </a:rPr>
                        <a:t>Get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3"/>
                        </a:rPr>
                        <a:t>Replace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4"/>
                        </a:rPr>
                        <a:t>Delete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83477"/>
                  </a:ext>
                </a:extLst>
              </a:tr>
              <a:tr h="25983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  <a:hlinkClick r:id="rId75"/>
                        </a:rPr>
                        <a:t>timeOffReason</a:t>
                      </a:r>
                      <a:endParaRPr lang="en-IN" sz="130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 dirty="0">
                          <a:effectLst/>
                          <a:hlinkClick r:id="rId76"/>
                        </a:rPr>
                        <a:t>Create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7"/>
                        </a:rPr>
                        <a:t>List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8"/>
                        </a:rPr>
                        <a:t>Get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79"/>
                        </a:rPr>
                        <a:t>Replace</a:t>
                      </a:r>
                      <a:r>
                        <a:rPr lang="en-IN" sz="1300" dirty="0">
                          <a:effectLst/>
                        </a:rPr>
                        <a:t>, </a:t>
                      </a:r>
                      <a:r>
                        <a:rPr lang="en-IN" sz="1300" u="none" strike="noStrike" dirty="0">
                          <a:effectLst/>
                          <a:hlinkClick r:id="rId80"/>
                        </a:rPr>
                        <a:t>Delete</a:t>
                      </a:r>
                      <a:endParaRPr lang="en-IN" sz="1300" dirty="0">
                        <a:effectLst/>
                      </a:endParaRPr>
                    </a:p>
                  </a:txBody>
                  <a:tcPr marL="64959" marR="64959" marT="32479" marB="324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5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8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8E3D-69C3-49EF-AA9F-7202C67B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Protected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4417-5901-44CA-A7DD-23A8D8EFC9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Teams contains sensitive and private data to individual.</a:t>
            </a:r>
          </a:p>
          <a:p>
            <a:r>
              <a:rPr lang="en-IN" dirty="0"/>
              <a:t>APIs that access sensitive data are considered protected APIs</a:t>
            </a:r>
          </a:p>
          <a:p>
            <a:r>
              <a:rPr lang="en-IN" dirty="0"/>
              <a:t>These APIs require that you have additional validation, beyond permissions and consent, before you can use them.</a:t>
            </a:r>
          </a:p>
          <a:p>
            <a:r>
              <a:rPr lang="en-IN" dirty="0"/>
              <a:t>To request access we will have to contact Microsoft via Request Form</a:t>
            </a:r>
          </a:p>
          <a:p>
            <a:pPr lvl="1"/>
            <a:r>
              <a:rPr lang="en-IN" dirty="0">
                <a:hlinkClick r:id="rId2"/>
              </a:rPr>
              <a:t>https://aka.ms/teamsgraph/requestaccess</a:t>
            </a:r>
            <a:endParaRPr lang="en-IN" dirty="0"/>
          </a:p>
          <a:p>
            <a:r>
              <a:rPr lang="en-IN" dirty="0"/>
              <a:t>Review request every Wed and deploy approval every Friday.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E3958-2373-4001-96DB-C5B07DD28F29}"/>
              </a:ext>
            </a:extLst>
          </p:cNvPr>
          <p:cNvSpPr/>
          <p:nvPr/>
        </p:nvSpPr>
        <p:spPr>
          <a:xfrm>
            <a:off x="199559" y="5829272"/>
            <a:ext cx="607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https://docs.microsoft.com/en-us/graph/teams-protected-apis</a:t>
            </a:r>
          </a:p>
        </p:txBody>
      </p:sp>
    </p:spTree>
    <p:extLst>
      <p:ext uri="{BB962C8B-B14F-4D97-AF65-F5344CB8AC3E}">
        <p14:creationId xmlns:p14="http://schemas.microsoft.com/office/powerpoint/2010/main" val="134111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EC22-EEDE-44C3-8C4C-346552A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Protected 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4D8-6E50-4D2A-A53C-D603EC73C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0031" y="1424965"/>
            <a:ext cx="11951937" cy="4806950"/>
          </a:xfrm>
        </p:spPr>
        <p:txBody>
          <a:bodyPr>
            <a:normAutofit/>
          </a:bodyPr>
          <a:lstStyle/>
          <a:p>
            <a:r>
              <a:rPr lang="en-IN" sz="1400" dirty="0"/>
              <a:t>The following APIs are currently protected:</a:t>
            </a:r>
          </a:p>
          <a:p>
            <a:r>
              <a:rPr lang="en-IN" sz="1400" dirty="0">
                <a:hlinkClick r:id="rId2"/>
              </a:rPr>
              <a:t>List channel messages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4"/>
              </a:rPr>
              <a:t>Get </a:t>
            </a:r>
            <a:r>
              <a:rPr lang="en-IN" sz="1400" dirty="0" err="1">
                <a:hlinkClick r:id="rId4"/>
              </a:rPr>
              <a:t>chatMessages</a:t>
            </a:r>
            <a:r>
              <a:rPr lang="en-IN" sz="1400" dirty="0">
                <a:hlinkClick r:id="rId4"/>
              </a:rPr>
              <a:t> in a channel delta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5"/>
              </a:rPr>
              <a:t>Get channel message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6"/>
              </a:rPr>
              <a:t>Create subscription for new channel messages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7"/>
              </a:rPr>
              <a:t>List replies to a message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8"/>
              </a:rPr>
              <a:t>Get a reply to a message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/>
              <a:t>(List chats using </a:t>
            </a:r>
            <a:r>
              <a:rPr lang="en-IN" sz="1400" dirty="0">
                <a:hlinkClick r:id="rId3"/>
              </a:rPr>
              <a:t>application permissions</a:t>
            </a:r>
            <a:r>
              <a:rPr lang="en-IN" sz="1400" dirty="0"/>
              <a:t> doesn't exist, with or without protected API access)</a:t>
            </a:r>
          </a:p>
          <a:p>
            <a:r>
              <a:rPr lang="en-IN" sz="1400" dirty="0">
                <a:hlinkClick r:id="rId9"/>
              </a:rPr>
              <a:t>List messages in a chat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10"/>
              </a:rPr>
              <a:t>Get message in chat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6"/>
              </a:rPr>
              <a:t>Create subscription for new chat messages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11"/>
              </a:rPr>
              <a:t>List all hosted content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12"/>
              </a:rPr>
              <a:t>Get hosted content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13"/>
              </a:rPr>
              <a:t>List chat members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r>
              <a:rPr lang="en-IN" sz="1400" dirty="0">
                <a:hlinkClick r:id="rId14"/>
              </a:rPr>
              <a:t>Get chat member</a:t>
            </a:r>
            <a:r>
              <a:rPr lang="en-IN" sz="1400" dirty="0"/>
              <a:t> using </a:t>
            </a:r>
            <a:r>
              <a:rPr lang="en-IN" sz="1400" dirty="0">
                <a:hlinkClick r:id="rId3"/>
              </a:rPr>
              <a:t>application permissions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81C98-E7E0-42D4-A0DE-FFB06B72C86B}"/>
              </a:ext>
            </a:extLst>
          </p:cNvPr>
          <p:cNvSpPr/>
          <p:nvPr/>
        </p:nvSpPr>
        <p:spPr>
          <a:xfrm>
            <a:off x="5466547" y="6062975"/>
            <a:ext cx="6506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Ref - https://docs.microsoft.com/en-us/graph/teams-protected-apis</a:t>
            </a:r>
          </a:p>
        </p:txBody>
      </p:sp>
    </p:spTree>
    <p:extLst>
      <p:ext uri="{BB962C8B-B14F-4D97-AF65-F5344CB8AC3E}">
        <p14:creationId xmlns:p14="http://schemas.microsoft.com/office/powerpoint/2010/main" val="333415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1A67-D20E-413B-B347-B3D06CF9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23B9-309A-4D0A-B661-AA93A4FC1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GA of Presence API</a:t>
            </a:r>
          </a:p>
          <a:p>
            <a:r>
              <a:rPr lang="en-IN" dirty="0"/>
              <a:t>Added support for </a:t>
            </a:r>
            <a:r>
              <a:rPr lang="en-IN" dirty="0">
                <a:hlinkClick r:id="rId2"/>
              </a:rPr>
              <a:t>resource-specific consent</a:t>
            </a:r>
            <a:r>
              <a:rPr lang="en-IN" dirty="0"/>
              <a:t> (RSC) permissions to v1.0 APIs.</a:t>
            </a:r>
          </a:p>
          <a:p>
            <a:r>
              <a:rPr lang="en-IN" dirty="0"/>
              <a:t>Added </a:t>
            </a:r>
            <a:r>
              <a:rPr lang="en-IN" u="sng" dirty="0">
                <a:hlinkClick r:id="rId3"/>
              </a:rPr>
              <a:t>read channel message APIs</a:t>
            </a:r>
            <a:r>
              <a:rPr lang="en-IN" dirty="0"/>
              <a:t>.</a:t>
            </a:r>
          </a:p>
          <a:p>
            <a:r>
              <a:rPr lang="en-IN" dirty="0"/>
              <a:t>Added the following methods to the </a:t>
            </a:r>
            <a:r>
              <a:rPr lang="en-IN" dirty="0">
                <a:hlinkClick r:id="rId4"/>
              </a:rPr>
              <a:t>channel</a:t>
            </a:r>
            <a:r>
              <a:rPr lang="en-IN" dirty="0"/>
              <a:t> resource: </a:t>
            </a:r>
            <a:r>
              <a:rPr lang="en-IN" dirty="0">
                <a:hlinkClick r:id="rId5"/>
              </a:rPr>
              <a:t>List channel members</a:t>
            </a:r>
            <a:r>
              <a:rPr lang="en-IN" dirty="0"/>
              <a:t>, </a:t>
            </a:r>
            <a:r>
              <a:rPr lang="en-IN" dirty="0">
                <a:hlinkClick r:id="rId6"/>
              </a:rPr>
              <a:t>Get channel member</a:t>
            </a:r>
            <a:r>
              <a:rPr lang="en-IN" dirty="0"/>
              <a:t>, </a:t>
            </a:r>
            <a:r>
              <a:rPr lang="en-IN" dirty="0">
                <a:hlinkClick r:id="rId7"/>
              </a:rPr>
              <a:t>Add channel member</a:t>
            </a:r>
            <a:r>
              <a:rPr lang="en-IN" dirty="0"/>
              <a:t>, </a:t>
            </a:r>
            <a:r>
              <a:rPr lang="en-IN" dirty="0">
                <a:hlinkClick r:id="rId8"/>
              </a:rPr>
              <a:t>Update channel member's role</a:t>
            </a:r>
            <a:r>
              <a:rPr lang="en-IN" dirty="0"/>
              <a:t>, </a:t>
            </a:r>
            <a:r>
              <a:rPr lang="en-IN" dirty="0">
                <a:hlinkClick r:id="rId9"/>
              </a:rPr>
              <a:t>Remove channel member</a:t>
            </a:r>
            <a:r>
              <a:rPr lang="en-IN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71CD27-8C95-4DFB-8FC7-85AD5F846CB1}"/>
              </a:ext>
            </a:extLst>
          </p:cNvPr>
          <p:cNvSpPr/>
          <p:nvPr/>
        </p:nvSpPr>
        <p:spPr>
          <a:xfrm>
            <a:off x="6096000" y="5587085"/>
            <a:ext cx="54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https://docs.microsoft.com/en-us/graph/changelog</a:t>
            </a:r>
          </a:p>
        </p:txBody>
      </p:sp>
    </p:spTree>
    <p:extLst>
      <p:ext uri="{BB962C8B-B14F-4D97-AF65-F5344CB8AC3E}">
        <p14:creationId xmlns:p14="http://schemas.microsoft.com/office/powerpoint/2010/main" val="10445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B260-1F2B-47FC-AD1F-BF8F3DA5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Latest - Activity Feed Notification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3F79-D8BA-4333-B603-64AD71021E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Microsoft Teams activity feed enables users to triage items that require attention by notifying them of changes</a:t>
            </a:r>
          </a:p>
          <a:p>
            <a:r>
              <a:rPr lang="en-IN" dirty="0"/>
              <a:t>activity feed notification APIs in Microsoft Graph to extend this functionality to your apps.</a:t>
            </a:r>
          </a:p>
          <a:p>
            <a:r>
              <a:rPr lang="en-IN" dirty="0"/>
              <a:t>Examples</a:t>
            </a:r>
          </a:p>
          <a:p>
            <a:pPr lvl="1"/>
            <a:r>
              <a:rPr lang="en-IN" b="1" dirty="0"/>
              <a:t>Notify a user about a task created in a chat/team</a:t>
            </a:r>
          </a:p>
          <a:p>
            <a:pPr lvl="1"/>
            <a:r>
              <a:rPr lang="en-IN" b="1" dirty="0"/>
              <a:t>Notify a user about an event using a custom topic</a:t>
            </a:r>
          </a:p>
          <a:p>
            <a:pPr lvl="1"/>
            <a:endParaRPr lang="en-IN" b="1" dirty="0"/>
          </a:p>
          <a:p>
            <a:pPr lvl="1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191C7-E180-487B-8ABB-AE5BB799379B}"/>
              </a:ext>
            </a:extLst>
          </p:cNvPr>
          <p:cNvSpPr/>
          <p:nvPr/>
        </p:nvSpPr>
        <p:spPr>
          <a:xfrm>
            <a:off x="4674639" y="5792981"/>
            <a:ext cx="8378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https://docs.microsoft.com/en-us/graph/teams-send-activityfeednotifications</a:t>
            </a:r>
          </a:p>
        </p:txBody>
      </p:sp>
    </p:spTree>
    <p:extLst>
      <p:ext uri="{BB962C8B-B14F-4D97-AF65-F5344CB8AC3E}">
        <p14:creationId xmlns:p14="http://schemas.microsoft.com/office/powerpoint/2010/main" val="287109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A82B-6E6F-4C4B-A8F4-BBAD9300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Activity Feed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1D7F-B857-4C4F-857D-E3620AF6F4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The components include:</a:t>
            </a:r>
          </a:p>
          <a:p>
            <a:pPr lvl="1"/>
            <a:r>
              <a:rPr lang="en-IN" dirty="0"/>
              <a:t>The actor who initiated the activity</a:t>
            </a:r>
          </a:p>
          <a:p>
            <a:pPr lvl="1"/>
            <a:r>
              <a:rPr lang="en-IN" dirty="0"/>
              <a:t>An icon that represents the activity type</a:t>
            </a:r>
          </a:p>
          <a:p>
            <a:pPr lvl="1"/>
            <a:r>
              <a:rPr lang="en-IN" dirty="0"/>
              <a:t>The reason the actor did the activity</a:t>
            </a:r>
          </a:p>
          <a:p>
            <a:pPr lvl="1"/>
            <a:r>
              <a:rPr lang="en-IN" dirty="0"/>
              <a:t>A text preview</a:t>
            </a:r>
          </a:p>
          <a:p>
            <a:pPr lvl="1"/>
            <a:r>
              <a:rPr lang="en-IN" dirty="0"/>
              <a:t>A time stamp</a:t>
            </a:r>
          </a:p>
          <a:p>
            <a:pPr lvl="1"/>
            <a:r>
              <a:rPr lang="en-IN" dirty="0"/>
              <a:t>The location of the activity</a:t>
            </a:r>
          </a:p>
          <a:p>
            <a:endParaRPr lang="en-IN" dirty="0"/>
          </a:p>
        </p:txBody>
      </p:sp>
      <p:pic>
        <p:nvPicPr>
          <p:cNvPr id="1026" name="Picture 2" descr="Image showing components of an activity feed notification">
            <a:extLst>
              <a:ext uri="{FF2B5EF4-FFF2-40B4-BE49-F238E27FC236}">
                <a16:creationId xmlns:a16="http://schemas.microsoft.com/office/drawing/2014/main" id="{28B5F6AA-6745-482E-86D0-165F9F91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73" y="1729662"/>
            <a:ext cx="5920274" cy="28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ammer actifity notification example">
            <a:extLst>
              <a:ext uri="{FF2B5EF4-FFF2-40B4-BE49-F238E27FC236}">
                <a16:creationId xmlns:a16="http://schemas.microsoft.com/office/drawing/2014/main" id="{D277D1D1-4731-426B-9C7B-CD941E19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10" y="5082216"/>
            <a:ext cx="34004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7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FC76-EC61-0C46-8664-A88805E2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Siddharth Vaghasia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0BE1A-3B54-4FA7-8EB4-1B497290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37" y="2114085"/>
            <a:ext cx="2066202" cy="242364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CC09ED-99EC-481B-85AA-915C563693B2}"/>
              </a:ext>
            </a:extLst>
          </p:cNvPr>
          <p:cNvGrpSpPr/>
          <p:nvPr/>
        </p:nvGrpSpPr>
        <p:grpSpPr>
          <a:xfrm>
            <a:off x="2467937" y="4951293"/>
            <a:ext cx="10406691" cy="1620651"/>
            <a:chOff x="1063251" y="4481017"/>
            <a:chExt cx="10408167" cy="1620880"/>
          </a:xfrm>
        </p:grpSpPr>
        <p:pic>
          <p:nvPicPr>
            <p:cNvPr id="10" name="Picture 2" descr="Image result for website icon">
              <a:extLst>
                <a:ext uri="{FF2B5EF4-FFF2-40B4-BE49-F238E27FC236}">
                  <a16:creationId xmlns:a16="http://schemas.microsoft.com/office/drawing/2014/main" id="{03DA6790-A74B-4A9A-8500-25D786041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746" y="4515399"/>
              <a:ext cx="225907" cy="225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3605D6-B832-4E16-832E-712EABED2C9A}"/>
                </a:ext>
              </a:extLst>
            </p:cNvPr>
            <p:cNvSpPr txBox="1"/>
            <p:nvPr/>
          </p:nvSpPr>
          <p:spPr>
            <a:xfrm>
              <a:off x="1421339" y="4481017"/>
              <a:ext cx="3405051" cy="31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hlinkClick r:id="rId4"/>
                </a:rPr>
                <a:t>https://siddharthvaghasia.com</a:t>
              </a:r>
              <a:endParaRPr lang="en-IN" sz="1400" dirty="0"/>
            </a:p>
          </p:txBody>
        </p:sp>
        <p:pic>
          <p:nvPicPr>
            <p:cNvPr id="12" name="Picture 8" descr="Image result for twitter icon">
              <a:extLst>
                <a:ext uri="{FF2B5EF4-FFF2-40B4-BE49-F238E27FC236}">
                  <a16:creationId xmlns:a16="http://schemas.microsoft.com/office/drawing/2014/main" id="{F6B4418C-371F-43F2-AECD-38C2161FB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251" y="5010050"/>
              <a:ext cx="440115" cy="294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Related image">
              <a:extLst>
                <a:ext uri="{FF2B5EF4-FFF2-40B4-BE49-F238E27FC236}">
                  <a16:creationId xmlns:a16="http://schemas.microsoft.com/office/drawing/2014/main" id="{9265EC40-5132-42EC-A51F-3BE190027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9145" y="4942643"/>
              <a:ext cx="303519" cy="303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A41D93-D036-4C8F-AB1E-3739A00F5404}"/>
                </a:ext>
              </a:extLst>
            </p:cNvPr>
            <p:cNvSpPr txBox="1"/>
            <p:nvPr/>
          </p:nvSpPr>
          <p:spPr>
            <a:xfrm>
              <a:off x="1415779" y="4903334"/>
              <a:ext cx="1454331" cy="3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@</a:t>
              </a:r>
              <a:r>
                <a:rPr lang="en-IN" sz="1600" dirty="0" err="1"/>
                <a:t>siddh_me</a:t>
              </a:r>
              <a:endParaRPr lang="en-I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97399D-D6D7-4E19-93A1-4026B39D1E2D}"/>
                </a:ext>
              </a:extLst>
            </p:cNvPr>
            <p:cNvSpPr txBox="1"/>
            <p:nvPr/>
          </p:nvSpPr>
          <p:spPr>
            <a:xfrm>
              <a:off x="5860717" y="4890054"/>
              <a:ext cx="2063932" cy="3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err="1"/>
                <a:t>siddharth-vaghasia</a:t>
              </a:r>
              <a:endParaRPr lang="en-IN" sz="16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A505F6C-80F4-4159-B193-1C40F0683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14919" y="5301797"/>
              <a:ext cx="2419350" cy="8001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AB6896-91A4-4C60-896C-00A272750094}"/>
                </a:ext>
              </a:extLst>
            </p:cNvPr>
            <p:cNvSpPr txBox="1"/>
            <p:nvPr/>
          </p:nvSpPr>
          <p:spPr>
            <a:xfrm>
              <a:off x="5860717" y="4509729"/>
              <a:ext cx="5610701" cy="31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hlinkClick r:id="rId8"/>
                </a:rPr>
                <a:t>https://c-sharpcorner.com/members/siddharth-vaghasia</a:t>
              </a:r>
              <a:endParaRPr lang="en-IN" sz="1400" dirty="0"/>
            </a:p>
          </p:txBody>
        </p:sp>
        <p:pic>
          <p:nvPicPr>
            <p:cNvPr id="18" name="Picture 2" descr="Image result for c- csharp corner logo">
              <a:extLst>
                <a:ext uri="{FF2B5EF4-FFF2-40B4-BE49-F238E27FC236}">
                  <a16:creationId xmlns:a16="http://schemas.microsoft.com/office/drawing/2014/main" id="{A3E824DB-C3F5-4DD9-85AA-BD920B731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41" y="4485354"/>
              <a:ext cx="399582" cy="39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Image result for linked in icon">
              <a:extLst>
                <a:ext uri="{FF2B5EF4-FFF2-40B4-BE49-F238E27FC236}">
                  <a16:creationId xmlns:a16="http://schemas.microsoft.com/office/drawing/2014/main" id="{5E46DF3C-F88A-44B7-8C33-75ECBC343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874" y="5495569"/>
              <a:ext cx="310905" cy="31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ABFDBC-E1D3-4F6B-8462-4360D555FA8D}"/>
                </a:ext>
              </a:extLst>
            </p:cNvPr>
            <p:cNvSpPr/>
            <p:nvPr/>
          </p:nvSpPr>
          <p:spPr>
            <a:xfrm>
              <a:off x="1396263" y="5513536"/>
              <a:ext cx="4706669" cy="312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>
                  <a:hlinkClick r:id="rId11"/>
                </a:rPr>
                <a:t>https://www.linkedin.com/in/siddharthvaghasia</a:t>
              </a:r>
              <a:endParaRPr lang="en-IN" sz="1400" dirty="0"/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9511BA94-E99D-436A-9B43-0F28FEFA649F}"/>
              </a:ext>
            </a:extLst>
          </p:cNvPr>
          <p:cNvSpPr txBox="1">
            <a:spLocks/>
          </p:cNvSpPr>
          <p:nvPr/>
        </p:nvSpPr>
        <p:spPr>
          <a:xfrm>
            <a:off x="5959583" y="3529963"/>
            <a:ext cx="6232417" cy="10028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Technical Consultant </a:t>
            </a:r>
            <a:r>
              <a:rPr lang="en-IN" sz="1400" dirty="0"/>
              <a:t>- SharePoint, Office 365, Azure, .NET, NODE JS</a:t>
            </a:r>
          </a:p>
          <a:p>
            <a:r>
              <a:rPr lang="en-IN" sz="1400" b="1" dirty="0"/>
              <a:t>Office Development Microsoft MVP | C# Corner MVP (2x)</a:t>
            </a:r>
            <a:endParaRPr lang="en-IN" sz="1600" b="1" dirty="0"/>
          </a:p>
          <a:p>
            <a:r>
              <a:rPr lang="en-IN" sz="1400" i="1" dirty="0"/>
              <a:t>Speaker | Blogger | PnP contributor | SharePoint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60402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8071-E29C-4932-94B8-3D0D8CAB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61BAE-EC21-4B89-AA79-235F9DB8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142" y="2224857"/>
            <a:ext cx="5694809" cy="35614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9DBCCC-E01B-4689-B12C-408B2306ED5F}"/>
              </a:ext>
            </a:extLst>
          </p:cNvPr>
          <p:cNvSpPr/>
          <p:nvPr/>
        </p:nvSpPr>
        <p:spPr>
          <a:xfrm>
            <a:off x="6399831" y="1788756"/>
            <a:ext cx="5592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>
                <a:solidFill>
                  <a:srgbClr val="171717"/>
                </a:solidFill>
                <a:latin typeface="Segoe UI" panose="020B0502040204020203" pitchFamily="34" charset="0"/>
              </a:rPr>
              <a:t>Notify a user about an event using a custom topic</a:t>
            </a:r>
            <a:endParaRPr lang="en-IN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2FDF7-1739-4264-923F-CB5E8620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5" y="2158088"/>
            <a:ext cx="6213216" cy="36064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41A1D5-A65A-4EAE-9B75-BE6EF3DE3C28}"/>
              </a:ext>
            </a:extLst>
          </p:cNvPr>
          <p:cNvSpPr/>
          <p:nvPr/>
        </p:nvSpPr>
        <p:spPr>
          <a:xfrm>
            <a:off x="186615" y="1764221"/>
            <a:ext cx="492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171717"/>
                </a:solidFill>
                <a:latin typeface="Segoe UI" panose="020B0502040204020203" pitchFamily="34" charset="0"/>
              </a:rPr>
              <a:t>Notify a user about a task created in a team</a:t>
            </a:r>
            <a:endParaRPr lang="en-IN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0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D878-9B2B-494D-8CFF-DEC37AEB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Teams Life Cycle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A10ED6-F9F0-479E-B21E-E296D9E3D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342983"/>
              </p:ext>
            </p:extLst>
          </p:nvPr>
        </p:nvGraphicFramePr>
        <p:xfrm>
          <a:off x="2032000" y="1600199"/>
          <a:ext cx="6786685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02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F9A0-62CE-4500-BBCF-21000DDC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6F9F-B660-4933-B7E1-751FC76109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Organization needs to create a Team for a teams members to collaborate when business issue arises.</a:t>
            </a:r>
          </a:p>
          <a:p>
            <a:r>
              <a:rPr lang="en-IN" dirty="0"/>
              <a:t>For School/Colleges need professors need to create a Team for a classes</a:t>
            </a:r>
          </a:p>
          <a:p>
            <a:r>
              <a:rPr lang="en-IN" dirty="0"/>
              <a:t>Airlines wanted to create a team for every flight to collaborate.</a:t>
            </a:r>
          </a:p>
          <a:p>
            <a:r>
              <a:rPr lang="en-IN" dirty="0"/>
              <a:t>Governance around Teams Creation</a:t>
            </a:r>
          </a:p>
          <a:p>
            <a:pPr lvl="1"/>
            <a:r>
              <a:rPr lang="en-IN" dirty="0"/>
              <a:t>Teams can be created only after approvals</a:t>
            </a:r>
          </a:p>
        </p:txBody>
      </p:sp>
    </p:spTree>
    <p:extLst>
      <p:ext uri="{BB962C8B-B14F-4D97-AF65-F5344CB8AC3E}">
        <p14:creationId xmlns:p14="http://schemas.microsoft.com/office/powerpoint/2010/main" val="710479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6B847-A530-6A4B-9943-F2AB583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84747-813D-2344-80D0-2AE3E3BBEE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Automate Teams Life Cycle</a:t>
            </a:r>
          </a:p>
          <a:p>
            <a:pPr lvl="1"/>
            <a:r>
              <a:rPr lang="en-US" dirty="0"/>
              <a:t>Microsoft Forms</a:t>
            </a:r>
          </a:p>
          <a:p>
            <a:pPr lvl="1"/>
            <a:r>
              <a:rPr lang="en-US" dirty="0"/>
              <a:t>Power Automate</a:t>
            </a:r>
          </a:p>
          <a:p>
            <a:pPr lvl="1"/>
            <a:r>
              <a:rPr lang="en-US" dirty="0"/>
              <a:t>Graph 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A907E-A124-4B92-AF9C-D3358AB96352}"/>
              </a:ext>
            </a:extLst>
          </p:cNvPr>
          <p:cNvSpPr/>
          <p:nvPr/>
        </p:nvSpPr>
        <p:spPr>
          <a:xfrm>
            <a:off x="313189" y="4318503"/>
            <a:ext cx="704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31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613C1-3C2D-2C45-AD58-0EEC2268B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29" r="-2" b="3086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46F36F-E913-E24F-86C8-A22D5602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584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Thank You 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9C47E-FE0F-E848-946F-BE733449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6" y="5975770"/>
            <a:ext cx="1953625" cy="562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66ECF-9A99-B641-BC34-5215AE6B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137" y="6202159"/>
            <a:ext cx="2150782" cy="33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323EA-A7A6-844A-B712-5421999E5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487" y="5906339"/>
            <a:ext cx="2636744" cy="701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61633-8C8B-7642-83F8-90A46282D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599" y="5889278"/>
            <a:ext cx="1655855" cy="8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6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E42DB2-077D-1B43-A953-BD55D7B5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C491A-AB85-1B4B-8366-D676B4DF6C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Overview of Teams Graph API.</a:t>
            </a:r>
          </a:p>
          <a:p>
            <a:r>
              <a:rPr lang="en-IN" dirty="0"/>
              <a:t>List and description of available Endpoints</a:t>
            </a:r>
          </a:p>
          <a:p>
            <a:r>
              <a:rPr lang="en-IN" dirty="0"/>
              <a:t>Protected APIs</a:t>
            </a:r>
          </a:p>
          <a:p>
            <a:r>
              <a:rPr lang="en-IN" dirty="0"/>
              <a:t>What’s new and Latest</a:t>
            </a:r>
          </a:p>
          <a:p>
            <a:r>
              <a:rPr lang="en-IN" dirty="0"/>
              <a:t>Demo</a:t>
            </a:r>
          </a:p>
          <a:p>
            <a:r>
              <a:rPr lang="en-IN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D552-8ACB-4042-BEDB-F9040180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API</a:t>
            </a:r>
          </a:p>
        </p:txBody>
      </p:sp>
      <p:pic>
        <p:nvPicPr>
          <p:cNvPr id="1026" name="Picture 2" descr="Overview of Microsoft Graph - Microsoft Graph | Microsoft Docs">
            <a:extLst>
              <a:ext uri="{FF2B5EF4-FFF2-40B4-BE49-F238E27FC236}">
                <a16:creationId xmlns:a16="http://schemas.microsoft.com/office/drawing/2014/main" id="{208D34AB-1E05-4CAD-9FB2-05AFD25C72A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13" y="2117286"/>
            <a:ext cx="7258902" cy="35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01F451-7BF1-464E-8B54-A288FAC05AD3}"/>
              </a:ext>
            </a:extLst>
          </p:cNvPr>
          <p:cNvSpPr txBox="1"/>
          <p:nvPr/>
        </p:nvSpPr>
        <p:spPr>
          <a:xfrm>
            <a:off x="161516" y="2117286"/>
            <a:ext cx="62579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Single endpoint for set of REST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gateway to data and intelligence in Microsoft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unified programmability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access the tremendous amount of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Microsoft 365, Windows 10, and Enterprise Mobility + Security</a:t>
            </a:r>
          </a:p>
        </p:txBody>
      </p:sp>
    </p:spTree>
    <p:extLst>
      <p:ext uri="{BB962C8B-B14F-4D97-AF65-F5344CB8AC3E}">
        <p14:creationId xmlns:p14="http://schemas.microsoft.com/office/powerpoint/2010/main" val="286966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9047-2AF3-463A-8DA9-B58FF4F9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CB3E-093F-4A53-8D37-726A7569FE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More than just a instant messaging solution</a:t>
            </a:r>
          </a:p>
          <a:p>
            <a:r>
              <a:rPr lang="en-IN" dirty="0"/>
              <a:t>chat-based workspace</a:t>
            </a:r>
          </a:p>
          <a:p>
            <a:r>
              <a:rPr lang="en-IN" dirty="0"/>
              <a:t>collaboration, meetings, calling, and enterprise voice features</a:t>
            </a:r>
          </a:p>
          <a:p>
            <a:r>
              <a:rPr lang="en-IN" dirty="0"/>
              <a:t>Platform for teamwork, intelligent communication and much more</a:t>
            </a:r>
          </a:p>
          <a:p>
            <a:r>
              <a:rPr lang="en-IN" dirty="0"/>
              <a:t>Teams is used as User’s Interaction as part of business process automation 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F4C36C5-8AE2-4F0E-A409-A551C54B6438}"/>
              </a:ext>
            </a:extLst>
          </p:cNvPr>
          <p:cNvSpPr/>
          <p:nvPr/>
        </p:nvSpPr>
        <p:spPr>
          <a:xfrm>
            <a:off x="6384022" y="5419288"/>
            <a:ext cx="5478011" cy="6375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/>
              <a:t>Fact : Teams has acquired 115 million daily active users.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1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79F-16FB-46A7-A254-B6D2F17F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and Terminology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37BF9-E7DC-445D-9A7E-D8A1B24D1202}"/>
              </a:ext>
            </a:extLst>
          </p:cNvPr>
          <p:cNvSpPr/>
          <p:nvPr/>
        </p:nvSpPr>
        <p:spPr>
          <a:xfrm>
            <a:off x="2499919" y="2072082"/>
            <a:ext cx="2416030" cy="3221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AEB07-AAC9-4EBA-9D4D-346C1EE4BFDE}"/>
              </a:ext>
            </a:extLst>
          </p:cNvPr>
          <p:cNvSpPr txBox="1"/>
          <p:nvPr/>
        </p:nvSpPr>
        <p:spPr>
          <a:xfrm>
            <a:off x="3309457" y="2072082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1EDE4-65F1-451C-B93F-A3CD60F404BB}"/>
              </a:ext>
            </a:extLst>
          </p:cNvPr>
          <p:cNvSpPr txBox="1"/>
          <p:nvPr/>
        </p:nvSpPr>
        <p:spPr>
          <a:xfrm>
            <a:off x="2659310" y="2441414"/>
            <a:ext cx="2046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Name</a:t>
            </a:r>
          </a:p>
          <a:p>
            <a:r>
              <a:rPr lang="en-IN" dirty="0">
                <a:solidFill>
                  <a:schemeClr val="bg1"/>
                </a:solidFill>
              </a:rPr>
              <a:t>Description</a:t>
            </a:r>
          </a:p>
          <a:p>
            <a:r>
              <a:rPr lang="en-IN" dirty="0">
                <a:solidFill>
                  <a:schemeClr val="bg1"/>
                </a:solidFill>
              </a:rPr>
              <a:t>Owners</a:t>
            </a:r>
          </a:p>
          <a:p>
            <a:r>
              <a:rPr lang="en-IN" dirty="0">
                <a:solidFill>
                  <a:schemeClr val="bg1"/>
                </a:solidFill>
              </a:rPr>
              <a:t>Members</a:t>
            </a:r>
          </a:p>
          <a:p>
            <a:r>
              <a:rPr lang="en-IN" dirty="0">
                <a:solidFill>
                  <a:schemeClr val="bg1"/>
                </a:solidFill>
              </a:rPr>
              <a:t>Channels</a:t>
            </a:r>
          </a:p>
          <a:p>
            <a:r>
              <a:rPr lang="en-IN" dirty="0">
                <a:solidFill>
                  <a:schemeClr val="bg1"/>
                </a:solidFill>
              </a:rPr>
              <a:t>Settings</a:t>
            </a:r>
          </a:p>
          <a:p>
            <a:r>
              <a:rPr lang="en-IN" dirty="0">
                <a:solidFill>
                  <a:schemeClr val="bg1"/>
                </a:solidFill>
              </a:rPr>
              <a:t>Apps</a:t>
            </a:r>
          </a:p>
          <a:p>
            <a:r>
              <a:rPr lang="en-IN" dirty="0">
                <a:solidFill>
                  <a:schemeClr val="bg1"/>
                </a:solidFill>
              </a:rPr>
              <a:t>Tags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7ECAC-CDD9-44DA-8162-C673F85B088A}"/>
              </a:ext>
            </a:extLst>
          </p:cNvPr>
          <p:cNvSpPr/>
          <p:nvPr/>
        </p:nvSpPr>
        <p:spPr>
          <a:xfrm>
            <a:off x="6318308" y="2072082"/>
            <a:ext cx="2416030" cy="3221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B869D-CCB1-43EF-93CB-BB0222C4AD2D}"/>
              </a:ext>
            </a:extLst>
          </p:cNvPr>
          <p:cNvSpPr txBox="1"/>
          <p:nvPr/>
        </p:nvSpPr>
        <p:spPr>
          <a:xfrm>
            <a:off x="7127845" y="2072082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6BBEE-EDFC-4FC0-8604-F2BE26DFA32C}"/>
              </a:ext>
            </a:extLst>
          </p:cNvPr>
          <p:cNvSpPr txBox="1"/>
          <p:nvPr/>
        </p:nvSpPr>
        <p:spPr>
          <a:xfrm>
            <a:off x="6477699" y="2441414"/>
            <a:ext cx="2046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Name</a:t>
            </a:r>
          </a:p>
          <a:p>
            <a:r>
              <a:rPr lang="en-IN" dirty="0">
                <a:solidFill>
                  <a:schemeClr val="bg1"/>
                </a:solidFill>
              </a:rPr>
              <a:t>Description</a:t>
            </a:r>
          </a:p>
          <a:p>
            <a:r>
              <a:rPr lang="en-IN" dirty="0">
                <a:solidFill>
                  <a:schemeClr val="bg1"/>
                </a:solidFill>
              </a:rPr>
              <a:t>Owners(private)</a:t>
            </a:r>
          </a:p>
          <a:p>
            <a:r>
              <a:rPr lang="en-IN" dirty="0">
                <a:solidFill>
                  <a:schemeClr val="bg1"/>
                </a:solidFill>
              </a:rPr>
              <a:t>Members(private)</a:t>
            </a:r>
          </a:p>
          <a:p>
            <a:r>
              <a:rPr lang="en-IN" dirty="0">
                <a:solidFill>
                  <a:schemeClr val="bg1"/>
                </a:solidFill>
              </a:rPr>
              <a:t>Tabs</a:t>
            </a:r>
          </a:p>
          <a:p>
            <a:r>
              <a:rPr lang="en-IN" dirty="0">
                <a:solidFill>
                  <a:schemeClr val="bg1"/>
                </a:solidFill>
              </a:rPr>
              <a:t>Messages</a:t>
            </a:r>
          </a:p>
          <a:p>
            <a:r>
              <a:rPr lang="en-IN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DD8422-23E1-41C6-AC74-26D67CEA670F}"/>
              </a:ext>
            </a:extLst>
          </p:cNvPr>
          <p:cNvSpPr/>
          <p:nvPr/>
        </p:nvSpPr>
        <p:spPr>
          <a:xfrm>
            <a:off x="5167618" y="3288484"/>
            <a:ext cx="940965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4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C5F2-84CD-4CFF-86CC-40EAA187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Teams 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DDE9-9262-4FE8-9880-167AAA2FA7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Teams API are part of Graph API Endpoints</a:t>
            </a:r>
          </a:p>
          <a:p>
            <a:r>
              <a:rPr lang="en-IN" dirty="0"/>
              <a:t>which allows us to interact with Teams related resources and data</a:t>
            </a:r>
          </a:p>
          <a:p>
            <a:r>
              <a:rPr lang="en-IN" dirty="0"/>
              <a:t>Use Teams Data in your custom application</a:t>
            </a:r>
          </a:p>
          <a:p>
            <a:r>
              <a:rPr lang="en-IN" dirty="0"/>
              <a:t>Teams Customizations</a:t>
            </a:r>
          </a:p>
        </p:txBody>
      </p:sp>
      <p:pic>
        <p:nvPicPr>
          <p:cNvPr id="2052" name="Picture 4" descr="Call the Microsoft Teams API from tabs, bots, websites, and services">
            <a:extLst>
              <a:ext uri="{FF2B5EF4-FFF2-40B4-BE49-F238E27FC236}">
                <a16:creationId xmlns:a16="http://schemas.microsoft.com/office/drawing/2014/main" id="{4218E28F-D788-4567-B697-0BEFB471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5" y="3634189"/>
            <a:ext cx="4200410" cy="2504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7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53D6-9422-4CB1-B89B-A7C6FBA9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– What we can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FC88-477D-4D90-95DB-78E908E0BE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 all your teams</a:t>
            </a:r>
          </a:p>
          <a:p>
            <a:r>
              <a:rPr lang="en-IN" dirty="0"/>
              <a:t>List all teams(admin)</a:t>
            </a:r>
          </a:p>
          <a:p>
            <a:r>
              <a:rPr lang="en-IN" dirty="0"/>
              <a:t>CRUD on team</a:t>
            </a:r>
          </a:p>
          <a:p>
            <a:r>
              <a:rPr lang="en-IN" dirty="0"/>
              <a:t>Clone a team</a:t>
            </a:r>
          </a:p>
          <a:p>
            <a:r>
              <a:rPr lang="en-IN" dirty="0"/>
              <a:t>Archive/Unarchive a team</a:t>
            </a:r>
          </a:p>
          <a:p>
            <a:r>
              <a:rPr lang="en-IN" dirty="0"/>
              <a:t>Add/Remove Owners and Members</a:t>
            </a:r>
          </a:p>
          <a:p>
            <a:r>
              <a:rPr lang="en-IN" dirty="0"/>
              <a:t>Get files, notebooks, plans, Calendars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422C6B-9C7F-4782-BCDE-4DD32894D6D1}"/>
              </a:ext>
            </a:extLst>
          </p:cNvPr>
          <p:cNvSpPr txBox="1">
            <a:spLocks/>
          </p:cNvSpPr>
          <p:nvPr/>
        </p:nvSpPr>
        <p:spPr>
          <a:xfrm>
            <a:off x="6844463" y="1400921"/>
            <a:ext cx="4151377" cy="225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List all channels</a:t>
            </a:r>
          </a:p>
          <a:p>
            <a:r>
              <a:rPr lang="en-IN"/>
              <a:t>Create Channel</a:t>
            </a:r>
          </a:p>
          <a:p>
            <a:r>
              <a:rPr lang="en-IN"/>
              <a:t>Update Channel</a:t>
            </a:r>
          </a:p>
          <a:p>
            <a:r>
              <a:rPr lang="en-IN"/>
              <a:t>Delete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95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54B65DECC98498B2E35787C6354D2" ma:contentTypeVersion="6" ma:contentTypeDescription="Create a new document." ma:contentTypeScope="" ma:versionID="4ab3e253817ec920f3ed435bddfd83ef">
  <xsd:schema xmlns:xsd="http://www.w3.org/2001/XMLSchema" xmlns:xs="http://www.w3.org/2001/XMLSchema" xmlns:p="http://schemas.microsoft.com/office/2006/metadata/properties" xmlns:ns2="020d2cd9-e84b-450f-b5ff-99dbc6cf934d" targetNamespace="http://schemas.microsoft.com/office/2006/metadata/properties" ma:root="true" ma:fieldsID="5969223b13a83771b0459e0dea398e41" ns2:_="">
    <xsd:import namespace="020d2cd9-e84b-450f-b5ff-99dbc6cf93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2cd9-e84b-450f-b5ff-99dbc6cf93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ECF6BF-CA93-4665-B261-BF73B229D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d2cd9-e84b-450f-b5ff-99dbc6cf93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7A0401-9F57-4998-88CF-F662BAA9EA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B13422-D2C7-4C36-8AFA-DDF9049E609F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020d2cd9-e84b-450f-b5ff-99dbc6cf934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1239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Office Theme</vt:lpstr>
      <vt:lpstr>PowerPoint Presentation</vt:lpstr>
      <vt:lpstr>Siddharth Vaghasia</vt:lpstr>
      <vt:lpstr>PowerPoint Presentation</vt:lpstr>
      <vt:lpstr>Agenda</vt:lpstr>
      <vt:lpstr>Graph API</vt:lpstr>
      <vt:lpstr>Microsoft Teams</vt:lpstr>
      <vt:lpstr>Concepts and Terminology</vt:lpstr>
      <vt:lpstr>Teams Graph API</vt:lpstr>
      <vt:lpstr>Team – What we can do ?</vt:lpstr>
      <vt:lpstr>Other operations</vt:lpstr>
      <vt:lpstr>End Points Pattern</vt:lpstr>
      <vt:lpstr>Permissions are Important  </vt:lpstr>
      <vt:lpstr>Graph explorer</vt:lpstr>
      <vt:lpstr>Known Resources</vt:lpstr>
      <vt:lpstr>Protected APIs</vt:lpstr>
      <vt:lpstr>Protected APIs </vt:lpstr>
      <vt:lpstr>What’s New?</vt:lpstr>
      <vt:lpstr>The Latest - Activity Feed Notification API</vt:lpstr>
      <vt:lpstr>Basics of Activity Feed Notifications</vt:lpstr>
      <vt:lpstr>Examples of Usage</vt:lpstr>
      <vt:lpstr>Teams Life Cycle</vt:lpstr>
      <vt:lpstr>Why?</vt:lpstr>
      <vt:lpstr>Demo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Jasjit Chopra</dc:creator>
  <cp:lastModifiedBy>Siddharth Vaghasia</cp:lastModifiedBy>
  <cp:revision>99</cp:revision>
  <dcterms:created xsi:type="dcterms:W3CDTF">2020-11-20T16:39:25Z</dcterms:created>
  <dcterms:modified xsi:type="dcterms:W3CDTF">2020-12-11T19:50:43Z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0x0101005BE54B65DECC98498B2E35787C6354D2</vt:lpwstr>
  </property>
</Properties>
</file>