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p:cViewPr varScale="1">
        <p:scale>
          <a:sx n="90" d="100"/>
          <a:sy n="90" d="100"/>
        </p:scale>
        <p:origin x="89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770888" y="1295401"/>
            <a:ext cx="8650224"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763895" y="1524000"/>
            <a:ext cx="8664211"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63895" y="3299013"/>
            <a:ext cx="8664212"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C86B78B5-73F0-437F-9C68-E4BA1E8D73E5}"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1198" y="611872"/>
            <a:ext cx="5439393"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711198" y="1787856"/>
            <a:ext cx="5439393"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B78B5-73F0-437F-9C68-E4BA1E8D73E5}"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868-E21F-40DA-8CC5-66DC33BE64FF}" type="slidenum">
              <a:rPr lang="en-US" smtClean="0"/>
              <a:t>‹#›</a:t>
            </a:fld>
            <a:endParaRPr lang="en-US"/>
          </a:p>
        </p:txBody>
      </p:sp>
      <p:sp>
        <p:nvSpPr>
          <p:cNvPr id="8" name="Picture Placeholder 2"/>
          <p:cNvSpPr>
            <a:spLocks noGrp="1"/>
          </p:cNvSpPr>
          <p:nvPr>
            <p:ph type="pic" idx="1"/>
          </p:nvPr>
        </p:nvSpPr>
        <p:spPr>
          <a:xfrm>
            <a:off x="6787489" y="359393"/>
            <a:ext cx="48768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ransition spd="slow">
    <p:cover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86B78B5-73F0-437F-9C68-E4BA1E8D73E5}"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6389" y="368301"/>
            <a:ext cx="2032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32365" y="368301"/>
            <a:ext cx="8919635"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86B78B5-73F0-437F-9C68-E4BA1E8D73E5}"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86B78B5-73F0-437F-9C68-E4BA1E8D73E5}"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84718" y="3352802"/>
            <a:ext cx="11222567"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484718" y="4771030"/>
            <a:ext cx="11222567"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C86B78B5-73F0-437F-9C68-E4BA1E8D73E5}"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868-E21F-40DA-8CC5-66DC33BE64FF}" type="slidenum">
              <a:rPr lang="en-US" smtClean="0"/>
              <a:t>‹#›</a:t>
            </a:fld>
            <a:endParaRPr lang="en-US"/>
          </a:p>
        </p:txBody>
      </p:sp>
      <p:sp>
        <p:nvSpPr>
          <p:cNvPr id="9" name="Picture Placeholder 2"/>
          <p:cNvSpPr>
            <a:spLocks noGrp="1"/>
          </p:cNvSpPr>
          <p:nvPr>
            <p:ph type="pic" idx="13"/>
          </p:nvPr>
        </p:nvSpPr>
        <p:spPr>
          <a:xfrm>
            <a:off x="494640" y="363538"/>
            <a:ext cx="1120272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2367" y="2403145"/>
            <a:ext cx="10742084"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732367" y="3736006"/>
            <a:ext cx="10742084"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6B78B5-73F0-437F-9C68-E4BA1E8D73E5}"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2367" y="107576"/>
            <a:ext cx="10723035"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732367" y="1600201"/>
            <a:ext cx="512064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334761" y="1600201"/>
            <a:ext cx="512064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86B78B5-73F0-437F-9C68-E4BA1E8D73E5}"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2365" y="107576"/>
            <a:ext cx="10723035"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32365" y="1453225"/>
            <a:ext cx="512064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2365" y="2347416"/>
            <a:ext cx="512064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34760" y="1453225"/>
            <a:ext cx="512064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4760" y="2347416"/>
            <a:ext cx="512064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86B78B5-73F0-437F-9C68-E4BA1E8D73E5}" type="datetimeFigureOut">
              <a:rPr lang="en-US" smtClean="0"/>
              <a:t>9/9/16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86B78B5-73F0-437F-9C68-E4BA1E8D73E5}"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B78B5-73F0-437F-9C68-E4BA1E8D73E5}" type="datetimeFigureOut">
              <a:rPr lang="en-US" smtClean="0"/>
              <a:t>9/9/16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1199" y="611872"/>
            <a:ext cx="512064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6323765" y="368300"/>
            <a:ext cx="512064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1199" y="1787856"/>
            <a:ext cx="512064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B78B5-73F0-437F-9C68-E4BA1E8D73E5}"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868-E21F-40DA-8CC5-66DC33BE64FF}" type="slidenum">
              <a:rPr lang="en-US" smtClean="0"/>
              <a:t>‹#›</a:t>
            </a:fld>
            <a:endParaRPr lang="en-US"/>
          </a:p>
        </p:txBody>
      </p:sp>
    </p:spTree>
  </p:cSld>
  <p:clrMapOvr>
    <a:masterClrMapping/>
  </p:clrMapOvr>
  <p:transition spd="slow">
    <p:cover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2367" y="107576"/>
            <a:ext cx="10723035"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32367" y="1600201"/>
            <a:ext cx="10723035"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506447" y="6275669"/>
            <a:ext cx="2844800" cy="365125"/>
          </a:xfrm>
          <a:prstGeom prst="rect">
            <a:avLst/>
          </a:prstGeom>
        </p:spPr>
        <p:txBody>
          <a:bodyPr vert="horz" lIns="91440" tIns="45720" rIns="91440" bIns="45720" rtlCol="0" anchor="ctr"/>
          <a:lstStyle>
            <a:lvl1pPr algn="r">
              <a:defRPr sz="1200">
                <a:solidFill>
                  <a:schemeClr val="bg1"/>
                </a:solidFill>
              </a:defRPr>
            </a:lvl1pPr>
          </a:lstStyle>
          <a:p>
            <a:fld id="{C86B78B5-73F0-437F-9C68-E4BA1E8D73E5}" type="datetimeFigureOut">
              <a:rPr lang="en-US" smtClean="0"/>
              <a:t>9/9/16</a:t>
            </a:fld>
            <a:endParaRPr lang="en-US"/>
          </a:p>
        </p:txBody>
      </p:sp>
      <p:sp>
        <p:nvSpPr>
          <p:cNvPr id="5" name="Footer Placeholder 4"/>
          <p:cNvSpPr>
            <a:spLocks noGrp="1"/>
          </p:cNvSpPr>
          <p:nvPr>
            <p:ph type="ftr" sz="quarter" idx="3"/>
          </p:nvPr>
        </p:nvSpPr>
        <p:spPr>
          <a:xfrm>
            <a:off x="352611" y="6275669"/>
            <a:ext cx="6454588"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10530541" y="6275669"/>
            <a:ext cx="1320800" cy="365125"/>
          </a:xfrm>
          <a:prstGeom prst="rect">
            <a:avLst/>
          </a:prstGeom>
        </p:spPr>
        <p:txBody>
          <a:bodyPr vert="horz" lIns="91440" tIns="45720" rIns="91440" bIns="45720" rtlCol="0" anchor="ctr"/>
          <a:lstStyle>
            <a:lvl1pPr algn="r">
              <a:defRPr sz="3600">
                <a:solidFill>
                  <a:schemeClr val="bg1"/>
                </a:solidFill>
              </a:defRPr>
            </a:lvl1pPr>
          </a:lstStyle>
          <a:p>
            <a:fld id="{0270C868-E21F-40DA-8CC5-66DC33BE64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ransition spd="slow">
    <p:cover dir="d"/>
  </p:transition>
  <p:timing>
    <p:tnLst>
      <p:par>
        <p:cTn id="1" dur="indefinite" restart="never" nodeType="tmRoot"/>
      </p:par>
    </p:tnLst>
  </p:timing>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TOPIC:</a:t>
            </a:r>
            <a:r>
              <a:rPr lang="en-US" b="1" dirty="0"/>
              <a:t/>
            </a:r>
            <a:br>
              <a:rPr lang="en-US" b="1" dirty="0"/>
            </a:br>
            <a:r>
              <a:rPr lang="en-US" b="1" dirty="0" smtClean="0"/>
              <a:t>Bank of Boston</a:t>
            </a:r>
            <a:endParaRPr lang="en-US" b="1" dirty="0"/>
          </a:p>
        </p:txBody>
      </p:sp>
      <p:sp>
        <p:nvSpPr>
          <p:cNvPr id="3" name="Subtitle 2"/>
          <p:cNvSpPr>
            <a:spLocks noGrp="1"/>
          </p:cNvSpPr>
          <p:nvPr>
            <p:ph type="subTitle" idx="1"/>
          </p:nvPr>
        </p:nvSpPr>
        <p:spPr>
          <a:xfrm>
            <a:off x="3962399" y="4937760"/>
            <a:ext cx="7197726" cy="853439"/>
          </a:xfrm>
        </p:spPr>
        <p:txBody>
          <a:bodyPr>
            <a:normAutofit/>
          </a:bodyPr>
          <a:lstStyle/>
          <a:p>
            <a:r>
              <a:rPr lang="en-US" sz="3200" dirty="0" smtClean="0"/>
              <a:t>-By </a:t>
            </a:r>
            <a:r>
              <a:rPr lang="en-US" sz="3200" dirty="0" err="1" smtClean="0"/>
              <a:t>Siddharth</a:t>
            </a:r>
            <a:r>
              <a:rPr lang="en-US" sz="3200" dirty="0" smtClean="0"/>
              <a:t> Wale</a:t>
            </a:r>
            <a:endParaRPr lang="en-US" sz="3200" dirty="0"/>
          </a:p>
        </p:txBody>
      </p:sp>
    </p:spTree>
    <p:extLst>
      <p:ext uri="{BB962C8B-B14F-4D97-AF65-F5344CB8AC3E}">
        <p14:creationId xmlns:p14="http://schemas.microsoft.com/office/powerpoint/2010/main" val="875974748"/>
      </p:ext>
    </p:extLst>
  </p:cSld>
  <p:clrMapOvr>
    <a:masterClrMapping/>
  </p:clrMapOvr>
  <p:transition spd="slow">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Overview</a:t>
            </a:r>
            <a:endParaRPr lang="en-US" sz="4400" b="1" dirty="0"/>
          </a:p>
        </p:txBody>
      </p:sp>
      <p:sp>
        <p:nvSpPr>
          <p:cNvPr id="3" name="Content Placeholder 2"/>
          <p:cNvSpPr>
            <a:spLocks noGrp="1"/>
          </p:cNvSpPr>
          <p:nvPr>
            <p:ph idx="1"/>
          </p:nvPr>
        </p:nvSpPr>
        <p:spPr/>
        <p:txBody>
          <a:bodyPr>
            <a:noAutofit/>
          </a:bodyPr>
          <a:lstStyle/>
          <a:p>
            <a:pPr marL="0" indent="0">
              <a:buNone/>
            </a:pPr>
            <a:r>
              <a:rPr lang="en-US" dirty="0" smtClean="0"/>
              <a:t>The Project is all about how the banking system work. Bank of Boston will be the Business and it will have different networks and the network will have different </a:t>
            </a:r>
            <a:r>
              <a:rPr lang="en-US" dirty="0" err="1" smtClean="0"/>
              <a:t>enterprises.Each</a:t>
            </a:r>
            <a:r>
              <a:rPr lang="en-US" dirty="0" smtClean="0"/>
              <a:t> enterprise will have  organization directory for different </a:t>
            </a:r>
            <a:r>
              <a:rPr lang="en-US" dirty="0" err="1" smtClean="0"/>
              <a:t>responsibilities.In</a:t>
            </a:r>
            <a:r>
              <a:rPr lang="en-US" dirty="0" smtClean="0"/>
              <a:t> this we have to implement </a:t>
            </a:r>
            <a:r>
              <a:rPr lang="en-US" dirty="0" err="1" smtClean="0"/>
              <a:t>CyberSecurity</a:t>
            </a:r>
            <a:r>
              <a:rPr lang="en-US" dirty="0" smtClean="0"/>
              <a:t> because </a:t>
            </a:r>
            <a:r>
              <a:rPr lang="en-US" smtClean="0"/>
              <a:t>Financial </a:t>
            </a:r>
            <a:r>
              <a:rPr lang="en-US" smtClean="0"/>
              <a:t>Sector such </a:t>
            </a:r>
            <a:r>
              <a:rPr lang="en-US" dirty="0" smtClean="0"/>
              <a:t>as banks </a:t>
            </a:r>
            <a:r>
              <a:rPr lang="en-US" dirty="0" err="1" smtClean="0"/>
              <a:t>collect,process</a:t>
            </a:r>
            <a:r>
              <a:rPr lang="en-US" dirty="0" smtClean="0"/>
              <a:t> and store a great deal of confidential information on computers and transmit that data across networks to other computers. With the growing volume of cyber attacks, ongoing attention is required to protect sensitive business and personal information of customers and the bank.</a:t>
            </a:r>
            <a:endParaRPr lang="en-US" dirty="0"/>
          </a:p>
        </p:txBody>
      </p:sp>
    </p:spTree>
    <p:extLst>
      <p:ext uri="{BB962C8B-B14F-4D97-AF65-F5344CB8AC3E}">
        <p14:creationId xmlns:p14="http://schemas.microsoft.com/office/powerpoint/2010/main" val="3693258922"/>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81" y="141120"/>
            <a:ext cx="5407365" cy="483783"/>
          </a:xfrm>
        </p:spPr>
        <p:txBody>
          <a:bodyPr>
            <a:normAutofit fontScale="90000"/>
          </a:bodyPr>
          <a:lstStyle/>
          <a:p>
            <a:r>
              <a:rPr lang="en-US" sz="4400" b="1" dirty="0" smtClean="0"/>
              <a:t>Object model</a:t>
            </a:r>
            <a:endParaRPr lang="en-US" sz="4400" b="1" dirty="0"/>
          </a:p>
        </p:txBody>
      </p:sp>
      <p:pic>
        <p:nvPicPr>
          <p:cNvPr id="14" name="Content Placeholder 13" descr="Siddarth_ObjectModel.PNG"/>
          <p:cNvPicPr>
            <a:picLocks noGrp="1" noChangeAspect="1"/>
          </p:cNvPicPr>
          <p:nvPr>
            <p:ph idx="1"/>
          </p:nvPr>
        </p:nvPicPr>
        <p:blipFill>
          <a:blip r:embed="rId2">
            <a:extLst>
              <a:ext uri="{28A0092B-C50C-407E-A947-70E740481C1C}">
                <a14:useLocalDpi xmlns:a14="http://schemas.microsoft.com/office/drawing/2010/main" val="0"/>
              </a:ext>
            </a:extLst>
          </a:blip>
          <a:srcRect t="11516" b="11516"/>
          <a:stretch>
            <a:fillRect/>
          </a:stretch>
        </p:blipFill>
        <p:spPr>
          <a:xfrm>
            <a:off x="732367" y="1411192"/>
            <a:ext cx="11189663" cy="4532409"/>
          </a:xfrm>
        </p:spPr>
      </p:pic>
    </p:spTree>
    <p:extLst>
      <p:ext uri="{BB962C8B-B14F-4D97-AF65-F5344CB8AC3E}">
        <p14:creationId xmlns:p14="http://schemas.microsoft.com/office/powerpoint/2010/main" val="3750030232"/>
      </p:ext>
    </p:extLst>
  </p:cSld>
  <p:clrMapOvr>
    <a:masterClrMapping/>
  </p:clrMapOvr>
  <p:transition spd="slow">
    <p:cover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11" y="61637"/>
            <a:ext cx="10131425" cy="1456267"/>
          </a:xfrm>
        </p:spPr>
        <p:txBody>
          <a:bodyPr>
            <a:normAutofit/>
          </a:bodyPr>
          <a:lstStyle/>
          <a:p>
            <a:r>
              <a:rPr lang="en-US" sz="4400" b="1" dirty="0" smtClean="0"/>
              <a:t>Key roles and responsibilities</a:t>
            </a:r>
            <a:endParaRPr lang="en-US" sz="4400" b="1" dirty="0"/>
          </a:p>
        </p:txBody>
      </p:sp>
      <p:sp>
        <p:nvSpPr>
          <p:cNvPr id="3" name="Content Placeholder 2"/>
          <p:cNvSpPr>
            <a:spLocks noGrp="1"/>
          </p:cNvSpPr>
          <p:nvPr>
            <p:ph idx="1"/>
          </p:nvPr>
        </p:nvSpPr>
        <p:spPr>
          <a:xfrm>
            <a:off x="246887" y="1664207"/>
            <a:ext cx="10131425" cy="4270249"/>
          </a:xfrm>
        </p:spPr>
        <p:txBody>
          <a:bodyPr>
            <a:normAutofit/>
          </a:bodyPr>
          <a:lstStyle/>
          <a:p>
            <a:pPr marL="0" indent="0">
              <a:buNone/>
            </a:pPr>
            <a:r>
              <a:rPr lang="en-US" dirty="0" smtClean="0"/>
              <a:t>	</a:t>
            </a:r>
            <a:endParaRPr lang="en-US" dirty="0"/>
          </a:p>
        </p:txBody>
      </p:sp>
      <p:sp>
        <p:nvSpPr>
          <p:cNvPr id="5" name="TextBox 4"/>
          <p:cNvSpPr txBox="1"/>
          <p:nvPr/>
        </p:nvSpPr>
        <p:spPr>
          <a:xfrm>
            <a:off x="1442423" y="1552311"/>
            <a:ext cx="9799067" cy="3693319"/>
          </a:xfrm>
          <a:prstGeom prst="rect">
            <a:avLst/>
          </a:prstGeom>
          <a:noFill/>
        </p:spPr>
        <p:txBody>
          <a:bodyPr wrap="square" rtlCol="0">
            <a:spAutoFit/>
          </a:bodyPr>
          <a:lstStyle/>
          <a:p>
            <a:pPr marL="342900" indent="-342900">
              <a:buAutoNum type="arabicParenR"/>
            </a:pPr>
            <a:r>
              <a:rPr lang="en-US" dirty="0" err="1" smtClean="0"/>
              <a:t>SysAdmin</a:t>
            </a:r>
            <a:r>
              <a:rPr lang="en-US" dirty="0" smtClean="0"/>
              <a:t> Role : He will create the </a:t>
            </a:r>
            <a:r>
              <a:rPr lang="en-US" dirty="0" err="1" smtClean="0"/>
              <a:t>Networks,Enterprise</a:t>
            </a:r>
            <a:r>
              <a:rPr lang="en-US" dirty="0"/>
              <a:t> </a:t>
            </a:r>
            <a:r>
              <a:rPr lang="en-US" dirty="0" smtClean="0"/>
              <a:t>and Enterprise Admin</a:t>
            </a:r>
          </a:p>
          <a:p>
            <a:pPr marL="342900" indent="-342900">
              <a:buAutoNum type="arabicParenR"/>
            </a:pPr>
            <a:r>
              <a:rPr lang="en-US" dirty="0" smtClean="0"/>
              <a:t>Admin Role : </a:t>
            </a:r>
            <a:r>
              <a:rPr lang="en-US" dirty="0"/>
              <a:t>H</a:t>
            </a:r>
            <a:r>
              <a:rPr lang="en-US" dirty="0" smtClean="0"/>
              <a:t>e will create organizations, HR Role , IT officer.</a:t>
            </a:r>
          </a:p>
          <a:p>
            <a:pPr marL="342900" indent="-342900">
              <a:buAutoNum type="arabicParenR"/>
            </a:pPr>
            <a:r>
              <a:rPr lang="en-US" dirty="0" smtClean="0"/>
              <a:t>HR Role : He will create the Branch Clerk ,Customer Care, Loan Officer.</a:t>
            </a:r>
          </a:p>
          <a:p>
            <a:pPr marL="342900" indent="-342900">
              <a:buAutoNum type="arabicParenR"/>
            </a:pPr>
            <a:r>
              <a:rPr lang="en-US" dirty="0" smtClean="0"/>
              <a:t>IT Officer Role: He will view database information, View activity log and view requests.</a:t>
            </a:r>
          </a:p>
          <a:p>
            <a:pPr marL="342900" indent="-342900">
              <a:buAutoNum type="arabicParenR"/>
            </a:pPr>
            <a:r>
              <a:rPr lang="en-US" dirty="0" smtClean="0"/>
              <a:t>Branch Clerk: He can open account ,deposit money,</a:t>
            </a:r>
            <a:r>
              <a:rPr lang="en-US" dirty="0"/>
              <a:t> </a:t>
            </a:r>
            <a:r>
              <a:rPr lang="en-US" dirty="0" smtClean="0"/>
              <a:t>Contact </a:t>
            </a:r>
            <a:r>
              <a:rPr lang="en-US" dirty="0" err="1" smtClean="0"/>
              <a:t>HR,Manage</a:t>
            </a:r>
            <a:r>
              <a:rPr lang="en-US" dirty="0" smtClean="0"/>
              <a:t> </a:t>
            </a:r>
            <a:r>
              <a:rPr lang="en-US" dirty="0" err="1" smtClean="0"/>
              <a:t>cutomer’s</a:t>
            </a:r>
            <a:r>
              <a:rPr lang="en-US" dirty="0" smtClean="0"/>
              <a:t> Account</a:t>
            </a:r>
          </a:p>
          <a:p>
            <a:pPr marL="342900" indent="-342900">
              <a:buAutoNum type="arabicParenR"/>
            </a:pPr>
            <a:r>
              <a:rPr lang="en-US" dirty="0" smtClean="0"/>
              <a:t>Loan Officer : He will sanction all the loan request send by the customers.</a:t>
            </a:r>
          </a:p>
          <a:p>
            <a:pPr marL="342900" indent="-342900">
              <a:buAutoNum type="arabicParenR"/>
            </a:pPr>
            <a:r>
              <a:rPr lang="en-US" dirty="0" smtClean="0"/>
              <a:t>Customer Care Role: He will view the customer requests and can request IT team.</a:t>
            </a:r>
          </a:p>
          <a:p>
            <a:pPr marL="342900" indent="-342900">
              <a:buAutoNum type="arabicParenR"/>
            </a:pPr>
            <a:r>
              <a:rPr lang="en-US" dirty="0" smtClean="0"/>
              <a:t>Customer Role: He can transfer money to another </a:t>
            </a:r>
            <a:r>
              <a:rPr lang="en-US" dirty="0" err="1" smtClean="0"/>
              <a:t>account,Request</a:t>
            </a:r>
            <a:r>
              <a:rPr lang="en-US" dirty="0" smtClean="0"/>
              <a:t> for different loans, contact customer care, view transaction history.</a:t>
            </a:r>
          </a:p>
          <a:p>
            <a:pPr marL="342900" indent="-342900">
              <a:buAutoNum type="arabicParenR"/>
            </a:pPr>
            <a:endParaRPr lang="en-US" dirty="0" smtClean="0"/>
          </a:p>
          <a:p>
            <a:pPr marL="342900" indent="-342900">
              <a:buAutoNum type="arabicParenR"/>
            </a:pPr>
            <a:endParaRPr lang="en-US" dirty="0"/>
          </a:p>
        </p:txBody>
      </p:sp>
    </p:spTree>
    <p:extLst>
      <p:ext uri="{BB962C8B-B14F-4D97-AF65-F5344CB8AC3E}">
        <p14:creationId xmlns:p14="http://schemas.microsoft.com/office/powerpoint/2010/main" val="1933667480"/>
      </p:ext>
    </p:extLst>
  </p:cSld>
  <p:clrMapOvr>
    <a:masterClrMapping/>
  </p:clrMapOvr>
  <p:transition spd="slow">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Key features</a:t>
            </a:r>
            <a:endParaRPr lang="en-US" sz="5400" b="1" dirty="0"/>
          </a:p>
        </p:txBody>
      </p:sp>
      <p:sp>
        <p:nvSpPr>
          <p:cNvPr id="3" name="Content Placeholder 2"/>
          <p:cNvSpPr>
            <a:spLocks noGrp="1"/>
          </p:cNvSpPr>
          <p:nvPr>
            <p:ph idx="1"/>
          </p:nvPr>
        </p:nvSpPr>
        <p:spPr/>
        <p:txBody>
          <a:bodyPr>
            <a:normAutofit/>
          </a:bodyPr>
          <a:lstStyle/>
          <a:p>
            <a:r>
              <a:rPr lang="en-US" sz="2400" dirty="0" smtClean="0"/>
              <a:t>Customer can print the transaction directory.</a:t>
            </a:r>
          </a:p>
          <a:p>
            <a:r>
              <a:rPr lang="en-US" sz="2400" dirty="0" smtClean="0"/>
              <a:t>User Id &amp; Password of customer will be sent through email</a:t>
            </a:r>
          </a:p>
          <a:p>
            <a:r>
              <a:rPr lang="en-US" dirty="0" smtClean="0"/>
              <a:t>HR can make announcement through email.</a:t>
            </a:r>
          </a:p>
          <a:p>
            <a:r>
              <a:rPr lang="en-US" dirty="0" smtClean="0"/>
              <a:t>If any user will do unauthorized login more than 3 times an automated generated email will be send to his email Id.</a:t>
            </a:r>
          </a:p>
          <a:p>
            <a:r>
              <a:rPr lang="en-US" dirty="0" smtClean="0"/>
              <a:t>HR can attach documents in mail. </a:t>
            </a:r>
            <a:endParaRPr lang="en-US" sz="2400" dirty="0" smtClean="0"/>
          </a:p>
        </p:txBody>
      </p:sp>
    </p:spTree>
    <p:extLst>
      <p:ext uri="{BB962C8B-B14F-4D97-AF65-F5344CB8AC3E}">
        <p14:creationId xmlns:p14="http://schemas.microsoft.com/office/powerpoint/2010/main" val="4142690014"/>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52336" y="2206419"/>
            <a:ext cx="10131425" cy="3649133"/>
          </a:xfrm>
        </p:spPr>
        <p:txBody>
          <a:bodyPr>
            <a:normAutofit/>
          </a:bodyPr>
          <a:lstStyle/>
          <a:p>
            <a:pPr marL="0" indent="0" algn="ctr">
              <a:buNone/>
            </a:pPr>
            <a:r>
              <a:rPr lang="en-US" sz="8000" b="1" smtClean="0"/>
              <a:t>Thank you</a:t>
            </a:r>
            <a:endParaRPr lang="en-US" sz="8000" b="1" dirty="0"/>
          </a:p>
        </p:txBody>
      </p:sp>
    </p:spTree>
    <p:extLst>
      <p:ext uri="{BB962C8B-B14F-4D97-AF65-F5344CB8AC3E}">
        <p14:creationId xmlns:p14="http://schemas.microsoft.com/office/powerpoint/2010/main" val="2252533312"/>
      </p:ext>
    </p:extLst>
  </p:cSld>
  <p:clrMapOvr>
    <a:masterClrMapping/>
  </p:clrMapOvr>
  <p:transition spd="slow">
    <p:cover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315</TotalTime>
  <Words>295</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News Gothic MT</vt:lpstr>
      <vt:lpstr>Wingdings 2</vt:lpstr>
      <vt:lpstr>Breeze</vt:lpstr>
      <vt:lpstr>TOPIC: Bank of Boston</vt:lpstr>
      <vt:lpstr>Overview</vt:lpstr>
      <vt:lpstr>Object model</vt:lpstr>
      <vt:lpstr>Key roles and responsibilities</vt:lpstr>
      <vt:lpstr>Key features</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dc:title>
  <dc:creator>Abhishek Gupta</dc:creator>
  <cp:lastModifiedBy>Siddharth Wale</cp:lastModifiedBy>
  <cp:revision>20</cp:revision>
  <dcterms:created xsi:type="dcterms:W3CDTF">2015-12-10T19:11:48Z</dcterms:created>
  <dcterms:modified xsi:type="dcterms:W3CDTF">2016-09-09T17:30:07Z</dcterms:modified>
</cp:coreProperties>
</file>