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0" r:id="rId13"/>
    <p:sldId id="264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0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60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4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61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3238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42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20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45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17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0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0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4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2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50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6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085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8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F2413-5053-4A39-8B0D-54AB9E1AFA72}" type="datetimeFigureOut">
              <a:rPr lang="en-US" smtClean="0"/>
              <a:pPr/>
              <a:t>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180F6-D91F-4583-A8FD-3FF682526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71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5400" b="1" dirty="0"/>
              <a:t>INVESTMENT ANALYSIS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i="1" dirty="0"/>
              <a:t>A Detailed Project Report</a:t>
            </a:r>
            <a:endParaRPr lang="en-US" i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609600" y="5072074"/>
            <a:ext cx="8305800" cy="785818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200" b="1" i="0" u="none" strike="noStrike" kern="1200" cap="none" spc="10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SIDDHARTH JAIN</a:t>
            </a:r>
            <a:endParaRPr kumimoji="0" lang="en-US" sz="2200" b="1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 rot="10800000" flipV="1">
            <a:off x="3857620" y="5449316"/>
            <a:ext cx="1428760" cy="35719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None/>
              <a:tabLst/>
              <a:defRPr/>
            </a:pPr>
            <a:r>
              <a:rPr lang="en-IN" sz="2200" spc="100" dirty="0">
                <a:latin typeface="Arial" pitchFamily="34" charset="0"/>
                <a:cs typeface="Arial" pitchFamily="34" charset="0"/>
              </a:rPr>
              <a:t>Ineuron</a:t>
            </a:r>
            <a:endParaRPr kumimoji="0" lang="en-US" sz="2200" i="0" u="none" strike="noStrike" kern="1200" cap="none" spc="10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F710-1799-94F6-D654-1B827AB4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609601"/>
            <a:ext cx="8063117" cy="1326321"/>
          </a:xfrm>
        </p:spPr>
        <p:txBody>
          <a:bodyPr>
            <a:normAutofit fontScale="90000"/>
          </a:bodyPr>
          <a:lstStyle/>
          <a:p>
            <a:r>
              <a:rPr lang="en-US" dirty="0"/>
              <a:t>FDI overall growth of the best performing Sector from FY 2000-2016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0895B-945F-224F-1119-FD1CA9A8E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2348880"/>
            <a:ext cx="8748464" cy="239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8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F710-1799-94F6-D654-1B827AB4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10 correlated sectors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A7508-2A44-0B78-C766-92843653A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76872"/>
            <a:ext cx="7461579" cy="312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92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F710-1799-94F6-D654-1B827AB4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188641"/>
            <a:ext cx="7693313" cy="864096"/>
          </a:xfrm>
        </p:spPr>
        <p:txBody>
          <a:bodyPr/>
          <a:lstStyle/>
          <a:p>
            <a:r>
              <a:rPr lang="en-IN" dirty="0"/>
              <a:t>3 most correlated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EA549-DF36-6CE6-178C-9145B648D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" y="1117998"/>
            <a:ext cx="8783392" cy="1725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A26C1-5544-5400-EDF0-4A76080DA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12" y="3061002"/>
            <a:ext cx="8783392" cy="17257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F47BC7-4685-B43D-BE4A-208B45283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304" y="4943590"/>
            <a:ext cx="8783392" cy="172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38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85918" y="152400"/>
            <a:ext cx="6900882" cy="1219200"/>
          </a:xfrm>
        </p:spPr>
        <p:txBody>
          <a:bodyPr/>
          <a:lstStyle/>
          <a:p>
            <a:r>
              <a:rPr lang="en-IN" b="1" dirty="0"/>
              <a:t>Other Observations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Maximum investment is done in SERVICES SECTOR in 2016-17 whereas minimum investment is done in COIR.</a:t>
            </a:r>
          </a:p>
          <a:p>
            <a:endParaRPr lang="en-IN" sz="1600" dirty="0"/>
          </a:p>
          <a:p>
            <a:r>
              <a:rPr lang="en-US" sz="1600" dirty="0"/>
              <a:t>It is also observed in 2000-01, There are 23 sectors in which no investment is done which is also maximum of no investment in any year.</a:t>
            </a:r>
            <a:endParaRPr lang="en-IN" sz="1600" dirty="0"/>
          </a:p>
          <a:p>
            <a:endParaRPr lang="en-IN" sz="1600" dirty="0"/>
          </a:p>
          <a:p>
            <a:r>
              <a:rPr lang="en-US" sz="1600" dirty="0"/>
              <a:t>Out of 63 sectors, In 36 sectors average investment is under 100.</a:t>
            </a:r>
            <a:endParaRPr lang="en-IN" sz="16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27584" y="188640"/>
            <a:ext cx="6900882" cy="1219200"/>
          </a:xfrm>
        </p:spPr>
        <p:txBody>
          <a:bodyPr/>
          <a:lstStyle/>
          <a:p>
            <a:r>
              <a:rPr lang="en-IN" b="1" dirty="0"/>
              <a:t>Question and AWNSERS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407840"/>
            <a:ext cx="8059125" cy="5117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Q1) What’s the source of data?</a:t>
            </a:r>
          </a:p>
          <a:p>
            <a:pPr marL="0" indent="0">
              <a:buNone/>
            </a:pPr>
            <a:r>
              <a:rPr lang="en-US" sz="1800" dirty="0"/>
              <a:t>A) The data is provided by Ineuron</a:t>
            </a:r>
          </a:p>
          <a:p>
            <a:pPr marL="0" indent="0">
              <a:buNone/>
            </a:pPr>
            <a:r>
              <a:rPr lang="en-US" sz="1800" dirty="0"/>
              <a:t>Q2) What was the type of data?</a:t>
            </a:r>
          </a:p>
          <a:p>
            <a:pPr marL="0" indent="0">
              <a:buNone/>
            </a:pPr>
            <a:r>
              <a:rPr lang="en-US" sz="1800" dirty="0"/>
              <a:t>A) The data was Numerical.</a:t>
            </a:r>
          </a:p>
          <a:p>
            <a:pPr marL="0" indent="0">
              <a:buNone/>
            </a:pPr>
            <a:r>
              <a:rPr lang="en-US" sz="1800" dirty="0"/>
              <a:t>Q5) What techniques were you using for data pre-processing?</a:t>
            </a:r>
          </a:p>
          <a:p>
            <a:pPr marL="0" indent="0">
              <a:buNone/>
            </a:pPr>
            <a:r>
              <a:rPr lang="en-US" sz="1800" dirty="0"/>
              <a:t>A) Visualizing relation of independent variables with each other and output variables. Checking and changing Distribution of continuous values Cleaning data and imputing if null values are present.</a:t>
            </a:r>
          </a:p>
          <a:p>
            <a:pPr marL="0" indent="0">
              <a:buNone/>
            </a:pPr>
            <a:r>
              <a:rPr lang="en-US" sz="1800" dirty="0"/>
              <a:t>Q6) How training was done or what models were used?</a:t>
            </a:r>
          </a:p>
          <a:p>
            <a:pPr marL="0" indent="0">
              <a:buNone/>
            </a:pPr>
            <a:r>
              <a:rPr lang="en-US" sz="1800" dirty="0"/>
              <a:t>A) Training was irrelevant to this project</a:t>
            </a:r>
          </a:p>
        </p:txBody>
      </p:sp>
    </p:spTree>
    <p:extLst>
      <p:ext uri="{BB962C8B-B14F-4D97-AF65-F5344CB8AC3E}">
        <p14:creationId xmlns:p14="http://schemas.microsoft.com/office/powerpoint/2010/main" val="4101934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2708920"/>
            <a:ext cx="8059125" cy="2160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195452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57356" y="152400"/>
            <a:ext cx="6829444" cy="1219200"/>
          </a:xfrm>
        </p:spPr>
        <p:txBody>
          <a:bodyPr/>
          <a:lstStyle/>
          <a:p>
            <a:r>
              <a:rPr lang="en-IN" b="1" dirty="0"/>
              <a:t>PROJECT DETAILS</a:t>
            </a:r>
            <a:endParaRPr lang="en-US" b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563688"/>
              </p:ext>
            </p:extLst>
          </p:nvPr>
        </p:nvGraphicFramePr>
        <p:xfrm>
          <a:off x="500034" y="2602224"/>
          <a:ext cx="8032406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8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31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14">
                <a:tc>
                  <a:txBody>
                    <a:bodyPr/>
                    <a:lstStyle/>
                    <a:p>
                      <a:r>
                        <a:rPr lang="en-IN" dirty="0"/>
                        <a:t>Project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Investment Analysis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314"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Business Intelligence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314">
                <a:tc>
                  <a:txBody>
                    <a:bodyPr/>
                    <a:lstStyle/>
                    <a:p>
                      <a:r>
                        <a:rPr lang="en-IN" dirty="0"/>
                        <a:t>Domain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Finance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314">
                <a:tc>
                  <a:txBody>
                    <a:bodyPr/>
                    <a:lstStyle/>
                    <a:p>
                      <a:r>
                        <a:rPr lang="en-IN" dirty="0"/>
                        <a:t>Project Difficulty level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Intermediate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314">
                <a:tc>
                  <a:txBody>
                    <a:bodyPr/>
                    <a:lstStyle/>
                    <a:p>
                      <a:r>
                        <a:rPr lang="en-IN" dirty="0"/>
                        <a:t>Programming Language</a:t>
                      </a:r>
                      <a:r>
                        <a:rPr lang="en-IN" baseline="0" dirty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585">
                <a:tc>
                  <a:txBody>
                    <a:bodyPr/>
                    <a:lstStyle/>
                    <a:p>
                      <a:r>
                        <a:rPr lang="en-IN" dirty="0"/>
                        <a:t>Tools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Verdana"/>
                          <a:cs typeface="Verdana"/>
                        </a:rPr>
                        <a:t>J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p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lang="en-US" sz="16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lang="en-US" sz="16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lang="en-US" sz="1600" spc="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k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lang="en-US" sz="1600" spc="4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Ex</a:t>
                      </a:r>
                      <a:r>
                        <a:rPr lang="en-US" sz="1600" spc="-1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lang="en-US" sz="1600" spc="-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lang="en-US" sz="1600" dirty="0">
                          <a:latin typeface="Verdana"/>
                          <a:cs typeface="Verdana"/>
                        </a:rPr>
                        <a:t>,</a:t>
                      </a:r>
                      <a:r>
                        <a:rPr lang="en-US" sz="1600" spc="-1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lang="en-US" sz="1600" spc="5" dirty="0">
                          <a:latin typeface="Verdana"/>
                          <a:cs typeface="Verdana"/>
                        </a:rPr>
                        <a:t>Tableau</a:t>
                      </a:r>
                      <a:endParaRPr lang="en-US" sz="1600" dirty="0">
                        <a:latin typeface="Verdana"/>
                        <a:cs typeface="Verdana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 :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14554"/>
            <a:ext cx="8229600" cy="3881446"/>
          </a:xfrm>
        </p:spPr>
        <p:txBody>
          <a:bodyPr/>
          <a:lstStyle/>
          <a:p>
            <a:pPr>
              <a:buNone/>
            </a:pPr>
            <a:r>
              <a:rPr lang="en-US" sz="3200" spc="-322" baseline="18518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3200" spc="-322" baseline="18518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lang="en-US" sz="2400" spc="-155" dirty="0">
                <a:latin typeface="Verdana"/>
                <a:cs typeface="Verdana"/>
              </a:rPr>
              <a:t>The </a:t>
            </a:r>
            <a:r>
              <a:rPr lang="en-US" sz="2400" spc="70" dirty="0">
                <a:latin typeface="Verdana"/>
                <a:cs typeface="Verdana"/>
              </a:rPr>
              <a:t>goal </a:t>
            </a:r>
            <a:r>
              <a:rPr lang="en-US" sz="2400" spc="10" dirty="0">
                <a:latin typeface="Verdana"/>
                <a:cs typeface="Verdana"/>
              </a:rPr>
              <a:t>of </a:t>
            </a:r>
            <a:r>
              <a:rPr lang="en-US" sz="2400" spc="-204" dirty="0">
                <a:latin typeface="Verdana"/>
                <a:cs typeface="Verdana"/>
              </a:rPr>
              <a:t>this </a:t>
            </a:r>
            <a:r>
              <a:rPr lang="en-US" sz="2400" spc="-20" dirty="0">
                <a:latin typeface="Verdana"/>
                <a:cs typeface="Verdana"/>
              </a:rPr>
              <a:t>project </a:t>
            </a:r>
            <a:r>
              <a:rPr lang="en-US" sz="2400" spc="-295" dirty="0">
                <a:latin typeface="Verdana"/>
                <a:cs typeface="Verdana"/>
              </a:rPr>
              <a:t>is to find the equilibrium investment</a:t>
            </a:r>
            <a:r>
              <a:rPr lang="en-US" sz="2400" spc="-50" dirty="0">
                <a:latin typeface="Verdana"/>
                <a:cs typeface="Verdana"/>
              </a:rPr>
              <a:t> from the given dataset.</a:t>
            </a:r>
            <a:endParaRPr lang="en-US" sz="2400" dirty="0">
              <a:latin typeface="Verdana"/>
              <a:cs typeface="Verdan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/>
              <a:t>Investment is a game of understanding historic data of investment objects under different events but it is still a game of chances to minimize the risk we apply analytics to find the equilibrium investment. </a:t>
            </a:r>
          </a:p>
          <a:p>
            <a:endParaRPr lang="en-US" sz="1600" dirty="0"/>
          </a:p>
          <a:p>
            <a:r>
              <a:rPr lang="en-US" sz="1600" dirty="0"/>
              <a:t>To understand the Foreign direct investment in India for the last 17 years from 2000-01 to 2016-17. This dataset contains sector and financial year-wise data of FDI in India </a:t>
            </a:r>
          </a:p>
          <a:p>
            <a:r>
              <a:rPr lang="en-US" sz="1600" dirty="0"/>
              <a:t>Sector-wise investment analysis </a:t>
            </a:r>
          </a:p>
          <a:p>
            <a:r>
              <a:rPr lang="en-US" sz="1600" dirty="0"/>
              <a:t>Year-wise investment analysis </a:t>
            </a:r>
          </a:p>
          <a:p>
            <a:endParaRPr lang="en-US" sz="1600" dirty="0"/>
          </a:p>
          <a:p>
            <a:r>
              <a:rPr lang="en-US" sz="1600" dirty="0"/>
              <a:t>Find key metrics and factors and show the meaningful relationships between attributes.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43174" y="152400"/>
            <a:ext cx="6043626" cy="1219200"/>
          </a:xfrm>
        </p:spPr>
        <p:txBody>
          <a:bodyPr/>
          <a:lstStyle/>
          <a:p>
            <a:r>
              <a:rPr lang="en-IN" b="1" dirty="0"/>
              <a:t>Architecture</a:t>
            </a:r>
            <a:endParaRPr lang="en-US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16AEBE-0F42-2B31-89E4-071054361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931" y="2557462"/>
            <a:ext cx="6934200" cy="2771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parameters are important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spc="10" dirty="0">
                <a:latin typeface="Tahoma"/>
                <a:cs typeface="Tahoma"/>
              </a:rPr>
              <a:t>Sector:</a:t>
            </a:r>
            <a:r>
              <a:rPr lang="en-US" sz="1600" b="1" spc="-15" dirty="0">
                <a:latin typeface="Tahoma"/>
                <a:cs typeface="Tahoma"/>
              </a:rPr>
              <a:t> </a:t>
            </a:r>
            <a:r>
              <a:rPr lang="en-US" sz="1400" spc="65" dirty="0">
                <a:latin typeface="Verdana"/>
                <a:cs typeface="Tahoma"/>
              </a:rPr>
              <a:t>In the 1</a:t>
            </a:r>
            <a:r>
              <a:rPr lang="en-US" sz="1400" spc="65" baseline="30000" dirty="0">
                <a:latin typeface="Verdana"/>
                <a:cs typeface="Tahoma"/>
              </a:rPr>
              <a:t>st</a:t>
            </a:r>
            <a:r>
              <a:rPr lang="en-US" sz="1400" spc="65" dirty="0">
                <a:latin typeface="Verdana"/>
                <a:cs typeface="Tahoma"/>
              </a:rPr>
              <a:t> column, Sector names are mentioned. There are total different 63 sectors, some of them are AGRICULTURAL MACHINERY, AGRICULTURE SERVICES, AUTOMOBILE INDUSTRY, COMPUTER SOFTWARE &amp; HARDWARE etc.</a:t>
            </a:r>
            <a:endParaRPr lang="en-IN" dirty="0"/>
          </a:p>
          <a:p>
            <a:r>
              <a:rPr lang="en-US" sz="1400" b="1" spc="-75" dirty="0">
                <a:latin typeface="Verdana" pitchFamily="34" charset="0"/>
                <a:ea typeface="Verdana" pitchFamily="34" charset="0"/>
                <a:cs typeface="Tahoma"/>
              </a:rPr>
              <a:t>Year wise – </a:t>
            </a:r>
            <a:r>
              <a:rPr lang="en-US" sz="1400" spc="-75" dirty="0">
                <a:latin typeface="Verdana" pitchFamily="34" charset="0"/>
                <a:ea typeface="Verdana" pitchFamily="34" charset="0"/>
                <a:cs typeface="Tahoma"/>
              </a:rPr>
              <a:t>Except 1</a:t>
            </a:r>
            <a:r>
              <a:rPr lang="en-US" sz="1400" spc="-75" baseline="30000" dirty="0">
                <a:latin typeface="Verdana" pitchFamily="34" charset="0"/>
                <a:ea typeface="Verdana" pitchFamily="34" charset="0"/>
                <a:cs typeface="Tahoma"/>
              </a:rPr>
              <a:t>st</a:t>
            </a:r>
            <a:r>
              <a:rPr lang="en-US" sz="1400" spc="-75" dirty="0">
                <a:latin typeface="Verdana" pitchFamily="34" charset="0"/>
                <a:ea typeface="Verdana" pitchFamily="34" charset="0"/>
                <a:cs typeface="Tahoma"/>
              </a:rPr>
              <a:t> column, There are different 17 columns  and in the columns years are mentioned from 2000-01 to 2016-17. In these column, Investment are mentioned.</a:t>
            </a:r>
            <a:endParaRPr lang="en-US" sz="1400" dirty="0">
              <a:latin typeface="Verdana" pitchFamily="34" charset="0"/>
              <a:ea typeface="Verdana" pitchFamily="34" charset="0"/>
              <a:cs typeface="Verdana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59632" y="260648"/>
            <a:ext cx="5900750" cy="1071570"/>
          </a:xfrm>
        </p:spPr>
        <p:txBody>
          <a:bodyPr>
            <a:normAutofit/>
          </a:bodyPr>
          <a:lstStyle/>
          <a:p>
            <a:r>
              <a:rPr lang="en-IN" b="1" dirty="0"/>
              <a:t>Visualizatio</a:t>
            </a:r>
            <a:r>
              <a:rPr lang="en-IN" dirty="0"/>
              <a:t>n of dataset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349767-A02E-8C17-AE8A-3BB695DD8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29" y="1844824"/>
            <a:ext cx="8448541" cy="36026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116632"/>
            <a:ext cx="7186634" cy="1219200"/>
          </a:xfrm>
        </p:spPr>
        <p:txBody>
          <a:bodyPr>
            <a:normAutofit/>
          </a:bodyPr>
          <a:lstStyle/>
          <a:p>
            <a:pPr algn="l"/>
            <a:br>
              <a:rPr lang="en-IN" sz="2400" i="0" u="none" strike="noStrike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i="0" u="none" strike="noStrike" baseline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Top 5 Investment Sectors by FDI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4FCE1-9483-9F32-E2FC-DB8B7AFD3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86" y="1422769"/>
            <a:ext cx="6596214" cy="44488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F710-1799-94F6-D654-1B827AB49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39" y="188641"/>
            <a:ext cx="7765321" cy="1224136"/>
          </a:xfrm>
        </p:spPr>
        <p:txBody>
          <a:bodyPr>
            <a:normAutofit/>
          </a:bodyPr>
          <a:lstStyle/>
          <a:p>
            <a:br>
              <a:rPr lang="en-IN" sz="2400" i="0" u="none" strike="noStrike" baseline="0" dirty="0">
                <a:effectLst/>
              </a:rPr>
            </a:br>
            <a:r>
              <a:rPr lang="en-US" sz="2400" i="0" u="none" strike="noStrike" baseline="0" dirty="0">
                <a:effectLst/>
              </a:rPr>
              <a:t>Detailed FDI year on year for the top 5 best performing sector</a:t>
            </a:r>
            <a:endParaRPr lang="en-IN" sz="4000" dirty="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3A5D4-58AF-3C61-30E7-A903A55A3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4" y="2353614"/>
            <a:ext cx="8783392" cy="258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147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70</TotalTime>
  <Words>418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Bookman Old Style</vt:lpstr>
      <vt:lpstr>Lucida Sans Unicode</vt:lpstr>
      <vt:lpstr>Rockwell</vt:lpstr>
      <vt:lpstr>Tahoma</vt:lpstr>
      <vt:lpstr>Verdana</vt:lpstr>
      <vt:lpstr>Wingdings 2</vt:lpstr>
      <vt:lpstr>Damask</vt:lpstr>
      <vt:lpstr>INVESTMENT ANALYSIS</vt:lpstr>
      <vt:lpstr>PROJECT DETAILS</vt:lpstr>
      <vt:lpstr>Objective :</vt:lpstr>
      <vt:lpstr>Problem Statement</vt:lpstr>
      <vt:lpstr>Architecture</vt:lpstr>
      <vt:lpstr>Why parameters are important</vt:lpstr>
      <vt:lpstr>Visualization of dataset</vt:lpstr>
      <vt:lpstr> Top 5 Investment Sectors by FDI </vt:lpstr>
      <vt:lpstr> Detailed FDI year on year for the top 5 best performing sector</vt:lpstr>
      <vt:lpstr>FDI overall growth of the best performing Sector from FY 2000-2016</vt:lpstr>
      <vt:lpstr>Top 10 correlated sectors</vt:lpstr>
      <vt:lpstr>3 most correlated years</vt:lpstr>
      <vt:lpstr>Other Observations</vt:lpstr>
      <vt:lpstr>Question and AWNSERS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ANALYSIS</dc:title>
  <dc:creator>hp</dc:creator>
  <cp:lastModifiedBy>siddharth jain</cp:lastModifiedBy>
  <cp:revision>10</cp:revision>
  <dcterms:created xsi:type="dcterms:W3CDTF">2022-08-08T15:56:42Z</dcterms:created>
  <dcterms:modified xsi:type="dcterms:W3CDTF">2023-02-18T09:20:43Z</dcterms:modified>
</cp:coreProperties>
</file>