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74" r:id="rId4"/>
    <p:sldId id="262" r:id="rId5"/>
    <p:sldId id="263" r:id="rId6"/>
    <p:sldId id="264" r:id="rId7"/>
    <p:sldId id="265" r:id="rId8"/>
    <p:sldId id="266" r:id="rId9"/>
    <p:sldId id="267" r:id="rId10"/>
    <p:sldId id="268" r:id="rId11"/>
    <p:sldId id="269" r:id="rId12"/>
    <p:sldId id="270" r:id="rId13"/>
    <p:sldId id="27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D2C5C-5654-44E7-98A2-EB7A8AEE87D0}" v="1373" dt="2023-02-09T05:12:10.042"/>
    <p1510:client id="{9D476946-8269-487B-8CF1-BAB5F26151C2}" v="39" dt="2023-02-10T16:44:16.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008460-8B2F-4AAA-A4E2-10730069204C}" type="datetimeFigureOut">
              <a:rPr lang="en-US" smtClean="0"/>
              <a:t>6/5/2023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476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71861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33001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122398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76822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71953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08460-8B2F-4AAA-A4E2-10730069204C}" type="datetimeFigureOut">
              <a:rPr lang="en-US" smtClean="0"/>
              <a:pPr/>
              <a:t>6/5/2023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586405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008460-8B2F-4AAA-A4E2-10730069204C}"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6097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008460-8B2F-4AAA-A4E2-10730069204C}"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4611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8772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0022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178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344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1759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9995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2994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4767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008460-8B2F-4AAA-A4E2-10730069204C}" type="datetimeFigureOut">
              <a:rPr lang="en-US" smtClean="0"/>
              <a:pPr/>
              <a:t>6/5/2023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17714772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7892" y="1279541"/>
            <a:ext cx="6422843" cy="2149459"/>
          </a:xfrm>
        </p:spPr>
        <p:txBody>
          <a:bodyPr>
            <a:normAutofit/>
          </a:bodyPr>
          <a:lstStyle/>
          <a:p>
            <a:pPr algn="ctr"/>
            <a:r>
              <a:rPr lang="en-US" sz="4400" dirty="0">
                <a:solidFill>
                  <a:srgbClr val="FFFFFF"/>
                </a:solidFill>
                <a:latin typeface="Abadi" panose="020F0502020204030204" pitchFamily="34" charset="0"/>
              </a:rPr>
              <a:t>Restaurant Rating Prediction</a:t>
            </a:r>
          </a:p>
        </p:txBody>
      </p:sp>
      <p:sp>
        <p:nvSpPr>
          <p:cNvPr id="5" name="TextBox 4">
            <a:extLst>
              <a:ext uri="{FF2B5EF4-FFF2-40B4-BE49-F238E27FC236}">
                <a16:creationId xmlns:a16="http://schemas.microsoft.com/office/drawing/2014/main" id="{330C1AA6-AAD9-EEAD-EA0E-C9B0CEECBC8F}"/>
              </a:ext>
            </a:extLst>
          </p:cNvPr>
          <p:cNvSpPr txBox="1"/>
          <p:nvPr/>
        </p:nvSpPr>
        <p:spPr>
          <a:xfrm>
            <a:off x="7259216" y="5209127"/>
            <a:ext cx="41537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Abadi" panose="020B0604020104020204" pitchFamily="34" charset="0"/>
              </a:rPr>
              <a:t>Presented by : Siddharth Jain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4C7A0-549B-B756-4E3E-BE542BD7470A}"/>
              </a:ext>
            </a:extLst>
          </p:cNvPr>
          <p:cNvSpPr txBox="1"/>
          <p:nvPr/>
        </p:nvSpPr>
        <p:spPr>
          <a:xfrm>
            <a:off x="818444" y="827851"/>
            <a:ext cx="1054570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latin typeface="Abadi" panose="020B0604020104020204" pitchFamily="34" charset="0"/>
                <a:ea typeface="+mn-lt"/>
                <a:cs typeface="+mn-lt"/>
              </a:rPr>
              <a:t>Model Selection: </a:t>
            </a:r>
            <a:endParaRPr lang="en-US" dirty="0">
              <a:latin typeface="Abadi" panose="020B0604020104020204" pitchFamily="34" charset="0"/>
            </a:endParaRPr>
          </a:p>
          <a:p>
            <a:pPr marL="342900" indent="-342900">
              <a:lnSpc>
                <a:spcPct val="150000"/>
              </a:lnSpc>
              <a:buFont typeface="Arial"/>
              <a:buChar char="•"/>
            </a:pPr>
            <a:r>
              <a:rPr lang="en-US" sz="2000" dirty="0">
                <a:latin typeface="Abadi" panose="020B0604020104020204" pitchFamily="34" charset="0"/>
              </a:rPr>
              <a:t>Built models using Linear Regression, Random Forest, </a:t>
            </a:r>
            <a:r>
              <a:rPr lang="en-US" sz="2000" dirty="0" err="1">
                <a:latin typeface="Abadi" panose="020B0604020104020204" pitchFamily="34" charset="0"/>
              </a:rPr>
              <a:t>ExtraTree</a:t>
            </a:r>
            <a:r>
              <a:rPr lang="en-US" sz="2000" dirty="0">
                <a:latin typeface="Abadi" panose="020B0604020104020204" pitchFamily="34" charset="0"/>
              </a:rPr>
              <a:t> Regressor</a:t>
            </a:r>
            <a:endParaRPr lang="en-US" sz="2400" dirty="0">
              <a:latin typeface="Abadi" panose="020B0604020104020204" pitchFamily="34" charset="0"/>
            </a:endParaRPr>
          </a:p>
          <a:p>
            <a:pPr marL="342900" indent="-342900">
              <a:lnSpc>
                <a:spcPct val="150000"/>
              </a:lnSpc>
              <a:buFont typeface="Arial"/>
              <a:buChar char="•"/>
            </a:pPr>
            <a:r>
              <a:rPr lang="en-US" sz="2000" dirty="0" err="1">
                <a:latin typeface="Abadi" panose="020B0604020104020204" pitchFamily="34" charset="0"/>
              </a:rPr>
              <a:t>ExtraTree</a:t>
            </a:r>
            <a:r>
              <a:rPr lang="en-US" sz="2000" dirty="0">
                <a:latin typeface="Abadi" panose="020B0604020104020204" pitchFamily="34" charset="0"/>
              </a:rPr>
              <a:t> Regressor is chosen as its r2 score is high (0.9325151755043354)</a:t>
            </a:r>
          </a:p>
          <a:p>
            <a:endParaRPr lang="en-US" dirty="0">
              <a:latin typeface="Abadi" panose="020B0604020104020204" pitchFamily="34" charset="0"/>
            </a:endParaRPr>
          </a:p>
        </p:txBody>
      </p:sp>
    </p:spTree>
    <p:extLst>
      <p:ext uri="{BB962C8B-B14F-4D97-AF65-F5344CB8AC3E}">
        <p14:creationId xmlns:p14="http://schemas.microsoft.com/office/powerpoint/2010/main" val="17639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CDBD-E98A-4461-ACFF-995CAF3E48A7}"/>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E7218A72-E9CA-F341-908F-66AFA5174082}"/>
              </a:ext>
            </a:extLst>
          </p:cNvPr>
          <p:cNvSpPr>
            <a:spLocks noGrp="1"/>
          </p:cNvSpPr>
          <p:nvPr>
            <p:ph idx="1"/>
          </p:nvPr>
        </p:nvSpPr>
        <p:spPr/>
        <p:txBody>
          <a:bodyPr vert="horz" lIns="91440" tIns="45720" rIns="91440" bIns="45720" rtlCol="0" anchor="t">
            <a:normAutofit/>
          </a:bodyPr>
          <a:lstStyle/>
          <a:p>
            <a:r>
              <a:rPr lang="en-US" dirty="0">
                <a:latin typeface="Abadi" panose="020B0604020104020204" pitchFamily="34" charset="0"/>
              </a:rPr>
              <a:t>Model is trained in sets (</a:t>
            </a:r>
            <a:r>
              <a:rPr lang="en-US" dirty="0" err="1">
                <a:latin typeface="Abadi" panose="020B0604020104020204" pitchFamily="34" charset="0"/>
              </a:rPr>
              <a:t>Train_Test_Split</a:t>
            </a:r>
            <a:r>
              <a:rPr lang="en-US" dirty="0">
                <a:latin typeface="Abadi" panose="020B0604020104020204" pitchFamily="34" charset="0"/>
              </a:rPr>
              <a:t>) 30% of data for testing whereas 70% is for training</a:t>
            </a:r>
          </a:p>
          <a:p>
            <a:r>
              <a:rPr lang="en-US" dirty="0">
                <a:latin typeface="Abadi" panose="020B0604020104020204" pitchFamily="34" charset="0"/>
              </a:rPr>
              <a:t>The sets are preprocessed and data is predicted using </a:t>
            </a:r>
            <a:r>
              <a:rPr lang="en-US" dirty="0" err="1">
                <a:latin typeface="Abadi" panose="020B0604020104020204" pitchFamily="34" charset="0"/>
              </a:rPr>
              <a:t>ExtraTree</a:t>
            </a:r>
            <a:r>
              <a:rPr lang="en-US" dirty="0">
                <a:latin typeface="Abadi" panose="020B0604020104020204" pitchFamily="34" charset="0"/>
              </a:rPr>
              <a:t> Regressor model</a:t>
            </a:r>
          </a:p>
          <a:p>
            <a:r>
              <a:rPr lang="en-US" dirty="0">
                <a:latin typeface="Abadi" panose="020B0604020104020204" pitchFamily="34" charset="0"/>
              </a:rPr>
              <a:t>The predicted data is saved in Zomata_df_komal.csv</a:t>
            </a:r>
          </a:p>
        </p:txBody>
      </p:sp>
    </p:spTree>
    <p:extLst>
      <p:ext uri="{BB962C8B-B14F-4D97-AF65-F5344CB8AC3E}">
        <p14:creationId xmlns:p14="http://schemas.microsoft.com/office/powerpoint/2010/main" val="404439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299C-81F8-8587-29EC-6193B70BBEA4}"/>
              </a:ext>
            </a:extLst>
          </p:cNvPr>
          <p:cNvSpPr>
            <a:spLocks noGrp="1"/>
          </p:cNvSpPr>
          <p:nvPr>
            <p:ph type="title"/>
          </p:nvPr>
        </p:nvSpPr>
        <p:spPr>
          <a:xfrm>
            <a:off x="1912558" y="756556"/>
            <a:ext cx="5143501" cy="1508760"/>
          </a:xfrm>
        </p:spPr>
        <p:txBody>
          <a:bodyPr anchor="ctr">
            <a:normAutofit/>
          </a:bodyPr>
          <a:lstStyle/>
          <a:p>
            <a:pPr algn="r"/>
            <a:r>
              <a:rPr lang="en-US" dirty="0"/>
              <a:t>Q &amp; A</a:t>
            </a:r>
          </a:p>
        </p:txBody>
      </p:sp>
      <p:sp>
        <p:nvSpPr>
          <p:cNvPr id="3" name="Content Placeholder 2">
            <a:extLst>
              <a:ext uri="{FF2B5EF4-FFF2-40B4-BE49-F238E27FC236}">
                <a16:creationId xmlns:a16="http://schemas.microsoft.com/office/drawing/2014/main" id="{7749BC57-6857-C13D-148C-70532238FC3C}"/>
              </a:ext>
            </a:extLst>
          </p:cNvPr>
          <p:cNvSpPr>
            <a:spLocks noGrp="1"/>
          </p:cNvSpPr>
          <p:nvPr>
            <p:ph idx="1"/>
          </p:nvPr>
        </p:nvSpPr>
        <p:spPr>
          <a:xfrm>
            <a:off x="1613887" y="3429000"/>
            <a:ext cx="6932954" cy="2977573"/>
          </a:xfrm>
        </p:spPr>
        <p:txBody>
          <a:bodyPr vert="horz" lIns="91440" tIns="45720" rIns="91440" bIns="45720" rtlCol="0" anchor="b">
            <a:normAutofit/>
          </a:bodyPr>
          <a:lstStyle/>
          <a:p>
            <a:pPr>
              <a:lnSpc>
                <a:spcPct val="100000"/>
              </a:lnSpc>
            </a:pPr>
            <a:r>
              <a:rPr lang="en-US" dirty="0">
                <a:latin typeface="Abadi" panose="020B0604020104020204" pitchFamily="34" charset="0"/>
                <a:ea typeface="+mn-lt"/>
                <a:cs typeface="+mn-lt"/>
              </a:rPr>
              <a:t>What’s the source of data ?</a:t>
            </a:r>
            <a:endParaRPr lang="en-US" dirty="0">
              <a:latin typeface="Abadi" panose="020B0604020104020204" pitchFamily="34" charset="0"/>
            </a:endParaRPr>
          </a:p>
          <a:p>
            <a:pPr marL="0" indent="0">
              <a:lnSpc>
                <a:spcPct val="100000"/>
              </a:lnSpc>
              <a:buNone/>
            </a:pPr>
            <a:r>
              <a:rPr lang="en-US" dirty="0">
                <a:latin typeface="Abadi" panose="020B0604020104020204" pitchFamily="34" charset="0"/>
                <a:ea typeface="+mn-lt"/>
                <a:cs typeface="+mn-lt"/>
              </a:rPr>
              <a:t>The data for training is provided by the client in multiple batches and each batch contain multiple files.</a:t>
            </a:r>
            <a:endParaRPr lang="en-US" dirty="0">
              <a:latin typeface="Abadi" panose="020B0604020104020204" pitchFamily="34" charset="0"/>
            </a:endParaRPr>
          </a:p>
          <a:p>
            <a:pPr>
              <a:lnSpc>
                <a:spcPct val="100000"/>
              </a:lnSpc>
            </a:pPr>
            <a:r>
              <a:rPr lang="en-US" dirty="0">
                <a:latin typeface="Abadi" panose="020B0604020104020204" pitchFamily="34" charset="0"/>
                <a:ea typeface="+mn-lt"/>
                <a:cs typeface="+mn-lt"/>
              </a:rPr>
              <a:t>What was the type of data ?</a:t>
            </a:r>
            <a:endParaRPr lang="en-US" dirty="0">
              <a:latin typeface="Abadi" panose="020B0604020104020204" pitchFamily="34" charset="0"/>
            </a:endParaRPr>
          </a:p>
          <a:p>
            <a:pPr marL="0" indent="0">
              <a:lnSpc>
                <a:spcPct val="100000"/>
              </a:lnSpc>
              <a:buNone/>
            </a:pPr>
            <a:r>
              <a:rPr lang="en-US" dirty="0">
                <a:latin typeface="Abadi" panose="020B0604020104020204" pitchFamily="34" charset="0"/>
                <a:ea typeface="+mn-lt"/>
                <a:cs typeface="+mn-lt"/>
              </a:rPr>
              <a:t>The data was the combination of numerical and Categorical values</a:t>
            </a:r>
            <a:endParaRPr lang="en-US" dirty="0">
              <a:latin typeface="Abadi" panose="020B0604020104020204" pitchFamily="34" charset="0"/>
            </a:endParaRPr>
          </a:p>
          <a:p>
            <a:pPr>
              <a:lnSpc>
                <a:spcPct val="100000"/>
              </a:lnSpc>
            </a:pPr>
            <a:r>
              <a:rPr lang="en-US" dirty="0">
                <a:latin typeface="Abadi" panose="020B0604020104020204" pitchFamily="34" charset="0"/>
                <a:ea typeface="+mn-lt"/>
                <a:cs typeface="+mn-lt"/>
              </a:rPr>
              <a:t>What’s the complete flow you followed in this Project ?</a:t>
            </a:r>
            <a:endParaRPr lang="en-US" dirty="0">
              <a:latin typeface="Abadi" panose="020B0604020104020204" pitchFamily="34" charset="0"/>
            </a:endParaRPr>
          </a:p>
          <a:p>
            <a:pPr marL="0" indent="0">
              <a:lnSpc>
                <a:spcPct val="100000"/>
              </a:lnSpc>
              <a:buNone/>
            </a:pPr>
            <a:r>
              <a:rPr lang="en-US" dirty="0">
                <a:latin typeface="Abadi" panose="020B0604020104020204" pitchFamily="34" charset="0"/>
                <a:ea typeface="+mn-lt"/>
                <a:cs typeface="+mn-lt"/>
              </a:rPr>
              <a:t>Refer Slide no 4 for better Understanding.</a:t>
            </a:r>
            <a:endParaRPr lang="en-US" dirty="0">
              <a:latin typeface="Abadi" panose="020B0604020104020204" pitchFamily="34" charset="0"/>
            </a:endParaRPr>
          </a:p>
          <a:p>
            <a:pPr>
              <a:lnSpc>
                <a:spcPct val="100000"/>
              </a:lnSpc>
            </a:pPr>
            <a:endParaRPr lang="en-US" dirty="0">
              <a:latin typeface="Abadi" panose="020B0604020104020204" pitchFamily="34" charset="0"/>
            </a:endParaRPr>
          </a:p>
          <a:p>
            <a:pPr>
              <a:lnSpc>
                <a:spcPct val="100000"/>
              </a:lnSpc>
            </a:pPr>
            <a:endParaRPr lang="en-US" dirty="0">
              <a:latin typeface="Abadi" panose="020B0604020104020204" pitchFamily="34" charset="0"/>
            </a:endParaRPr>
          </a:p>
          <a:p>
            <a:pPr>
              <a:lnSpc>
                <a:spcPct val="100000"/>
              </a:lnSpc>
            </a:pPr>
            <a:endParaRPr lang="en-US" dirty="0">
              <a:latin typeface="Abadi" panose="020B0604020104020204" pitchFamily="34" charset="0"/>
            </a:endParaRPr>
          </a:p>
        </p:txBody>
      </p:sp>
    </p:spTree>
    <p:extLst>
      <p:ext uri="{BB962C8B-B14F-4D97-AF65-F5344CB8AC3E}">
        <p14:creationId xmlns:p14="http://schemas.microsoft.com/office/powerpoint/2010/main" val="248265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AEB6C-2DA2-6832-FC35-4BDA6A998BE6}"/>
              </a:ext>
            </a:extLst>
          </p:cNvPr>
          <p:cNvSpPr>
            <a:spLocks noGrp="1"/>
          </p:cNvSpPr>
          <p:nvPr>
            <p:ph idx="1"/>
          </p:nvPr>
        </p:nvSpPr>
        <p:spPr>
          <a:xfrm>
            <a:off x="672513" y="2106835"/>
            <a:ext cx="10846973" cy="4751165"/>
          </a:xfrm>
        </p:spPr>
        <p:txBody>
          <a:bodyPr vert="horz" lIns="91440" tIns="45720" rIns="91440" bIns="45720" rtlCol="0" anchor="b">
            <a:normAutofit/>
          </a:bodyPr>
          <a:lstStyle/>
          <a:p>
            <a:pPr marL="285750" indent="-285750">
              <a:lnSpc>
                <a:spcPct val="120000"/>
              </a:lnSpc>
            </a:pPr>
            <a:r>
              <a:rPr lang="en-US" sz="1400" dirty="0">
                <a:latin typeface="Abadi" panose="020B0604020104020204" pitchFamily="34" charset="0"/>
                <a:ea typeface="+mn-lt"/>
                <a:cs typeface="+mn-lt"/>
              </a:rPr>
              <a:t>After the File validation what you do with incompatible file or files which didn’t pass the validation ?</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Files like these are moved to the Achieve Folder and a list of these files has been shared with the client and we removed the bad data folder.</a:t>
            </a:r>
            <a:endParaRPr lang="en-US" sz="1400" dirty="0">
              <a:latin typeface="Abadi" panose="020B0604020104020204" pitchFamily="34" charset="0"/>
            </a:endParaRPr>
          </a:p>
          <a:p>
            <a:pPr>
              <a:lnSpc>
                <a:spcPct val="120000"/>
              </a:lnSpc>
            </a:pPr>
            <a:r>
              <a:rPr lang="en-US" sz="1400" dirty="0">
                <a:latin typeface="Abadi" panose="020B0604020104020204" pitchFamily="34" charset="0"/>
                <a:ea typeface="+mn-lt"/>
                <a:cs typeface="+mn-lt"/>
              </a:rPr>
              <a:t>How logs are managed ?</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We are using different logs as per the steps that we follow in validation and modeling like File validation log, Data Insertion, Model Training log, prediction log </a:t>
            </a:r>
            <a:r>
              <a:rPr lang="en-US" sz="1400" dirty="0" err="1">
                <a:latin typeface="Abadi" panose="020B0604020104020204" pitchFamily="34" charset="0"/>
                <a:ea typeface="+mn-lt"/>
                <a:cs typeface="+mn-lt"/>
              </a:rPr>
              <a:t>etc</a:t>
            </a:r>
            <a:endParaRPr lang="en-US" sz="1400" dirty="0" err="1">
              <a:latin typeface="Abadi" panose="020B0604020104020204" pitchFamily="34" charset="0"/>
            </a:endParaRPr>
          </a:p>
          <a:p>
            <a:pPr marL="285750" indent="-285750">
              <a:lnSpc>
                <a:spcPct val="120000"/>
              </a:lnSpc>
            </a:pPr>
            <a:r>
              <a:rPr lang="en-US" sz="1400" dirty="0">
                <a:latin typeface="Abadi" panose="020B0604020104020204" pitchFamily="34" charset="0"/>
                <a:ea typeface="+mn-lt"/>
                <a:cs typeface="+mn-lt"/>
              </a:rPr>
              <a:t>What techniques were you using for data pre-processing ?</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       -&gt; Removing unwanted attributes.</a:t>
            </a:r>
          </a:p>
          <a:p>
            <a:pPr marL="0" indent="0">
              <a:lnSpc>
                <a:spcPct val="120000"/>
              </a:lnSpc>
              <a:buNone/>
            </a:pPr>
            <a:r>
              <a:rPr lang="en-US" sz="1400" dirty="0">
                <a:latin typeface="Abadi" panose="020B0604020104020204" pitchFamily="34" charset="0"/>
                <a:ea typeface="+mn-lt"/>
                <a:cs typeface="+mn-lt"/>
              </a:rPr>
              <a:t>       -&gt; Visualizing relation of independent variables with each other and output variables.</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       -&gt; Checking and changing Distribution of continuous values.</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       -&gt; Removing outliers</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      -&gt; Cleaning data and imputing if null values are present.</a:t>
            </a:r>
            <a:endParaRPr lang="en-US" sz="1400" dirty="0">
              <a:latin typeface="Abadi" panose="020B0604020104020204" pitchFamily="34" charset="0"/>
            </a:endParaRPr>
          </a:p>
          <a:p>
            <a:pPr marL="0" indent="0">
              <a:lnSpc>
                <a:spcPct val="120000"/>
              </a:lnSpc>
              <a:buNone/>
            </a:pPr>
            <a:r>
              <a:rPr lang="en-US" sz="1400" dirty="0">
                <a:latin typeface="Abadi" panose="020B0604020104020204" pitchFamily="34" charset="0"/>
                <a:ea typeface="+mn-lt"/>
                <a:cs typeface="+mn-lt"/>
              </a:rPr>
              <a:t>     </a:t>
            </a:r>
            <a:endParaRPr lang="en-US" sz="1400" dirty="0">
              <a:latin typeface="Abadi" panose="020B0604020104020204" pitchFamily="34" charset="0"/>
            </a:endParaRPr>
          </a:p>
        </p:txBody>
      </p:sp>
    </p:spTree>
    <p:extLst>
      <p:ext uri="{BB962C8B-B14F-4D97-AF65-F5344CB8AC3E}">
        <p14:creationId xmlns:p14="http://schemas.microsoft.com/office/powerpoint/2010/main" val="227011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52242C-4322-C779-0AED-878FEDBF4A4C}"/>
              </a:ext>
            </a:extLst>
          </p:cNvPr>
          <p:cNvSpPr>
            <a:spLocks noGrp="1"/>
          </p:cNvSpPr>
          <p:nvPr>
            <p:ph idx="1"/>
          </p:nvPr>
        </p:nvSpPr>
        <p:spPr>
          <a:xfrm>
            <a:off x="1817427" y="3042039"/>
            <a:ext cx="8825659" cy="3416300"/>
          </a:xfrm>
        </p:spPr>
        <p:txBody>
          <a:bodyPr>
            <a:normAutofit/>
          </a:bodyPr>
          <a:lstStyle/>
          <a:p>
            <a:pPr marL="0" indent="0">
              <a:buNone/>
            </a:pPr>
            <a:r>
              <a:rPr lang="en-IN" sz="6600" dirty="0">
                <a:latin typeface="Abadi" panose="020B0604020104020204" pitchFamily="34" charset="0"/>
              </a:rPr>
              <a:t>				Thank You</a:t>
            </a:r>
          </a:p>
        </p:txBody>
      </p:sp>
    </p:spTree>
    <p:extLst>
      <p:ext uri="{BB962C8B-B14F-4D97-AF65-F5344CB8AC3E}">
        <p14:creationId xmlns:p14="http://schemas.microsoft.com/office/powerpoint/2010/main" val="185314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6DA9-BF9A-D1E0-31F2-4F6EB361E457}"/>
              </a:ext>
            </a:extLst>
          </p:cNvPr>
          <p:cNvSpPr>
            <a:spLocks noGrp="1"/>
          </p:cNvSpPr>
          <p:nvPr>
            <p:ph type="title"/>
          </p:nvPr>
        </p:nvSpPr>
        <p:spPr>
          <a:xfrm>
            <a:off x="1154954" y="1020321"/>
            <a:ext cx="8761413" cy="706964"/>
          </a:xfrm>
        </p:spPr>
        <p:txBody>
          <a:bodyPr/>
          <a:lstStyle/>
          <a:p>
            <a:pPr>
              <a:lnSpc>
                <a:spcPct val="110000"/>
              </a:lnSpc>
              <a:spcAft>
                <a:spcPts val="600"/>
              </a:spcAft>
            </a:pPr>
            <a:r>
              <a:rPr lang="en-US" sz="3600" dirty="0">
                <a:solidFill>
                  <a:schemeClr val="bg1"/>
                </a:solidFill>
              </a:rPr>
              <a:t>Objective : </a:t>
            </a:r>
          </a:p>
        </p:txBody>
      </p:sp>
      <p:sp>
        <p:nvSpPr>
          <p:cNvPr id="3" name="Content Placeholder 2">
            <a:extLst>
              <a:ext uri="{FF2B5EF4-FFF2-40B4-BE49-F238E27FC236}">
                <a16:creationId xmlns:a16="http://schemas.microsoft.com/office/drawing/2014/main" id="{B34CC543-EBD7-82F9-BA59-9D3796FF8EBB}"/>
              </a:ext>
            </a:extLst>
          </p:cNvPr>
          <p:cNvSpPr>
            <a:spLocks noGrp="1"/>
          </p:cNvSpPr>
          <p:nvPr>
            <p:ph idx="1"/>
          </p:nvPr>
        </p:nvSpPr>
        <p:spPr/>
        <p:txBody>
          <a:bodyPr vert="horz" lIns="91440" tIns="45720" rIns="91440" bIns="45720" rtlCol="0" anchor="t">
            <a:normAutofit/>
          </a:bodyPr>
          <a:lstStyle/>
          <a:p>
            <a:pPr>
              <a:lnSpc>
                <a:spcPct val="110000"/>
              </a:lnSpc>
              <a:spcAft>
                <a:spcPts val="600"/>
              </a:spcAft>
            </a:pPr>
            <a:r>
              <a:rPr lang="en-US" dirty="0">
                <a:solidFill>
                  <a:schemeClr val="tx2"/>
                </a:solidFill>
                <a:latin typeface="Abadi" panose="020B0604020104020204" pitchFamily="34" charset="0"/>
              </a:rPr>
              <a:t>The main goal of this project is to perform extensive Exploratory Data Analysis(EDA) on the Zomato Dataset and build an appropriate Machine Learning Model that will help various Zomato Restaurants to predict their respective Ratings based on certain features.</a:t>
            </a:r>
          </a:p>
          <a:p>
            <a:pPr>
              <a:lnSpc>
                <a:spcPct val="110000"/>
              </a:lnSpc>
              <a:spcAft>
                <a:spcPts val="600"/>
              </a:spcAft>
            </a:pPr>
            <a:r>
              <a:rPr lang="en-US" dirty="0">
                <a:solidFill>
                  <a:schemeClr val="tx2"/>
                </a:solidFill>
                <a:latin typeface="Abadi" panose="020B0604020104020204" pitchFamily="34" charset="0"/>
              </a:rPr>
              <a:t>Benefits : </a:t>
            </a:r>
          </a:p>
          <a:p>
            <a:pPr marL="457200" indent="-457200">
              <a:lnSpc>
                <a:spcPct val="110000"/>
              </a:lnSpc>
              <a:spcAft>
                <a:spcPts val="600"/>
              </a:spcAft>
              <a:buFont typeface="Arial"/>
              <a:buChar char="•"/>
            </a:pPr>
            <a:r>
              <a:rPr lang="en-US" dirty="0">
                <a:solidFill>
                  <a:schemeClr val="tx2"/>
                </a:solidFill>
                <a:latin typeface="Abadi" panose="020B0604020104020204" pitchFamily="34" charset="0"/>
              </a:rPr>
              <a:t>Gives Better insight of Restaurant</a:t>
            </a:r>
          </a:p>
          <a:p>
            <a:pPr marL="457200" indent="-457200">
              <a:lnSpc>
                <a:spcPct val="110000"/>
              </a:lnSpc>
              <a:spcAft>
                <a:spcPts val="600"/>
              </a:spcAft>
              <a:buFont typeface="Arial"/>
              <a:buChar char="•"/>
            </a:pPr>
            <a:r>
              <a:rPr lang="en-US" dirty="0">
                <a:solidFill>
                  <a:schemeClr val="tx2"/>
                </a:solidFill>
                <a:latin typeface="Abadi" panose="020B0604020104020204" pitchFamily="34" charset="0"/>
              </a:rPr>
              <a:t>Predict the rating of restaurant by analyzing certain features</a:t>
            </a:r>
          </a:p>
        </p:txBody>
      </p:sp>
    </p:spTree>
    <p:extLst>
      <p:ext uri="{BB962C8B-B14F-4D97-AF65-F5344CB8AC3E}">
        <p14:creationId xmlns:p14="http://schemas.microsoft.com/office/powerpoint/2010/main" val="6959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6DA9-BF9A-D1E0-31F2-4F6EB361E457}"/>
              </a:ext>
            </a:extLst>
          </p:cNvPr>
          <p:cNvSpPr>
            <a:spLocks noGrp="1"/>
          </p:cNvSpPr>
          <p:nvPr>
            <p:ph type="title"/>
          </p:nvPr>
        </p:nvSpPr>
        <p:spPr/>
        <p:txBody>
          <a:bodyPr/>
          <a:lstStyle/>
          <a:p>
            <a:r>
              <a:rPr lang="en-US" dirty="0"/>
              <a:t>Data Sharing Agreement</a:t>
            </a:r>
          </a:p>
        </p:txBody>
      </p:sp>
      <p:sp>
        <p:nvSpPr>
          <p:cNvPr id="3" name="Content Placeholder 2">
            <a:extLst>
              <a:ext uri="{FF2B5EF4-FFF2-40B4-BE49-F238E27FC236}">
                <a16:creationId xmlns:a16="http://schemas.microsoft.com/office/drawing/2014/main" id="{B34CC543-EBD7-82F9-BA59-9D3796FF8EBB}"/>
              </a:ext>
            </a:extLst>
          </p:cNvPr>
          <p:cNvSpPr>
            <a:spLocks noGrp="1"/>
          </p:cNvSpPr>
          <p:nvPr>
            <p:ph idx="1"/>
          </p:nvPr>
        </p:nvSpPr>
        <p:spPr/>
        <p:txBody>
          <a:bodyPr vert="horz" lIns="91440" tIns="45720" rIns="91440" bIns="45720" rtlCol="0" anchor="t">
            <a:normAutofit/>
          </a:bodyPr>
          <a:lstStyle/>
          <a:p>
            <a:r>
              <a:rPr lang="en-US" dirty="0">
                <a:latin typeface="Abadi" panose="020B0604020104020204" pitchFamily="34" charset="0"/>
              </a:rPr>
              <a:t>File name ( Zomato.csv)</a:t>
            </a:r>
          </a:p>
          <a:p>
            <a:r>
              <a:rPr lang="en-US" dirty="0">
                <a:latin typeface="Abadi" panose="020B0604020104020204" pitchFamily="34" charset="0"/>
              </a:rPr>
              <a:t>Number of columns 17</a:t>
            </a:r>
          </a:p>
          <a:p>
            <a:r>
              <a:rPr lang="en-US" dirty="0">
                <a:latin typeface="Abadi" panose="020B0604020104020204" pitchFamily="34" charset="0"/>
              </a:rPr>
              <a:t>Number of rows 5625</a:t>
            </a:r>
          </a:p>
        </p:txBody>
      </p:sp>
    </p:spTree>
    <p:extLst>
      <p:ext uri="{BB962C8B-B14F-4D97-AF65-F5344CB8AC3E}">
        <p14:creationId xmlns:p14="http://schemas.microsoft.com/office/powerpoint/2010/main" val="268846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F87C-79CC-885B-178A-19B9E5F74F97}"/>
              </a:ext>
            </a:extLst>
          </p:cNvPr>
          <p:cNvSpPr>
            <a:spLocks noGrp="1"/>
          </p:cNvSpPr>
          <p:nvPr>
            <p:ph type="title"/>
          </p:nvPr>
        </p:nvSpPr>
        <p:spPr/>
        <p:txBody>
          <a:bodyPr/>
          <a:lstStyle/>
          <a:p>
            <a:r>
              <a:rPr lang="en-US" dirty="0"/>
              <a:t>Architecture</a:t>
            </a:r>
          </a:p>
        </p:txBody>
      </p:sp>
      <p:sp>
        <p:nvSpPr>
          <p:cNvPr id="4" name="Rectangle 3">
            <a:extLst>
              <a:ext uri="{FF2B5EF4-FFF2-40B4-BE49-F238E27FC236}">
                <a16:creationId xmlns:a16="http://schemas.microsoft.com/office/drawing/2014/main" id="{AB05EFBF-4B53-BDDE-8088-DB88E48E6D7B}"/>
              </a:ext>
            </a:extLst>
          </p:cNvPr>
          <p:cNvSpPr/>
          <p:nvPr/>
        </p:nvSpPr>
        <p:spPr>
          <a:xfrm>
            <a:off x="1025407"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8171CB2C-72D0-E483-D7EB-501E3F088367}"/>
              </a:ext>
            </a:extLst>
          </p:cNvPr>
          <p:cNvSpPr/>
          <p:nvPr/>
        </p:nvSpPr>
        <p:spPr>
          <a:xfrm>
            <a:off x="2841036"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Data (batches) For training</a:t>
            </a:r>
          </a:p>
        </p:txBody>
      </p:sp>
      <p:sp>
        <p:nvSpPr>
          <p:cNvPr id="7" name="Rectangle 6">
            <a:extLst>
              <a:ext uri="{FF2B5EF4-FFF2-40B4-BE49-F238E27FC236}">
                <a16:creationId xmlns:a16="http://schemas.microsoft.com/office/drawing/2014/main" id="{FA8DC611-FC9B-D2C7-69AC-551D1300C747}"/>
              </a:ext>
            </a:extLst>
          </p:cNvPr>
          <p:cNvSpPr/>
          <p:nvPr/>
        </p:nvSpPr>
        <p:spPr>
          <a:xfrm>
            <a:off x="4957703" y="2022593"/>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Abadi" panose="020B0604020104020204" pitchFamily="34" charset="0"/>
              </a:rPr>
              <a:t>Data Validation</a:t>
            </a:r>
          </a:p>
        </p:txBody>
      </p:sp>
      <p:sp>
        <p:nvSpPr>
          <p:cNvPr id="8" name="Rectangle 7">
            <a:extLst>
              <a:ext uri="{FF2B5EF4-FFF2-40B4-BE49-F238E27FC236}">
                <a16:creationId xmlns:a16="http://schemas.microsoft.com/office/drawing/2014/main" id="{70721420-079C-9C6F-CFA6-9D23A6EC8AC4}"/>
              </a:ext>
            </a:extLst>
          </p:cNvPr>
          <p:cNvSpPr/>
          <p:nvPr/>
        </p:nvSpPr>
        <p:spPr>
          <a:xfrm>
            <a:off x="6773333" y="2022593"/>
            <a:ext cx="160866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Data Transformation</a:t>
            </a:r>
          </a:p>
        </p:txBody>
      </p:sp>
      <p:sp>
        <p:nvSpPr>
          <p:cNvPr id="9" name="Rectangle 8">
            <a:extLst>
              <a:ext uri="{FF2B5EF4-FFF2-40B4-BE49-F238E27FC236}">
                <a16:creationId xmlns:a16="http://schemas.microsoft.com/office/drawing/2014/main" id="{98CC1B31-6F71-0671-59A4-665A96FF4F26}"/>
              </a:ext>
            </a:extLst>
          </p:cNvPr>
          <p:cNvSpPr/>
          <p:nvPr/>
        </p:nvSpPr>
        <p:spPr>
          <a:xfrm>
            <a:off x="9031110" y="2022593"/>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Data Preprocessing</a:t>
            </a:r>
          </a:p>
        </p:txBody>
      </p:sp>
      <p:sp>
        <p:nvSpPr>
          <p:cNvPr id="10" name="Rectangle 9">
            <a:extLst>
              <a:ext uri="{FF2B5EF4-FFF2-40B4-BE49-F238E27FC236}">
                <a16:creationId xmlns:a16="http://schemas.microsoft.com/office/drawing/2014/main" id="{ED22A6B4-7B02-F6F8-5B5A-8F1A631C0C58}"/>
              </a:ext>
            </a:extLst>
          </p:cNvPr>
          <p:cNvSpPr/>
          <p:nvPr/>
        </p:nvSpPr>
        <p:spPr>
          <a:xfrm>
            <a:off x="9905999" y="3029185"/>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Get the model for data</a:t>
            </a:r>
          </a:p>
        </p:txBody>
      </p:sp>
      <p:sp>
        <p:nvSpPr>
          <p:cNvPr id="11" name="Rectangle 10">
            <a:extLst>
              <a:ext uri="{FF2B5EF4-FFF2-40B4-BE49-F238E27FC236}">
                <a16:creationId xmlns:a16="http://schemas.microsoft.com/office/drawing/2014/main" id="{086975A6-7A49-F76D-D41B-0276F0D5A139}"/>
              </a:ext>
            </a:extLst>
          </p:cNvPr>
          <p:cNvSpPr/>
          <p:nvPr/>
        </p:nvSpPr>
        <p:spPr>
          <a:xfrm>
            <a:off x="9501286" y="4199776"/>
            <a:ext cx="1674517"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Hyperparameter tuning</a:t>
            </a:r>
          </a:p>
        </p:txBody>
      </p:sp>
      <p:sp>
        <p:nvSpPr>
          <p:cNvPr id="12" name="Rectangle 11">
            <a:extLst>
              <a:ext uri="{FF2B5EF4-FFF2-40B4-BE49-F238E27FC236}">
                <a16:creationId xmlns:a16="http://schemas.microsoft.com/office/drawing/2014/main" id="{D907C13A-D269-ACDC-CE72-3ED99C95598F}"/>
              </a:ext>
            </a:extLst>
          </p:cNvPr>
          <p:cNvSpPr/>
          <p:nvPr/>
        </p:nvSpPr>
        <p:spPr>
          <a:xfrm>
            <a:off x="7206073" y="4139259"/>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Abadi" panose="020B0604020104020204" pitchFamily="34" charset="0"/>
              </a:rPr>
              <a:t>Model Saving</a:t>
            </a:r>
          </a:p>
        </p:txBody>
      </p:sp>
      <p:sp>
        <p:nvSpPr>
          <p:cNvPr id="13" name="Rectangle 12">
            <a:extLst>
              <a:ext uri="{FF2B5EF4-FFF2-40B4-BE49-F238E27FC236}">
                <a16:creationId xmlns:a16="http://schemas.microsoft.com/office/drawing/2014/main" id="{C956B3AF-D70A-6B52-8D21-B17109A30DB7}"/>
              </a:ext>
            </a:extLst>
          </p:cNvPr>
          <p:cNvSpPr/>
          <p:nvPr/>
        </p:nvSpPr>
        <p:spPr>
          <a:xfrm>
            <a:off x="5211703" y="4139259"/>
            <a:ext cx="1298221"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Deployment</a:t>
            </a:r>
          </a:p>
        </p:txBody>
      </p:sp>
      <p:sp>
        <p:nvSpPr>
          <p:cNvPr id="14" name="Rectangle 13">
            <a:extLst>
              <a:ext uri="{FF2B5EF4-FFF2-40B4-BE49-F238E27FC236}">
                <a16:creationId xmlns:a16="http://schemas.microsoft.com/office/drawing/2014/main" id="{C2EE45C4-EF77-777C-BAF7-C9FC6913B54E}"/>
              </a:ext>
            </a:extLst>
          </p:cNvPr>
          <p:cNvSpPr/>
          <p:nvPr/>
        </p:nvSpPr>
        <p:spPr>
          <a:xfrm>
            <a:off x="2944518" y="4167481"/>
            <a:ext cx="1523999"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Data (batches) For prediction</a:t>
            </a:r>
          </a:p>
        </p:txBody>
      </p:sp>
      <p:sp>
        <p:nvSpPr>
          <p:cNvPr id="15" name="Rectangle 14">
            <a:extLst>
              <a:ext uri="{FF2B5EF4-FFF2-40B4-BE49-F238E27FC236}">
                <a16:creationId xmlns:a16="http://schemas.microsoft.com/office/drawing/2014/main" id="{05092199-2805-BA75-A86A-A4FBA3B6655D}"/>
              </a:ext>
            </a:extLst>
          </p:cNvPr>
          <p:cNvSpPr/>
          <p:nvPr/>
        </p:nvSpPr>
        <p:spPr>
          <a:xfrm>
            <a:off x="658517" y="4077315"/>
            <a:ext cx="1768590"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latin typeface="Abadi" panose="020B0604020104020204" pitchFamily="34" charset="0"/>
              </a:rPr>
              <a:t>Export Prediction to csv</a:t>
            </a:r>
          </a:p>
        </p:txBody>
      </p:sp>
      <p:sp>
        <p:nvSpPr>
          <p:cNvPr id="16" name="Rectangle 15">
            <a:extLst>
              <a:ext uri="{FF2B5EF4-FFF2-40B4-BE49-F238E27FC236}">
                <a16:creationId xmlns:a16="http://schemas.microsoft.com/office/drawing/2014/main" id="{6A5B3861-9A96-EB6A-155D-4DE3A92C25F8}"/>
              </a:ext>
            </a:extLst>
          </p:cNvPr>
          <p:cNvSpPr/>
          <p:nvPr/>
        </p:nvSpPr>
        <p:spPr>
          <a:xfrm>
            <a:off x="1025406" y="5550371"/>
            <a:ext cx="1175925" cy="5644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dirty="0">
                <a:latin typeface="Abadi" panose="020B0604020104020204" pitchFamily="34" charset="0"/>
              </a:rPr>
              <a:t>End</a:t>
            </a:r>
          </a:p>
        </p:txBody>
      </p:sp>
      <p:cxnSp>
        <p:nvCxnSpPr>
          <p:cNvPr id="17" name="Straight Arrow Connector 16">
            <a:extLst>
              <a:ext uri="{FF2B5EF4-FFF2-40B4-BE49-F238E27FC236}">
                <a16:creationId xmlns:a16="http://schemas.microsoft.com/office/drawing/2014/main" id="{400A6FB7-82CC-0C98-5C2B-FE73DD081E92}"/>
              </a:ext>
            </a:extLst>
          </p:cNvPr>
          <p:cNvCxnSpPr/>
          <p:nvPr/>
        </p:nvCxnSpPr>
        <p:spPr>
          <a:xfrm>
            <a:off x="2205096"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0DF84D13-84A7-FA5D-3F86-274CFD6F0A31}"/>
              </a:ext>
            </a:extLst>
          </p:cNvPr>
          <p:cNvCxnSpPr>
            <a:cxnSpLocks/>
          </p:cNvCxnSpPr>
          <p:nvPr/>
        </p:nvCxnSpPr>
        <p:spPr>
          <a:xfrm>
            <a:off x="436880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AB5FE16B-9E95-3112-8C9E-050D1521CF76}"/>
              </a:ext>
            </a:extLst>
          </p:cNvPr>
          <p:cNvCxnSpPr>
            <a:cxnSpLocks/>
          </p:cNvCxnSpPr>
          <p:nvPr/>
        </p:nvCxnSpPr>
        <p:spPr>
          <a:xfrm>
            <a:off x="6137392"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94EDCB0-4C1B-F4C6-7A22-1E9EA3138905}"/>
              </a:ext>
            </a:extLst>
          </p:cNvPr>
          <p:cNvCxnSpPr>
            <a:cxnSpLocks/>
          </p:cNvCxnSpPr>
          <p:nvPr/>
        </p:nvCxnSpPr>
        <p:spPr>
          <a:xfrm>
            <a:off x="8395170" y="2350911"/>
            <a:ext cx="632178"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7BFEE74-A3C3-E918-CC7B-6CB13944B613}"/>
              </a:ext>
            </a:extLst>
          </p:cNvPr>
          <p:cNvCxnSpPr>
            <a:cxnSpLocks/>
          </p:cNvCxnSpPr>
          <p:nvPr/>
        </p:nvCxnSpPr>
        <p:spPr>
          <a:xfrm>
            <a:off x="10427170" y="2623727"/>
            <a:ext cx="11290" cy="40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F9BB0F3-739F-9732-6E25-55D6BB688E9C}"/>
              </a:ext>
            </a:extLst>
          </p:cNvPr>
          <p:cNvCxnSpPr>
            <a:cxnSpLocks/>
          </p:cNvCxnSpPr>
          <p:nvPr/>
        </p:nvCxnSpPr>
        <p:spPr>
          <a:xfrm>
            <a:off x="10445983" y="3583282"/>
            <a:ext cx="0" cy="5841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B131BAF-9FC6-779B-1348-D52F206E7CD2}"/>
              </a:ext>
            </a:extLst>
          </p:cNvPr>
          <p:cNvCxnSpPr>
            <a:cxnSpLocks/>
          </p:cNvCxnSpPr>
          <p:nvPr/>
        </p:nvCxnSpPr>
        <p:spPr>
          <a:xfrm flipH="1">
            <a:off x="8378236" y="4422423"/>
            <a:ext cx="10083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A4CCCEF-689F-4B19-D31F-FC3BC916CADC}"/>
              </a:ext>
            </a:extLst>
          </p:cNvPr>
          <p:cNvCxnSpPr>
            <a:cxnSpLocks/>
          </p:cNvCxnSpPr>
          <p:nvPr/>
        </p:nvCxnSpPr>
        <p:spPr>
          <a:xfrm flipH="1">
            <a:off x="6506162" y="4448762"/>
            <a:ext cx="61900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2C82BE1-CFBD-27C0-E2A2-3D90A63755C1}"/>
              </a:ext>
            </a:extLst>
          </p:cNvPr>
          <p:cNvCxnSpPr>
            <a:cxnSpLocks/>
          </p:cNvCxnSpPr>
          <p:nvPr/>
        </p:nvCxnSpPr>
        <p:spPr>
          <a:xfrm flipH="1">
            <a:off x="4464755" y="4448762"/>
            <a:ext cx="72248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D5F79C8-109D-45FA-3FD0-32954D9D01A8}"/>
              </a:ext>
            </a:extLst>
          </p:cNvPr>
          <p:cNvCxnSpPr>
            <a:cxnSpLocks/>
          </p:cNvCxnSpPr>
          <p:nvPr/>
        </p:nvCxnSpPr>
        <p:spPr>
          <a:xfrm flipH="1">
            <a:off x="2451568" y="4448762"/>
            <a:ext cx="477897" cy="1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8BCFD94-564A-C49D-1219-60FDA30B167E}"/>
              </a:ext>
            </a:extLst>
          </p:cNvPr>
          <p:cNvCxnSpPr>
            <a:cxnSpLocks/>
          </p:cNvCxnSpPr>
          <p:nvPr/>
        </p:nvCxnSpPr>
        <p:spPr>
          <a:xfrm>
            <a:off x="1603022" y="4768616"/>
            <a:ext cx="11290" cy="7544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229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C320-5BBA-B100-F688-C5805DF80451}"/>
              </a:ext>
            </a:extLst>
          </p:cNvPr>
          <p:cNvSpPr>
            <a:spLocks noGrp="1"/>
          </p:cNvSpPr>
          <p:nvPr>
            <p:ph type="title"/>
          </p:nvPr>
        </p:nvSpPr>
        <p:spPr/>
        <p:txBody>
          <a:bodyPr/>
          <a:lstStyle/>
          <a:p>
            <a:r>
              <a:rPr lang="en-US" dirty="0"/>
              <a:t>Data Validation and Data Transformation</a:t>
            </a:r>
          </a:p>
        </p:txBody>
      </p:sp>
      <p:sp>
        <p:nvSpPr>
          <p:cNvPr id="3" name="Content Placeholder 2">
            <a:extLst>
              <a:ext uri="{FF2B5EF4-FFF2-40B4-BE49-F238E27FC236}">
                <a16:creationId xmlns:a16="http://schemas.microsoft.com/office/drawing/2014/main" id="{09376BD2-1501-94E3-6800-8CBEDA66268B}"/>
              </a:ext>
            </a:extLst>
          </p:cNvPr>
          <p:cNvSpPr>
            <a:spLocks noGrp="1"/>
          </p:cNvSpPr>
          <p:nvPr>
            <p:ph idx="1"/>
          </p:nvPr>
        </p:nvSpPr>
        <p:spPr/>
        <p:txBody>
          <a:bodyPr vert="horz" lIns="91440" tIns="45720" rIns="91440" bIns="45720" rtlCol="0" anchor="t">
            <a:normAutofit/>
          </a:bodyPr>
          <a:lstStyle/>
          <a:p>
            <a:r>
              <a:rPr lang="en-US" dirty="0"/>
              <a:t>Removing Null values </a:t>
            </a:r>
          </a:p>
          <a:p>
            <a:pPr marL="0" indent="0">
              <a:buNone/>
            </a:pPr>
            <a:endParaRPr lang="en-US" dirty="0"/>
          </a:p>
        </p:txBody>
      </p:sp>
      <p:pic>
        <p:nvPicPr>
          <p:cNvPr id="4" name="Picture 4">
            <a:extLst>
              <a:ext uri="{FF2B5EF4-FFF2-40B4-BE49-F238E27FC236}">
                <a16:creationId xmlns:a16="http://schemas.microsoft.com/office/drawing/2014/main" id="{527411A2-49C2-68BE-1046-DFA06CB16005}"/>
              </a:ext>
            </a:extLst>
          </p:cNvPr>
          <p:cNvPicPr>
            <a:picLocks noChangeAspect="1"/>
          </p:cNvPicPr>
          <p:nvPr/>
        </p:nvPicPr>
        <p:blipFill>
          <a:blip r:embed="rId2"/>
          <a:stretch>
            <a:fillRect/>
          </a:stretch>
        </p:blipFill>
        <p:spPr>
          <a:xfrm>
            <a:off x="3536878" y="3110066"/>
            <a:ext cx="2743200" cy="2644140"/>
          </a:xfrm>
          <a:prstGeom prst="rect">
            <a:avLst/>
          </a:prstGeom>
        </p:spPr>
      </p:pic>
    </p:spTree>
    <p:extLst>
      <p:ext uri="{BB962C8B-B14F-4D97-AF65-F5344CB8AC3E}">
        <p14:creationId xmlns:p14="http://schemas.microsoft.com/office/powerpoint/2010/main" val="148266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FF3E2-8B84-3101-E8E1-3E87278F738C}"/>
              </a:ext>
            </a:extLst>
          </p:cNvPr>
          <p:cNvSpPr txBox="1"/>
          <p:nvPr/>
        </p:nvSpPr>
        <p:spPr>
          <a:xfrm>
            <a:off x="724370" y="846666"/>
            <a:ext cx="105362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Remove unnecessary columns (features)</a:t>
            </a:r>
          </a:p>
          <a:p>
            <a:endParaRPr lang="en-US" dirty="0"/>
          </a:p>
          <a:p>
            <a:endParaRPr lang="en-US" dirty="0"/>
          </a:p>
          <a:p>
            <a:endParaRPr lang="en-US" dirty="0"/>
          </a:p>
          <a:p>
            <a:endParaRPr lang="en-US" dirty="0"/>
          </a:p>
          <a:p>
            <a:endParaRPr lang="en-US" dirty="0"/>
          </a:p>
          <a:p>
            <a:pPr marL="285750" indent="-285750">
              <a:buFont typeface="Arial"/>
              <a:buChar char="•"/>
            </a:pPr>
            <a:r>
              <a:rPr lang="en-US" dirty="0"/>
              <a:t>Remove duplicates in dataset</a:t>
            </a:r>
          </a:p>
          <a:p>
            <a:endParaRPr lang="en-US" dirty="0"/>
          </a:p>
          <a:p>
            <a:endParaRPr lang="en-US" dirty="0"/>
          </a:p>
          <a:p>
            <a:endParaRPr lang="en-US" dirty="0"/>
          </a:p>
          <a:p>
            <a:endParaRPr lang="en-US" dirty="0"/>
          </a:p>
          <a:p>
            <a:pPr marL="285750" indent="-285750">
              <a:buFont typeface="Arial"/>
              <a:buChar char="•"/>
            </a:pPr>
            <a:r>
              <a:rPr lang="en-US" dirty="0"/>
              <a:t>Renaming columns according to our convenience</a:t>
            </a:r>
          </a:p>
          <a:p>
            <a:endParaRPr lang="en-US" dirty="0"/>
          </a:p>
          <a:p>
            <a:endParaRPr lang="en-US" dirty="0"/>
          </a:p>
        </p:txBody>
      </p:sp>
      <p:pic>
        <p:nvPicPr>
          <p:cNvPr id="3" name="Picture 3">
            <a:extLst>
              <a:ext uri="{FF2B5EF4-FFF2-40B4-BE49-F238E27FC236}">
                <a16:creationId xmlns:a16="http://schemas.microsoft.com/office/drawing/2014/main" id="{A5B9CB08-70A7-98D0-2F12-CF58A0FEF9B7}"/>
              </a:ext>
            </a:extLst>
          </p:cNvPr>
          <p:cNvPicPr>
            <a:picLocks noChangeAspect="1"/>
          </p:cNvPicPr>
          <p:nvPr/>
        </p:nvPicPr>
        <p:blipFill>
          <a:blip r:embed="rId2"/>
          <a:stretch>
            <a:fillRect/>
          </a:stretch>
        </p:blipFill>
        <p:spPr>
          <a:xfrm>
            <a:off x="724370" y="1601420"/>
            <a:ext cx="8500532" cy="606853"/>
          </a:xfrm>
          <a:prstGeom prst="rect">
            <a:avLst/>
          </a:prstGeom>
        </p:spPr>
      </p:pic>
      <p:pic>
        <p:nvPicPr>
          <p:cNvPr id="4" name="Picture 4" descr="Graphical user interface, application, Word&#10;&#10;Description automatically generated">
            <a:extLst>
              <a:ext uri="{FF2B5EF4-FFF2-40B4-BE49-F238E27FC236}">
                <a16:creationId xmlns:a16="http://schemas.microsoft.com/office/drawing/2014/main" id="{76F63970-5B75-197F-3EC5-62ACC632B868}"/>
              </a:ext>
            </a:extLst>
          </p:cNvPr>
          <p:cNvPicPr>
            <a:picLocks noChangeAspect="1"/>
          </p:cNvPicPr>
          <p:nvPr/>
        </p:nvPicPr>
        <p:blipFill>
          <a:blip r:embed="rId3"/>
          <a:stretch>
            <a:fillRect/>
          </a:stretch>
        </p:blipFill>
        <p:spPr>
          <a:xfrm>
            <a:off x="1132114" y="3122307"/>
            <a:ext cx="2743200" cy="613386"/>
          </a:xfrm>
          <a:prstGeom prst="rect">
            <a:avLst/>
          </a:prstGeom>
        </p:spPr>
      </p:pic>
      <p:pic>
        <p:nvPicPr>
          <p:cNvPr id="5" name="Picture 5" descr="Text, letter&#10;&#10;Description automatically generated">
            <a:extLst>
              <a:ext uri="{FF2B5EF4-FFF2-40B4-BE49-F238E27FC236}">
                <a16:creationId xmlns:a16="http://schemas.microsoft.com/office/drawing/2014/main" id="{D774D4BD-276E-8D54-17B0-518D2B8DBF09}"/>
              </a:ext>
            </a:extLst>
          </p:cNvPr>
          <p:cNvPicPr>
            <a:picLocks noChangeAspect="1"/>
          </p:cNvPicPr>
          <p:nvPr/>
        </p:nvPicPr>
        <p:blipFill>
          <a:blip r:embed="rId4"/>
          <a:stretch>
            <a:fillRect/>
          </a:stretch>
        </p:blipFill>
        <p:spPr>
          <a:xfrm>
            <a:off x="853905" y="4471155"/>
            <a:ext cx="4464754" cy="1960217"/>
          </a:xfrm>
          <a:prstGeom prst="rect">
            <a:avLst/>
          </a:prstGeom>
        </p:spPr>
      </p:pic>
    </p:spTree>
    <p:extLst>
      <p:ext uri="{BB962C8B-B14F-4D97-AF65-F5344CB8AC3E}">
        <p14:creationId xmlns:p14="http://schemas.microsoft.com/office/powerpoint/2010/main" val="329532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6C580-3993-89E8-9A9F-DCFCDB152FE1}"/>
              </a:ext>
            </a:extLst>
          </p:cNvPr>
          <p:cNvSpPr txBox="1"/>
          <p:nvPr/>
        </p:nvSpPr>
        <p:spPr>
          <a:xfrm>
            <a:off x="743185" y="799629"/>
            <a:ext cx="106303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Changing datatype of cost as float</a:t>
            </a:r>
          </a:p>
          <a:p>
            <a:endParaRPr lang="en-US" dirty="0"/>
          </a:p>
        </p:txBody>
      </p:sp>
      <p:pic>
        <p:nvPicPr>
          <p:cNvPr id="3" name="Picture 3" descr="A picture containing text&#10;&#10;Description automatically generated">
            <a:extLst>
              <a:ext uri="{FF2B5EF4-FFF2-40B4-BE49-F238E27FC236}">
                <a16:creationId xmlns:a16="http://schemas.microsoft.com/office/drawing/2014/main" id="{EC66D52F-69E5-A412-C593-5EA9752269E3}"/>
              </a:ext>
            </a:extLst>
          </p:cNvPr>
          <p:cNvPicPr>
            <a:picLocks noChangeAspect="1"/>
          </p:cNvPicPr>
          <p:nvPr/>
        </p:nvPicPr>
        <p:blipFill>
          <a:blip r:embed="rId2"/>
          <a:stretch>
            <a:fillRect/>
          </a:stretch>
        </p:blipFill>
        <p:spPr>
          <a:xfrm>
            <a:off x="743185" y="1445960"/>
            <a:ext cx="6186310" cy="3189241"/>
          </a:xfrm>
          <a:prstGeom prst="rect">
            <a:avLst/>
          </a:prstGeom>
        </p:spPr>
      </p:pic>
    </p:spTree>
    <p:extLst>
      <p:ext uri="{BB962C8B-B14F-4D97-AF65-F5344CB8AC3E}">
        <p14:creationId xmlns:p14="http://schemas.microsoft.com/office/powerpoint/2010/main" val="332772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67197-616E-08BB-C508-BA2D8E49F486}"/>
              </a:ext>
            </a:extLst>
          </p:cNvPr>
          <p:cNvSpPr txBox="1"/>
          <p:nvPr/>
        </p:nvSpPr>
        <p:spPr>
          <a:xfrm>
            <a:off x="714962" y="761999"/>
            <a:ext cx="104798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Removing '/5' from Rates and getting rid of 'NEW' as an entry</a:t>
            </a:r>
          </a:p>
          <a:p>
            <a:pPr algn="l"/>
            <a:endParaRPr lang="en-US" dirty="0"/>
          </a:p>
        </p:txBody>
      </p:sp>
      <p:pic>
        <p:nvPicPr>
          <p:cNvPr id="3" name="Picture 3" descr="A picture containing calendar&#10;&#10;Description automatically generated">
            <a:extLst>
              <a:ext uri="{FF2B5EF4-FFF2-40B4-BE49-F238E27FC236}">
                <a16:creationId xmlns:a16="http://schemas.microsoft.com/office/drawing/2014/main" id="{33368562-B231-B7F1-9D35-C4ACBDF8C0E3}"/>
              </a:ext>
            </a:extLst>
          </p:cNvPr>
          <p:cNvPicPr>
            <a:picLocks noChangeAspect="1"/>
          </p:cNvPicPr>
          <p:nvPr/>
        </p:nvPicPr>
        <p:blipFill>
          <a:blip r:embed="rId2"/>
          <a:stretch>
            <a:fillRect/>
          </a:stretch>
        </p:blipFill>
        <p:spPr>
          <a:xfrm>
            <a:off x="997187" y="1278377"/>
            <a:ext cx="4530607" cy="5401604"/>
          </a:xfrm>
          <a:prstGeom prst="rect">
            <a:avLst/>
          </a:prstGeom>
        </p:spPr>
      </p:pic>
    </p:spTree>
    <p:extLst>
      <p:ext uri="{BB962C8B-B14F-4D97-AF65-F5344CB8AC3E}">
        <p14:creationId xmlns:p14="http://schemas.microsoft.com/office/powerpoint/2010/main" val="382858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249F-2A7D-A8DA-6BBD-9CEB0AE637F5}"/>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A36CA4FA-14BF-34F8-4949-81A237EA5EF8}"/>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Abadi" panose="020B0604020104020204" pitchFamily="34" charset="0"/>
              </a:rPr>
              <a:t>Data preprocessing: </a:t>
            </a:r>
          </a:p>
          <a:p>
            <a:pPr algn="just">
              <a:lnSpc>
                <a:spcPct val="160000"/>
              </a:lnSpc>
            </a:pPr>
            <a:r>
              <a:rPr lang="en-US" dirty="0">
                <a:latin typeface="Abadi" panose="020B0604020104020204" pitchFamily="34" charset="0"/>
                <a:ea typeface="+mn-lt"/>
                <a:cs typeface="+mn-lt"/>
              </a:rPr>
              <a:t>Performing EDA to get insight of data like identifying distribution , outliers, trend among data (most famous restaurants, top liked foods) etc.</a:t>
            </a:r>
            <a:endParaRPr lang="en-US" dirty="0">
              <a:latin typeface="Abadi" panose="020B0604020104020204" pitchFamily="34" charset="0"/>
            </a:endParaRPr>
          </a:p>
          <a:p>
            <a:pPr algn="just">
              <a:lnSpc>
                <a:spcPct val="160000"/>
              </a:lnSpc>
            </a:pPr>
            <a:r>
              <a:rPr lang="en-US" dirty="0">
                <a:latin typeface="Abadi" panose="020B0604020104020204" pitchFamily="34" charset="0"/>
                <a:ea typeface="+mn-lt"/>
                <a:cs typeface="+mn-lt"/>
              </a:rPr>
              <a:t>Check for null values in the columns. If present impute the null values.</a:t>
            </a:r>
            <a:endParaRPr lang="en-US" dirty="0">
              <a:latin typeface="Abadi" panose="020B0604020104020204" pitchFamily="34" charset="0"/>
            </a:endParaRPr>
          </a:p>
          <a:p>
            <a:pPr algn="just">
              <a:lnSpc>
                <a:spcPct val="160000"/>
              </a:lnSpc>
            </a:pPr>
            <a:r>
              <a:rPr lang="en-US" dirty="0">
                <a:latin typeface="Abadi" panose="020B0604020104020204" pitchFamily="34" charset="0"/>
                <a:ea typeface="+mn-lt"/>
                <a:cs typeface="+mn-lt"/>
              </a:rPr>
              <a:t>Encode the categorical values with numeric values.</a:t>
            </a:r>
            <a:endParaRPr lang="en-US" dirty="0">
              <a:latin typeface="Abadi" panose="020B0604020104020204" pitchFamily="34" charset="0"/>
            </a:endParaRPr>
          </a:p>
        </p:txBody>
      </p:sp>
    </p:spTree>
    <p:extLst>
      <p:ext uri="{BB962C8B-B14F-4D97-AF65-F5344CB8AC3E}">
        <p14:creationId xmlns:p14="http://schemas.microsoft.com/office/powerpoint/2010/main" val="271842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507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Abadi</vt:lpstr>
      <vt:lpstr>Arial</vt:lpstr>
      <vt:lpstr>Century Gothic</vt:lpstr>
      <vt:lpstr>Wingdings 3</vt:lpstr>
      <vt:lpstr>Ion Boardroom</vt:lpstr>
      <vt:lpstr>Restaurant Rating Prediction</vt:lpstr>
      <vt:lpstr>Objective : </vt:lpstr>
      <vt:lpstr>Data Sharing Agreement</vt:lpstr>
      <vt:lpstr>Architecture</vt:lpstr>
      <vt:lpstr>Data Validation and Data Transformation</vt:lpstr>
      <vt:lpstr>PowerPoint Presentation</vt:lpstr>
      <vt:lpstr>PowerPoint Presentation</vt:lpstr>
      <vt:lpstr>PowerPoint Presentation</vt:lpstr>
      <vt:lpstr>Model Training</vt:lpstr>
      <vt:lpstr>PowerPoint Presentation</vt:lpstr>
      <vt:lpstr>Prediction</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Siddharth Jain</cp:lastModifiedBy>
  <cp:revision>360</cp:revision>
  <dcterms:created xsi:type="dcterms:W3CDTF">2023-02-09T03:47:41Z</dcterms:created>
  <dcterms:modified xsi:type="dcterms:W3CDTF">2023-06-05T11:20:52Z</dcterms:modified>
</cp:coreProperties>
</file>