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4" r:id="rId3"/>
    <p:sldId id="313" r:id="rId4"/>
    <p:sldId id="285" r:id="rId5"/>
    <p:sldId id="294" r:id="rId6"/>
    <p:sldId id="256" r:id="rId7"/>
    <p:sldId id="257" r:id="rId8"/>
    <p:sldId id="284" r:id="rId9"/>
    <p:sldId id="293" r:id="rId10"/>
    <p:sldId id="312" r:id="rId11"/>
    <p:sldId id="315" r:id="rId12"/>
    <p:sldId id="292" r:id="rId13"/>
    <p:sldId id="295" r:id="rId14"/>
    <p:sldId id="298" r:id="rId15"/>
    <p:sldId id="299" r:id="rId16"/>
    <p:sldId id="301" r:id="rId17"/>
    <p:sldId id="302" r:id="rId18"/>
    <p:sldId id="300" r:id="rId19"/>
    <p:sldId id="303" r:id="rId20"/>
    <p:sldId id="304" r:id="rId21"/>
    <p:sldId id="305" r:id="rId22"/>
    <p:sldId id="311" r:id="rId23"/>
    <p:sldId id="266" r:id="rId24"/>
    <p:sldId id="316" r:id="rId25"/>
    <p:sldId id="289" r:id="rId26"/>
    <p:sldId id="291" r:id="rId27"/>
    <p:sldId id="309" r:id="rId28"/>
    <p:sldId id="310" r:id="rId29"/>
    <p:sldId id="306" r:id="rId30"/>
    <p:sldId id="307" r:id="rId31"/>
    <p:sldId id="308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D443-161B-4FD2-8964-710099B88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E7DFA-D940-4FF8-9D64-A1A583858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5DF2-ACAC-4E1D-B504-BCFB7F4D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907B-9CB8-4AF7-9E85-9C24297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93765-A22C-403D-863D-8CD3D172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94A6-B5F7-4AAF-BF4C-C517914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B731A-1A34-45EE-8835-7C093BB40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9CC5-5444-4411-AEFC-9E554235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2095-9B24-400D-91A8-29B933A7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B24D-4A9B-4FB8-9E63-0E8D6E62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A5536-693F-47DA-83BA-B51BDC9B0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B781-20F9-43CB-BE47-4FA40F334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03D9-75CB-438B-82B5-6BCAEF03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E3F2-A888-4BD5-84D2-6D031FFC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21D7-51F1-4009-92A5-26C0DD0E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778-9163-4C88-8364-8BAB351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B199-5A89-4A52-B038-8A7291A2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0249-315E-4706-BB31-30532A67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70D1-A63D-4CB3-868F-FB6B3260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B6DD-1290-4648-9874-1F617CE0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08EC-B1C5-40C0-9506-A7AA92BD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D053-40AE-4B76-A5E6-51AC8B50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57C7-08FB-4AF9-9988-54F362BE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FDCC-9F99-48C3-A680-6C064A6E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4481-12FE-4970-B6D1-6ED04A59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6322-6365-406C-8717-C213A69A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ECA1-0D56-4391-97C1-78CFB4F55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68434-1DD2-4109-B3D2-B7017CE4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87400-BFBA-4B62-B881-60790B7F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FD54-933C-4679-8B8D-F1E5E22B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4FBB-FCED-4E93-B1A0-E6D7178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73C3-BA6C-4DFA-952B-59EC1478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2C2E0-5991-4FA4-86BF-60FFDC79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A1325-8DFB-4DDB-A8E3-0C5616F31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AC1AF-EC0D-42ED-81EC-BEB2E0162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A670D-D11B-46ED-9493-8BF63FF0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91326-E4A6-4170-AED9-96518073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8FA20-A607-4BD3-AEAE-6686C569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38A10-D345-4473-83A3-1E971AC2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539-95C3-4134-8788-9D217A4E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1FA48-80D5-4399-A01E-C2F2D950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DBD74-8F69-4327-8E6E-173407AE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50DE-DD96-4317-96AD-A60566D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B0A2-D1B4-4756-9E3D-521796AA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C91AD-F79A-4EC3-9DB3-F8356052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197F-73B3-4814-BC7F-69AEEA2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F6C3-5B80-4C29-B8A4-5A8CE554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C52E-940D-46EA-84FE-7D20C18D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96B1-BA80-47A1-AA0F-4BD9C5BF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7810-C850-433F-A6D0-8EA19505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519F-D09C-415D-8910-176B017B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F3A1-8CB2-49DB-A95E-9CED2EE1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EB24-28AE-4477-A3CF-FE6E1ED8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1FE03-3841-42C0-ACFA-CDB643EEC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DBAA-46C2-4263-9617-B4EAF2F9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D3082-006A-46D1-B5C3-573D66C6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3937A-2781-4A51-BA83-8F2FA1E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5B2A-63CF-49A3-B9FF-DB659FE7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AEEF4-767A-4ED3-9E9E-E51F420E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7AC6-FFFE-4844-9099-ADDDBB0B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ACFF-0315-4DCC-9A62-FA2AA8D5B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D50D-A0E1-4038-95CB-3CEE668A67C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8138-E480-4394-A6D2-E0C01A424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D2EE-2A14-4E88-B710-C6C2F21AB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742F-C212-403C-9EDE-CFFD1029C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uses travelling on highway images">
            <a:extLst>
              <a:ext uri="{FF2B5EF4-FFF2-40B4-BE49-F238E27FC236}">
                <a16:creationId xmlns:a16="http://schemas.microsoft.com/office/drawing/2014/main" id="{085F9F11-1645-4E0F-BE74-5E35E4D7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838D8-6FE7-43F3-9D04-C81C3C5DAD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94739-BF2B-4F7F-AB69-8CC169B5932A}"/>
              </a:ext>
            </a:extLst>
          </p:cNvPr>
          <p:cNvSpPr txBox="1"/>
          <p:nvPr/>
        </p:nvSpPr>
        <p:spPr>
          <a:xfrm>
            <a:off x="556260" y="2413337"/>
            <a:ext cx="11079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Online Bus Booking System</a:t>
            </a:r>
            <a:endParaRPr lang="en-IN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EE52B-F8E1-4AC7-9F18-8CFD9A864311}"/>
              </a:ext>
            </a:extLst>
          </p:cNvPr>
          <p:cNvSpPr txBox="1"/>
          <p:nvPr/>
        </p:nvSpPr>
        <p:spPr>
          <a:xfrm>
            <a:off x="5173083" y="1988788"/>
            <a:ext cx="166922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tantia" panose="02030602050306030303" pitchFamily="18" charset="0"/>
              </a:rPr>
              <a:t>Team-8</a:t>
            </a:r>
            <a:endParaRPr lang="en-I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D4753-FFCE-4EA2-B600-DDA9A5ABC64F}"/>
              </a:ext>
            </a:extLst>
          </p:cNvPr>
          <p:cNvSpPr txBox="1"/>
          <p:nvPr/>
        </p:nvSpPr>
        <p:spPr>
          <a:xfrm>
            <a:off x="5394960" y="380467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Georgia" panose="02040502050405020303" pitchFamily="18" charset="0"/>
              </a:rPr>
              <a:t>Team Members</a:t>
            </a:r>
            <a:endParaRPr lang="en-IN" sz="2000" b="1" u="sng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1BA22-3BD8-434D-9F77-24A35D7CD8F1}"/>
              </a:ext>
            </a:extLst>
          </p:cNvPr>
          <p:cNvSpPr txBox="1"/>
          <p:nvPr/>
        </p:nvSpPr>
        <p:spPr>
          <a:xfrm>
            <a:off x="3341370" y="4229220"/>
            <a:ext cx="3878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Poorvi 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Namratha S B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Gaddagunta YuvaMadhuri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Vandana Venkatraman Naik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Kalabandalapati Sai Prasanna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9399E-924E-41E2-BFBB-0C048B081384}"/>
              </a:ext>
            </a:extLst>
          </p:cNvPr>
          <p:cNvSpPr txBox="1"/>
          <p:nvPr/>
        </p:nvSpPr>
        <p:spPr>
          <a:xfrm>
            <a:off x="7056120" y="4206480"/>
            <a:ext cx="3878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Siddartha H P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Kota Sai Naresh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Nallapuneni Naveen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Sivarathri Venkata  Gopi</a:t>
            </a:r>
            <a:endParaRPr lang="en-IN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CB25-664D-4AA1-9DA4-3B6C159273CB}"/>
              </a:ext>
            </a:extLst>
          </p:cNvPr>
          <p:cNvSpPr txBox="1"/>
          <p:nvPr/>
        </p:nvSpPr>
        <p:spPr>
          <a:xfrm>
            <a:off x="-179407" y="303069"/>
            <a:ext cx="27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goBus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C96C-C284-4D4A-97BE-E9DB6FC10735}"/>
              </a:ext>
            </a:extLst>
          </p:cNvPr>
          <p:cNvSpPr txBox="1"/>
          <p:nvPr/>
        </p:nvSpPr>
        <p:spPr>
          <a:xfrm>
            <a:off x="4210228" y="-63625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Child Modules 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8A22-E000-4B5B-B81C-1ED99A93DCDA}"/>
              </a:ext>
            </a:extLst>
          </p:cNvPr>
          <p:cNvSpPr txBox="1"/>
          <p:nvPr/>
        </p:nvSpPr>
        <p:spPr>
          <a:xfrm>
            <a:off x="473168" y="331694"/>
            <a:ext cx="106251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In Admin Portal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Bus List Page -This is the page where buses are listed and where can admin users can manage the buses.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Location -This page helps to organize the bus company location route. At this page, admin can manage the list of locations.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Schedule Page -This is the page where all bus route schedules are listed. At this page, admin can create, update, and delete and bus route schedule for booking.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Booked Page -The page where the passenger's booked schedules are listed. Admin can update the details and payment status of passenger schedule.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Users Page -The page where are admin users of the system are listed and can be managed.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C96C-C284-4D4A-97BE-E9DB6FC10735}"/>
              </a:ext>
            </a:extLst>
          </p:cNvPr>
          <p:cNvSpPr txBox="1"/>
          <p:nvPr/>
        </p:nvSpPr>
        <p:spPr>
          <a:xfrm>
            <a:off x="4286031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Child Modules 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8A22-E000-4B5B-B81C-1ED99A93DCDA}"/>
              </a:ext>
            </a:extLst>
          </p:cNvPr>
          <p:cNvSpPr txBox="1"/>
          <p:nvPr/>
        </p:nvSpPr>
        <p:spPr>
          <a:xfrm>
            <a:off x="500064" y="857964"/>
            <a:ext cx="10499630" cy="249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In Passenger Portal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Home Page -The welcoming page for the passenger when he/she browses the website. On this page, passenger can find his/her desired location and schedules.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Georgia" panose="02040502050405020303" pitchFamily="18" charset="0"/>
              </a:rPr>
              <a:t>Schedule Page -The page where can passenger see all bus company route schedules.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9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705894-E858-4350-B8A3-A284A97B3973}"/>
              </a:ext>
            </a:extLst>
          </p:cNvPr>
          <p:cNvSpPr/>
          <p:nvPr/>
        </p:nvSpPr>
        <p:spPr>
          <a:xfrm>
            <a:off x="716280" y="2103120"/>
            <a:ext cx="2910840" cy="1630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Admin</a:t>
            </a:r>
            <a:endParaRPr lang="en-IN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B0969-F508-492C-B71C-D95AF5D0E680}"/>
              </a:ext>
            </a:extLst>
          </p:cNvPr>
          <p:cNvSpPr/>
          <p:nvPr/>
        </p:nvSpPr>
        <p:spPr>
          <a:xfrm>
            <a:off x="4511040" y="2209800"/>
            <a:ext cx="1463040" cy="1417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Login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B20B0-5768-4588-8FB1-FD7FA9AAA6FC}"/>
              </a:ext>
            </a:extLst>
          </p:cNvPr>
          <p:cNvSpPr/>
          <p:nvPr/>
        </p:nvSpPr>
        <p:spPr>
          <a:xfrm>
            <a:off x="7109462" y="1051560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Add Bus details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DD75A-69E1-4BC4-958F-AC7A61E1ACCF}"/>
              </a:ext>
            </a:extLst>
          </p:cNvPr>
          <p:cNvSpPr/>
          <p:nvPr/>
        </p:nvSpPr>
        <p:spPr>
          <a:xfrm>
            <a:off x="7109462" y="2103120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View Bus details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A1DB0-A7F0-48BF-9F4C-BE6E33D01119}"/>
              </a:ext>
            </a:extLst>
          </p:cNvPr>
          <p:cNvSpPr/>
          <p:nvPr/>
        </p:nvSpPr>
        <p:spPr>
          <a:xfrm>
            <a:off x="7109462" y="3154680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Remove Bus details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D14A8-005A-4481-AD8A-4876ED6CFEF0}"/>
              </a:ext>
            </a:extLst>
          </p:cNvPr>
          <p:cNvSpPr/>
          <p:nvPr/>
        </p:nvSpPr>
        <p:spPr>
          <a:xfrm>
            <a:off x="7109462" y="4206240"/>
            <a:ext cx="2910840" cy="777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User Management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34C73-E79C-45FA-AD91-B698582B9B6A}"/>
              </a:ext>
            </a:extLst>
          </p:cNvPr>
          <p:cNvSpPr/>
          <p:nvPr/>
        </p:nvSpPr>
        <p:spPr>
          <a:xfrm>
            <a:off x="7109462" y="5388709"/>
            <a:ext cx="29108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Logout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7C73EE-5B30-4407-9B9D-C243EC3DD736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3627120" y="2918460"/>
            <a:ext cx="883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D15B07-684E-4231-9860-FFF010FBA3DE}"/>
              </a:ext>
            </a:extLst>
          </p:cNvPr>
          <p:cNvCxnSpPr>
            <a:cxnSpLocks/>
          </p:cNvCxnSpPr>
          <p:nvPr/>
        </p:nvCxnSpPr>
        <p:spPr>
          <a:xfrm>
            <a:off x="5974080" y="291846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5039CE-4A4E-4F3B-A10A-CABB26C35C0F}"/>
              </a:ext>
            </a:extLst>
          </p:cNvPr>
          <p:cNvCxnSpPr/>
          <p:nvPr/>
        </p:nvCxnSpPr>
        <p:spPr>
          <a:xfrm>
            <a:off x="6370320" y="913031"/>
            <a:ext cx="0" cy="5775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9230EC-0226-43B6-9567-B693DF0FF52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70320" y="1374725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06776-56F9-4524-91D2-A7A0035E0D9F}"/>
              </a:ext>
            </a:extLst>
          </p:cNvPr>
          <p:cNvCxnSpPr>
            <a:cxnSpLocks/>
          </p:cNvCxnSpPr>
          <p:nvPr/>
        </p:nvCxnSpPr>
        <p:spPr>
          <a:xfrm>
            <a:off x="6370320" y="2439277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A10ED7-66D0-4D70-9479-9EABCA5567EF}"/>
              </a:ext>
            </a:extLst>
          </p:cNvPr>
          <p:cNvCxnSpPr>
            <a:cxnSpLocks/>
          </p:cNvCxnSpPr>
          <p:nvPr/>
        </p:nvCxnSpPr>
        <p:spPr>
          <a:xfrm>
            <a:off x="6370320" y="3503829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62F234-81AB-4E45-8B18-15C3A0798572}"/>
              </a:ext>
            </a:extLst>
          </p:cNvPr>
          <p:cNvCxnSpPr>
            <a:cxnSpLocks/>
          </p:cNvCxnSpPr>
          <p:nvPr/>
        </p:nvCxnSpPr>
        <p:spPr>
          <a:xfrm>
            <a:off x="6370320" y="4568381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889ECE-9A2D-46FE-9B91-1E15394709EC}"/>
              </a:ext>
            </a:extLst>
          </p:cNvPr>
          <p:cNvCxnSpPr>
            <a:cxnSpLocks/>
          </p:cNvCxnSpPr>
          <p:nvPr/>
        </p:nvCxnSpPr>
        <p:spPr>
          <a:xfrm>
            <a:off x="6370320" y="5711873"/>
            <a:ext cx="7391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4754D05-35FD-4649-B5BD-14E605D0259C}"/>
              </a:ext>
            </a:extLst>
          </p:cNvPr>
          <p:cNvSpPr/>
          <p:nvPr/>
        </p:nvSpPr>
        <p:spPr>
          <a:xfrm>
            <a:off x="6240782" y="729959"/>
            <a:ext cx="259075" cy="2249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022B2B-ABAE-4FF9-87F6-651A51327E5C}"/>
              </a:ext>
            </a:extLst>
          </p:cNvPr>
          <p:cNvSpPr/>
          <p:nvPr/>
        </p:nvSpPr>
        <p:spPr>
          <a:xfrm>
            <a:off x="6240782" y="6578501"/>
            <a:ext cx="274318" cy="2209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C91F-3591-4B21-9626-23CBED91DC50}"/>
              </a:ext>
            </a:extLst>
          </p:cNvPr>
          <p:cNvSpPr txBox="1"/>
          <p:nvPr/>
        </p:nvSpPr>
        <p:spPr>
          <a:xfrm>
            <a:off x="0" y="0"/>
            <a:ext cx="1193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Work Flow Diagram - Admin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41A6A-9D70-4389-A084-8447B36C7B06}"/>
              </a:ext>
            </a:extLst>
          </p:cNvPr>
          <p:cNvSpPr txBox="1"/>
          <p:nvPr/>
        </p:nvSpPr>
        <p:spPr>
          <a:xfrm>
            <a:off x="0" y="0"/>
            <a:ext cx="1193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Work Flow Diagram - passenger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A5176-4258-4BFC-9898-523F55022A04}"/>
              </a:ext>
            </a:extLst>
          </p:cNvPr>
          <p:cNvGrpSpPr/>
          <p:nvPr/>
        </p:nvGrpSpPr>
        <p:grpSpPr>
          <a:xfrm>
            <a:off x="609600" y="928079"/>
            <a:ext cx="10020302" cy="5535474"/>
            <a:chOff x="0" y="729959"/>
            <a:chExt cx="10020302" cy="42206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705894-E858-4350-B8A3-A284A97B3973}"/>
                </a:ext>
              </a:extLst>
            </p:cNvPr>
            <p:cNvSpPr/>
            <p:nvPr/>
          </p:nvSpPr>
          <p:spPr>
            <a:xfrm>
              <a:off x="0" y="2103120"/>
              <a:ext cx="3063237" cy="16306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Passenger</a:t>
              </a:r>
              <a:endParaRPr lang="en-IN" sz="4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7B0969-F508-492C-B71C-D95AF5D0E680}"/>
                </a:ext>
              </a:extLst>
            </p:cNvPr>
            <p:cNvSpPr/>
            <p:nvPr/>
          </p:nvSpPr>
          <p:spPr>
            <a:xfrm>
              <a:off x="3901445" y="2209800"/>
              <a:ext cx="2072635" cy="14173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Login/</a:t>
              </a:r>
            </a:p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Register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8B20B0-5768-4588-8FB1-FD7FA9AAA6FC}"/>
                </a:ext>
              </a:extLst>
            </p:cNvPr>
            <p:cNvSpPr/>
            <p:nvPr/>
          </p:nvSpPr>
          <p:spPr>
            <a:xfrm>
              <a:off x="7109462" y="1051560"/>
              <a:ext cx="291084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Welcome Page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1DD75A-69E1-4BC4-958F-AC7A61E1ACCF}"/>
                </a:ext>
              </a:extLst>
            </p:cNvPr>
            <p:cNvSpPr/>
            <p:nvPr/>
          </p:nvSpPr>
          <p:spPr>
            <a:xfrm>
              <a:off x="7109462" y="2103120"/>
              <a:ext cx="291084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Search for buses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A1DB0-A7F0-48BF-9F4C-BE6E33D01119}"/>
                </a:ext>
              </a:extLst>
            </p:cNvPr>
            <p:cNvSpPr/>
            <p:nvPr/>
          </p:nvSpPr>
          <p:spPr>
            <a:xfrm>
              <a:off x="7109462" y="3154680"/>
              <a:ext cx="291084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Schedule page</a:t>
              </a:r>
              <a:endParaRPr lang="en-IN" sz="2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7C73EE-5B30-4407-9B9D-C243EC3DD73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063237" y="2918460"/>
              <a:ext cx="8382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D15B07-684E-4231-9860-FFF010FBA3D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918460"/>
              <a:ext cx="396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5039CE-4A4E-4F3B-A10A-CABB26C35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0319" y="913031"/>
              <a:ext cx="1" cy="38266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9230EC-0226-43B6-9567-B693DF0FF52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370320" y="1374725"/>
              <a:ext cx="7391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F06776-56F9-4524-91D2-A7A0035E0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70320" y="2439277"/>
              <a:ext cx="7391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FA10ED7-66D0-4D70-9479-9EABCA5567EF}"/>
                </a:ext>
              </a:extLst>
            </p:cNvPr>
            <p:cNvCxnSpPr>
              <a:cxnSpLocks/>
            </p:cNvCxnSpPr>
            <p:nvPr/>
          </p:nvCxnSpPr>
          <p:spPr>
            <a:xfrm>
              <a:off x="6370320" y="3503829"/>
              <a:ext cx="7391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754D05-35FD-4649-B5BD-14E605D0259C}"/>
                </a:ext>
              </a:extLst>
            </p:cNvPr>
            <p:cNvSpPr/>
            <p:nvPr/>
          </p:nvSpPr>
          <p:spPr>
            <a:xfrm>
              <a:off x="6240782" y="729959"/>
              <a:ext cx="259075" cy="2249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022B2B-ABAE-4FF9-87F6-651A51327E5C}"/>
                </a:ext>
              </a:extLst>
            </p:cNvPr>
            <p:cNvSpPr/>
            <p:nvPr/>
          </p:nvSpPr>
          <p:spPr>
            <a:xfrm>
              <a:off x="6256021" y="4729581"/>
              <a:ext cx="274318" cy="2209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029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767502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-1" y="64633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Home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A8606-4088-4D05-BD3F-48FA775A4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0" b="4667"/>
          <a:stretch/>
        </p:blipFill>
        <p:spPr>
          <a:xfrm>
            <a:off x="0" y="1082040"/>
            <a:ext cx="1219200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-1" y="64633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User Registration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7333E-EAEF-4BE7-A10C-6C2935B6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b="9424"/>
          <a:stretch/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0" y="646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User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0DB0B-70A4-4691-A107-760B35334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7" b="5111"/>
          <a:stretch/>
        </p:blipFill>
        <p:spPr>
          <a:xfrm>
            <a:off x="0" y="1076623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0" y="646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User schedule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A4ADA-79B1-4796-B41B-D5B29E46B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8" b="6000"/>
          <a:stretch/>
        </p:blipFill>
        <p:spPr>
          <a:xfrm>
            <a:off x="0" y="1177051"/>
            <a:ext cx="121920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0" y="646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Booking Details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7E3EE-46DD-47CB-9A17-FAC8C404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6444"/>
          <a:stretch/>
        </p:blipFill>
        <p:spPr>
          <a:xfrm>
            <a:off x="0" y="1292662"/>
            <a:ext cx="1219200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0" y="646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Admin Login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0A540-415B-4018-9D5E-5A83044E5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5111"/>
          <a:stretch/>
        </p:blipFill>
        <p:spPr>
          <a:xfrm>
            <a:off x="0" y="1161812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F2BB-98E6-49F7-A18B-0F56A1217D10}"/>
              </a:ext>
            </a:extLst>
          </p:cNvPr>
          <p:cNvSpPr txBox="1"/>
          <p:nvPr/>
        </p:nvSpPr>
        <p:spPr>
          <a:xfrm>
            <a:off x="3842573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Team Distribution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7E9EE1-E18C-4185-8A07-4F83E5F95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66775"/>
              </p:ext>
            </p:extLst>
          </p:nvPr>
        </p:nvGraphicFramePr>
        <p:xfrm>
          <a:off x="617538" y="678501"/>
          <a:ext cx="10418752" cy="562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88">
                  <a:extLst>
                    <a:ext uri="{9D8B030D-6E8A-4147-A177-3AD203B41FA5}">
                      <a16:colId xmlns:a16="http://schemas.microsoft.com/office/drawing/2014/main" val="2009985701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2221448671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18080258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2904939320"/>
                    </a:ext>
                  </a:extLst>
                </a:gridCol>
              </a:tblGrid>
              <a:tr h="61281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Employee ID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Name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Backend Team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Frontend Team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15084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2497933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Siddartha H P(T L)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2913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2500809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Sivarathri Venkata  Gopi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67897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2500395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Nallapuneni Naveen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548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2500928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Poorvi R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65173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2500326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Vandana Venkatraman Naik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4708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2499849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Gaddagunta Yuva Madhuri 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 </a:t>
                      </a:r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(Backend Lead)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42676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2500420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Kota Sai Naresh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037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2500786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Kalabandalapati Sai Prasanna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</a:t>
                      </a:r>
                    </a:p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825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B64C49-CFA7-4CF1-AACF-2EC62BDD9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36657"/>
              </p:ext>
            </p:extLst>
          </p:nvPr>
        </p:nvGraphicFramePr>
        <p:xfrm>
          <a:off x="617538" y="6295882"/>
          <a:ext cx="10418752" cy="52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88">
                  <a:extLst>
                    <a:ext uri="{9D8B030D-6E8A-4147-A177-3AD203B41FA5}">
                      <a16:colId xmlns:a16="http://schemas.microsoft.com/office/drawing/2014/main" val="978052655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898749041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1867972592"/>
                    </a:ext>
                  </a:extLst>
                </a:gridCol>
                <a:gridCol w="2604688">
                  <a:extLst>
                    <a:ext uri="{9D8B030D-6E8A-4147-A177-3AD203B41FA5}">
                      <a16:colId xmlns:a16="http://schemas.microsoft.com/office/drawing/2014/main" val="1123043016"/>
                    </a:ext>
                  </a:extLst>
                </a:gridCol>
              </a:tblGrid>
              <a:tr h="5213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2500982</a:t>
                      </a:r>
                      <a:endParaRPr lang="en-IN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Namratha S B</a:t>
                      </a:r>
                      <a:endParaRPr lang="en-IN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🗸 </a:t>
                      </a:r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(Frontend Lead)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3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15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62752" y="646331"/>
            <a:ext cx="1212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Admin Home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8B2D0-49AB-4C73-9D77-8DD1EB9E0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9" b="6222"/>
          <a:stretch/>
        </p:blipFill>
        <p:spPr>
          <a:xfrm>
            <a:off x="0" y="1292662"/>
            <a:ext cx="121920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5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0" y="646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Admin Schedule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7A04D-DFC7-41BC-8E5D-17A98C29F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1" b="5110"/>
          <a:stretch/>
        </p:blipFill>
        <p:spPr>
          <a:xfrm>
            <a:off x="0" y="124968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3641996" y="0"/>
            <a:ext cx="583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Project Screenshots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43116-9DC3-4E77-BCD2-A8F2D5240550}"/>
              </a:ext>
            </a:extLst>
          </p:cNvPr>
          <p:cNvSpPr txBox="1"/>
          <p:nvPr/>
        </p:nvSpPr>
        <p:spPr>
          <a:xfrm>
            <a:off x="0" y="646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Bus List Page</a:t>
            </a:r>
            <a:endParaRPr lang="en-IN" b="1" u="sng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95BF-813F-4A54-AC07-DC8C037D0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5555"/>
          <a:stretch/>
        </p:blipFill>
        <p:spPr>
          <a:xfrm>
            <a:off x="0" y="1161812"/>
            <a:ext cx="1219200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3625615" y="-46802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Run Application-Frontend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AE2AB-7758-491E-8D0D-F8280BDC8670}"/>
              </a:ext>
            </a:extLst>
          </p:cNvPr>
          <p:cNvSpPr/>
          <p:nvPr/>
        </p:nvSpPr>
        <p:spPr>
          <a:xfrm>
            <a:off x="537285" y="2657818"/>
            <a:ext cx="3382657" cy="7171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23B0EB4-A46B-4DF3-9F63-4621AA9D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99" y="2176774"/>
            <a:ext cx="953337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If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11C24"/>
                </a:solidFill>
                <a:effectLst/>
                <a:latin typeface="Georgia" panose="02040502050405020303" pitchFamily="18" charset="0"/>
              </a:rPr>
              <a:t>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command is not found install it using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11C24"/>
                </a:solidFill>
                <a:effectLst/>
                <a:latin typeface="Georgia" panose="02040502050405020303" pitchFamily="18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(-g flag will install it globally):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5D17477-FBF6-40A5-94C1-35FFBBC7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86" y="2708619"/>
            <a:ext cx="338265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 install -g @angular/cli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836855"/>
            <a:ext cx="834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To run Front-end Spring Boot application on a default port 4200 run:</a:t>
            </a:r>
            <a:endParaRPr lang="en-IN" sz="2000" dirty="0">
              <a:latin typeface="Georgia" panose="02040502050405020303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ECB2A-8A2F-4285-8B8F-02ADD95E7AF6}"/>
              </a:ext>
            </a:extLst>
          </p:cNvPr>
          <p:cNvGrpSpPr/>
          <p:nvPr/>
        </p:nvGrpSpPr>
        <p:grpSpPr>
          <a:xfrm>
            <a:off x="537285" y="1317899"/>
            <a:ext cx="2794000" cy="717154"/>
            <a:chOff x="870855" y="5036271"/>
            <a:chExt cx="2794000" cy="7171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1CE582-DF88-4C67-A9D0-27A12B18094E}"/>
                </a:ext>
              </a:extLst>
            </p:cNvPr>
            <p:cNvSpPr/>
            <p:nvPr/>
          </p:nvSpPr>
          <p:spPr>
            <a:xfrm>
              <a:off x="870856" y="5036271"/>
              <a:ext cx="2496457" cy="7171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348BBB-F0F1-47D2-BCEF-134826399701}"/>
                </a:ext>
              </a:extLst>
            </p:cNvPr>
            <p:cNvSpPr txBox="1"/>
            <p:nvPr/>
          </p:nvSpPr>
          <p:spPr>
            <a:xfrm>
              <a:off x="870855" y="5194793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ng serve -0 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5122FB9-B233-4962-8C8F-F815EBE7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19" y="3183953"/>
            <a:ext cx="7024298" cy="35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0A591-CF1F-40E3-A5E6-320E43038385}"/>
              </a:ext>
            </a:extLst>
          </p:cNvPr>
          <p:cNvSpPr txBox="1"/>
          <p:nvPr/>
        </p:nvSpPr>
        <p:spPr>
          <a:xfrm>
            <a:off x="98612" y="-46802"/>
            <a:ext cx="1209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Run Application-Backend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311B8-8391-473B-98E5-BAA1A06F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0850"/>
            <a:ext cx="12281647" cy="58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4525917" y="0"/>
            <a:ext cx="472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Testing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BDC3-7FD0-411D-9416-01B241CD2D93}"/>
              </a:ext>
            </a:extLst>
          </p:cNvPr>
          <p:cNvSpPr txBox="1"/>
          <p:nvPr/>
        </p:nvSpPr>
        <p:spPr>
          <a:xfrm>
            <a:off x="314500" y="80208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Georgia" panose="02040502050405020303" pitchFamily="18" charset="0"/>
              </a:rPr>
              <a:t>Unit Testing using JUnit</a:t>
            </a:r>
          </a:p>
          <a:p>
            <a:endParaRPr lang="en-IN" sz="2000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CEB1B-29F4-4699-B6A1-9CE9FFD7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0" y="1509970"/>
            <a:ext cx="1113627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5059317" y="0"/>
            <a:ext cx="472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Testing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BDC3-7FD0-411D-9416-01B241CD2D93}"/>
              </a:ext>
            </a:extLst>
          </p:cNvPr>
          <p:cNvSpPr txBox="1"/>
          <p:nvPr/>
        </p:nvSpPr>
        <p:spPr>
          <a:xfrm>
            <a:off x="487680" y="8077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Georgia" panose="02040502050405020303" pitchFamily="18" charset="0"/>
              </a:rPr>
              <a:t>Functional Testing using Postman</a:t>
            </a:r>
          </a:p>
          <a:p>
            <a:endParaRPr lang="en-IN" sz="2000" b="1" u="sng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D6F56-EB45-490F-85A9-7BD362702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931" r="1561" b="7199"/>
          <a:stretch/>
        </p:blipFill>
        <p:spPr>
          <a:xfrm>
            <a:off x="1" y="124968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5059317" y="0"/>
            <a:ext cx="472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Testing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BDC3-7FD0-411D-9416-01B241CD2D93}"/>
              </a:ext>
            </a:extLst>
          </p:cNvPr>
          <p:cNvSpPr txBox="1"/>
          <p:nvPr/>
        </p:nvSpPr>
        <p:spPr>
          <a:xfrm>
            <a:off x="487680" y="8077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Georgia" panose="02040502050405020303" pitchFamily="18" charset="0"/>
              </a:rPr>
              <a:t>Functional Testing using Postman</a:t>
            </a:r>
          </a:p>
          <a:p>
            <a:endParaRPr lang="en-IN" sz="2000" b="1" u="sng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AB427-42DA-47B3-B3CA-CA304A95E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5" t="9425" r="4000" b="24444"/>
          <a:stretch/>
        </p:blipFill>
        <p:spPr>
          <a:xfrm>
            <a:off x="0" y="1249680"/>
            <a:ext cx="12192000" cy="56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4C1E8-DBD8-4A0E-A690-B6FC436F09F5}"/>
              </a:ext>
            </a:extLst>
          </p:cNvPr>
          <p:cNvSpPr txBox="1"/>
          <p:nvPr/>
        </p:nvSpPr>
        <p:spPr>
          <a:xfrm>
            <a:off x="5059317" y="0"/>
            <a:ext cx="472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 Testing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BDC3-7FD0-411D-9416-01B241CD2D93}"/>
              </a:ext>
            </a:extLst>
          </p:cNvPr>
          <p:cNvSpPr txBox="1"/>
          <p:nvPr/>
        </p:nvSpPr>
        <p:spPr>
          <a:xfrm>
            <a:off x="487680" y="8077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Georgia" panose="02040502050405020303" pitchFamily="18" charset="0"/>
              </a:rPr>
              <a:t>Functional Testing using Postman</a:t>
            </a:r>
          </a:p>
          <a:p>
            <a:endParaRPr lang="en-IN" sz="2000" b="1" u="sng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50E34-03E2-4DAD-A18A-A400D4997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5" t="9425" r="1375" b="19333"/>
          <a:stretch/>
        </p:blipFill>
        <p:spPr>
          <a:xfrm>
            <a:off x="0" y="1295400"/>
            <a:ext cx="1219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A93F6-55DD-4956-83F2-59F486B5E5CF}"/>
              </a:ext>
            </a:extLst>
          </p:cNvPr>
          <p:cNvSpPr txBox="1"/>
          <p:nvPr/>
        </p:nvSpPr>
        <p:spPr>
          <a:xfrm>
            <a:off x="3367314" y="206102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4622797" y="0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Advantages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1125163"/>
            <a:ext cx="8345715" cy="2241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Allow users to search for buses and check availability of it.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111111"/>
              </a:solidFill>
              <a:effectLst/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Saves time with our current professional schedule and personal commitments.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6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Image result for road path">
            <a:extLst>
              <a:ext uri="{FF2B5EF4-FFF2-40B4-BE49-F238E27FC236}">
                <a16:creationId xmlns:a16="http://schemas.microsoft.com/office/drawing/2014/main" id="{8360864B-AEE5-4DFC-827C-28FE0976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E56301-F937-4A39-BC61-4D80FD4AD4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3F154-C366-4FCF-A239-E3E5AF420549}"/>
              </a:ext>
            </a:extLst>
          </p:cNvPr>
          <p:cNvSpPr txBox="1"/>
          <p:nvPr/>
        </p:nvSpPr>
        <p:spPr>
          <a:xfrm>
            <a:off x="1457325" y="2413337"/>
            <a:ext cx="410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INDEX</a:t>
            </a:r>
            <a:endParaRPr lang="en-IN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E589-FAD8-4ECD-882D-3F1653333FF0}"/>
              </a:ext>
            </a:extLst>
          </p:cNvPr>
          <p:cNvSpPr txBox="1"/>
          <p:nvPr/>
        </p:nvSpPr>
        <p:spPr>
          <a:xfrm>
            <a:off x="6272213" y="0"/>
            <a:ext cx="555783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Abstract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Tools and Technologies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Modules(parent)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Modules(child)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Work Flow Diagram of Admin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Work Flow Diagram of Passenger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Project Screenshots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Running Applications in Front-End and Back-End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         Junit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         Postman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Advantages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Future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A93F6-55DD-4956-83F2-59F486B5E5CF}"/>
              </a:ext>
            </a:extLst>
          </p:cNvPr>
          <p:cNvSpPr txBox="1"/>
          <p:nvPr/>
        </p:nvSpPr>
        <p:spPr>
          <a:xfrm>
            <a:off x="3367314" y="206102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4264799" y="168203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Work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0" y="1276199"/>
            <a:ext cx="8345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Add more user interface feature</a:t>
            </a:r>
          </a:p>
          <a:p>
            <a:pPr algn="just"/>
            <a:endParaRPr lang="en-US" sz="2400" dirty="0">
              <a:latin typeface="Georgia" panose="020405020504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Promotional Offer.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Commercialize the web app.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7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A93F6-55DD-4956-83F2-59F486B5E5CF}"/>
              </a:ext>
            </a:extLst>
          </p:cNvPr>
          <p:cNvSpPr txBox="1"/>
          <p:nvPr/>
        </p:nvSpPr>
        <p:spPr>
          <a:xfrm>
            <a:off x="3367314" y="206102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1DCAC-EE86-4E52-B468-F32A8CFEA464}"/>
              </a:ext>
            </a:extLst>
          </p:cNvPr>
          <p:cNvSpPr txBox="1"/>
          <p:nvPr/>
        </p:nvSpPr>
        <p:spPr>
          <a:xfrm>
            <a:off x="4631455" y="0"/>
            <a:ext cx="645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0330-A505-42E1-A013-7E3D0E8BD7C0}"/>
              </a:ext>
            </a:extLst>
          </p:cNvPr>
          <p:cNvSpPr txBox="1"/>
          <p:nvPr/>
        </p:nvSpPr>
        <p:spPr>
          <a:xfrm>
            <a:off x="8795655" y="7366852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EC7F-170C-45DA-AAA4-E173A22A9115}"/>
              </a:ext>
            </a:extLst>
          </p:cNvPr>
          <p:cNvSpPr txBox="1"/>
          <p:nvPr/>
        </p:nvSpPr>
        <p:spPr>
          <a:xfrm>
            <a:off x="449941" y="953326"/>
            <a:ext cx="9814648" cy="27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The main objective of the application is to understand the concept and implementation of Java, Spring Boot, Databases and Angular technology.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Our Project helps the user to search and book the buses online.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22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obus">
            <a:extLst>
              <a:ext uri="{FF2B5EF4-FFF2-40B4-BE49-F238E27FC236}">
                <a16:creationId xmlns:a16="http://schemas.microsoft.com/office/drawing/2014/main" id="{1E9446A3-57CD-4EC1-A508-3D81533C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65EC54-28A7-4D85-86CE-7B8A8DF7990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79268-862C-43C3-B09B-10D749857ACF}"/>
              </a:ext>
            </a:extLst>
          </p:cNvPr>
          <p:cNvSpPr txBox="1"/>
          <p:nvPr/>
        </p:nvSpPr>
        <p:spPr>
          <a:xfrm>
            <a:off x="3791972" y="2275284"/>
            <a:ext cx="6144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IN" sz="8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271198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21B9-2030-46A9-8CF1-AFE7DECCECBA}"/>
              </a:ext>
            </a:extLst>
          </p:cNvPr>
          <p:cNvSpPr txBox="1"/>
          <p:nvPr/>
        </p:nvSpPr>
        <p:spPr>
          <a:xfrm>
            <a:off x="518161" y="938390"/>
            <a:ext cx="9011322" cy="501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eorgia" panose="02040502050405020303" pitchFamily="18" charset="0"/>
              </a:rPr>
              <a:t>The Online Bus Booking System is a system that manages the bus company booking or ticketing processes.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eorgia" panose="02040502050405020303" pitchFamily="18" charset="0"/>
              </a:rPr>
              <a:t>On the system administrator side, admin can manage the list of buses, locations, schedules and list of booked schedules. </a:t>
            </a:r>
          </a:p>
          <a:p>
            <a:pPr lvl="1" algn="just">
              <a:lnSpc>
                <a:spcPct val="150000"/>
              </a:lnSpc>
            </a:pPr>
            <a:endParaRPr lang="en-US" sz="2400" b="0" i="0" dirty="0">
              <a:effectLst/>
              <a:latin typeface="Georgia" panose="020405020504050203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eorgia" panose="02040502050405020303" pitchFamily="18" charset="0"/>
              </a:rPr>
              <a:t>Passenger can simply login to the site and find his/her desired schedule and location of the Bus 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682678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Abstract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BCF72-D61C-464F-BF79-630539DECD38}"/>
              </a:ext>
            </a:extLst>
          </p:cNvPr>
          <p:cNvSpPr txBox="1"/>
          <p:nvPr/>
        </p:nvSpPr>
        <p:spPr>
          <a:xfrm>
            <a:off x="670560" y="990600"/>
            <a:ext cx="8778240" cy="334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The main objective of our application is to create a dynamic and responsive Java application to allow a user to register to the application and search for the buses availability.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eorgia" panose="02040502050405020303" pitchFamily="18" charset="0"/>
              </a:rPr>
              <a:t>This application helps passengers to search for the buses availability and book it online.</a:t>
            </a:r>
          </a:p>
        </p:txBody>
      </p:sp>
    </p:spTree>
    <p:extLst>
      <p:ext uri="{BB962C8B-B14F-4D97-AF65-F5344CB8AC3E}">
        <p14:creationId xmlns:p14="http://schemas.microsoft.com/office/powerpoint/2010/main" val="315505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3417758" y="266194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Tools and Technologies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05600-3FC6-44D5-BD23-7BBD7BDF9AD4}"/>
              </a:ext>
            </a:extLst>
          </p:cNvPr>
          <p:cNvGrpSpPr/>
          <p:nvPr/>
        </p:nvGrpSpPr>
        <p:grpSpPr>
          <a:xfrm>
            <a:off x="996844" y="1673155"/>
            <a:ext cx="4841826" cy="1504757"/>
            <a:chOff x="996844" y="1673155"/>
            <a:chExt cx="4841826" cy="15047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F77A7-B698-4262-B2A2-072A3025DCE4}"/>
                </a:ext>
              </a:extLst>
            </p:cNvPr>
            <p:cNvSpPr/>
            <p:nvPr/>
          </p:nvSpPr>
          <p:spPr>
            <a:xfrm>
              <a:off x="996846" y="1673155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3CF9C7-9991-405E-B7DA-D9583425B11C}"/>
                </a:ext>
              </a:extLst>
            </p:cNvPr>
            <p:cNvSpPr txBox="1"/>
            <p:nvPr/>
          </p:nvSpPr>
          <p:spPr>
            <a:xfrm>
              <a:off x="996844" y="1963869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60D3C9-90EB-4198-A65F-88C82A5C9C9B}"/>
                </a:ext>
              </a:extLst>
            </p:cNvPr>
            <p:cNvSpPr txBox="1"/>
            <p:nvPr/>
          </p:nvSpPr>
          <p:spPr>
            <a:xfrm>
              <a:off x="1860923" y="1777491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Front-End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14064F-CE3B-4ADB-BF16-C3CC9EB09962}"/>
                </a:ext>
              </a:extLst>
            </p:cNvPr>
            <p:cNvSpPr txBox="1"/>
            <p:nvPr/>
          </p:nvSpPr>
          <p:spPr>
            <a:xfrm>
              <a:off x="1860923" y="222547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Angular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90E6BD-D721-4382-A35D-CF6DDB43688E}"/>
              </a:ext>
            </a:extLst>
          </p:cNvPr>
          <p:cNvGrpSpPr/>
          <p:nvPr/>
        </p:nvGrpSpPr>
        <p:grpSpPr>
          <a:xfrm>
            <a:off x="6353330" y="1673155"/>
            <a:ext cx="4841824" cy="1504757"/>
            <a:chOff x="6353330" y="1673155"/>
            <a:chExt cx="4841824" cy="15047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BF18DA-283C-43E8-BA97-759E927367CF}"/>
                </a:ext>
              </a:extLst>
            </p:cNvPr>
            <p:cNvSpPr/>
            <p:nvPr/>
          </p:nvSpPr>
          <p:spPr>
            <a:xfrm>
              <a:off x="6353330" y="1673155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589048-01C0-4023-833C-E1A7E366DF4A}"/>
                </a:ext>
              </a:extLst>
            </p:cNvPr>
            <p:cNvSpPr txBox="1"/>
            <p:nvPr/>
          </p:nvSpPr>
          <p:spPr>
            <a:xfrm>
              <a:off x="6353330" y="1963868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CFFC4-B9DD-42AB-899B-45DF9227C1F0}"/>
                </a:ext>
              </a:extLst>
            </p:cNvPr>
            <p:cNvSpPr txBox="1"/>
            <p:nvPr/>
          </p:nvSpPr>
          <p:spPr>
            <a:xfrm>
              <a:off x="7188139" y="1777491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Server-side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43A126-D50C-4CB7-A965-F28C8265B8AF}"/>
                </a:ext>
              </a:extLst>
            </p:cNvPr>
            <p:cNvSpPr txBox="1"/>
            <p:nvPr/>
          </p:nvSpPr>
          <p:spPr>
            <a:xfrm>
              <a:off x="7353983" y="222547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Spring Boot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DCB869-5702-4AA3-94FD-CD4C5C860ADB}"/>
              </a:ext>
            </a:extLst>
          </p:cNvPr>
          <p:cNvGrpSpPr/>
          <p:nvPr/>
        </p:nvGrpSpPr>
        <p:grpSpPr>
          <a:xfrm>
            <a:off x="996844" y="3680087"/>
            <a:ext cx="4841826" cy="1504757"/>
            <a:chOff x="996844" y="3680087"/>
            <a:chExt cx="4841826" cy="15047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8BF58A-5683-4EAF-8F91-7B2B67047210}"/>
                </a:ext>
              </a:extLst>
            </p:cNvPr>
            <p:cNvSpPr/>
            <p:nvPr/>
          </p:nvSpPr>
          <p:spPr>
            <a:xfrm>
              <a:off x="996846" y="3680087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6337D-214F-44EC-88FC-21288DB4D340}"/>
                </a:ext>
              </a:extLst>
            </p:cNvPr>
            <p:cNvSpPr txBox="1"/>
            <p:nvPr/>
          </p:nvSpPr>
          <p:spPr>
            <a:xfrm>
              <a:off x="996844" y="3970799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03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E879AC-580B-4626-8256-F1D22BB8FE02}"/>
                </a:ext>
              </a:extLst>
            </p:cNvPr>
            <p:cNvSpPr txBox="1"/>
            <p:nvPr/>
          </p:nvSpPr>
          <p:spPr>
            <a:xfrm>
              <a:off x="1860923" y="380462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Back-End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B3D521-8A85-4988-AF51-0D045036B6DB}"/>
                </a:ext>
              </a:extLst>
            </p:cNvPr>
            <p:cNvSpPr txBox="1"/>
            <p:nvPr/>
          </p:nvSpPr>
          <p:spPr>
            <a:xfrm>
              <a:off x="1940394" y="4232409"/>
              <a:ext cx="3734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Java 8, MYSQL, Hibernate, Maven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9D25F3-E323-42CA-8BBB-5ABCCF84E3D4}"/>
              </a:ext>
            </a:extLst>
          </p:cNvPr>
          <p:cNvGrpSpPr/>
          <p:nvPr/>
        </p:nvGrpSpPr>
        <p:grpSpPr>
          <a:xfrm>
            <a:off x="6353329" y="3680086"/>
            <a:ext cx="4841825" cy="1504757"/>
            <a:chOff x="6353329" y="3680086"/>
            <a:chExt cx="4841825" cy="15047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11E70E-84BD-4A76-B7E8-4BEB32D66C61}"/>
                </a:ext>
              </a:extLst>
            </p:cNvPr>
            <p:cNvSpPr/>
            <p:nvPr/>
          </p:nvSpPr>
          <p:spPr>
            <a:xfrm>
              <a:off x="6353330" y="3680086"/>
              <a:ext cx="4841824" cy="1504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C08A73-BF47-400F-B04D-B4012A7A92F3}"/>
                </a:ext>
              </a:extLst>
            </p:cNvPr>
            <p:cNvSpPr txBox="1"/>
            <p:nvPr/>
          </p:nvSpPr>
          <p:spPr>
            <a:xfrm>
              <a:off x="6353329" y="3970799"/>
              <a:ext cx="1209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04</a:t>
              </a:r>
              <a:endParaRPr lang="en-IN" sz="54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9DA324-B715-4517-8D6A-977E8FC4195F}"/>
                </a:ext>
              </a:extLst>
            </p:cNvPr>
            <p:cNvSpPr txBox="1"/>
            <p:nvPr/>
          </p:nvSpPr>
          <p:spPr>
            <a:xfrm>
              <a:off x="7353983" y="4232409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Tomcat</a:t>
              </a:r>
              <a:endParaRPr lang="en-IN" sz="2000" dirty="0">
                <a:latin typeface="Georgia" panose="020405020504050203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366CA-E8A5-4353-ACBF-432B5200250B}"/>
                </a:ext>
              </a:extLst>
            </p:cNvPr>
            <p:cNvSpPr txBox="1"/>
            <p:nvPr/>
          </p:nvSpPr>
          <p:spPr>
            <a:xfrm>
              <a:off x="7188139" y="3804628"/>
              <a:ext cx="177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eorgia" panose="02040502050405020303" pitchFamily="18" charset="0"/>
                </a:rPr>
                <a:t>Server</a:t>
              </a:r>
              <a:endParaRPr lang="en-IN" sz="2000" b="1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5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42F42-B423-4B1A-B518-A65F1A85F446}"/>
              </a:ext>
            </a:extLst>
          </p:cNvPr>
          <p:cNvSpPr txBox="1"/>
          <p:nvPr/>
        </p:nvSpPr>
        <p:spPr>
          <a:xfrm>
            <a:off x="4495622" y="106537"/>
            <a:ext cx="320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Architecture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Angular spring boot mysql">
            <a:extLst>
              <a:ext uri="{FF2B5EF4-FFF2-40B4-BE49-F238E27FC236}">
                <a16:creationId xmlns:a16="http://schemas.microsoft.com/office/drawing/2014/main" id="{E0992A00-143B-49FC-9167-1D4EDF6D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57781"/>
            <a:ext cx="6096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225478" y="0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Block Diagram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3B2C7-8CBC-4075-9293-E67939CAF8F5}"/>
              </a:ext>
            </a:extLst>
          </p:cNvPr>
          <p:cNvSpPr/>
          <p:nvPr/>
        </p:nvSpPr>
        <p:spPr>
          <a:xfrm>
            <a:off x="4038600" y="1796951"/>
            <a:ext cx="2849880" cy="1844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Online Bus Ticket Reservation System</a:t>
            </a:r>
            <a:endParaRPr lang="en-I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49784B-3F83-4100-BA25-1766D089D45A}"/>
              </a:ext>
            </a:extLst>
          </p:cNvPr>
          <p:cNvSpPr/>
          <p:nvPr/>
        </p:nvSpPr>
        <p:spPr>
          <a:xfrm>
            <a:off x="8854440" y="1150620"/>
            <a:ext cx="16154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Admin</a:t>
            </a:r>
            <a:endParaRPr lang="en-I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756213-6998-4476-AFC3-AD002E718EC5}"/>
              </a:ext>
            </a:extLst>
          </p:cNvPr>
          <p:cNvCxnSpPr>
            <a:cxnSpLocks/>
            <a:stCxn id="33" idx="2"/>
            <a:endCxn id="7" idx="3"/>
          </p:cNvCxnSpPr>
          <p:nvPr/>
        </p:nvCxnSpPr>
        <p:spPr>
          <a:xfrm rot="5400000">
            <a:off x="7814310" y="871121"/>
            <a:ext cx="922020" cy="2773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C84199-4AE1-4652-A1CC-3C7F96B1B571}"/>
              </a:ext>
            </a:extLst>
          </p:cNvPr>
          <p:cNvSpPr txBox="1"/>
          <p:nvPr/>
        </p:nvSpPr>
        <p:spPr>
          <a:xfrm>
            <a:off x="7239000" y="2782669"/>
            <a:ext cx="161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Home Page, Bus List, Route,</a:t>
            </a:r>
          </a:p>
          <a:p>
            <a:r>
              <a:rPr lang="en-US" dirty="0">
                <a:latin typeface="Georgia" panose="02040502050405020303" pitchFamily="18" charset="0"/>
              </a:rPr>
              <a:t>Schedule, Booked, User’s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9B5DCF-4F1D-46B7-9EE0-86989E209AF4}"/>
              </a:ext>
            </a:extLst>
          </p:cNvPr>
          <p:cNvSpPr/>
          <p:nvPr/>
        </p:nvSpPr>
        <p:spPr>
          <a:xfrm>
            <a:off x="182879" y="777209"/>
            <a:ext cx="16154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Customer/Passenger</a:t>
            </a:r>
            <a:endParaRPr lang="en-IN" sz="20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E7D1221-CC48-48A9-9AA8-CB1B530B1EB2}"/>
              </a:ext>
            </a:extLst>
          </p:cNvPr>
          <p:cNvCxnSpPr>
            <a:cxnSpLocks/>
          </p:cNvCxnSpPr>
          <p:nvPr/>
        </p:nvCxnSpPr>
        <p:spPr>
          <a:xfrm rot="10800000">
            <a:off x="1798320" y="1021081"/>
            <a:ext cx="2240280" cy="1386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FB6730-A8A6-48F7-9B00-C3716C10CDE3}"/>
              </a:ext>
            </a:extLst>
          </p:cNvPr>
          <p:cNvSpPr txBox="1"/>
          <p:nvPr/>
        </p:nvSpPr>
        <p:spPr>
          <a:xfrm>
            <a:off x="1615440" y="1519297"/>
            <a:ext cx="161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Register,</a:t>
            </a:r>
          </a:p>
          <a:p>
            <a:r>
              <a:rPr lang="en-US" dirty="0">
                <a:latin typeface="Georgia" panose="02040502050405020303" pitchFamily="18" charset="0"/>
              </a:rPr>
              <a:t>Login,</a:t>
            </a:r>
          </a:p>
          <a:p>
            <a:r>
              <a:rPr lang="en-US" dirty="0">
                <a:latin typeface="Georgia" panose="02040502050405020303" pitchFamily="18" charset="0"/>
              </a:rPr>
              <a:t>Check Availability,</a:t>
            </a:r>
          </a:p>
          <a:p>
            <a:r>
              <a:rPr lang="en-US" dirty="0">
                <a:latin typeface="Georgia" panose="02040502050405020303" pitchFamily="18" charset="0"/>
              </a:rPr>
              <a:t>Book</a:t>
            </a:r>
            <a:endParaRPr lang="en-IN" dirty="0">
              <a:latin typeface="Georgia" panose="02040502050405020303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3015B0-81B3-44DB-B3DC-5D741B0A4C1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463540" y="3640991"/>
            <a:ext cx="7620" cy="129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556EC96-748C-403C-ADC3-4C1566E262F4}"/>
              </a:ext>
            </a:extLst>
          </p:cNvPr>
          <p:cNvSpPr/>
          <p:nvPr/>
        </p:nvSpPr>
        <p:spPr>
          <a:xfrm>
            <a:off x="4663440" y="4932253"/>
            <a:ext cx="171181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Business Logic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73F3363-D92F-3CDE-11B5-8416066D9455}"/>
              </a:ext>
            </a:extLst>
          </p:cNvPr>
          <p:cNvCxnSpPr/>
          <p:nvPr/>
        </p:nvCxnSpPr>
        <p:spPr>
          <a:xfrm>
            <a:off x="6375250" y="5263026"/>
            <a:ext cx="1591082" cy="882699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DEC5640-5C74-6170-2AED-47871DEEF4BA}"/>
              </a:ext>
            </a:extLst>
          </p:cNvPr>
          <p:cNvSpPr/>
          <p:nvPr/>
        </p:nvSpPr>
        <p:spPr>
          <a:xfrm>
            <a:off x="7966332" y="5717680"/>
            <a:ext cx="2074546" cy="8826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Connected to Database</a:t>
            </a:r>
          </a:p>
        </p:txBody>
      </p:sp>
    </p:spTree>
    <p:extLst>
      <p:ext uri="{BB962C8B-B14F-4D97-AF65-F5344CB8AC3E}">
        <p14:creationId xmlns:p14="http://schemas.microsoft.com/office/powerpoint/2010/main" val="262545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DC88A-098B-4F94-97DC-2D80D4AA4B36}"/>
              </a:ext>
            </a:extLst>
          </p:cNvPr>
          <p:cNvSpPr txBox="1"/>
          <p:nvPr/>
        </p:nvSpPr>
        <p:spPr>
          <a:xfrm>
            <a:off x="4186752" y="119226"/>
            <a:ext cx="736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Parent Modules  </a:t>
            </a:r>
            <a:endParaRPr lang="en-IN" sz="3600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56D89-BBE8-4FBB-8448-F77002A704FD}"/>
              </a:ext>
            </a:extLst>
          </p:cNvPr>
          <p:cNvSpPr/>
          <p:nvPr/>
        </p:nvSpPr>
        <p:spPr>
          <a:xfrm>
            <a:off x="640080" y="1257300"/>
            <a:ext cx="295656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Admin Module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92D1-A59E-425B-9474-BA4E8FEDD258}"/>
              </a:ext>
            </a:extLst>
          </p:cNvPr>
          <p:cNvSpPr/>
          <p:nvPr/>
        </p:nvSpPr>
        <p:spPr>
          <a:xfrm>
            <a:off x="8595360" y="1257300"/>
            <a:ext cx="2956560" cy="1447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User Module</a:t>
            </a:r>
            <a:endParaRPr lang="en-IN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9BF6E-EA8E-4F26-986B-75A2DFE336DF}"/>
              </a:ext>
            </a:extLst>
          </p:cNvPr>
          <p:cNvSpPr txBox="1"/>
          <p:nvPr/>
        </p:nvSpPr>
        <p:spPr>
          <a:xfrm>
            <a:off x="777240" y="2964180"/>
            <a:ext cx="26822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Login to the portal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Admin can add/remove buses schedule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Update the details for passenger schedule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5AC29-4AC4-476D-8AC9-F80C59C2476D}"/>
              </a:ext>
            </a:extLst>
          </p:cNvPr>
          <p:cNvSpPr txBox="1"/>
          <p:nvPr/>
        </p:nvSpPr>
        <p:spPr>
          <a:xfrm>
            <a:off x="8732520" y="3042255"/>
            <a:ext cx="2682240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Register  to the application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Login to the application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Search for the available buses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Booking the bus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4727</TotalTime>
  <Words>778</Words>
  <Application>Microsoft Office PowerPoint</Application>
  <PresentationFormat>Widescreen</PresentationFormat>
  <Paragraphs>193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Constantia</vt:lpstr>
      <vt:lpstr>Georgia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Namratha S B</dc:creator>
  <cp:lastModifiedBy>Siddartha H p</cp:lastModifiedBy>
  <cp:revision>21</cp:revision>
  <dcterms:created xsi:type="dcterms:W3CDTF">2022-05-09T05:27:03Z</dcterms:created>
  <dcterms:modified xsi:type="dcterms:W3CDTF">2022-05-13T08:31:24Z</dcterms:modified>
</cp:coreProperties>
</file>