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78" r:id="rId12"/>
    <p:sldId id="281" r:id="rId13"/>
    <p:sldId id="280" r:id="rId14"/>
    <p:sldId id="267" r:id="rId15"/>
    <p:sldId id="269" r:id="rId16"/>
    <p:sldId id="268" r:id="rId17"/>
    <p:sldId id="270" r:id="rId18"/>
    <p:sldId id="271" r:id="rId19"/>
    <p:sldId id="272" r:id="rId20"/>
    <p:sldId id="273" r:id="rId21"/>
    <p:sldId id="282" r:id="rId22"/>
    <p:sldId id="28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18EE-2D9A-4946-9EFA-05E2D2431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2D009E-9ACB-49A8-B08A-C1C628D2F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C411B2-118A-4941-ACF7-7468B9449D81}"/>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5" name="Footer Placeholder 4">
            <a:extLst>
              <a:ext uri="{FF2B5EF4-FFF2-40B4-BE49-F238E27FC236}">
                <a16:creationId xmlns:a16="http://schemas.microsoft.com/office/drawing/2014/main" id="{D77C4386-C0B7-4627-A645-EC33062B2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421F5-13EF-4334-B744-72D96BC9459F}"/>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196225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3722-5966-41BD-907E-7F51C7CB25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15373D-9028-41B4-9EE2-C7F91CD72F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C967E-A66D-4E68-959F-4F29C1F83C46}"/>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5" name="Footer Placeholder 4">
            <a:extLst>
              <a:ext uri="{FF2B5EF4-FFF2-40B4-BE49-F238E27FC236}">
                <a16:creationId xmlns:a16="http://schemas.microsoft.com/office/drawing/2014/main" id="{4F6EA327-8CDC-4795-858C-CED9A61C4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763C3-9750-4476-A652-93034956E07E}"/>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159635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AF5BA-98B3-4CFB-9E60-490BBA02FA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CF2AA-2B98-4BD9-B48E-CBA24D3E3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9B2C1-62A4-49E1-8F36-7E324309C973}"/>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5" name="Footer Placeholder 4">
            <a:extLst>
              <a:ext uri="{FF2B5EF4-FFF2-40B4-BE49-F238E27FC236}">
                <a16:creationId xmlns:a16="http://schemas.microsoft.com/office/drawing/2014/main" id="{9537850A-8006-4008-A142-8AE1946C5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22842-861C-468A-89CB-51B0AF7608A4}"/>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253237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0832-A35A-4D47-BFD5-4D12B4418C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58E21-5EF1-4D8D-91BB-E14096169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1A837-3592-418D-9DD8-09DD1FB732B2}"/>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5" name="Footer Placeholder 4">
            <a:extLst>
              <a:ext uri="{FF2B5EF4-FFF2-40B4-BE49-F238E27FC236}">
                <a16:creationId xmlns:a16="http://schemas.microsoft.com/office/drawing/2014/main" id="{2219BC57-458E-4626-9350-684F19C6F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A334A-9819-4F20-A19C-F184659AEB68}"/>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24414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B6F7-6C04-4FB4-875E-1B5F2F858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0FAECC-7075-4628-AC1C-064BE9E26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FD658-AF7F-4E65-A158-9A6DDE2A4149}"/>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5" name="Footer Placeholder 4">
            <a:extLst>
              <a:ext uri="{FF2B5EF4-FFF2-40B4-BE49-F238E27FC236}">
                <a16:creationId xmlns:a16="http://schemas.microsoft.com/office/drawing/2014/main" id="{425D976F-B482-4258-BC19-92BEE956E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DCD1F-B3DB-4B5D-A78C-225A5F79DCAE}"/>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306235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AF1F-D685-425F-889D-4505851A14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C272BA-485C-429A-9E93-D7C90B2D4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E227CA-F8B5-4E2D-9C94-FE83DE90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F420A8-BB06-44CD-B88F-086ACCE5A018}"/>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6" name="Footer Placeholder 5">
            <a:extLst>
              <a:ext uri="{FF2B5EF4-FFF2-40B4-BE49-F238E27FC236}">
                <a16:creationId xmlns:a16="http://schemas.microsoft.com/office/drawing/2014/main" id="{6A898738-46B5-45B9-8FC0-1A94E8954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6625B-1693-469E-9E32-37E984A8ECAD}"/>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143500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52E0-1D2B-448E-899B-A0C8E66BB0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210EF-0C42-41E2-A479-800D2A57D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75F9A-251F-4854-B7CF-3C1B5AABA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38CF8A-6E37-447D-A459-6BD0E8D20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75CF0-F605-4AAC-B48C-8B3EBB6DC1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2D35AE-8A67-460F-BEAC-1B1B2B2A502F}"/>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8" name="Footer Placeholder 7">
            <a:extLst>
              <a:ext uri="{FF2B5EF4-FFF2-40B4-BE49-F238E27FC236}">
                <a16:creationId xmlns:a16="http://schemas.microsoft.com/office/drawing/2014/main" id="{C520507B-DA9B-411F-B353-865595C5B3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853F98-3966-422A-A298-F0332F4FED5C}"/>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61034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0CEC-35D5-43CA-8D16-2E90A5B97F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268EC5-E39F-4EED-8AC0-79F2EB878FF6}"/>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4" name="Footer Placeholder 3">
            <a:extLst>
              <a:ext uri="{FF2B5EF4-FFF2-40B4-BE49-F238E27FC236}">
                <a16:creationId xmlns:a16="http://schemas.microsoft.com/office/drawing/2014/main" id="{A8B46344-C077-4A73-9C1E-9E32360AF8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482ACE-476D-47E6-9FE1-ED4B3260A0CD}"/>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109985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8D048-231F-4AE2-B0CA-9BAC3B76BF11}"/>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3" name="Footer Placeholder 2">
            <a:extLst>
              <a:ext uri="{FF2B5EF4-FFF2-40B4-BE49-F238E27FC236}">
                <a16:creationId xmlns:a16="http://schemas.microsoft.com/office/drawing/2014/main" id="{78994BEF-BA8A-4610-9B39-9B011F2557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957F2B-9A38-4DBA-A7BD-3C1BEF08F882}"/>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352731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4B2D-4EBF-4DDE-B197-8301828C4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9880C0-396D-44FE-BDA7-078FB4560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DEA166-BAD9-4644-8FD2-CF9C9F292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DE2DE-3A48-47B1-8DE2-4875DB451701}"/>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6" name="Footer Placeholder 5">
            <a:extLst>
              <a:ext uri="{FF2B5EF4-FFF2-40B4-BE49-F238E27FC236}">
                <a16:creationId xmlns:a16="http://schemas.microsoft.com/office/drawing/2014/main" id="{4B629D8D-3982-4555-9848-DA2564154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DE90A3-11EF-4218-BFF7-79BC8DD01BFE}"/>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317952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A488-0EFC-4533-B3E2-D70D829D2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FA0A76-C57C-4944-87B9-66A764E1A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32828D-8DC2-4602-B181-974A0B44D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16CBB-0A62-4D11-B128-D016FB84C3B6}"/>
              </a:ext>
            </a:extLst>
          </p:cNvPr>
          <p:cNvSpPr>
            <a:spLocks noGrp="1"/>
          </p:cNvSpPr>
          <p:nvPr>
            <p:ph type="dt" sz="half" idx="10"/>
          </p:nvPr>
        </p:nvSpPr>
        <p:spPr/>
        <p:txBody>
          <a:bodyPr/>
          <a:lstStyle/>
          <a:p>
            <a:fld id="{28377311-05A3-4033-9657-36DC78371CB7}" type="datetimeFigureOut">
              <a:rPr lang="en-IN" smtClean="0"/>
              <a:t>22-10-2022</a:t>
            </a:fld>
            <a:endParaRPr lang="en-IN"/>
          </a:p>
        </p:txBody>
      </p:sp>
      <p:sp>
        <p:nvSpPr>
          <p:cNvPr id="6" name="Footer Placeholder 5">
            <a:extLst>
              <a:ext uri="{FF2B5EF4-FFF2-40B4-BE49-F238E27FC236}">
                <a16:creationId xmlns:a16="http://schemas.microsoft.com/office/drawing/2014/main" id="{CE2821B3-7C43-4F14-8CAB-4F0058CFB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03C282-212D-4283-AAF8-9E644AA03484}"/>
              </a:ext>
            </a:extLst>
          </p:cNvPr>
          <p:cNvSpPr>
            <a:spLocks noGrp="1"/>
          </p:cNvSpPr>
          <p:nvPr>
            <p:ph type="sldNum" sz="quarter" idx="12"/>
          </p:nvPr>
        </p:nvSpPr>
        <p:spPr/>
        <p:txBody>
          <a:bodyPr/>
          <a:lstStyle/>
          <a:p>
            <a:fld id="{9478C8CB-D2F2-49E2-9277-3EE41FA5D622}" type="slidenum">
              <a:rPr lang="en-IN" smtClean="0"/>
              <a:t>‹#›</a:t>
            </a:fld>
            <a:endParaRPr lang="en-IN"/>
          </a:p>
        </p:txBody>
      </p:sp>
    </p:spTree>
    <p:extLst>
      <p:ext uri="{BB962C8B-B14F-4D97-AF65-F5344CB8AC3E}">
        <p14:creationId xmlns:p14="http://schemas.microsoft.com/office/powerpoint/2010/main" val="285120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2586A-8DC4-43DB-B4D3-FD2EE0EEA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B23357-7105-40A7-BB01-F44D29422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B89CF-AC24-4205-9413-934C1AFE7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77311-05A3-4033-9657-36DC78371CB7}" type="datetimeFigureOut">
              <a:rPr lang="en-IN" smtClean="0"/>
              <a:t>22-10-2022</a:t>
            </a:fld>
            <a:endParaRPr lang="en-IN"/>
          </a:p>
        </p:txBody>
      </p:sp>
      <p:sp>
        <p:nvSpPr>
          <p:cNvPr id="5" name="Footer Placeholder 4">
            <a:extLst>
              <a:ext uri="{FF2B5EF4-FFF2-40B4-BE49-F238E27FC236}">
                <a16:creationId xmlns:a16="http://schemas.microsoft.com/office/drawing/2014/main" id="{C30A9014-E39B-4184-B0CB-B24E66AC4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CBBA05-A6A1-40A6-A8DC-5B097C0F2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8C8CB-D2F2-49E2-9277-3EE41FA5D622}" type="slidenum">
              <a:rPr lang="en-IN" smtClean="0"/>
              <a:t>‹#›</a:t>
            </a:fld>
            <a:endParaRPr lang="en-IN"/>
          </a:p>
        </p:txBody>
      </p:sp>
    </p:spTree>
    <p:extLst>
      <p:ext uri="{BB962C8B-B14F-4D97-AF65-F5344CB8AC3E}">
        <p14:creationId xmlns:p14="http://schemas.microsoft.com/office/powerpoint/2010/main" val="38152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ABC3-B2D0-4312-89B4-0155D9D9BC3A}"/>
              </a:ext>
            </a:extLst>
          </p:cNvPr>
          <p:cNvSpPr>
            <a:spLocks noGrp="1"/>
          </p:cNvSpPr>
          <p:nvPr>
            <p:ph type="ctrTitle"/>
          </p:nvPr>
        </p:nvSpPr>
        <p:spPr>
          <a:xfrm>
            <a:off x="741680" y="304799"/>
            <a:ext cx="11165840" cy="1544321"/>
          </a:xfrm>
        </p:spPr>
        <p:txBody>
          <a:bodyPr>
            <a:normAutofit/>
          </a:bodyPr>
          <a:lstStyle/>
          <a:p>
            <a:r>
              <a:rPr lang="en-US" sz="4000" b="1" dirty="0">
                <a:solidFill>
                  <a:schemeClr val="accent1">
                    <a:lumMod val="75000"/>
                  </a:schemeClr>
                </a:solidFill>
              </a:rPr>
              <a:t>power efficient approximate 4:2 compressors for imprecise multipliers</a:t>
            </a:r>
            <a:endParaRPr lang="en-IN" sz="4000" b="1" dirty="0">
              <a:solidFill>
                <a:schemeClr val="accent1">
                  <a:lumMod val="75000"/>
                </a:schemeClr>
              </a:solidFill>
            </a:endParaRPr>
          </a:p>
        </p:txBody>
      </p:sp>
      <p:pic>
        <p:nvPicPr>
          <p:cNvPr id="4" name="Picture 3">
            <a:extLst>
              <a:ext uri="{FF2B5EF4-FFF2-40B4-BE49-F238E27FC236}">
                <a16:creationId xmlns:a16="http://schemas.microsoft.com/office/drawing/2014/main" id="{1D4F0DE9-B321-4191-AFFF-05C95C1992D8}"/>
              </a:ext>
            </a:extLst>
          </p:cNvPr>
          <p:cNvPicPr>
            <a:picLocks noChangeAspect="1"/>
          </p:cNvPicPr>
          <p:nvPr/>
        </p:nvPicPr>
        <p:blipFill>
          <a:blip r:embed="rId2"/>
          <a:stretch>
            <a:fillRect/>
          </a:stretch>
        </p:blipFill>
        <p:spPr>
          <a:xfrm>
            <a:off x="4063868" y="2331588"/>
            <a:ext cx="3048264" cy="3048264"/>
          </a:xfrm>
          <a:prstGeom prst="rect">
            <a:avLst/>
          </a:prstGeom>
        </p:spPr>
      </p:pic>
      <p:sp>
        <p:nvSpPr>
          <p:cNvPr id="3" name="Subtitle 2">
            <a:extLst>
              <a:ext uri="{FF2B5EF4-FFF2-40B4-BE49-F238E27FC236}">
                <a16:creationId xmlns:a16="http://schemas.microsoft.com/office/drawing/2014/main" id="{D6A80F3A-D108-4393-BCF7-E21910E53D70}"/>
              </a:ext>
            </a:extLst>
          </p:cNvPr>
          <p:cNvSpPr>
            <a:spLocks noGrp="1"/>
          </p:cNvSpPr>
          <p:nvPr>
            <p:ph type="subTitle" idx="1"/>
          </p:nvPr>
        </p:nvSpPr>
        <p:spPr>
          <a:xfrm>
            <a:off x="7428322" y="5164318"/>
            <a:ext cx="4763678" cy="1693682"/>
          </a:xfrm>
        </p:spPr>
        <p:txBody>
          <a:bodyPr>
            <a:normAutofit fontScale="32500" lnSpcReduction="20000"/>
          </a:bodyPr>
          <a:lstStyle/>
          <a:p>
            <a:pPr algn="l"/>
            <a:r>
              <a:rPr lang="en-IN" sz="4200" dirty="0"/>
              <a:t>Presented by:</a:t>
            </a:r>
          </a:p>
          <a:p>
            <a:pPr algn="l"/>
            <a:r>
              <a:rPr lang="en-IN" sz="4200" dirty="0"/>
              <a:t>SIDDHARTH SINGH UPADHYAY</a:t>
            </a:r>
          </a:p>
          <a:p>
            <a:pPr algn="l"/>
            <a:r>
              <a:rPr lang="en-IN" sz="4200" dirty="0"/>
              <a:t>M.TECH IN VLSI &amp; Embedded system</a:t>
            </a:r>
          </a:p>
          <a:p>
            <a:pPr algn="l"/>
            <a:endParaRPr lang="en-IN" dirty="0"/>
          </a:p>
          <a:p>
            <a:pPr algn="l"/>
            <a:endParaRPr lang="en-IN" dirty="0"/>
          </a:p>
          <a:p>
            <a:pPr algn="l"/>
            <a:r>
              <a:rPr lang="en-IN" dirty="0"/>
              <a:t>                                                                                 </a:t>
            </a:r>
          </a:p>
          <a:p>
            <a:pPr algn="l"/>
            <a:r>
              <a:rPr lang="en-IN" dirty="0"/>
              <a:t>                                                                                </a:t>
            </a:r>
          </a:p>
        </p:txBody>
      </p:sp>
    </p:spTree>
    <p:extLst>
      <p:ext uri="{BB962C8B-B14F-4D97-AF65-F5344CB8AC3E}">
        <p14:creationId xmlns:p14="http://schemas.microsoft.com/office/powerpoint/2010/main" val="109626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7481FC-0A19-4D0A-927F-B6FED6206AAB}"/>
              </a:ext>
            </a:extLst>
          </p:cNvPr>
          <p:cNvSpPr>
            <a:spLocks noGrp="1"/>
          </p:cNvSpPr>
          <p:nvPr>
            <p:ph type="title"/>
          </p:nvPr>
        </p:nvSpPr>
        <p:spPr>
          <a:xfrm>
            <a:off x="838200" y="365126"/>
            <a:ext cx="10515600" cy="992140"/>
          </a:xfrm>
        </p:spPr>
        <p:txBody>
          <a:bodyPr/>
          <a:lstStyle/>
          <a:p>
            <a:pPr algn="ctr"/>
            <a:r>
              <a:rPr lang="en-IN" dirty="0">
                <a:solidFill>
                  <a:schemeClr val="accent1">
                    <a:lumMod val="75000"/>
                  </a:schemeClr>
                </a:solidFill>
              </a:rPr>
              <a:t>APPROXIMATED 4:2 COMPRESSOR</a:t>
            </a:r>
          </a:p>
        </p:txBody>
      </p:sp>
      <p:sp>
        <p:nvSpPr>
          <p:cNvPr id="3" name="Content Placeholder 2">
            <a:extLst>
              <a:ext uri="{FF2B5EF4-FFF2-40B4-BE49-F238E27FC236}">
                <a16:creationId xmlns:a16="http://schemas.microsoft.com/office/drawing/2014/main" id="{1CB7ADCC-986E-4E17-A54C-FA9F5F780CA4}"/>
              </a:ext>
            </a:extLst>
          </p:cNvPr>
          <p:cNvSpPr>
            <a:spLocks noGrp="1"/>
          </p:cNvSpPr>
          <p:nvPr>
            <p:ph idx="1"/>
          </p:nvPr>
        </p:nvSpPr>
        <p:spPr>
          <a:xfrm>
            <a:off x="0" y="1219200"/>
            <a:ext cx="12192000" cy="5426123"/>
          </a:xfrm>
        </p:spPr>
        <p:txBody>
          <a:bodyPr/>
          <a:lstStyle/>
          <a:p>
            <a:pPr marL="0" indent="0">
              <a:buNone/>
            </a:pPr>
            <a:r>
              <a:rPr lang="en-US" dirty="0"/>
              <a:t>From the above approximated equations, the proposed approximated 4:2 compressor is obtained as in Fig</a:t>
            </a:r>
          </a:p>
          <a:p>
            <a:pPr marL="0" indent="0">
              <a:buNone/>
            </a:pPr>
            <a:endParaRPr lang="en-IN" dirty="0"/>
          </a:p>
        </p:txBody>
      </p:sp>
      <p:pic>
        <p:nvPicPr>
          <p:cNvPr id="5" name="Picture 4">
            <a:extLst>
              <a:ext uri="{FF2B5EF4-FFF2-40B4-BE49-F238E27FC236}">
                <a16:creationId xmlns:a16="http://schemas.microsoft.com/office/drawing/2014/main" id="{A1D19DF1-21E4-4577-BBB3-CAF2CB2D8139}"/>
              </a:ext>
            </a:extLst>
          </p:cNvPr>
          <p:cNvPicPr>
            <a:picLocks noChangeAspect="1"/>
          </p:cNvPicPr>
          <p:nvPr/>
        </p:nvPicPr>
        <p:blipFill>
          <a:blip r:embed="rId2"/>
          <a:stretch>
            <a:fillRect/>
          </a:stretch>
        </p:blipFill>
        <p:spPr>
          <a:xfrm>
            <a:off x="1790126" y="2333329"/>
            <a:ext cx="4701947" cy="3886537"/>
          </a:xfrm>
          <a:prstGeom prst="rect">
            <a:avLst/>
          </a:prstGeom>
        </p:spPr>
      </p:pic>
      <p:pic>
        <p:nvPicPr>
          <p:cNvPr id="7" name="Picture 6">
            <a:extLst>
              <a:ext uri="{FF2B5EF4-FFF2-40B4-BE49-F238E27FC236}">
                <a16:creationId xmlns:a16="http://schemas.microsoft.com/office/drawing/2014/main" id="{1D1C636D-D5C0-45FC-954F-7923975A525A}"/>
              </a:ext>
            </a:extLst>
          </p:cNvPr>
          <p:cNvPicPr>
            <a:picLocks noChangeAspect="1"/>
          </p:cNvPicPr>
          <p:nvPr/>
        </p:nvPicPr>
        <p:blipFill rotWithShape="1">
          <a:blip r:embed="rId3"/>
          <a:srcRect r="13287" b="17110"/>
          <a:stretch/>
        </p:blipFill>
        <p:spPr>
          <a:xfrm>
            <a:off x="7060182" y="2342660"/>
            <a:ext cx="4837505" cy="3947496"/>
          </a:xfrm>
          <a:prstGeom prst="rect">
            <a:avLst/>
          </a:prstGeom>
        </p:spPr>
      </p:pic>
    </p:spTree>
    <p:extLst>
      <p:ext uri="{BB962C8B-B14F-4D97-AF65-F5344CB8AC3E}">
        <p14:creationId xmlns:p14="http://schemas.microsoft.com/office/powerpoint/2010/main" val="163097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523BC6-B09A-4552-B99B-36BBB8A0EDE0}"/>
              </a:ext>
            </a:extLst>
          </p:cNvPr>
          <p:cNvPicPr>
            <a:picLocks noGrp="1" noChangeAspect="1"/>
          </p:cNvPicPr>
          <p:nvPr>
            <p:ph idx="1"/>
          </p:nvPr>
        </p:nvPicPr>
        <p:blipFill>
          <a:blip r:embed="rId2"/>
          <a:stretch>
            <a:fillRect/>
          </a:stretch>
        </p:blipFill>
        <p:spPr>
          <a:xfrm>
            <a:off x="117505" y="0"/>
            <a:ext cx="11956990" cy="6858000"/>
          </a:xfrm>
        </p:spPr>
      </p:pic>
    </p:spTree>
    <p:extLst>
      <p:ext uri="{BB962C8B-B14F-4D97-AF65-F5344CB8AC3E}">
        <p14:creationId xmlns:p14="http://schemas.microsoft.com/office/powerpoint/2010/main" val="38888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B7F1-C242-45EC-AE6B-53C8372461BD}"/>
              </a:ext>
            </a:extLst>
          </p:cNvPr>
          <p:cNvSpPr>
            <a:spLocks noGrp="1"/>
          </p:cNvSpPr>
          <p:nvPr>
            <p:ph type="title"/>
          </p:nvPr>
        </p:nvSpPr>
        <p:spPr>
          <a:xfrm>
            <a:off x="838200" y="365125"/>
            <a:ext cx="10515600" cy="863907"/>
          </a:xfrm>
        </p:spPr>
        <p:txBody>
          <a:bodyPr/>
          <a:lstStyle/>
          <a:p>
            <a:pPr algn="ctr"/>
            <a:r>
              <a:rPr lang="en-IN" dirty="0">
                <a:solidFill>
                  <a:schemeClr val="accent1">
                    <a:lumMod val="75000"/>
                  </a:schemeClr>
                </a:solidFill>
              </a:rPr>
              <a:t>COMPRESSOR</a:t>
            </a:r>
          </a:p>
        </p:txBody>
      </p:sp>
      <p:pic>
        <p:nvPicPr>
          <p:cNvPr id="5" name="Content Placeholder 4">
            <a:extLst>
              <a:ext uri="{FF2B5EF4-FFF2-40B4-BE49-F238E27FC236}">
                <a16:creationId xmlns:a16="http://schemas.microsoft.com/office/drawing/2014/main" id="{5142C5AB-6E46-4A93-BE15-83137378CD84}"/>
              </a:ext>
            </a:extLst>
          </p:cNvPr>
          <p:cNvPicPr>
            <a:picLocks noGrp="1" noChangeAspect="1"/>
          </p:cNvPicPr>
          <p:nvPr>
            <p:ph idx="1"/>
          </p:nvPr>
        </p:nvPicPr>
        <p:blipFill>
          <a:blip r:embed="rId2"/>
          <a:stretch>
            <a:fillRect/>
          </a:stretch>
        </p:blipFill>
        <p:spPr>
          <a:xfrm>
            <a:off x="838200" y="1250791"/>
            <a:ext cx="10515600" cy="4904105"/>
          </a:xfrm>
        </p:spPr>
      </p:pic>
    </p:spTree>
    <p:extLst>
      <p:ext uri="{BB962C8B-B14F-4D97-AF65-F5344CB8AC3E}">
        <p14:creationId xmlns:p14="http://schemas.microsoft.com/office/powerpoint/2010/main" val="360267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7E12-5B81-493B-88F5-0F4AC0865357}"/>
              </a:ext>
            </a:extLst>
          </p:cNvPr>
          <p:cNvSpPr>
            <a:spLocks noGrp="1"/>
          </p:cNvSpPr>
          <p:nvPr>
            <p:ph type="title"/>
          </p:nvPr>
        </p:nvSpPr>
        <p:spPr>
          <a:xfrm>
            <a:off x="838200" y="365126"/>
            <a:ext cx="10515600" cy="952398"/>
          </a:xfrm>
        </p:spPr>
        <p:txBody>
          <a:bodyPr/>
          <a:lstStyle/>
          <a:p>
            <a:pPr algn="ctr"/>
            <a:r>
              <a:rPr lang="en-IN" dirty="0">
                <a:solidFill>
                  <a:schemeClr val="accent1">
                    <a:lumMod val="75000"/>
                  </a:schemeClr>
                </a:solidFill>
              </a:rPr>
              <a:t>NO OF TRANSISTOR</a:t>
            </a:r>
          </a:p>
        </p:txBody>
      </p:sp>
      <p:sp>
        <p:nvSpPr>
          <p:cNvPr id="3" name="Content Placeholder 2">
            <a:extLst>
              <a:ext uri="{FF2B5EF4-FFF2-40B4-BE49-F238E27FC236}">
                <a16:creationId xmlns:a16="http://schemas.microsoft.com/office/drawing/2014/main" id="{FD2F3E1C-0AE1-4081-971D-AB337E9DF1C9}"/>
              </a:ext>
            </a:extLst>
          </p:cNvPr>
          <p:cNvSpPr>
            <a:spLocks noGrp="1"/>
          </p:cNvSpPr>
          <p:nvPr>
            <p:ph idx="1"/>
          </p:nvPr>
        </p:nvSpPr>
        <p:spPr>
          <a:xfrm>
            <a:off x="838200" y="1317525"/>
            <a:ext cx="11132976" cy="4290173"/>
          </a:xfrm>
        </p:spPr>
        <p:txBody>
          <a:bodyPr/>
          <a:lstStyle/>
          <a:p>
            <a:pPr marL="0" indent="0">
              <a:buNone/>
            </a:pPr>
            <a:r>
              <a:rPr lang="en-US" dirty="0"/>
              <a:t>1.On comparison of exact and approximated 4:2 compressor, </a:t>
            </a:r>
          </a:p>
          <a:p>
            <a:pPr marL="0" indent="0">
              <a:buNone/>
            </a:pPr>
            <a:r>
              <a:rPr lang="en-US" dirty="0"/>
              <a:t>the number of components is increased in the form of AND </a:t>
            </a:r>
            <a:r>
              <a:rPr lang="en-US" dirty="0" err="1"/>
              <a:t>and</a:t>
            </a:r>
            <a:r>
              <a:rPr lang="en-US" dirty="0"/>
              <a:t> OR gates in the proposed structure but the XOR XNOR and MUX circuits of the exact compressor is using increased number of transistors, which increases the power consumption of this circuit and also the multiplier structure.</a:t>
            </a:r>
          </a:p>
          <a:p>
            <a:pPr marL="0" indent="0">
              <a:buNone/>
            </a:pPr>
            <a:r>
              <a:rPr lang="en-US" dirty="0"/>
              <a:t>2. The power consumption and circuit size of the proposed 4:2 compressor has been reduced due to usage of all pass transistor logic based modules like AND, OR, 2T MUX and 6T XOR XNOR and the transistor count of the proposed compressor is reduced to 34 from 52 [2] and 50 [1].</a:t>
            </a:r>
            <a:endParaRPr lang="en-IN" dirty="0"/>
          </a:p>
        </p:txBody>
      </p:sp>
    </p:spTree>
    <p:extLst>
      <p:ext uri="{BB962C8B-B14F-4D97-AF65-F5344CB8AC3E}">
        <p14:creationId xmlns:p14="http://schemas.microsoft.com/office/powerpoint/2010/main" val="30202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071969-5700-4588-A9DA-BD206713C2A1}"/>
              </a:ext>
            </a:extLst>
          </p:cNvPr>
          <p:cNvSpPr>
            <a:spLocks noGrp="1"/>
          </p:cNvSpPr>
          <p:nvPr>
            <p:ph type="title"/>
          </p:nvPr>
        </p:nvSpPr>
        <p:spPr/>
        <p:txBody>
          <a:bodyPr>
            <a:normAutofit/>
          </a:bodyPr>
          <a:lstStyle/>
          <a:p>
            <a:r>
              <a:rPr lang="en-IN" sz="4800" dirty="0">
                <a:solidFill>
                  <a:schemeClr val="accent1">
                    <a:lumMod val="75000"/>
                  </a:schemeClr>
                </a:solidFill>
              </a:rPr>
              <a:t>4:2 Compressor using multiplier circuit</a:t>
            </a:r>
          </a:p>
        </p:txBody>
      </p:sp>
      <p:pic>
        <p:nvPicPr>
          <p:cNvPr id="5" name="Content Placeholder 4">
            <a:extLst>
              <a:ext uri="{FF2B5EF4-FFF2-40B4-BE49-F238E27FC236}">
                <a16:creationId xmlns:a16="http://schemas.microsoft.com/office/drawing/2014/main" id="{2C9B4176-F052-4494-BC46-0A0848DB82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 y="1825624"/>
            <a:ext cx="10642600" cy="4594785"/>
          </a:xfrm>
        </p:spPr>
      </p:pic>
    </p:spTree>
    <p:extLst>
      <p:ext uri="{BB962C8B-B14F-4D97-AF65-F5344CB8AC3E}">
        <p14:creationId xmlns:p14="http://schemas.microsoft.com/office/powerpoint/2010/main" val="268313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6E7C91-37F5-4249-A577-D912B66E84B2}"/>
              </a:ext>
            </a:extLst>
          </p:cNvPr>
          <p:cNvSpPr>
            <a:spLocks noGrp="1"/>
          </p:cNvSpPr>
          <p:nvPr>
            <p:ph type="title"/>
          </p:nvPr>
        </p:nvSpPr>
        <p:spPr>
          <a:xfrm>
            <a:off x="838200" y="0"/>
            <a:ext cx="10515600" cy="1325563"/>
          </a:xfrm>
        </p:spPr>
        <p:txBody>
          <a:bodyPr>
            <a:normAutofit/>
          </a:bodyPr>
          <a:lstStyle/>
          <a:p>
            <a:r>
              <a:rPr lang="en-IN" sz="4800" dirty="0">
                <a:solidFill>
                  <a:schemeClr val="accent1">
                    <a:lumMod val="75000"/>
                  </a:schemeClr>
                </a:solidFill>
              </a:rPr>
              <a:t>Transistor Count of 4:2 compressors</a:t>
            </a:r>
          </a:p>
        </p:txBody>
      </p:sp>
      <p:pic>
        <p:nvPicPr>
          <p:cNvPr id="5" name="Content Placeholder 4">
            <a:extLst>
              <a:ext uri="{FF2B5EF4-FFF2-40B4-BE49-F238E27FC236}">
                <a16:creationId xmlns:a16="http://schemas.microsoft.com/office/drawing/2014/main" id="{C6D75CF0-50C8-4D8D-84D9-C1764EA5846D}"/>
              </a:ext>
            </a:extLst>
          </p:cNvPr>
          <p:cNvPicPr>
            <a:picLocks noGrp="1" noChangeAspect="1"/>
          </p:cNvPicPr>
          <p:nvPr>
            <p:ph idx="1"/>
          </p:nvPr>
        </p:nvPicPr>
        <p:blipFill rotWithShape="1">
          <a:blip r:embed="rId2"/>
          <a:srcRect t="10580"/>
          <a:stretch/>
        </p:blipFill>
        <p:spPr>
          <a:xfrm>
            <a:off x="3084952" y="1193658"/>
            <a:ext cx="6528048" cy="5516858"/>
          </a:xfrm>
        </p:spPr>
      </p:pic>
    </p:spTree>
    <p:extLst>
      <p:ext uri="{BB962C8B-B14F-4D97-AF65-F5344CB8AC3E}">
        <p14:creationId xmlns:p14="http://schemas.microsoft.com/office/powerpoint/2010/main" val="231808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459F198-8677-41E8-98E4-BB7FE60B27B0}"/>
              </a:ext>
            </a:extLst>
          </p:cNvPr>
          <p:cNvSpPr>
            <a:spLocks noGrp="1"/>
          </p:cNvSpPr>
          <p:nvPr>
            <p:ph type="title"/>
          </p:nvPr>
        </p:nvSpPr>
        <p:spPr>
          <a:xfrm>
            <a:off x="121920" y="365125"/>
            <a:ext cx="11897360" cy="823595"/>
          </a:xfrm>
        </p:spPr>
        <p:txBody>
          <a:bodyPr/>
          <a:lstStyle/>
          <a:p>
            <a:r>
              <a:rPr lang="en-IN" dirty="0">
                <a:solidFill>
                  <a:schemeClr val="accent1">
                    <a:lumMod val="75000"/>
                  </a:schemeClr>
                </a:solidFill>
              </a:rPr>
              <a:t>Average  Power ,Delay and Area of 4:2 compressors</a:t>
            </a:r>
          </a:p>
        </p:txBody>
      </p:sp>
      <p:pic>
        <p:nvPicPr>
          <p:cNvPr id="9" name="Content Placeholder 8">
            <a:extLst>
              <a:ext uri="{FF2B5EF4-FFF2-40B4-BE49-F238E27FC236}">
                <a16:creationId xmlns:a16="http://schemas.microsoft.com/office/drawing/2014/main" id="{80A9243C-22AA-4379-86DD-18114F622EC8}"/>
              </a:ext>
            </a:extLst>
          </p:cNvPr>
          <p:cNvPicPr>
            <a:picLocks noGrp="1" noChangeAspect="1"/>
          </p:cNvPicPr>
          <p:nvPr>
            <p:ph idx="1"/>
          </p:nvPr>
        </p:nvPicPr>
        <p:blipFill rotWithShape="1">
          <a:blip r:embed="rId2"/>
          <a:srcRect t="7069"/>
          <a:stretch/>
        </p:blipFill>
        <p:spPr>
          <a:xfrm>
            <a:off x="3403600" y="1067869"/>
            <a:ext cx="6177279" cy="5790131"/>
          </a:xfrm>
        </p:spPr>
      </p:pic>
    </p:spTree>
    <p:extLst>
      <p:ext uri="{BB962C8B-B14F-4D97-AF65-F5344CB8AC3E}">
        <p14:creationId xmlns:p14="http://schemas.microsoft.com/office/powerpoint/2010/main" val="146891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C4DB49-CD26-45F2-B941-3F7B65C8269A}"/>
              </a:ext>
            </a:extLst>
          </p:cNvPr>
          <p:cNvSpPr>
            <a:spLocks noGrp="1"/>
          </p:cNvSpPr>
          <p:nvPr>
            <p:ph type="title"/>
          </p:nvPr>
        </p:nvSpPr>
        <p:spPr>
          <a:xfrm>
            <a:off x="838200" y="335628"/>
            <a:ext cx="10515600" cy="1325563"/>
          </a:xfrm>
        </p:spPr>
        <p:txBody>
          <a:bodyPr>
            <a:normAutofit/>
          </a:bodyPr>
          <a:lstStyle/>
          <a:p>
            <a:r>
              <a:rPr lang="en-IN" sz="4800" dirty="0">
                <a:solidFill>
                  <a:schemeClr val="accent1">
                    <a:lumMod val="75000"/>
                  </a:schemeClr>
                </a:solidFill>
              </a:rPr>
              <a:t>Error metrics of 4:2 compressors</a:t>
            </a:r>
          </a:p>
        </p:txBody>
      </p:sp>
      <p:pic>
        <p:nvPicPr>
          <p:cNvPr id="7" name="Picture 6">
            <a:extLst>
              <a:ext uri="{FF2B5EF4-FFF2-40B4-BE49-F238E27FC236}">
                <a16:creationId xmlns:a16="http://schemas.microsoft.com/office/drawing/2014/main" id="{53B584D5-BFA4-4F4B-867B-AF0F66256BD6}"/>
              </a:ext>
            </a:extLst>
          </p:cNvPr>
          <p:cNvPicPr>
            <a:picLocks noChangeAspect="1"/>
          </p:cNvPicPr>
          <p:nvPr/>
        </p:nvPicPr>
        <p:blipFill rotWithShape="1">
          <a:blip r:embed="rId2"/>
          <a:srcRect t="14526"/>
          <a:stretch/>
        </p:blipFill>
        <p:spPr>
          <a:xfrm>
            <a:off x="2314350" y="2435225"/>
            <a:ext cx="8338468" cy="3405136"/>
          </a:xfrm>
          <a:prstGeom prst="rect">
            <a:avLst/>
          </a:prstGeom>
        </p:spPr>
      </p:pic>
    </p:spTree>
    <p:extLst>
      <p:ext uri="{BB962C8B-B14F-4D97-AF65-F5344CB8AC3E}">
        <p14:creationId xmlns:p14="http://schemas.microsoft.com/office/powerpoint/2010/main" val="132451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6A3880-0DF4-47FD-897B-2829E6EA2CC0}"/>
              </a:ext>
            </a:extLst>
          </p:cNvPr>
          <p:cNvSpPr>
            <a:spLocks noGrp="1"/>
          </p:cNvSpPr>
          <p:nvPr>
            <p:ph idx="1"/>
          </p:nvPr>
        </p:nvSpPr>
        <p:spPr>
          <a:xfrm>
            <a:off x="838200" y="275303"/>
            <a:ext cx="10515600" cy="5901660"/>
          </a:xfrm>
        </p:spPr>
        <p:txBody>
          <a:bodyPr/>
          <a:lstStyle/>
          <a:p>
            <a:pPr marL="0" indent="0">
              <a:buNone/>
            </a:pPr>
            <a:r>
              <a:rPr lang="en-US" dirty="0"/>
              <a:t>1.MSB's plays important role than LSB's in producing the result, lower order bits of 4:2 compressor are flipped from 1's to 0's which produces an error rate (ratio of no. of inexact outputs to correct outputs) of 25% without loss in the count of number of inputs and outputs.</a:t>
            </a:r>
          </a:p>
          <a:p>
            <a:endParaRPr lang="en-US" dirty="0"/>
          </a:p>
          <a:p>
            <a:pPr marL="0" indent="0">
              <a:buNone/>
            </a:pPr>
            <a:endParaRPr lang="en-US" dirty="0"/>
          </a:p>
          <a:p>
            <a:pPr marL="0" indent="0">
              <a:buNone/>
            </a:pPr>
            <a:r>
              <a:rPr lang="en-US" dirty="0"/>
              <a:t>2.The bits can be flipped either from ‘1 to 0’ or ‘0 to 1’, but in this paper ‘1 to 0’ is chosen to reduce the size of the circuitry. </a:t>
            </a:r>
            <a:r>
              <a:rPr lang="en-US" dirty="0" err="1"/>
              <a:t>Cout</a:t>
            </a:r>
            <a:r>
              <a:rPr lang="en-US" dirty="0"/>
              <a:t>, Carry, SUM bits are flipped by 8, 4, 8 in number respectively. The Sum, Carry and </a:t>
            </a:r>
            <a:r>
              <a:rPr lang="en-US" dirty="0" err="1"/>
              <a:t>Cout</a:t>
            </a:r>
            <a:r>
              <a:rPr lang="en-US" dirty="0"/>
              <a:t> k-maps are shown from</a:t>
            </a:r>
            <a:endParaRPr lang="en-IN" dirty="0"/>
          </a:p>
        </p:txBody>
      </p:sp>
    </p:spTree>
    <p:extLst>
      <p:ext uri="{BB962C8B-B14F-4D97-AF65-F5344CB8AC3E}">
        <p14:creationId xmlns:p14="http://schemas.microsoft.com/office/powerpoint/2010/main" val="28317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0B0FC-3558-4DAE-ADD8-45E810B1BB70}"/>
              </a:ext>
            </a:extLst>
          </p:cNvPr>
          <p:cNvSpPr>
            <a:spLocks noGrp="1"/>
          </p:cNvSpPr>
          <p:nvPr>
            <p:ph type="title"/>
          </p:nvPr>
        </p:nvSpPr>
        <p:spPr/>
        <p:txBody>
          <a:bodyPr>
            <a:normAutofit/>
          </a:bodyPr>
          <a:lstStyle/>
          <a:p>
            <a:r>
              <a:rPr lang="en-IN" sz="3600" dirty="0">
                <a:solidFill>
                  <a:schemeClr val="accent1">
                    <a:lumMod val="75000"/>
                  </a:schemeClr>
                </a:solidFill>
              </a:rPr>
              <a:t>POWER , AREA AND DELAY OF DIFFERENT MULTIPLIERS </a:t>
            </a:r>
          </a:p>
        </p:txBody>
      </p:sp>
      <p:pic>
        <p:nvPicPr>
          <p:cNvPr id="5" name="Picture 4">
            <a:extLst>
              <a:ext uri="{FF2B5EF4-FFF2-40B4-BE49-F238E27FC236}">
                <a16:creationId xmlns:a16="http://schemas.microsoft.com/office/drawing/2014/main" id="{E2CC8F3F-6BA7-4028-90E1-3EF798DB0EF9}"/>
              </a:ext>
            </a:extLst>
          </p:cNvPr>
          <p:cNvPicPr>
            <a:picLocks noChangeAspect="1"/>
          </p:cNvPicPr>
          <p:nvPr/>
        </p:nvPicPr>
        <p:blipFill rotWithShape="1">
          <a:blip r:embed="rId2"/>
          <a:srcRect t="2940"/>
          <a:stretch/>
        </p:blipFill>
        <p:spPr>
          <a:xfrm>
            <a:off x="3271847" y="1494042"/>
            <a:ext cx="6500954" cy="5167313"/>
          </a:xfrm>
          <a:prstGeom prst="rect">
            <a:avLst/>
          </a:prstGeom>
        </p:spPr>
      </p:pic>
    </p:spTree>
    <p:extLst>
      <p:ext uri="{BB962C8B-B14F-4D97-AF65-F5344CB8AC3E}">
        <p14:creationId xmlns:p14="http://schemas.microsoft.com/office/powerpoint/2010/main" val="259468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441FE-6AD1-465E-BCEE-6E3E752B0612}"/>
              </a:ext>
            </a:extLst>
          </p:cNvPr>
          <p:cNvSpPr>
            <a:spLocks noGrp="1"/>
          </p:cNvSpPr>
          <p:nvPr>
            <p:ph type="title"/>
          </p:nvPr>
        </p:nvSpPr>
        <p:spPr>
          <a:xfrm>
            <a:off x="838200" y="0"/>
            <a:ext cx="10515600" cy="955675"/>
          </a:xfrm>
        </p:spPr>
        <p:txBody>
          <a:bodyPr>
            <a:normAutofit/>
          </a:bodyPr>
          <a:lstStyle/>
          <a:p>
            <a:pPr algn="ctr"/>
            <a:r>
              <a:rPr lang="en-IN" sz="6000" dirty="0">
                <a:solidFill>
                  <a:schemeClr val="accent1">
                    <a:lumMod val="75000"/>
                  </a:schemeClr>
                </a:solidFill>
              </a:rPr>
              <a:t>CONTENTS</a:t>
            </a:r>
          </a:p>
        </p:txBody>
      </p:sp>
      <p:sp>
        <p:nvSpPr>
          <p:cNvPr id="3" name="Content Placeholder 2">
            <a:extLst>
              <a:ext uri="{FF2B5EF4-FFF2-40B4-BE49-F238E27FC236}">
                <a16:creationId xmlns:a16="http://schemas.microsoft.com/office/drawing/2014/main" id="{49E0098A-0B4E-43B7-B1FF-F6124A37D5C9}"/>
              </a:ext>
            </a:extLst>
          </p:cNvPr>
          <p:cNvSpPr>
            <a:spLocks noGrp="1"/>
          </p:cNvSpPr>
          <p:nvPr>
            <p:ph idx="1"/>
          </p:nvPr>
        </p:nvSpPr>
        <p:spPr>
          <a:xfrm>
            <a:off x="838200" y="802640"/>
            <a:ext cx="10515600" cy="5892799"/>
          </a:xfrm>
        </p:spPr>
        <p:txBody>
          <a:bodyPr>
            <a:normAutofit/>
          </a:bodyPr>
          <a:lstStyle/>
          <a:p>
            <a:pPr>
              <a:buFont typeface="Wingdings" panose="05000000000000000000" pitchFamily="2" charset="2"/>
              <a:buChar char="Ø"/>
            </a:pPr>
            <a:r>
              <a:rPr lang="en-IN" sz="2000" dirty="0">
                <a:solidFill>
                  <a:schemeClr val="accent1">
                    <a:lumMod val="75000"/>
                  </a:schemeClr>
                </a:solidFill>
              </a:rPr>
              <a:t>INTRODUCTION</a:t>
            </a:r>
          </a:p>
          <a:p>
            <a:pPr>
              <a:buFont typeface="Wingdings" panose="05000000000000000000" pitchFamily="2" charset="2"/>
              <a:buChar char="Ø"/>
            </a:pPr>
            <a:r>
              <a:rPr lang="en-IN" sz="2000" dirty="0">
                <a:solidFill>
                  <a:schemeClr val="accent1">
                    <a:lumMod val="75000"/>
                  </a:schemeClr>
                </a:solidFill>
              </a:rPr>
              <a:t>PROPOSED 4:2 COMPRESSOR MODEL</a:t>
            </a:r>
          </a:p>
          <a:p>
            <a:pPr>
              <a:buFont typeface="Wingdings" panose="05000000000000000000" pitchFamily="2" charset="2"/>
              <a:buChar char="Ø"/>
            </a:pPr>
            <a:r>
              <a:rPr lang="en-IN" sz="2000" dirty="0">
                <a:solidFill>
                  <a:schemeClr val="accent1">
                    <a:lumMod val="75000"/>
                  </a:schemeClr>
                </a:solidFill>
              </a:rPr>
              <a:t>MINIMIZE CIRCUIT </a:t>
            </a:r>
          </a:p>
          <a:p>
            <a:pPr>
              <a:buFont typeface="Wingdings" panose="05000000000000000000" pitchFamily="2" charset="2"/>
              <a:buChar char="§"/>
            </a:pPr>
            <a:r>
              <a:rPr lang="en-IN" sz="2000" dirty="0">
                <a:solidFill>
                  <a:schemeClr val="accent1">
                    <a:lumMod val="75000"/>
                  </a:schemeClr>
                </a:solidFill>
              </a:rPr>
              <a:t>SUM</a:t>
            </a:r>
          </a:p>
          <a:p>
            <a:pPr>
              <a:buFont typeface="Wingdings" panose="05000000000000000000" pitchFamily="2" charset="2"/>
              <a:buChar char="§"/>
            </a:pPr>
            <a:r>
              <a:rPr lang="en-IN" sz="2000" dirty="0">
                <a:solidFill>
                  <a:schemeClr val="accent1">
                    <a:lumMod val="75000"/>
                  </a:schemeClr>
                </a:solidFill>
              </a:rPr>
              <a:t>CARRY </a:t>
            </a:r>
          </a:p>
          <a:p>
            <a:pPr>
              <a:buFont typeface="Wingdings" panose="05000000000000000000" pitchFamily="2" charset="2"/>
              <a:buChar char="§"/>
            </a:pPr>
            <a:r>
              <a:rPr lang="en-IN" sz="2000" dirty="0">
                <a:solidFill>
                  <a:schemeClr val="accent1">
                    <a:lumMod val="75000"/>
                  </a:schemeClr>
                </a:solidFill>
              </a:rPr>
              <a:t>COUT</a:t>
            </a:r>
          </a:p>
          <a:p>
            <a:pPr>
              <a:buFont typeface="Wingdings" panose="05000000000000000000" pitchFamily="2" charset="2"/>
              <a:buChar char="Ø"/>
            </a:pPr>
            <a:r>
              <a:rPr lang="en-IN" sz="2000" dirty="0">
                <a:solidFill>
                  <a:schemeClr val="accent1">
                    <a:lumMod val="75000"/>
                  </a:schemeClr>
                </a:solidFill>
              </a:rPr>
              <a:t>APPROXIMATED 4:2 COMPRESSOR</a:t>
            </a:r>
          </a:p>
          <a:p>
            <a:pPr>
              <a:buFont typeface="Wingdings" panose="05000000000000000000" pitchFamily="2" charset="2"/>
              <a:buChar char="Ø"/>
            </a:pPr>
            <a:r>
              <a:rPr lang="en-IN" sz="2000" dirty="0">
                <a:solidFill>
                  <a:schemeClr val="accent1">
                    <a:lumMod val="75000"/>
                  </a:schemeClr>
                </a:solidFill>
              </a:rPr>
              <a:t> 4:2 COMPRESSOR USING MULTIPLIER CIRCUIT</a:t>
            </a:r>
          </a:p>
          <a:p>
            <a:pPr>
              <a:buFont typeface="Wingdings" panose="05000000000000000000" pitchFamily="2" charset="2"/>
              <a:buChar char="Ø"/>
            </a:pPr>
            <a:r>
              <a:rPr lang="en-IN" sz="2000" dirty="0">
                <a:solidFill>
                  <a:schemeClr val="accent1">
                    <a:lumMod val="75000"/>
                  </a:schemeClr>
                </a:solidFill>
              </a:rPr>
              <a:t>TRASISTOR COUNT OF 4:2 COMPRESSOR</a:t>
            </a:r>
          </a:p>
          <a:p>
            <a:pPr>
              <a:buFont typeface="Wingdings" panose="05000000000000000000" pitchFamily="2" charset="2"/>
              <a:buChar char="Ø"/>
            </a:pPr>
            <a:r>
              <a:rPr lang="en-IN" sz="2000" dirty="0">
                <a:solidFill>
                  <a:schemeClr val="accent1">
                    <a:lumMod val="75000"/>
                  </a:schemeClr>
                </a:solidFill>
              </a:rPr>
              <a:t>AVG POWER, DELAY  AND AREA OF 4:2 COMPRESSOR</a:t>
            </a:r>
          </a:p>
          <a:p>
            <a:pPr>
              <a:buFont typeface="Wingdings" panose="05000000000000000000" pitchFamily="2" charset="2"/>
              <a:buChar char="Ø"/>
            </a:pPr>
            <a:r>
              <a:rPr lang="en-IN" sz="2000" dirty="0">
                <a:solidFill>
                  <a:schemeClr val="accent1">
                    <a:lumMod val="75000"/>
                  </a:schemeClr>
                </a:solidFill>
              </a:rPr>
              <a:t>ERROR MATRICS OF 4:2 COMPRESSOR</a:t>
            </a:r>
          </a:p>
          <a:p>
            <a:pPr>
              <a:buFont typeface="Wingdings" panose="05000000000000000000" pitchFamily="2" charset="2"/>
              <a:buChar char="Ø"/>
            </a:pPr>
            <a:r>
              <a:rPr lang="en-IN" sz="2000" dirty="0">
                <a:solidFill>
                  <a:schemeClr val="accent1">
                    <a:lumMod val="75000"/>
                  </a:schemeClr>
                </a:solidFill>
              </a:rPr>
              <a:t>ERROR ANALYSIS OF MULTIPLIERS</a:t>
            </a:r>
            <a:endParaRPr lang="en-IN" sz="2200" dirty="0">
              <a:solidFill>
                <a:schemeClr val="accent1">
                  <a:lumMod val="75000"/>
                </a:schemeClr>
              </a:solidFill>
            </a:endParaRPr>
          </a:p>
          <a:p>
            <a:pPr>
              <a:buFont typeface="Wingdings" panose="05000000000000000000" pitchFamily="2" charset="2"/>
              <a:buChar char="Ø"/>
            </a:pPr>
            <a:r>
              <a:rPr lang="en-IN" sz="2000" dirty="0">
                <a:solidFill>
                  <a:schemeClr val="accent1">
                    <a:lumMod val="75000"/>
                  </a:schemeClr>
                </a:solidFill>
              </a:rPr>
              <a:t>CONCLUSION</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endParaRPr lang="en-IN" sz="2000" dirty="0"/>
          </a:p>
          <a:p>
            <a:endParaRPr lang="en-IN" sz="1800" dirty="0"/>
          </a:p>
        </p:txBody>
      </p:sp>
    </p:spTree>
    <p:extLst>
      <p:ext uri="{BB962C8B-B14F-4D97-AF65-F5344CB8AC3E}">
        <p14:creationId xmlns:p14="http://schemas.microsoft.com/office/powerpoint/2010/main" val="115144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2698B9-3618-4F0B-B3B6-9EF001F568C6}"/>
              </a:ext>
            </a:extLst>
          </p:cNvPr>
          <p:cNvSpPr>
            <a:spLocks noGrp="1"/>
          </p:cNvSpPr>
          <p:nvPr>
            <p:ph type="title"/>
          </p:nvPr>
        </p:nvSpPr>
        <p:spPr/>
        <p:txBody>
          <a:bodyPr/>
          <a:lstStyle/>
          <a:p>
            <a:pPr algn="ctr"/>
            <a:r>
              <a:rPr lang="en-IN" dirty="0">
                <a:solidFill>
                  <a:schemeClr val="accent1">
                    <a:lumMod val="75000"/>
                  </a:schemeClr>
                </a:solidFill>
              </a:rPr>
              <a:t>Performance Metrics of Multipliers</a:t>
            </a:r>
          </a:p>
        </p:txBody>
      </p:sp>
      <p:pic>
        <p:nvPicPr>
          <p:cNvPr id="5" name="Picture 4">
            <a:extLst>
              <a:ext uri="{FF2B5EF4-FFF2-40B4-BE49-F238E27FC236}">
                <a16:creationId xmlns:a16="http://schemas.microsoft.com/office/drawing/2014/main" id="{CD718E50-65C0-4EBF-803E-390B44674DB0}"/>
              </a:ext>
            </a:extLst>
          </p:cNvPr>
          <p:cNvPicPr>
            <a:picLocks noChangeAspect="1"/>
          </p:cNvPicPr>
          <p:nvPr/>
        </p:nvPicPr>
        <p:blipFill rotWithShape="1">
          <a:blip r:embed="rId2"/>
          <a:srcRect r="8139" b="17780"/>
          <a:stretch/>
        </p:blipFill>
        <p:spPr>
          <a:xfrm>
            <a:off x="2942253" y="2138044"/>
            <a:ext cx="5390467" cy="3726500"/>
          </a:xfrm>
          <a:prstGeom prst="rect">
            <a:avLst/>
          </a:prstGeom>
        </p:spPr>
      </p:pic>
    </p:spTree>
    <p:extLst>
      <p:ext uri="{BB962C8B-B14F-4D97-AF65-F5344CB8AC3E}">
        <p14:creationId xmlns:p14="http://schemas.microsoft.com/office/powerpoint/2010/main" val="65565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814EBD-3C5A-4DAD-A9C1-76016447777A}"/>
              </a:ext>
            </a:extLst>
          </p:cNvPr>
          <p:cNvSpPr>
            <a:spLocks noGrp="1"/>
          </p:cNvSpPr>
          <p:nvPr>
            <p:ph type="title"/>
          </p:nvPr>
        </p:nvSpPr>
        <p:spPr>
          <a:xfrm>
            <a:off x="838200" y="365125"/>
            <a:ext cx="10515600" cy="614589"/>
          </a:xfrm>
        </p:spPr>
        <p:txBody>
          <a:bodyPr>
            <a:normAutofit fontScale="90000"/>
          </a:bodyPr>
          <a:lstStyle/>
          <a:p>
            <a:r>
              <a:rPr lang="en-IN" dirty="0">
                <a:solidFill>
                  <a:schemeClr val="accent1">
                    <a:lumMod val="75000"/>
                  </a:schemeClr>
                </a:solidFill>
              </a:rPr>
              <a:t>ED,MED OR NED</a:t>
            </a:r>
          </a:p>
        </p:txBody>
      </p:sp>
      <p:pic>
        <p:nvPicPr>
          <p:cNvPr id="9" name="Content Placeholder 8">
            <a:extLst>
              <a:ext uri="{FF2B5EF4-FFF2-40B4-BE49-F238E27FC236}">
                <a16:creationId xmlns:a16="http://schemas.microsoft.com/office/drawing/2014/main" id="{B6D891D7-C953-42CB-803E-85B442FD1570}"/>
              </a:ext>
            </a:extLst>
          </p:cNvPr>
          <p:cNvPicPr>
            <a:picLocks noGrp="1" noChangeAspect="1"/>
          </p:cNvPicPr>
          <p:nvPr>
            <p:ph idx="1"/>
          </p:nvPr>
        </p:nvPicPr>
        <p:blipFill>
          <a:blip r:embed="rId2"/>
          <a:stretch>
            <a:fillRect/>
          </a:stretch>
        </p:blipFill>
        <p:spPr>
          <a:xfrm>
            <a:off x="4126920" y="979714"/>
            <a:ext cx="3776109" cy="5794491"/>
          </a:xfrm>
        </p:spPr>
      </p:pic>
    </p:spTree>
    <p:extLst>
      <p:ext uri="{BB962C8B-B14F-4D97-AF65-F5344CB8AC3E}">
        <p14:creationId xmlns:p14="http://schemas.microsoft.com/office/powerpoint/2010/main" val="418710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802D05-B016-4242-8DD4-20FB4539E608}"/>
              </a:ext>
            </a:extLst>
          </p:cNvPr>
          <p:cNvSpPr>
            <a:spLocks noGrp="1"/>
          </p:cNvSpPr>
          <p:nvPr>
            <p:ph type="title"/>
          </p:nvPr>
        </p:nvSpPr>
        <p:spPr/>
        <p:txBody>
          <a:bodyPr/>
          <a:lstStyle/>
          <a:p>
            <a:r>
              <a:rPr lang="en-US" b="0" i="0" dirty="0">
                <a:solidFill>
                  <a:srgbClr val="111111"/>
                </a:solidFill>
                <a:effectLst/>
                <a:latin typeface="Roboto" panose="02000000000000000000" pitchFamily="2" charset="0"/>
              </a:rPr>
              <a:t> </a:t>
            </a:r>
            <a:r>
              <a:rPr lang="en-US" b="0" i="0" dirty="0">
                <a:solidFill>
                  <a:schemeClr val="accent1">
                    <a:lumMod val="75000"/>
                  </a:schemeClr>
                </a:solidFill>
                <a:effectLst/>
                <a:latin typeface="Roboto" panose="02000000000000000000" pitchFamily="2" charset="0"/>
              </a:rPr>
              <a:t>mean error distance (MED) and normalized error distance (NED)</a:t>
            </a:r>
            <a:endParaRPr lang="en-IN" dirty="0">
              <a:solidFill>
                <a:schemeClr val="accent1">
                  <a:lumMod val="75000"/>
                </a:schemeClr>
              </a:solidFill>
            </a:endParaRPr>
          </a:p>
        </p:txBody>
      </p:sp>
      <p:pic>
        <p:nvPicPr>
          <p:cNvPr id="5" name="Content Placeholder 4">
            <a:extLst>
              <a:ext uri="{FF2B5EF4-FFF2-40B4-BE49-F238E27FC236}">
                <a16:creationId xmlns:a16="http://schemas.microsoft.com/office/drawing/2014/main" id="{4D340000-4FC7-4BF6-97F6-0EA7998583C7}"/>
              </a:ext>
            </a:extLst>
          </p:cNvPr>
          <p:cNvPicPr>
            <a:picLocks noGrp="1" noChangeAspect="1"/>
          </p:cNvPicPr>
          <p:nvPr>
            <p:ph idx="1"/>
          </p:nvPr>
        </p:nvPicPr>
        <p:blipFill>
          <a:blip r:embed="rId2"/>
          <a:stretch>
            <a:fillRect/>
          </a:stretch>
        </p:blipFill>
        <p:spPr>
          <a:xfrm>
            <a:off x="3381350" y="2211356"/>
            <a:ext cx="4627436" cy="3051158"/>
          </a:xfrm>
        </p:spPr>
      </p:pic>
    </p:spTree>
    <p:extLst>
      <p:ext uri="{BB962C8B-B14F-4D97-AF65-F5344CB8AC3E}">
        <p14:creationId xmlns:p14="http://schemas.microsoft.com/office/powerpoint/2010/main" val="145406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89C493-7D53-40C8-ABBC-BEE4E9DED394}"/>
              </a:ext>
            </a:extLst>
          </p:cNvPr>
          <p:cNvSpPr>
            <a:spLocks noGrp="1"/>
          </p:cNvSpPr>
          <p:nvPr>
            <p:ph type="title"/>
          </p:nvPr>
        </p:nvSpPr>
        <p:spPr/>
        <p:txBody>
          <a:bodyPr/>
          <a:lstStyle/>
          <a:p>
            <a:pPr algn="ctr"/>
            <a:r>
              <a:rPr lang="en-IN" dirty="0">
                <a:solidFill>
                  <a:schemeClr val="accent1">
                    <a:lumMod val="75000"/>
                  </a:schemeClr>
                </a:solidFill>
              </a:rPr>
              <a:t>Error analysis of multipliers</a:t>
            </a:r>
          </a:p>
        </p:txBody>
      </p:sp>
      <p:pic>
        <p:nvPicPr>
          <p:cNvPr id="5" name="Content Placeholder 4">
            <a:extLst>
              <a:ext uri="{FF2B5EF4-FFF2-40B4-BE49-F238E27FC236}">
                <a16:creationId xmlns:a16="http://schemas.microsoft.com/office/drawing/2014/main" id="{B8391046-8DE0-4BA7-B061-A6EF7E8D1D57}"/>
              </a:ext>
            </a:extLst>
          </p:cNvPr>
          <p:cNvPicPr>
            <a:picLocks noGrp="1" noChangeAspect="1"/>
          </p:cNvPicPr>
          <p:nvPr>
            <p:ph idx="1"/>
          </p:nvPr>
        </p:nvPicPr>
        <p:blipFill rotWithShape="1">
          <a:blip r:embed="rId2"/>
          <a:srcRect t="7866" b="14090"/>
          <a:stretch/>
        </p:blipFill>
        <p:spPr>
          <a:xfrm>
            <a:off x="3453634" y="1690688"/>
            <a:ext cx="5517646" cy="4297681"/>
          </a:xfrm>
        </p:spPr>
      </p:pic>
    </p:spTree>
    <p:extLst>
      <p:ext uri="{BB962C8B-B14F-4D97-AF65-F5344CB8AC3E}">
        <p14:creationId xmlns:p14="http://schemas.microsoft.com/office/powerpoint/2010/main" val="23123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1DDA07-94B6-4F43-AFEC-3B187575C1BE}"/>
              </a:ext>
            </a:extLst>
          </p:cNvPr>
          <p:cNvSpPr>
            <a:spLocks noGrp="1"/>
          </p:cNvSpPr>
          <p:nvPr>
            <p:ph type="title"/>
          </p:nvPr>
        </p:nvSpPr>
        <p:spPr/>
        <p:txBody>
          <a:bodyPr>
            <a:normAutofit/>
          </a:bodyPr>
          <a:lstStyle/>
          <a:p>
            <a:pPr algn="ctr"/>
            <a:r>
              <a:rPr lang="en-IN" sz="6000" dirty="0">
                <a:solidFill>
                  <a:schemeClr val="accent1">
                    <a:lumMod val="75000"/>
                  </a:schemeClr>
                </a:solidFill>
              </a:rPr>
              <a:t>CONCLUSION</a:t>
            </a:r>
          </a:p>
        </p:txBody>
      </p:sp>
      <p:sp>
        <p:nvSpPr>
          <p:cNvPr id="9" name="Content Placeholder 8">
            <a:extLst>
              <a:ext uri="{FF2B5EF4-FFF2-40B4-BE49-F238E27FC236}">
                <a16:creationId xmlns:a16="http://schemas.microsoft.com/office/drawing/2014/main" id="{0875FAD1-EA62-4E79-B7B4-A617E071EE19}"/>
              </a:ext>
            </a:extLst>
          </p:cNvPr>
          <p:cNvSpPr>
            <a:spLocks noGrp="1"/>
          </p:cNvSpPr>
          <p:nvPr>
            <p:ph idx="1"/>
          </p:nvPr>
        </p:nvSpPr>
        <p:spPr>
          <a:xfrm>
            <a:off x="838200" y="1825624"/>
            <a:ext cx="10515600" cy="4771119"/>
          </a:xfrm>
        </p:spPr>
        <p:txBody>
          <a:bodyPr/>
          <a:lstStyle/>
          <a:p>
            <a:r>
              <a:rPr lang="en-US" dirty="0"/>
              <a:t>demonstration of approximate 4:2 compressors employing inexact logic minimization with error analysis has been presented in this paper and the state-of-art 4:2 compressor has been positioned in 8×8 </a:t>
            </a:r>
            <a:r>
              <a:rPr lang="en-US" dirty="0" err="1"/>
              <a:t>Dadda</a:t>
            </a:r>
            <a:r>
              <a:rPr lang="en-US" dirty="0"/>
              <a:t> multiplier.</a:t>
            </a:r>
          </a:p>
          <a:p>
            <a:r>
              <a:rPr lang="en-US" dirty="0"/>
              <a:t>The comparison results shows that the average power has been diminished for the proposed circuits and have less error rate when considered with the number of transistors. </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37188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E84B-BC8A-47C1-839F-8E1E93E772FD}"/>
              </a:ext>
            </a:extLst>
          </p:cNvPr>
          <p:cNvSpPr>
            <a:spLocks noGrp="1"/>
          </p:cNvSpPr>
          <p:nvPr>
            <p:ph type="title"/>
          </p:nvPr>
        </p:nvSpPr>
        <p:spPr/>
        <p:txBody>
          <a:bodyPr/>
          <a:lstStyle/>
          <a:p>
            <a:pPr algn="ctr"/>
            <a:r>
              <a:rPr lang="en-IN" dirty="0">
                <a:solidFill>
                  <a:schemeClr val="accent1">
                    <a:lumMod val="75000"/>
                  </a:schemeClr>
                </a:solidFill>
              </a:rPr>
              <a:t>REFERENCES</a:t>
            </a:r>
          </a:p>
        </p:txBody>
      </p:sp>
      <p:sp>
        <p:nvSpPr>
          <p:cNvPr id="3" name="Content Placeholder 2">
            <a:extLst>
              <a:ext uri="{FF2B5EF4-FFF2-40B4-BE49-F238E27FC236}">
                <a16:creationId xmlns:a16="http://schemas.microsoft.com/office/drawing/2014/main" id="{7EB5F2B5-5E78-4995-BA8F-D5FA6ACC282B}"/>
              </a:ext>
            </a:extLst>
          </p:cNvPr>
          <p:cNvSpPr>
            <a:spLocks noGrp="1"/>
          </p:cNvSpPr>
          <p:nvPr>
            <p:ph idx="1"/>
          </p:nvPr>
        </p:nvSpPr>
        <p:spPr/>
        <p:txBody>
          <a:bodyPr>
            <a:normAutofit/>
          </a:bodyPr>
          <a:lstStyle/>
          <a:p>
            <a:pPr marL="514350" indent="-514350">
              <a:buAutoNum type="arabicPeriod"/>
            </a:pPr>
            <a:r>
              <a:rPr lang="en-US" sz="1600" dirty="0"/>
              <a:t>Machine Learning Based Power Efficient Approximate 4:2 Compressors for Imprecise Multipliers Lavanya </a:t>
            </a:r>
            <a:r>
              <a:rPr lang="en-US" sz="1600" dirty="0" err="1"/>
              <a:t>Maddisetti</a:t>
            </a:r>
            <a:r>
              <a:rPr lang="en-US" sz="1600" dirty="0"/>
              <a:t> ; JVR Ravindra 2019 32nd International Conference on VLSI Design and 2019 18th International Conference on Embedded Systems (VLSID)</a:t>
            </a:r>
          </a:p>
          <a:p>
            <a:pPr marL="514350" indent="-514350">
              <a:buAutoNum type="arabicPeriod"/>
            </a:pPr>
            <a:r>
              <a:rPr lang="en-US" sz="1600" dirty="0" err="1"/>
              <a:t>Veeramachaneni</a:t>
            </a:r>
            <a:r>
              <a:rPr lang="en-US" sz="1600" dirty="0"/>
              <a:t> et.al., Novel architectures for high-speed and low power 3-2, 4-2 and 5-2 compressors, Proc. Int. Conf. on VLSI Design (VLSID), 2007, pp. 324-329.</a:t>
            </a:r>
          </a:p>
          <a:p>
            <a:pPr marL="514350" indent="-514350">
              <a:buAutoNum type="arabicPeriod"/>
            </a:pPr>
            <a:r>
              <a:rPr lang="en-IN" sz="1600" dirty="0"/>
              <a:t>Chang et.al, Ultra low voltage, low power CMOS 4-2 and 5-2 compressors for fast arithmetic circuits, IEEE Trans. Circuits Syst. I, </a:t>
            </a:r>
            <a:r>
              <a:rPr lang="en-IN" sz="1600" dirty="0" err="1"/>
              <a:t>Fundam</a:t>
            </a:r>
            <a:r>
              <a:rPr lang="en-IN" sz="1600" dirty="0"/>
              <a:t>. Theory Appl., 2004, 51, (10), pp. 19851997.</a:t>
            </a:r>
          </a:p>
          <a:p>
            <a:pPr marL="514350" indent="-514350">
              <a:buAutoNum type="arabicPeriod"/>
            </a:pPr>
            <a:r>
              <a:rPr lang="en-IN" sz="1600" dirty="0"/>
              <a:t>Raphael, D et.al, A Power-Efficient 4-2 Adder Compressor Topology, 15th IEEE (NEWCAS), Strasbourg, France, 2017, pp. 281-284.</a:t>
            </a:r>
          </a:p>
        </p:txBody>
      </p:sp>
    </p:spTree>
    <p:extLst>
      <p:ext uri="{BB962C8B-B14F-4D97-AF65-F5344CB8AC3E}">
        <p14:creationId xmlns:p14="http://schemas.microsoft.com/office/powerpoint/2010/main" val="23918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450C-64C3-4DFC-87F9-73262F774F3C}"/>
              </a:ext>
            </a:extLst>
          </p:cNvPr>
          <p:cNvSpPr>
            <a:spLocks noGrp="1"/>
          </p:cNvSpPr>
          <p:nvPr>
            <p:ph type="title"/>
          </p:nvPr>
        </p:nvSpPr>
        <p:spPr/>
        <p:txBody>
          <a:bodyPr/>
          <a:lstStyle/>
          <a:p>
            <a:pPr algn="ctr"/>
            <a:r>
              <a:rPr lang="en-IN"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66AB0BA1-B733-40B3-94AC-FC19D0BAED27}"/>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Ø"/>
            </a:pPr>
            <a:r>
              <a:rPr lang="en-US" i="1" dirty="0"/>
              <a:t>low power consumption and smaller silicon area are the critical parameters in portable devices, approximate circuits have been the current topic for discussion.</a:t>
            </a:r>
          </a:p>
          <a:p>
            <a:pPr>
              <a:buFont typeface="Wingdings" panose="05000000000000000000" pitchFamily="2" charset="2"/>
              <a:buChar char="Ø"/>
            </a:pPr>
            <a:r>
              <a:rPr lang="en-US" i="1" dirty="0"/>
              <a:t>This paper presents a 4:2 compressors with inexact logic minimization by flipping some of the output bits considering efficiency/accuracy into account.</a:t>
            </a:r>
          </a:p>
          <a:p>
            <a:pPr>
              <a:buFont typeface="Wingdings" panose="05000000000000000000" pitchFamily="2" charset="2"/>
              <a:buChar char="Ø"/>
            </a:pPr>
            <a:r>
              <a:rPr lang="en-US" i="1" dirty="0"/>
              <a:t>The proposed 4:2 compressor has been utilized in an 8 × 8 </a:t>
            </a:r>
            <a:r>
              <a:rPr lang="en-US" i="1" dirty="0" err="1"/>
              <a:t>Dadda</a:t>
            </a:r>
            <a:r>
              <a:rPr lang="en-US" i="1" dirty="0"/>
              <a:t> multiplier and average power, area and propagation delay of the architectures have been computed.</a:t>
            </a:r>
            <a:endParaRPr lang="en-IN" i="1" dirty="0"/>
          </a:p>
        </p:txBody>
      </p:sp>
    </p:spTree>
    <p:extLst>
      <p:ext uri="{BB962C8B-B14F-4D97-AF65-F5344CB8AC3E}">
        <p14:creationId xmlns:p14="http://schemas.microsoft.com/office/powerpoint/2010/main" val="335482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44D6-C78C-43F8-BDC6-1786285A8E82}"/>
              </a:ext>
            </a:extLst>
          </p:cNvPr>
          <p:cNvSpPr>
            <a:spLocks noGrp="1"/>
          </p:cNvSpPr>
          <p:nvPr>
            <p:ph type="title"/>
          </p:nvPr>
        </p:nvSpPr>
        <p:spPr/>
        <p:txBody>
          <a:bodyPr/>
          <a:lstStyle/>
          <a:p>
            <a:pPr algn="ctr"/>
            <a:r>
              <a:rPr lang="en-IN" dirty="0">
                <a:solidFill>
                  <a:schemeClr val="accent1">
                    <a:lumMod val="75000"/>
                  </a:schemeClr>
                </a:solidFill>
              </a:rPr>
              <a:t>PROPOSED 4:2 COMPRESSOR MODEL</a:t>
            </a:r>
          </a:p>
        </p:txBody>
      </p:sp>
      <p:sp>
        <p:nvSpPr>
          <p:cNvPr id="3" name="Content Placeholder 2">
            <a:extLst>
              <a:ext uri="{FF2B5EF4-FFF2-40B4-BE49-F238E27FC236}">
                <a16:creationId xmlns:a16="http://schemas.microsoft.com/office/drawing/2014/main" id="{B1B801F7-1086-4F60-A30F-7A8DCF0F6027}"/>
              </a:ext>
            </a:extLst>
          </p:cNvPr>
          <p:cNvSpPr>
            <a:spLocks noGrp="1"/>
          </p:cNvSpPr>
          <p:nvPr>
            <p:ph idx="1"/>
          </p:nvPr>
        </p:nvSpPr>
        <p:spPr>
          <a:xfrm>
            <a:off x="838200" y="1825624"/>
            <a:ext cx="10515600" cy="4667251"/>
          </a:xfrm>
        </p:spPr>
        <p:txBody>
          <a:bodyPr/>
          <a:lstStyle/>
          <a:p>
            <a:r>
              <a:rPr lang="en-US" i="1" dirty="0"/>
              <a:t>This research work employs probabilistic logic minimization on exact 4:2 compressor, where bit flipping in the min terms of Boolean functions of SUM, Carry and </a:t>
            </a:r>
            <a:r>
              <a:rPr lang="en-US" i="1" dirty="0" err="1"/>
              <a:t>Cout</a:t>
            </a:r>
            <a:r>
              <a:rPr lang="en-US" i="1" dirty="0"/>
              <a:t> is done to minimize the number of literals, thereby reducing power consumption, area and delay of the circuit.</a:t>
            </a:r>
          </a:p>
          <a:p>
            <a:r>
              <a:rPr lang="en-US" dirty="0"/>
              <a:t>identify the favorable bit flips, different combinations are attempted at the expense of error which is proportional to the number of bit flips introduced.</a:t>
            </a:r>
          </a:p>
          <a:p>
            <a:r>
              <a:rPr lang="en-US" dirty="0"/>
              <a:t>After implementing this process on any exact circuit, the size of the circuitry should decrease with less error rate.</a:t>
            </a:r>
          </a:p>
          <a:p>
            <a:endParaRPr lang="en-IN" i="1" dirty="0"/>
          </a:p>
        </p:txBody>
      </p:sp>
    </p:spTree>
    <p:extLst>
      <p:ext uri="{BB962C8B-B14F-4D97-AF65-F5344CB8AC3E}">
        <p14:creationId xmlns:p14="http://schemas.microsoft.com/office/powerpoint/2010/main" val="71348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6B1A6-1ACF-4571-9D1F-BF624C2D64B7}"/>
              </a:ext>
            </a:extLst>
          </p:cNvPr>
          <p:cNvSpPr>
            <a:spLocks noGrp="1"/>
          </p:cNvSpPr>
          <p:nvPr>
            <p:ph idx="1"/>
          </p:nvPr>
        </p:nvSpPr>
        <p:spPr>
          <a:xfrm>
            <a:off x="838200" y="264160"/>
            <a:ext cx="10515600" cy="5912803"/>
          </a:xfrm>
        </p:spPr>
        <p:txBody>
          <a:bodyPr/>
          <a:lstStyle/>
          <a:p>
            <a:r>
              <a:rPr lang="en-US" dirty="0"/>
              <a:t>in this paper ‘1 to 0’ is chosen to reduce the size of the circuitry. </a:t>
            </a:r>
            <a:r>
              <a:rPr lang="en-US" dirty="0" err="1"/>
              <a:t>Cout</a:t>
            </a:r>
            <a:r>
              <a:rPr lang="en-US" dirty="0"/>
              <a:t>, Carry, SUM bits are flipped by 8, 4, 8 in number respectively</a:t>
            </a:r>
          </a:p>
          <a:p>
            <a:r>
              <a:rPr lang="en-US" b="1" dirty="0">
                <a:solidFill>
                  <a:schemeClr val="accent1">
                    <a:lumMod val="75000"/>
                  </a:schemeClr>
                </a:solidFill>
              </a:rPr>
              <a:t>EXACT 4:2 compressor circuit:-</a:t>
            </a:r>
          </a:p>
          <a:p>
            <a:endParaRPr lang="en-US" dirty="0"/>
          </a:p>
        </p:txBody>
      </p:sp>
      <p:pic>
        <p:nvPicPr>
          <p:cNvPr id="4" name="Picture 3">
            <a:extLst>
              <a:ext uri="{FF2B5EF4-FFF2-40B4-BE49-F238E27FC236}">
                <a16:creationId xmlns:a16="http://schemas.microsoft.com/office/drawing/2014/main" id="{3A4DF683-D6E9-4286-9C5C-686291846C53}"/>
              </a:ext>
            </a:extLst>
          </p:cNvPr>
          <p:cNvPicPr>
            <a:picLocks noChangeAspect="1"/>
          </p:cNvPicPr>
          <p:nvPr/>
        </p:nvPicPr>
        <p:blipFill>
          <a:blip r:embed="rId2"/>
          <a:stretch>
            <a:fillRect/>
          </a:stretch>
        </p:blipFill>
        <p:spPr>
          <a:xfrm>
            <a:off x="3344544" y="1910080"/>
            <a:ext cx="5840095" cy="3589941"/>
          </a:xfrm>
          <a:prstGeom prst="rect">
            <a:avLst/>
          </a:prstGeom>
        </p:spPr>
      </p:pic>
    </p:spTree>
    <p:extLst>
      <p:ext uri="{BB962C8B-B14F-4D97-AF65-F5344CB8AC3E}">
        <p14:creationId xmlns:p14="http://schemas.microsoft.com/office/powerpoint/2010/main" val="219131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C290-0A94-457F-A759-BDEC4795A1D8}"/>
              </a:ext>
            </a:extLst>
          </p:cNvPr>
          <p:cNvSpPr>
            <a:spLocks noGrp="1"/>
          </p:cNvSpPr>
          <p:nvPr>
            <p:ph type="title"/>
          </p:nvPr>
        </p:nvSpPr>
        <p:spPr>
          <a:xfrm>
            <a:off x="838200" y="0"/>
            <a:ext cx="10515600" cy="924560"/>
          </a:xfrm>
        </p:spPr>
        <p:txBody>
          <a:bodyPr>
            <a:normAutofit/>
          </a:bodyPr>
          <a:lstStyle/>
          <a:p>
            <a:pPr algn="ctr"/>
            <a:r>
              <a:rPr lang="en-IN" dirty="0">
                <a:solidFill>
                  <a:schemeClr val="accent1">
                    <a:lumMod val="75000"/>
                  </a:schemeClr>
                </a:solidFill>
              </a:rPr>
              <a:t>MINIMIZE CIRCUIT</a:t>
            </a:r>
          </a:p>
        </p:txBody>
      </p:sp>
      <p:sp>
        <p:nvSpPr>
          <p:cNvPr id="3" name="Content Placeholder 2">
            <a:extLst>
              <a:ext uri="{FF2B5EF4-FFF2-40B4-BE49-F238E27FC236}">
                <a16:creationId xmlns:a16="http://schemas.microsoft.com/office/drawing/2014/main" id="{BBE292C3-2E0D-4DCC-8326-EEFF43075842}"/>
              </a:ext>
            </a:extLst>
          </p:cNvPr>
          <p:cNvSpPr>
            <a:spLocks noGrp="1"/>
          </p:cNvSpPr>
          <p:nvPr>
            <p:ph idx="1"/>
          </p:nvPr>
        </p:nvSpPr>
        <p:spPr>
          <a:xfrm>
            <a:off x="766916" y="1017037"/>
            <a:ext cx="10585414" cy="5485363"/>
          </a:xfrm>
        </p:spPr>
        <p:txBody>
          <a:bodyPr>
            <a:normAutofit lnSpcReduction="10000"/>
          </a:bodyPr>
          <a:lstStyle/>
          <a:p>
            <a:pPr marL="0" indent="0" algn="ctr">
              <a:buNone/>
            </a:pPr>
            <a:r>
              <a:rPr lang="en-US" dirty="0">
                <a:solidFill>
                  <a:schemeClr val="accent1">
                    <a:lumMod val="75000"/>
                  </a:schemeClr>
                </a:solidFill>
              </a:rPr>
              <a:t>SUM</a:t>
            </a:r>
          </a:p>
          <a:p>
            <a:r>
              <a:rPr lang="en-US" dirty="0"/>
              <a:t>The actual min terms of SUM in exact 4:2 compressor is given by</a:t>
            </a:r>
          </a:p>
          <a:p>
            <a:endParaRPr lang="en-US" dirty="0"/>
          </a:p>
          <a:p>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SUM: a) Lower Order bits flips to ‘0’       b) Exact Higher Order bits.</a:t>
            </a:r>
          </a:p>
          <a:p>
            <a:pPr marL="0" indent="0">
              <a:buNone/>
            </a:pPr>
            <a:endParaRPr lang="en-US" dirty="0"/>
          </a:p>
          <a:p>
            <a:pPr marL="0" indent="0">
              <a:buNone/>
            </a:pPr>
            <a:endParaRPr lang="en-US" dirty="0"/>
          </a:p>
          <a:p>
            <a:endParaRPr lang="en-US" dirty="0"/>
          </a:p>
          <a:p>
            <a:endParaRPr lang="en-IN" dirty="0"/>
          </a:p>
        </p:txBody>
      </p:sp>
      <p:pic>
        <p:nvPicPr>
          <p:cNvPr id="5" name="Picture 4">
            <a:extLst>
              <a:ext uri="{FF2B5EF4-FFF2-40B4-BE49-F238E27FC236}">
                <a16:creationId xmlns:a16="http://schemas.microsoft.com/office/drawing/2014/main" id="{4E0FE5B8-8338-417E-94EF-E60EC79F103B}"/>
              </a:ext>
            </a:extLst>
          </p:cNvPr>
          <p:cNvPicPr>
            <a:picLocks noChangeAspect="1"/>
          </p:cNvPicPr>
          <p:nvPr/>
        </p:nvPicPr>
        <p:blipFill>
          <a:blip r:embed="rId2"/>
          <a:stretch>
            <a:fillRect/>
          </a:stretch>
        </p:blipFill>
        <p:spPr>
          <a:xfrm>
            <a:off x="2889412" y="1945530"/>
            <a:ext cx="6340421" cy="1025217"/>
          </a:xfrm>
          <a:prstGeom prst="rect">
            <a:avLst/>
          </a:prstGeom>
        </p:spPr>
      </p:pic>
      <p:pic>
        <p:nvPicPr>
          <p:cNvPr id="7" name="Picture 6">
            <a:extLst>
              <a:ext uri="{FF2B5EF4-FFF2-40B4-BE49-F238E27FC236}">
                <a16:creationId xmlns:a16="http://schemas.microsoft.com/office/drawing/2014/main" id="{60531794-C115-4FDA-A513-4711F289E7B4}"/>
              </a:ext>
            </a:extLst>
          </p:cNvPr>
          <p:cNvPicPr>
            <a:picLocks noChangeAspect="1"/>
          </p:cNvPicPr>
          <p:nvPr/>
        </p:nvPicPr>
        <p:blipFill rotWithShape="1">
          <a:blip r:embed="rId3"/>
          <a:srcRect t="12350" b="8114"/>
          <a:stretch/>
        </p:blipFill>
        <p:spPr>
          <a:xfrm>
            <a:off x="2622387" y="2970747"/>
            <a:ext cx="6607446" cy="2370400"/>
          </a:xfrm>
          <a:prstGeom prst="rect">
            <a:avLst/>
          </a:prstGeom>
        </p:spPr>
      </p:pic>
    </p:spTree>
    <p:extLst>
      <p:ext uri="{BB962C8B-B14F-4D97-AF65-F5344CB8AC3E}">
        <p14:creationId xmlns:p14="http://schemas.microsoft.com/office/powerpoint/2010/main" val="322076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949BC-B2E6-4D5A-A840-1F8F667DEF58}"/>
              </a:ext>
            </a:extLst>
          </p:cNvPr>
          <p:cNvSpPr>
            <a:spLocks noGrp="1"/>
          </p:cNvSpPr>
          <p:nvPr>
            <p:ph idx="1"/>
          </p:nvPr>
        </p:nvSpPr>
        <p:spPr>
          <a:xfrm>
            <a:off x="838200" y="285135"/>
            <a:ext cx="10515600" cy="5891828"/>
          </a:xfrm>
        </p:spPr>
        <p:txBody>
          <a:bodyPr/>
          <a:lstStyle/>
          <a:p>
            <a:r>
              <a:rPr lang="en-US" dirty="0"/>
              <a:t>After flipping lower order bits, the Boolean function of SUM is reduced to </a:t>
            </a:r>
          </a:p>
          <a:p>
            <a:pPr marL="0" indent="0">
              <a:buNone/>
            </a:pPr>
            <a:endParaRPr lang="en-US" dirty="0"/>
          </a:p>
          <a:p>
            <a:endParaRPr lang="en-IN" dirty="0"/>
          </a:p>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For this approximated SUM, the Boolean expression is represented as</a:t>
            </a:r>
          </a:p>
          <a:p>
            <a:endParaRPr lang="en-US" dirty="0">
              <a:solidFill>
                <a:prstClr val="black"/>
              </a:solidFill>
              <a:latin typeface="Calibri" panose="020F0502020204030204"/>
            </a:endParaRPr>
          </a:p>
          <a:p>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solidFill>
                <a:prstClr val="black"/>
              </a:solidFill>
              <a:latin typeface="Calibri" panose="020F0502020204030204"/>
            </a:endParaRPr>
          </a:p>
          <a:p>
            <a:endParaRPr lang="en-US" dirty="0">
              <a:solidFill>
                <a:prstClr val="black"/>
              </a:solidFill>
              <a:latin typeface="Calibri" panose="020F0502020204030204"/>
            </a:endParaRPr>
          </a:p>
          <a:p>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solidFill>
                <a:prstClr val="black"/>
              </a:solidFill>
              <a:latin typeface="Calibri" panose="020F0502020204030204"/>
            </a:endParaRPr>
          </a:p>
          <a:p>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solidFill>
                <a:prstClr val="black"/>
              </a:solidFill>
              <a:latin typeface="Calibri" panose="020F0502020204030204"/>
            </a:endParaRPr>
          </a:p>
          <a:p>
            <a:pPr marL="0" indent="0">
              <a:buNone/>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pic>
        <p:nvPicPr>
          <p:cNvPr id="4" name="Picture 3">
            <a:extLst>
              <a:ext uri="{FF2B5EF4-FFF2-40B4-BE49-F238E27FC236}">
                <a16:creationId xmlns:a16="http://schemas.microsoft.com/office/drawing/2014/main" id="{8CF02D00-BD83-40E5-ABD6-C6AF94F85AF4}"/>
              </a:ext>
            </a:extLst>
          </p:cNvPr>
          <p:cNvPicPr>
            <a:picLocks noChangeAspect="1"/>
          </p:cNvPicPr>
          <p:nvPr/>
        </p:nvPicPr>
        <p:blipFill>
          <a:blip r:embed="rId2"/>
          <a:stretch>
            <a:fillRect/>
          </a:stretch>
        </p:blipFill>
        <p:spPr>
          <a:xfrm>
            <a:off x="3261620" y="1239129"/>
            <a:ext cx="5334462" cy="682811"/>
          </a:xfrm>
          <a:prstGeom prst="rect">
            <a:avLst/>
          </a:prstGeom>
        </p:spPr>
      </p:pic>
      <p:pic>
        <p:nvPicPr>
          <p:cNvPr id="6" name="Picture 5">
            <a:extLst>
              <a:ext uri="{FF2B5EF4-FFF2-40B4-BE49-F238E27FC236}">
                <a16:creationId xmlns:a16="http://schemas.microsoft.com/office/drawing/2014/main" id="{DAAFB7EF-EE5D-434A-AD84-201EDA446170}"/>
              </a:ext>
            </a:extLst>
          </p:cNvPr>
          <p:cNvPicPr>
            <a:picLocks noChangeAspect="1"/>
          </p:cNvPicPr>
          <p:nvPr/>
        </p:nvPicPr>
        <p:blipFill>
          <a:blip r:embed="rId3"/>
          <a:stretch>
            <a:fillRect/>
          </a:stretch>
        </p:blipFill>
        <p:spPr>
          <a:xfrm>
            <a:off x="2027659" y="2714292"/>
            <a:ext cx="7761259" cy="1573228"/>
          </a:xfrm>
          <a:prstGeom prst="rect">
            <a:avLst/>
          </a:prstGeom>
        </p:spPr>
      </p:pic>
      <p:pic>
        <p:nvPicPr>
          <p:cNvPr id="8" name="Picture 7">
            <a:extLst>
              <a:ext uri="{FF2B5EF4-FFF2-40B4-BE49-F238E27FC236}">
                <a16:creationId xmlns:a16="http://schemas.microsoft.com/office/drawing/2014/main" id="{CDBD2523-AD4B-4A17-8216-67595A08E6CA}"/>
              </a:ext>
            </a:extLst>
          </p:cNvPr>
          <p:cNvPicPr>
            <a:picLocks noChangeAspect="1"/>
          </p:cNvPicPr>
          <p:nvPr/>
        </p:nvPicPr>
        <p:blipFill>
          <a:blip r:embed="rId4"/>
          <a:stretch>
            <a:fillRect/>
          </a:stretch>
        </p:blipFill>
        <p:spPr>
          <a:xfrm>
            <a:off x="1936955" y="4396494"/>
            <a:ext cx="6353605" cy="734431"/>
          </a:xfrm>
          <a:prstGeom prst="rect">
            <a:avLst/>
          </a:prstGeom>
        </p:spPr>
      </p:pic>
    </p:spTree>
    <p:extLst>
      <p:ext uri="{BB962C8B-B14F-4D97-AF65-F5344CB8AC3E}">
        <p14:creationId xmlns:p14="http://schemas.microsoft.com/office/powerpoint/2010/main" val="184747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15C65-76FB-43D3-AC55-2761DC6B8716}"/>
              </a:ext>
            </a:extLst>
          </p:cNvPr>
          <p:cNvSpPr>
            <a:spLocks noGrp="1"/>
          </p:cNvSpPr>
          <p:nvPr>
            <p:ph idx="1"/>
          </p:nvPr>
        </p:nvSpPr>
        <p:spPr>
          <a:xfrm>
            <a:off x="838200" y="344130"/>
            <a:ext cx="10515600" cy="6513870"/>
          </a:xfrm>
        </p:spPr>
        <p:txBody>
          <a:bodyPr/>
          <a:lstStyle/>
          <a:p>
            <a:r>
              <a:rPr lang="en-IN" dirty="0"/>
              <a:t>For </a:t>
            </a:r>
            <a:r>
              <a:rPr lang="en-IN" dirty="0">
                <a:solidFill>
                  <a:schemeClr val="accent1">
                    <a:lumMod val="75000"/>
                  </a:schemeClr>
                </a:solidFill>
              </a:rPr>
              <a:t>CARRY</a:t>
            </a:r>
          </a:p>
          <a:p>
            <a:r>
              <a:rPr lang="en-IN" dirty="0"/>
              <a:t> </a:t>
            </a:r>
            <a:r>
              <a:rPr lang="en-US" dirty="0"/>
              <a:t>The actual min terms of Carry in exact 4:2 compressor is given by eq</a:t>
            </a:r>
            <a:endParaRPr lang="en-IN" dirty="0"/>
          </a:p>
          <a:p>
            <a:endParaRPr lang="en-IN" dirty="0"/>
          </a:p>
          <a:p>
            <a:endParaRPr lang="en-IN" dirty="0"/>
          </a:p>
          <a:p>
            <a:endParaRPr lang="en-IN" dirty="0"/>
          </a:p>
          <a:p>
            <a:endParaRPr lang="en-IN" dirty="0"/>
          </a:p>
          <a:p>
            <a:endParaRPr lang="en-IN" dirty="0"/>
          </a:p>
          <a:p>
            <a:pPr marL="0" indent="0">
              <a:buNone/>
            </a:pPr>
            <a:r>
              <a:rPr lang="en-US" dirty="0"/>
              <a:t>After making lower order bits zeros, the carry min terms are reduced to </a:t>
            </a:r>
          </a:p>
          <a:p>
            <a:endParaRPr lang="en-IN" dirty="0"/>
          </a:p>
          <a:p>
            <a:endParaRPr lang="en-IN" dirty="0"/>
          </a:p>
        </p:txBody>
      </p:sp>
      <p:pic>
        <p:nvPicPr>
          <p:cNvPr id="5" name="Picture 4">
            <a:extLst>
              <a:ext uri="{FF2B5EF4-FFF2-40B4-BE49-F238E27FC236}">
                <a16:creationId xmlns:a16="http://schemas.microsoft.com/office/drawing/2014/main" id="{225C2E71-DE36-46B2-A14C-6BC0FF36ACCC}"/>
              </a:ext>
            </a:extLst>
          </p:cNvPr>
          <p:cNvPicPr>
            <a:picLocks noChangeAspect="1"/>
          </p:cNvPicPr>
          <p:nvPr/>
        </p:nvPicPr>
        <p:blipFill rotWithShape="1">
          <a:blip r:embed="rId2"/>
          <a:srcRect l="6659" t="4803" r="6929" b="5641"/>
          <a:stretch/>
        </p:blipFill>
        <p:spPr>
          <a:xfrm>
            <a:off x="3390536" y="1916264"/>
            <a:ext cx="5019041" cy="1981200"/>
          </a:xfrm>
          <a:prstGeom prst="rect">
            <a:avLst/>
          </a:prstGeom>
        </p:spPr>
      </p:pic>
      <p:pic>
        <p:nvPicPr>
          <p:cNvPr id="7" name="Picture 6">
            <a:extLst>
              <a:ext uri="{FF2B5EF4-FFF2-40B4-BE49-F238E27FC236}">
                <a16:creationId xmlns:a16="http://schemas.microsoft.com/office/drawing/2014/main" id="{46C6F0FC-5777-485A-9B4E-816357238BA5}"/>
              </a:ext>
            </a:extLst>
          </p:cNvPr>
          <p:cNvPicPr>
            <a:picLocks noChangeAspect="1"/>
          </p:cNvPicPr>
          <p:nvPr/>
        </p:nvPicPr>
        <p:blipFill>
          <a:blip r:embed="rId3"/>
          <a:stretch>
            <a:fillRect/>
          </a:stretch>
        </p:blipFill>
        <p:spPr>
          <a:xfrm>
            <a:off x="2171944" y="1377601"/>
            <a:ext cx="7321579" cy="598681"/>
          </a:xfrm>
          <a:prstGeom prst="rect">
            <a:avLst/>
          </a:prstGeom>
        </p:spPr>
      </p:pic>
      <p:pic>
        <p:nvPicPr>
          <p:cNvPr id="9" name="Picture 8">
            <a:extLst>
              <a:ext uri="{FF2B5EF4-FFF2-40B4-BE49-F238E27FC236}">
                <a16:creationId xmlns:a16="http://schemas.microsoft.com/office/drawing/2014/main" id="{93A8EDD5-4462-4B5F-BDB8-038816AA11B1}"/>
              </a:ext>
            </a:extLst>
          </p:cNvPr>
          <p:cNvPicPr>
            <a:picLocks noChangeAspect="1"/>
          </p:cNvPicPr>
          <p:nvPr/>
        </p:nvPicPr>
        <p:blipFill>
          <a:blip r:embed="rId4"/>
          <a:stretch>
            <a:fillRect/>
          </a:stretch>
        </p:blipFill>
        <p:spPr>
          <a:xfrm>
            <a:off x="2617646" y="4447421"/>
            <a:ext cx="6430173" cy="598680"/>
          </a:xfrm>
          <a:prstGeom prst="rect">
            <a:avLst/>
          </a:prstGeom>
        </p:spPr>
      </p:pic>
      <p:pic>
        <p:nvPicPr>
          <p:cNvPr id="11" name="Picture 10">
            <a:extLst>
              <a:ext uri="{FF2B5EF4-FFF2-40B4-BE49-F238E27FC236}">
                <a16:creationId xmlns:a16="http://schemas.microsoft.com/office/drawing/2014/main" id="{BCCF9384-E47B-4BE8-8162-025DE992ABA0}"/>
              </a:ext>
            </a:extLst>
          </p:cNvPr>
          <p:cNvPicPr>
            <a:picLocks noChangeAspect="1"/>
          </p:cNvPicPr>
          <p:nvPr/>
        </p:nvPicPr>
        <p:blipFill rotWithShape="1">
          <a:blip r:embed="rId5"/>
          <a:srcRect t="10452"/>
          <a:stretch/>
        </p:blipFill>
        <p:spPr>
          <a:xfrm>
            <a:off x="2703127" y="5149040"/>
            <a:ext cx="6259209" cy="1364830"/>
          </a:xfrm>
          <a:prstGeom prst="rect">
            <a:avLst/>
          </a:prstGeom>
        </p:spPr>
      </p:pic>
    </p:spTree>
    <p:extLst>
      <p:ext uri="{BB962C8B-B14F-4D97-AF65-F5344CB8AC3E}">
        <p14:creationId xmlns:p14="http://schemas.microsoft.com/office/powerpoint/2010/main" val="333129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FA82F-DF9F-4855-B81E-23492ECDC484}"/>
              </a:ext>
            </a:extLst>
          </p:cNvPr>
          <p:cNvSpPr>
            <a:spLocks noGrp="1"/>
          </p:cNvSpPr>
          <p:nvPr>
            <p:ph idx="1"/>
          </p:nvPr>
        </p:nvSpPr>
        <p:spPr>
          <a:xfrm>
            <a:off x="838199" y="559116"/>
            <a:ext cx="10547555" cy="5920341"/>
          </a:xfrm>
        </p:spPr>
        <p:txBody>
          <a:bodyPr>
            <a:normAutofit/>
          </a:bodyPr>
          <a:lstStyle/>
          <a:p>
            <a:pPr marL="0" indent="0">
              <a:buNone/>
            </a:pPr>
            <a:r>
              <a:rPr lang="en-IN" dirty="0">
                <a:solidFill>
                  <a:schemeClr val="accent1">
                    <a:lumMod val="75000"/>
                  </a:schemeClr>
                </a:solidFill>
              </a:rPr>
              <a:t>                                                FOR COUT</a:t>
            </a:r>
          </a:p>
          <a:p>
            <a:pPr marL="0" indent="0">
              <a:buNone/>
            </a:pPr>
            <a:endParaRPr lang="en-IN" dirty="0"/>
          </a:p>
          <a:p>
            <a:endParaRPr lang="en-IN" dirty="0"/>
          </a:p>
          <a:p>
            <a:endParaRPr lang="en-IN" dirty="0"/>
          </a:p>
          <a:p>
            <a:pPr marL="0" indent="0">
              <a:buNone/>
            </a:pPr>
            <a:endParaRPr lang="en-IN" dirty="0"/>
          </a:p>
          <a:p>
            <a:pPr marL="0" indent="0">
              <a:buNone/>
            </a:pPr>
            <a:endParaRPr lang="en-US" dirty="0"/>
          </a:p>
          <a:p>
            <a:pPr marL="0" indent="0">
              <a:buNone/>
            </a:pPr>
            <a:endParaRPr lang="en-US" dirty="0"/>
          </a:p>
          <a:p>
            <a:pPr marL="0" indent="0">
              <a:buNone/>
            </a:pPr>
            <a:r>
              <a:rPr lang="en-US" dirty="0" err="1"/>
              <a:t>Cout:a</a:t>
            </a:r>
            <a:r>
              <a:rPr lang="en-US" dirty="0"/>
              <a:t>) Lower Order bits flips to ‘0’  b) Exact Higher Order bits</a:t>
            </a:r>
          </a:p>
          <a:p>
            <a:endParaRPr lang="en-IN" dirty="0"/>
          </a:p>
          <a:p>
            <a:pPr marL="0" indent="0">
              <a:buNone/>
            </a:pPr>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FA1CFF93-4299-4036-99DE-1961A59D402C}"/>
              </a:ext>
            </a:extLst>
          </p:cNvPr>
          <p:cNvPicPr>
            <a:picLocks noChangeAspect="1"/>
          </p:cNvPicPr>
          <p:nvPr/>
        </p:nvPicPr>
        <p:blipFill>
          <a:blip r:embed="rId2"/>
          <a:stretch>
            <a:fillRect/>
          </a:stretch>
        </p:blipFill>
        <p:spPr>
          <a:xfrm>
            <a:off x="3210586" y="1617650"/>
            <a:ext cx="5461786" cy="2408859"/>
          </a:xfrm>
          <a:prstGeom prst="rect">
            <a:avLst/>
          </a:prstGeom>
        </p:spPr>
      </p:pic>
      <p:pic>
        <p:nvPicPr>
          <p:cNvPr id="7" name="Picture 6">
            <a:extLst>
              <a:ext uri="{FF2B5EF4-FFF2-40B4-BE49-F238E27FC236}">
                <a16:creationId xmlns:a16="http://schemas.microsoft.com/office/drawing/2014/main" id="{D66572BE-1FB5-4564-87C4-DE4191BC013C}"/>
              </a:ext>
            </a:extLst>
          </p:cNvPr>
          <p:cNvPicPr>
            <a:picLocks noChangeAspect="1"/>
          </p:cNvPicPr>
          <p:nvPr/>
        </p:nvPicPr>
        <p:blipFill>
          <a:blip r:embed="rId3"/>
          <a:stretch>
            <a:fillRect/>
          </a:stretch>
        </p:blipFill>
        <p:spPr>
          <a:xfrm>
            <a:off x="3657738" y="4703148"/>
            <a:ext cx="4389500" cy="1615580"/>
          </a:xfrm>
          <a:prstGeom prst="rect">
            <a:avLst/>
          </a:prstGeom>
        </p:spPr>
      </p:pic>
    </p:spTree>
    <p:extLst>
      <p:ext uri="{BB962C8B-B14F-4D97-AF65-F5344CB8AC3E}">
        <p14:creationId xmlns:p14="http://schemas.microsoft.com/office/powerpoint/2010/main" val="1970294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931</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Roboto</vt:lpstr>
      <vt:lpstr>Wingdings</vt:lpstr>
      <vt:lpstr>Office Theme</vt:lpstr>
      <vt:lpstr>power efficient approximate 4:2 compressors for imprecise multipliers</vt:lpstr>
      <vt:lpstr>CONTENTS</vt:lpstr>
      <vt:lpstr>Introduction</vt:lpstr>
      <vt:lpstr>PROPOSED 4:2 COMPRESSOR MODEL</vt:lpstr>
      <vt:lpstr>PowerPoint Presentation</vt:lpstr>
      <vt:lpstr>MINIMIZE CIRCUIT</vt:lpstr>
      <vt:lpstr>PowerPoint Presentation</vt:lpstr>
      <vt:lpstr>PowerPoint Presentation</vt:lpstr>
      <vt:lpstr>PowerPoint Presentation</vt:lpstr>
      <vt:lpstr>APPROXIMATED 4:2 COMPRESSOR</vt:lpstr>
      <vt:lpstr>PowerPoint Presentation</vt:lpstr>
      <vt:lpstr>COMPRESSOR</vt:lpstr>
      <vt:lpstr>NO OF TRANSISTOR</vt:lpstr>
      <vt:lpstr>4:2 Compressor using multiplier circuit</vt:lpstr>
      <vt:lpstr>Transistor Count of 4:2 compressors</vt:lpstr>
      <vt:lpstr>Average  Power ,Delay and Area of 4:2 compressors</vt:lpstr>
      <vt:lpstr>Error metrics of 4:2 compressors</vt:lpstr>
      <vt:lpstr>PowerPoint Presentation</vt:lpstr>
      <vt:lpstr>POWER , AREA AND DELAY OF DIFFERENT MULTIPLIERS </vt:lpstr>
      <vt:lpstr>Performance Metrics of Multipliers</vt:lpstr>
      <vt:lpstr>ED,MED OR NED</vt:lpstr>
      <vt:lpstr> mean error distance (MED) and normalized error distance (NED)</vt:lpstr>
      <vt:lpstr>Error analysis of multipliers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Power Efficient Approximate 4:2 Compressors for Imprecise Multipliers</dc:title>
  <dc:creator>siddharth singh</dc:creator>
  <cp:lastModifiedBy>siddharth singh upadhyay</cp:lastModifiedBy>
  <cp:revision>5</cp:revision>
  <dcterms:created xsi:type="dcterms:W3CDTF">2021-12-03T10:02:06Z</dcterms:created>
  <dcterms:modified xsi:type="dcterms:W3CDTF">2022-10-22T05:55:31Z</dcterms:modified>
</cp:coreProperties>
</file>