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1" r:id="rId3"/>
    <p:sldId id="260" r:id="rId4"/>
    <p:sldId id="257" r:id="rId5"/>
    <p:sldId id="265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9A982-17A6-4004-9373-F6054E0171CC}" v="2" dt="2025-04-22T07:36:5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aditya5916@gmail.com" userId="7fe3edcb0056d809" providerId="LiveId" clId="{73F9A982-17A6-4004-9373-F6054E0171CC}"/>
    <pc:docChg chg="addSld modSld">
      <pc:chgData name="sivaaditya5916@gmail.com" userId="7fe3edcb0056d809" providerId="LiveId" clId="{73F9A982-17A6-4004-9373-F6054E0171CC}" dt="2025-04-22T07:37:27.719" v="30" actId="255"/>
      <pc:docMkLst>
        <pc:docMk/>
      </pc:docMkLst>
      <pc:sldChg chg="addSp modSp new mod">
        <pc:chgData name="sivaaditya5916@gmail.com" userId="7fe3edcb0056d809" providerId="LiveId" clId="{73F9A982-17A6-4004-9373-F6054E0171CC}" dt="2025-04-22T07:37:27.719" v="30" actId="255"/>
        <pc:sldMkLst>
          <pc:docMk/>
          <pc:sldMk cId="1515344812" sldId="271"/>
        </pc:sldMkLst>
        <pc:spChg chg="add mod">
          <ac:chgData name="sivaaditya5916@gmail.com" userId="7fe3edcb0056d809" providerId="LiveId" clId="{73F9A982-17A6-4004-9373-F6054E0171CC}" dt="2025-04-22T07:37:27.719" v="30" actId="255"/>
          <ac:spMkLst>
            <pc:docMk/>
            <pc:sldMk cId="1515344812" sldId="271"/>
            <ac:spMk id="4" creationId="{04183220-9D97-C4C9-78DC-685BA54A43A1}"/>
          </ac:spMkLst>
        </pc:spChg>
        <pc:picChg chg="add mod">
          <ac:chgData name="sivaaditya5916@gmail.com" userId="7fe3edcb0056d809" providerId="LiveId" clId="{73F9A982-17A6-4004-9373-F6054E0171CC}" dt="2025-04-22T07:36:52.892" v="8" actId="1076"/>
          <ac:picMkLst>
            <pc:docMk/>
            <pc:sldMk cId="1515344812" sldId="271"/>
            <ac:picMk id="3" creationId="{C5D8F6F7-7984-63D8-86B5-B715950140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3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8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15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4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5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5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28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0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3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1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0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40AE1E-8F12-496E-8C5E-F05432AA1E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5A7363-F69E-482D-8173-A10B35DF1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1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DC42A-C4DC-21B4-C16F-A7B008A9AFB9}"/>
              </a:ext>
            </a:extLst>
          </p:cNvPr>
          <p:cNvSpPr txBox="1"/>
          <p:nvPr/>
        </p:nvSpPr>
        <p:spPr>
          <a:xfrm>
            <a:off x="1205802" y="3108347"/>
            <a:ext cx="10791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Photovoltaic Supplied DC Motor Fed from DC-DC Converter And Controlled by Neural Networks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                </a:t>
            </a:r>
          </a:p>
          <a:p>
            <a:r>
              <a:rPr lang="en-US" sz="3600" dirty="0">
                <a:latin typeface="Arial Black" panose="020B0A04020102020204" pitchFamily="34" charset="0"/>
              </a:rPr>
              <a:t>                        GROUP-12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DA1F-7079-6C81-E191-EBEEEF03C281}"/>
              </a:ext>
            </a:extLst>
          </p:cNvPr>
          <p:cNvSpPr txBox="1"/>
          <p:nvPr/>
        </p:nvSpPr>
        <p:spPr>
          <a:xfrm>
            <a:off x="1286189" y="1329789"/>
            <a:ext cx="87621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ELECTRICAL AND ELECTRONICS ENGINEERING &amp; USER INTERFACE</a:t>
            </a:r>
            <a:endParaRPr lang="en-IN" sz="3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930141-4608-824A-892A-67EAA529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795" y="332751"/>
            <a:ext cx="2672861" cy="76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8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F6F514-D3E1-9E64-3C24-2C5B1C94DD16}"/>
              </a:ext>
            </a:extLst>
          </p:cNvPr>
          <p:cNvSpPr txBox="1"/>
          <p:nvPr/>
        </p:nvSpPr>
        <p:spPr>
          <a:xfrm>
            <a:off x="1158072" y="843677"/>
            <a:ext cx="1049801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5"/>
                </a:solidFill>
              </a:rPr>
              <a:t>Research Gap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Most PV systems still use </a:t>
            </a:r>
            <a:r>
              <a:rPr lang="en-US" sz="2800" b="1" dirty="0"/>
              <a:t>basic MPPT or PID controllers</a:t>
            </a:r>
            <a:r>
              <a:rPr lang="en-US" sz="2800" dirty="0"/>
              <a:t> with limited adaptability.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Neural networks</a:t>
            </a:r>
            <a:r>
              <a:rPr lang="en-US" sz="2800" dirty="0"/>
              <a:t> are rarely applied for </a:t>
            </a:r>
            <a:r>
              <a:rPr lang="en-US" sz="2800" b="1" dirty="0"/>
              <a:t>direct control</a:t>
            </a:r>
            <a:r>
              <a:rPr lang="en-US" sz="2800" dirty="0"/>
              <a:t> of DC-DC converters in PV-fed motor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Existing studies often focus on either </a:t>
            </a:r>
            <a:r>
              <a:rPr lang="en-US" sz="2800" b="1" dirty="0"/>
              <a:t>MPPT</a:t>
            </a:r>
            <a:r>
              <a:rPr lang="en-US" sz="2800" dirty="0"/>
              <a:t> or </a:t>
            </a:r>
            <a:r>
              <a:rPr lang="en-US" sz="2800" b="1" dirty="0"/>
              <a:t>motor control</a:t>
            </a:r>
            <a:r>
              <a:rPr lang="en-US" sz="2800" dirty="0"/>
              <a:t>, not their </a:t>
            </a:r>
            <a:r>
              <a:rPr lang="en-US" sz="2800" b="1" dirty="0"/>
              <a:t>combined integration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There's a lack of </a:t>
            </a:r>
            <a:r>
              <a:rPr lang="en-US" sz="2800" b="1" dirty="0"/>
              <a:t>Simulink-based models</a:t>
            </a:r>
            <a:r>
              <a:rPr lang="en-US" sz="2800" dirty="0"/>
              <a:t> demonstrating full system control using AI</a:t>
            </a:r>
          </a:p>
        </p:txBody>
      </p:sp>
    </p:spTree>
    <p:extLst>
      <p:ext uri="{BB962C8B-B14F-4D97-AF65-F5344CB8AC3E}">
        <p14:creationId xmlns:p14="http://schemas.microsoft.com/office/powerpoint/2010/main" val="344620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42F5B-C12A-0D8B-D0BB-9C14FD867147}"/>
              </a:ext>
            </a:extLst>
          </p:cNvPr>
          <p:cNvSpPr txBox="1"/>
          <p:nvPr/>
        </p:nvSpPr>
        <p:spPr>
          <a:xfrm>
            <a:off x="1379136" y="768759"/>
            <a:ext cx="943289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>
                <a:solidFill>
                  <a:schemeClr val="accent5"/>
                </a:solidFill>
              </a:rPr>
              <a:t>Conclusion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Simulink model was developed for a </a:t>
            </a:r>
            <a:r>
              <a:rPr lang="en-US" sz="3200" b="1" dirty="0"/>
              <a:t>PV-supplied DC motor system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neural network controller</a:t>
            </a:r>
            <a:r>
              <a:rPr lang="en-US" sz="3200" dirty="0"/>
              <a:t> was used for smart control of the DC-DC converter.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 achieved </a:t>
            </a:r>
            <a:r>
              <a:rPr lang="en-US" sz="3200" b="1" dirty="0"/>
              <a:t>efficient power transfer</a:t>
            </a:r>
            <a:r>
              <a:rPr lang="en-US" sz="3200" dirty="0"/>
              <a:t> and </a:t>
            </a:r>
            <a:r>
              <a:rPr lang="en-US" sz="3200" b="1" dirty="0"/>
              <a:t>stable motor performance</a:t>
            </a:r>
            <a:r>
              <a:rPr lang="en-US" sz="3200" dirty="0"/>
              <a:t> under variable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approach shows that </a:t>
            </a:r>
            <a:r>
              <a:rPr lang="en-US" sz="3200" b="1" dirty="0"/>
              <a:t>AI-based control</a:t>
            </a:r>
            <a:r>
              <a:rPr lang="en-US" sz="3200" dirty="0"/>
              <a:t> can improve the </a:t>
            </a:r>
            <a:r>
              <a:rPr lang="en-US" sz="3200" b="1" dirty="0"/>
              <a:t>reliability and efficiency</a:t>
            </a:r>
            <a:r>
              <a:rPr lang="en-US" sz="3200" dirty="0"/>
              <a:t> of renewable energy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4696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6D30C-077E-C6EE-0050-D87768C58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2" y="1004834"/>
            <a:ext cx="5680395" cy="545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E3E21-D703-924A-2B8D-44D9DF784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9" y="1004835"/>
            <a:ext cx="5533020" cy="553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65011-CC14-0244-2F2F-E04848C10E2D}"/>
              </a:ext>
            </a:extLst>
          </p:cNvPr>
          <p:cNvSpPr txBox="1"/>
          <p:nvPr/>
        </p:nvSpPr>
        <p:spPr>
          <a:xfrm>
            <a:off x="5466303" y="-90436"/>
            <a:ext cx="1541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accent5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8829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3FB26-B89E-FBBA-807A-CC6EF94A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10" y="870266"/>
            <a:ext cx="666843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CEAE1-5AA5-84B0-613D-7EA223ECE030}"/>
              </a:ext>
            </a:extLst>
          </p:cNvPr>
          <p:cNvSpPr txBox="1"/>
          <p:nvPr/>
        </p:nvSpPr>
        <p:spPr>
          <a:xfrm>
            <a:off x="4652387" y="2934119"/>
            <a:ext cx="3414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26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C5D8F6F7-7984-63D8-86B5-B7159501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101" y="1238459"/>
            <a:ext cx="5737609" cy="4381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83220-9D97-C4C9-78DC-685BA54A43A1}"/>
              </a:ext>
            </a:extLst>
          </p:cNvPr>
          <p:cNvSpPr txBox="1"/>
          <p:nvPr/>
        </p:nvSpPr>
        <p:spPr>
          <a:xfrm>
            <a:off x="4109776" y="612949"/>
            <a:ext cx="4134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4"/>
                </a:solidFill>
              </a:rPr>
              <a:t>REFERANCE DIAGRAM</a:t>
            </a:r>
          </a:p>
        </p:txBody>
      </p:sp>
    </p:spTree>
    <p:extLst>
      <p:ext uri="{BB962C8B-B14F-4D97-AF65-F5344CB8AC3E}">
        <p14:creationId xmlns:p14="http://schemas.microsoft.com/office/powerpoint/2010/main" val="151534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28565-931A-C3C0-296D-076A4FD1E5D9}"/>
              </a:ext>
            </a:extLst>
          </p:cNvPr>
          <p:cNvSpPr txBox="1"/>
          <p:nvPr/>
        </p:nvSpPr>
        <p:spPr>
          <a:xfrm>
            <a:off x="4423835" y="1919235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0C55-4446-F370-D346-9AA7AB11E05B}"/>
              </a:ext>
            </a:extLst>
          </p:cNvPr>
          <p:cNvSpPr txBox="1"/>
          <p:nvPr/>
        </p:nvSpPr>
        <p:spPr>
          <a:xfrm>
            <a:off x="3047163" y="324684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03CDBA-F729-11F2-C717-CF81CFD1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371" y="-269304"/>
            <a:ext cx="28725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E4E90-7543-C684-D2D9-66DF24697DFD}"/>
              </a:ext>
            </a:extLst>
          </p:cNvPr>
          <p:cNvSpPr txBox="1"/>
          <p:nvPr/>
        </p:nvSpPr>
        <p:spPr>
          <a:xfrm>
            <a:off x="4102240" y="2949415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1.AADHIJITH - CB.SC.U4AIE24113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2.KAMALESH - CB.SC.U4AIE24121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3.SIVA ADITHYA - CB.SC.U4AIE24126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4.SIDDHARTH SANKER - CB.SC.U4AIE2</a:t>
            </a:r>
            <a:r>
              <a:rPr lang="en-US" altLang="en-US" sz="2000" dirty="0">
                <a:latin typeface="Arial" panose="020B0604020202020204" pitchFamily="34" charset="0"/>
              </a:rPr>
              <a:t>4151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45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DD9E5-B033-62EA-7FA9-216A794FE605}"/>
              </a:ext>
            </a:extLst>
          </p:cNvPr>
          <p:cNvSpPr txBox="1"/>
          <p:nvPr/>
        </p:nvSpPr>
        <p:spPr>
          <a:xfrm>
            <a:off x="4160018" y="703384"/>
            <a:ext cx="4654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accent4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CBB9AC-8B43-749B-D0E4-EF91F3B6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61" y="1902341"/>
            <a:ext cx="116661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DC-DC converters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used to regulate and adjust the voltage from the PV panel.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DC 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powered using the regulated output from the converter.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maintain stable performance, the system needs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intelligent 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Neural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controlling the converter due to their adaptive learning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entire system is modeled and simulated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MATLAB Simulink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analysis and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Photovoltaic (PV)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convert solar energy into DC power, but their output is variable.</a:t>
            </a:r>
          </a:p>
        </p:txBody>
      </p:sp>
    </p:spTree>
    <p:extLst>
      <p:ext uri="{BB962C8B-B14F-4D97-AF65-F5344CB8AC3E}">
        <p14:creationId xmlns:p14="http://schemas.microsoft.com/office/powerpoint/2010/main" val="266487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AD8E3-7CA8-81CD-1C02-BF9BC0643DC8}"/>
              </a:ext>
            </a:extLst>
          </p:cNvPr>
          <p:cNvSpPr txBox="1"/>
          <p:nvPr/>
        </p:nvSpPr>
        <p:spPr>
          <a:xfrm>
            <a:off x="823963" y="351691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err="1">
                <a:solidFill>
                  <a:schemeClr val="accent4"/>
                </a:solidFill>
              </a:rPr>
              <a:t>ObJective</a:t>
            </a:r>
            <a:endParaRPr lang="en-IN" sz="4400" b="1" dirty="0">
              <a:solidFill>
                <a:schemeClr val="accent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CD51F6-6416-EE7C-4F57-CA2A2049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2" y="1037498"/>
            <a:ext cx="1122400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DC-DC boost converter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voltage regulation.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and integrate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 controller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intelligent power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power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PV array under varying sunlight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achieve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and efficient operation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DC motor using smart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model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photovoltaic (PV)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supplying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DC motor load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79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D3E0B-D24A-D851-C44D-75749D77B9DF}"/>
              </a:ext>
            </a:extLst>
          </p:cNvPr>
          <p:cNvSpPr txBox="1"/>
          <p:nvPr/>
        </p:nvSpPr>
        <p:spPr>
          <a:xfrm>
            <a:off x="1004835" y="472272"/>
            <a:ext cx="4095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chemeClr val="accent4"/>
                </a:solidFill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D489-18F0-BC28-3EC6-AA6B2D9B60CB}"/>
              </a:ext>
            </a:extLst>
          </p:cNvPr>
          <p:cNvSpPr txBox="1"/>
          <p:nvPr/>
        </p:nvSpPr>
        <p:spPr>
          <a:xfrm>
            <a:off x="1208315" y="1568272"/>
            <a:ext cx="9392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D0E25-D850-2C01-A7D2-913F326A5046}"/>
              </a:ext>
            </a:extLst>
          </p:cNvPr>
          <p:cNvSpPr txBox="1"/>
          <p:nvPr/>
        </p:nvSpPr>
        <p:spPr>
          <a:xfrm>
            <a:off x="1004835" y="1538017"/>
            <a:ext cx="97569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5"/>
                </a:solidFill>
              </a:rPr>
              <a:t> 1. Photovoltaic (PV) Array </a:t>
            </a:r>
            <a:r>
              <a:rPr lang="en-IN" sz="2400" b="1" dirty="0" err="1">
                <a:solidFill>
                  <a:schemeClr val="accent5"/>
                </a:solidFill>
              </a:rPr>
              <a:t>Modeling</a:t>
            </a:r>
            <a:endParaRPr lang="en-IN" sz="2400" b="1" dirty="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/>
              <a:t>Modeled</a:t>
            </a:r>
            <a:r>
              <a:rPr lang="en-IN" sz="2400" dirty="0"/>
              <a:t> using </a:t>
            </a:r>
            <a:r>
              <a:rPr lang="en-IN" sz="2400" b="1" dirty="0"/>
              <a:t>PV Array block</a:t>
            </a:r>
            <a:r>
              <a:rPr lang="en-IN" sz="2400" dirty="0"/>
              <a:t> from </a:t>
            </a:r>
            <a:r>
              <a:rPr lang="en-IN" sz="2400" dirty="0" err="1"/>
              <a:t>Simscape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Inputs: </a:t>
            </a:r>
            <a:r>
              <a:rPr lang="en-IN" sz="2400" b="1" dirty="0"/>
              <a:t>Solar irradiance</a:t>
            </a:r>
            <a:r>
              <a:rPr lang="en-IN" sz="2400" dirty="0"/>
              <a:t> and </a:t>
            </a:r>
            <a:r>
              <a:rPr lang="en-IN" sz="2400" b="1" dirty="0"/>
              <a:t>temperature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Output: DC voltage and current to power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Simulates real-time </a:t>
            </a:r>
            <a:r>
              <a:rPr lang="en-IN" sz="2400" dirty="0" err="1"/>
              <a:t>behavior</a:t>
            </a:r>
            <a:r>
              <a:rPr lang="en-IN" sz="2400" dirty="0"/>
              <a:t> of a solar panel under changing sunlight conditions.</a:t>
            </a:r>
          </a:p>
          <a:p>
            <a:pPr>
              <a:buNone/>
            </a:pPr>
            <a:endParaRPr lang="en-IN" sz="2400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E7B3D17-639B-B13A-000D-DDA71CC5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C0DC8-369C-6A13-4DFB-241C81D4FE04}"/>
              </a:ext>
            </a:extLst>
          </p:cNvPr>
          <p:cNvSpPr txBox="1"/>
          <p:nvPr/>
        </p:nvSpPr>
        <p:spPr>
          <a:xfrm>
            <a:off x="1004835" y="3918527"/>
            <a:ext cx="9259556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5"/>
                </a:solidFill>
              </a:rPr>
              <a:t>2. DC-DC Converter (Boost Converter)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boost converter</a:t>
            </a:r>
            <a:r>
              <a:rPr lang="en-US" sz="2400" dirty="0"/>
              <a:t> steps up the PV voltage to match motor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Composed of inductor, and capacitor.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Regulated by a control signal from the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Ensures optimal voltage is supplied to the motor.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CE59F8D-44CC-7BED-285C-3230A12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B62020-A0F7-EA44-A637-68177E21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51" y="3726578"/>
            <a:ext cx="104678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2B849AF-DE0B-4E43-0770-7667C4A1E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1B8B-686A-8F6B-47C2-F886C3B48BE6}"/>
              </a:ext>
            </a:extLst>
          </p:cNvPr>
          <p:cNvSpPr txBox="1"/>
          <p:nvPr/>
        </p:nvSpPr>
        <p:spPr>
          <a:xfrm>
            <a:off x="1167209" y="140907"/>
            <a:ext cx="101865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IN" sz="2400" b="1" dirty="0">
                <a:solidFill>
                  <a:schemeClr val="accent5"/>
                </a:solidFill>
              </a:rPr>
              <a:t>3. Neural Network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Replaces traditional MPPT or PID methods with AI-based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Trained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Monitor PV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Predict optimal duty cycle or voltage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Input features: PV voltage, current, irradiance.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Output: Control signal for the DC-DC converter.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Improves response under variable environmental conditions.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692EB-781A-4376-E82B-3DDC1DF5AB63}"/>
              </a:ext>
            </a:extLst>
          </p:cNvPr>
          <p:cNvSpPr txBox="1"/>
          <p:nvPr/>
        </p:nvSpPr>
        <p:spPr>
          <a:xfrm>
            <a:off x="1067635" y="3187895"/>
            <a:ext cx="61194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5"/>
                </a:solidFill>
              </a:rPr>
              <a:t>4. DC Motor Load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Parameters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Armature resistance and inductance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Torque constant and inertia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Motor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Armature current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separately excited DC motor</a:t>
            </a:r>
            <a:r>
              <a:rPr lang="en-US" sz="2400" dirty="0"/>
              <a:t> is used to simulate mechanical load (e.g., a pump or drive).</a:t>
            </a:r>
          </a:p>
        </p:txBody>
      </p:sp>
    </p:spTree>
    <p:extLst>
      <p:ext uri="{BB962C8B-B14F-4D97-AF65-F5344CB8AC3E}">
        <p14:creationId xmlns:p14="http://schemas.microsoft.com/office/powerpoint/2010/main" val="393435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EA139C-F78C-B0EA-B76F-E55CE1BA655A}"/>
              </a:ext>
            </a:extLst>
          </p:cNvPr>
          <p:cNvSpPr txBox="1"/>
          <p:nvPr/>
        </p:nvSpPr>
        <p:spPr>
          <a:xfrm>
            <a:off x="1027444" y="454244"/>
            <a:ext cx="10668838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5"/>
                </a:solidFill>
              </a:rPr>
              <a:t>5. Control and Monitoring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Neural network output is applied to </a:t>
            </a:r>
            <a:r>
              <a:rPr lang="en-US" sz="2400" b="1" dirty="0"/>
              <a:t>control the boost converter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Scopes</a:t>
            </a:r>
            <a:r>
              <a:rPr lang="en-US" sz="2400"/>
              <a:t> </a:t>
            </a:r>
            <a:r>
              <a:rPr lang="en-US" sz="2400" dirty="0"/>
              <a:t>are used to observe: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Motor speed and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PV power and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network prediction performance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CE3AC-C40E-C3A9-1BE9-7DC0C0F8A561}"/>
              </a:ext>
            </a:extLst>
          </p:cNvPr>
          <p:cNvSpPr txBox="1"/>
          <p:nvPr/>
        </p:nvSpPr>
        <p:spPr>
          <a:xfrm>
            <a:off x="1027444" y="3259910"/>
            <a:ext cx="9985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6. Simulation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Simulation run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powergui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solar conditions tested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or ramp inputs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irradiance</a:t>
            </a:r>
          </a:p>
        </p:txBody>
      </p:sp>
    </p:spTree>
    <p:extLst>
      <p:ext uri="{BB962C8B-B14F-4D97-AF65-F5344CB8AC3E}">
        <p14:creationId xmlns:p14="http://schemas.microsoft.com/office/powerpoint/2010/main" val="165453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ABF6F-ACD6-E36F-07FC-78E6FA621056}"/>
              </a:ext>
            </a:extLst>
          </p:cNvPr>
          <p:cNvSpPr txBox="1"/>
          <p:nvPr/>
        </p:nvSpPr>
        <p:spPr>
          <a:xfrm>
            <a:off x="1138394" y="469486"/>
            <a:ext cx="991521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5"/>
                </a:solidFill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PV systems suffer from </a:t>
            </a:r>
            <a:r>
              <a:rPr lang="en-US" sz="3200" b="1" dirty="0"/>
              <a:t>power fluctuations</a:t>
            </a:r>
            <a:r>
              <a:rPr lang="en-US" sz="3200" dirty="0"/>
              <a:t> due to changing sunlight.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DC motors require stable voltage</a:t>
            </a:r>
            <a:r>
              <a:rPr lang="en-US" sz="3200" dirty="0"/>
              <a:t>, which is affected by PV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Traditional control methods can't </a:t>
            </a:r>
            <a:r>
              <a:rPr lang="en-US" sz="3200" b="1" dirty="0"/>
              <a:t>adapt well to dynamic conditions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There's a need for a </a:t>
            </a:r>
            <a:r>
              <a:rPr lang="en-US" sz="3200" b="1" dirty="0"/>
              <a:t>smart controller</a:t>
            </a:r>
            <a:r>
              <a:rPr lang="en-US" sz="3200" dirty="0"/>
              <a:t> to ensure efficient power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Neural networks</a:t>
            </a:r>
            <a:r>
              <a:rPr lang="en-US" sz="3200" dirty="0"/>
              <a:t> offer a solution for </a:t>
            </a:r>
            <a:r>
              <a:rPr lang="en-US" sz="3200" b="1" dirty="0"/>
              <a:t>real-time, adaptive control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66342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172</TotalTime>
  <Words>658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Arial Unicode MS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sivaaditya5916@gmail.com</dc:creator>
  <cp:lastModifiedBy>sivaaditya5916@gmail.com</cp:lastModifiedBy>
  <cp:revision>1</cp:revision>
  <dcterms:created xsi:type="dcterms:W3CDTF">2025-04-21T15:53:19Z</dcterms:created>
  <dcterms:modified xsi:type="dcterms:W3CDTF">2025-04-22T07:37:29Z</dcterms:modified>
</cp:coreProperties>
</file>