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71" r:id="rId5"/>
    <p:sldId id="272" r:id="rId6"/>
    <p:sldId id="260" r:id="rId7"/>
    <p:sldId id="261" r:id="rId8"/>
    <p:sldId id="263" r:id="rId9"/>
    <p:sldId id="273" r:id="rId10"/>
    <p:sldId id="275" r:id="rId11"/>
    <p:sldId id="276" r:id="rId12"/>
    <p:sldId id="262" r:id="rId13"/>
    <p:sldId id="265" r:id="rId14"/>
    <p:sldId id="264" r:id="rId15"/>
    <p:sldId id="269" r:id="rId16"/>
    <p:sldId id="274"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18BEB1-BBBE-4B04-874A-EB25EBF13768}" v="22" dt="2025-02-05T12:18:16.6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1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100C848-413A-49A5-887A-361AF914AE3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CC069A7-D542-478C-8163-D6C0A9D92692}" type="slidenum">
              <a:rPr lang="en-IN" smtClean="0"/>
              <a:t>‹#›</a:t>
            </a:fld>
            <a:endParaRPr lang="en-IN"/>
          </a:p>
        </p:txBody>
      </p:sp>
    </p:spTree>
    <p:extLst>
      <p:ext uri="{BB962C8B-B14F-4D97-AF65-F5344CB8AC3E}">
        <p14:creationId xmlns:p14="http://schemas.microsoft.com/office/powerpoint/2010/main" val="97947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00C848-413A-49A5-887A-361AF914AE3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CC069A7-D542-478C-8163-D6C0A9D92692}" type="slidenum">
              <a:rPr lang="en-IN" smtClean="0"/>
              <a:t>‹#›</a:t>
            </a:fld>
            <a:endParaRPr lang="en-IN"/>
          </a:p>
        </p:txBody>
      </p:sp>
    </p:spTree>
    <p:extLst>
      <p:ext uri="{BB962C8B-B14F-4D97-AF65-F5344CB8AC3E}">
        <p14:creationId xmlns:p14="http://schemas.microsoft.com/office/powerpoint/2010/main" val="280316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00C848-413A-49A5-887A-361AF914AE3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CC069A7-D542-478C-8163-D6C0A9D9269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114935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100C848-413A-49A5-887A-361AF914AE3E}"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C069A7-D542-478C-8163-D6C0A9D92692}" type="slidenum">
              <a:rPr lang="en-IN" smtClean="0"/>
              <a:t>‹#›</a:t>
            </a:fld>
            <a:endParaRPr lang="en-IN"/>
          </a:p>
        </p:txBody>
      </p:sp>
    </p:spTree>
    <p:extLst>
      <p:ext uri="{BB962C8B-B14F-4D97-AF65-F5344CB8AC3E}">
        <p14:creationId xmlns:p14="http://schemas.microsoft.com/office/powerpoint/2010/main" val="1836035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100C848-413A-49A5-887A-361AF914AE3E}"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C069A7-D542-478C-8163-D6C0A9D9269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085756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100C848-413A-49A5-887A-361AF914AE3E}"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C069A7-D542-478C-8163-D6C0A9D92692}" type="slidenum">
              <a:rPr lang="en-IN" smtClean="0"/>
              <a:t>‹#›</a:t>
            </a:fld>
            <a:endParaRPr lang="en-IN"/>
          </a:p>
        </p:txBody>
      </p:sp>
    </p:spTree>
    <p:extLst>
      <p:ext uri="{BB962C8B-B14F-4D97-AF65-F5344CB8AC3E}">
        <p14:creationId xmlns:p14="http://schemas.microsoft.com/office/powerpoint/2010/main" val="2868796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00C848-413A-49A5-887A-361AF914AE3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C069A7-D542-478C-8163-D6C0A9D92692}" type="slidenum">
              <a:rPr lang="en-IN" smtClean="0"/>
              <a:t>‹#›</a:t>
            </a:fld>
            <a:endParaRPr lang="en-IN"/>
          </a:p>
        </p:txBody>
      </p:sp>
    </p:spTree>
    <p:extLst>
      <p:ext uri="{BB962C8B-B14F-4D97-AF65-F5344CB8AC3E}">
        <p14:creationId xmlns:p14="http://schemas.microsoft.com/office/powerpoint/2010/main" val="1318386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00C848-413A-49A5-887A-361AF914AE3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C069A7-D542-478C-8163-D6C0A9D92692}" type="slidenum">
              <a:rPr lang="en-IN" smtClean="0"/>
              <a:t>‹#›</a:t>
            </a:fld>
            <a:endParaRPr lang="en-IN"/>
          </a:p>
        </p:txBody>
      </p:sp>
    </p:spTree>
    <p:extLst>
      <p:ext uri="{BB962C8B-B14F-4D97-AF65-F5344CB8AC3E}">
        <p14:creationId xmlns:p14="http://schemas.microsoft.com/office/powerpoint/2010/main" val="1787669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00C848-413A-49A5-887A-361AF914AE3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C069A7-D542-478C-8163-D6C0A9D92692}" type="slidenum">
              <a:rPr lang="en-IN" smtClean="0"/>
              <a:t>‹#›</a:t>
            </a:fld>
            <a:endParaRPr lang="en-IN"/>
          </a:p>
        </p:txBody>
      </p:sp>
    </p:spTree>
    <p:extLst>
      <p:ext uri="{BB962C8B-B14F-4D97-AF65-F5344CB8AC3E}">
        <p14:creationId xmlns:p14="http://schemas.microsoft.com/office/powerpoint/2010/main" val="242967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00C848-413A-49A5-887A-361AF914AE3E}"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CC069A7-D542-478C-8163-D6C0A9D92692}" type="slidenum">
              <a:rPr lang="en-IN" smtClean="0"/>
              <a:t>‹#›</a:t>
            </a:fld>
            <a:endParaRPr lang="en-IN"/>
          </a:p>
        </p:txBody>
      </p:sp>
    </p:spTree>
    <p:extLst>
      <p:ext uri="{BB962C8B-B14F-4D97-AF65-F5344CB8AC3E}">
        <p14:creationId xmlns:p14="http://schemas.microsoft.com/office/powerpoint/2010/main" val="135134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100C848-413A-49A5-887A-361AF914AE3E}"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CC069A7-D542-478C-8163-D6C0A9D92692}" type="slidenum">
              <a:rPr lang="en-IN" smtClean="0"/>
              <a:t>‹#›</a:t>
            </a:fld>
            <a:endParaRPr lang="en-IN"/>
          </a:p>
        </p:txBody>
      </p:sp>
    </p:spTree>
    <p:extLst>
      <p:ext uri="{BB962C8B-B14F-4D97-AF65-F5344CB8AC3E}">
        <p14:creationId xmlns:p14="http://schemas.microsoft.com/office/powerpoint/2010/main" val="21598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00C848-413A-49A5-887A-361AF914AE3E}" type="datetimeFigureOut">
              <a:rPr lang="en-IN" smtClean="0"/>
              <a:t>13-02-2025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CC069A7-D542-478C-8163-D6C0A9D92692}" type="slidenum">
              <a:rPr lang="en-IN" smtClean="0"/>
              <a:t>‹#›</a:t>
            </a:fld>
            <a:endParaRPr lang="en-IN"/>
          </a:p>
        </p:txBody>
      </p:sp>
    </p:spTree>
    <p:extLst>
      <p:ext uri="{BB962C8B-B14F-4D97-AF65-F5344CB8AC3E}">
        <p14:creationId xmlns:p14="http://schemas.microsoft.com/office/powerpoint/2010/main" val="2108906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00C848-413A-49A5-887A-361AF914AE3E}" type="datetimeFigureOut">
              <a:rPr lang="en-IN" smtClean="0"/>
              <a:t>13-02-2025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CC069A7-D542-478C-8163-D6C0A9D92692}" type="slidenum">
              <a:rPr lang="en-IN" smtClean="0"/>
              <a:t>‹#›</a:t>
            </a:fld>
            <a:endParaRPr lang="en-IN"/>
          </a:p>
        </p:txBody>
      </p:sp>
    </p:spTree>
    <p:extLst>
      <p:ext uri="{BB962C8B-B14F-4D97-AF65-F5344CB8AC3E}">
        <p14:creationId xmlns:p14="http://schemas.microsoft.com/office/powerpoint/2010/main" val="1408810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0C848-413A-49A5-887A-361AF914AE3E}" type="datetimeFigureOut">
              <a:rPr lang="en-IN" smtClean="0"/>
              <a:t>13-02-2025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CC069A7-D542-478C-8163-D6C0A9D92692}" type="slidenum">
              <a:rPr lang="en-IN" smtClean="0"/>
              <a:t>‹#›</a:t>
            </a:fld>
            <a:endParaRPr lang="en-IN"/>
          </a:p>
        </p:txBody>
      </p:sp>
    </p:spTree>
    <p:extLst>
      <p:ext uri="{BB962C8B-B14F-4D97-AF65-F5344CB8AC3E}">
        <p14:creationId xmlns:p14="http://schemas.microsoft.com/office/powerpoint/2010/main" val="315770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00C848-413A-49A5-887A-361AF914AE3E}"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CC069A7-D542-478C-8163-D6C0A9D92692}" type="slidenum">
              <a:rPr lang="en-IN" smtClean="0"/>
              <a:t>‹#›</a:t>
            </a:fld>
            <a:endParaRPr lang="en-IN"/>
          </a:p>
        </p:txBody>
      </p:sp>
    </p:spTree>
    <p:extLst>
      <p:ext uri="{BB962C8B-B14F-4D97-AF65-F5344CB8AC3E}">
        <p14:creationId xmlns:p14="http://schemas.microsoft.com/office/powerpoint/2010/main" val="1029956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00C848-413A-49A5-887A-361AF914AE3E}"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CC069A7-D542-478C-8163-D6C0A9D92692}" type="slidenum">
              <a:rPr lang="en-IN" smtClean="0"/>
              <a:t>‹#›</a:t>
            </a:fld>
            <a:endParaRPr lang="en-IN"/>
          </a:p>
        </p:txBody>
      </p:sp>
    </p:spTree>
    <p:extLst>
      <p:ext uri="{BB962C8B-B14F-4D97-AF65-F5344CB8AC3E}">
        <p14:creationId xmlns:p14="http://schemas.microsoft.com/office/powerpoint/2010/main" val="269282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100C848-413A-49A5-887A-361AF914AE3E}" type="datetimeFigureOut">
              <a:rPr lang="en-IN" smtClean="0"/>
              <a:t>13-02-2025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CC069A7-D542-478C-8163-D6C0A9D92692}" type="slidenum">
              <a:rPr lang="en-IN" smtClean="0"/>
              <a:t>‹#›</a:t>
            </a:fld>
            <a:endParaRPr lang="en-IN"/>
          </a:p>
        </p:txBody>
      </p:sp>
    </p:spTree>
    <p:extLst>
      <p:ext uri="{BB962C8B-B14F-4D97-AF65-F5344CB8AC3E}">
        <p14:creationId xmlns:p14="http://schemas.microsoft.com/office/powerpoint/2010/main" val="4199177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datasets/arunasivapragasam/human-activity-recognition-dataset/data"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dimensionality-reduction/" TargetMode="External"/><Relationship Id="rId2" Type="http://schemas.openxmlformats.org/officeDocument/2006/relationships/hyperlink" Target="https://www.geeksforgeeks.org/videos/curse-of-dimensionality-in-machine-learnin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29EC27-70B1-63E0-3754-9E44463EC704}"/>
              </a:ext>
            </a:extLst>
          </p:cNvPr>
          <p:cNvSpPr txBox="1"/>
          <p:nvPr/>
        </p:nvSpPr>
        <p:spPr>
          <a:xfrm>
            <a:off x="5133108" y="1506680"/>
            <a:ext cx="2236510" cy="861774"/>
          </a:xfrm>
          <a:prstGeom prst="rect">
            <a:avLst/>
          </a:prstGeom>
          <a:noFill/>
        </p:spPr>
        <p:txBody>
          <a:bodyPr wrap="none" rtlCol="0">
            <a:spAutoFit/>
          </a:bodyPr>
          <a:lstStyle/>
          <a:p>
            <a:r>
              <a:rPr lang="en-IN" sz="3200" b="1">
                <a:solidFill>
                  <a:schemeClr val="accent3"/>
                </a:solidFill>
              </a:rPr>
              <a:t>GROUP-12</a:t>
            </a:r>
          </a:p>
          <a:p>
            <a:endParaRPr lang="en-IN"/>
          </a:p>
        </p:txBody>
      </p:sp>
      <p:sp>
        <p:nvSpPr>
          <p:cNvPr id="3" name="TextBox 2">
            <a:extLst>
              <a:ext uri="{FF2B5EF4-FFF2-40B4-BE49-F238E27FC236}">
                <a16:creationId xmlns:a16="http://schemas.microsoft.com/office/drawing/2014/main" id="{69822073-AC0C-30A4-B04F-E03BD76EACCB}"/>
              </a:ext>
            </a:extLst>
          </p:cNvPr>
          <p:cNvSpPr txBox="1"/>
          <p:nvPr/>
        </p:nvSpPr>
        <p:spPr>
          <a:xfrm>
            <a:off x="797915" y="2856827"/>
            <a:ext cx="10596170" cy="1323439"/>
          </a:xfrm>
          <a:prstGeom prst="rect">
            <a:avLst/>
          </a:prstGeom>
          <a:noFill/>
        </p:spPr>
        <p:txBody>
          <a:bodyPr wrap="none" rtlCol="0">
            <a:spAutoFit/>
          </a:bodyPr>
          <a:lstStyle/>
          <a:p>
            <a:r>
              <a:rPr lang="en-IN" sz="4000" b="1" dirty="0"/>
              <a:t>                                </a:t>
            </a:r>
            <a:r>
              <a:rPr lang="en-IN" sz="4000" b="1" dirty="0">
                <a:solidFill>
                  <a:schemeClr val="bg2">
                    <a:lumMod val="50000"/>
                  </a:schemeClr>
                </a:solidFill>
              </a:rPr>
              <a:t>TOPIC:</a:t>
            </a:r>
          </a:p>
          <a:p>
            <a:r>
              <a:rPr lang="en-IN" sz="4000" b="1" dirty="0"/>
              <a:t>HUMAN ACTIVITY RECOGNITION WITH PCA</a:t>
            </a:r>
          </a:p>
        </p:txBody>
      </p:sp>
    </p:spTree>
    <p:extLst>
      <p:ext uri="{BB962C8B-B14F-4D97-AF65-F5344CB8AC3E}">
        <p14:creationId xmlns:p14="http://schemas.microsoft.com/office/powerpoint/2010/main" val="2907407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708FD61-1CA7-37A4-937B-05860DADADA1}"/>
              </a:ext>
            </a:extLst>
          </p:cNvPr>
          <p:cNvGraphicFramePr>
            <a:graphicFrameLocks noGrp="1"/>
          </p:cNvGraphicFramePr>
          <p:nvPr>
            <p:extLst>
              <p:ext uri="{D42A27DB-BD31-4B8C-83A1-F6EECF244321}">
                <p14:modId xmlns:p14="http://schemas.microsoft.com/office/powerpoint/2010/main" val="764125631"/>
              </p:ext>
            </p:extLst>
          </p:nvPr>
        </p:nvGraphicFramePr>
        <p:xfrm>
          <a:off x="60290" y="93518"/>
          <a:ext cx="12037915" cy="7691472"/>
        </p:xfrm>
        <a:graphic>
          <a:graphicData uri="http://schemas.openxmlformats.org/drawingml/2006/table">
            <a:tbl>
              <a:tblPr/>
              <a:tblGrid>
                <a:gridCol w="2000347">
                  <a:extLst>
                    <a:ext uri="{9D8B030D-6E8A-4147-A177-3AD203B41FA5}">
                      <a16:colId xmlns:a16="http://schemas.microsoft.com/office/drawing/2014/main" val="3750640925"/>
                    </a:ext>
                  </a:extLst>
                </a:gridCol>
                <a:gridCol w="1672928">
                  <a:extLst>
                    <a:ext uri="{9D8B030D-6E8A-4147-A177-3AD203B41FA5}">
                      <a16:colId xmlns:a16="http://schemas.microsoft.com/office/drawing/2014/main" val="3284149225"/>
                    </a:ext>
                  </a:extLst>
                </a:gridCol>
                <a:gridCol w="1672928">
                  <a:extLst>
                    <a:ext uri="{9D8B030D-6E8A-4147-A177-3AD203B41FA5}">
                      <a16:colId xmlns:a16="http://schemas.microsoft.com/office/drawing/2014/main" val="1873682312"/>
                    </a:ext>
                  </a:extLst>
                </a:gridCol>
                <a:gridCol w="1672928">
                  <a:extLst>
                    <a:ext uri="{9D8B030D-6E8A-4147-A177-3AD203B41FA5}">
                      <a16:colId xmlns:a16="http://schemas.microsoft.com/office/drawing/2014/main" val="1374297578"/>
                    </a:ext>
                  </a:extLst>
                </a:gridCol>
                <a:gridCol w="1672928">
                  <a:extLst>
                    <a:ext uri="{9D8B030D-6E8A-4147-A177-3AD203B41FA5}">
                      <a16:colId xmlns:a16="http://schemas.microsoft.com/office/drawing/2014/main" val="276311043"/>
                    </a:ext>
                  </a:extLst>
                </a:gridCol>
                <a:gridCol w="1672928">
                  <a:extLst>
                    <a:ext uri="{9D8B030D-6E8A-4147-A177-3AD203B41FA5}">
                      <a16:colId xmlns:a16="http://schemas.microsoft.com/office/drawing/2014/main" val="4215244731"/>
                    </a:ext>
                  </a:extLst>
                </a:gridCol>
                <a:gridCol w="1672928">
                  <a:extLst>
                    <a:ext uri="{9D8B030D-6E8A-4147-A177-3AD203B41FA5}">
                      <a16:colId xmlns:a16="http://schemas.microsoft.com/office/drawing/2014/main" val="269757785"/>
                    </a:ext>
                  </a:extLst>
                </a:gridCol>
              </a:tblGrid>
              <a:tr h="448505">
                <a:tc>
                  <a:txBody>
                    <a:bodyPr/>
                    <a:lstStyle/>
                    <a:p>
                      <a:endParaRPr lang="en-IN" sz="1800" dirty="0"/>
                    </a:p>
                  </a:txBody>
                  <a:tcPr marL="37730" marR="37730" marT="18865" marB="18865" anchor="ctr">
                    <a:lnL>
                      <a:noFill/>
                    </a:lnL>
                    <a:lnR>
                      <a:noFill/>
                    </a:lnR>
                    <a:lnT>
                      <a:noFill/>
                    </a:lnT>
                    <a:lnB>
                      <a:noFill/>
                    </a:lnB>
                    <a:noFill/>
                  </a:tcPr>
                </a:tc>
                <a:tc>
                  <a:txBody>
                    <a:bodyPr/>
                    <a:lstStyle/>
                    <a:p>
                      <a:endParaRPr lang="en-IN" sz="1800" dirty="0"/>
                    </a:p>
                  </a:txBody>
                  <a:tcPr marL="37730" marR="37730" marT="18865" marB="18865" anchor="ctr">
                    <a:lnL>
                      <a:noFill/>
                    </a:lnL>
                    <a:lnR>
                      <a:noFill/>
                    </a:lnR>
                    <a:lnT>
                      <a:noFill/>
                    </a:lnT>
                    <a:lnB>
                      <a:noFill/>
                    </a:lnB>
                    <a:noFill/>
                  </a:tcPr>
                </a:tc>
                <a:tc>
                  <a:txBody>
                    <a:bodyPr/>
                    <a:lstStyle/>
                    <a:p>
                      <a:endParaRPr lang="en-IN" sz="1800" dirty="0"/>
                    </a:p>
                  </a:txBody>
                  <a:tcPr marL="37730" marR="37730" marT="18865" marB="18865" anchor="ctr">
                    <a:lnL>
                      <a:noFill/>
                    </a:lnL>
                    <a:lnR>
                      <a:noFill/>
                    </a:lnR>
                    <a:lnT>
                      <a:noFill/>
                    </a:lnT>
                    <a:lnB>
                      <a:noFill/>
                    </a:lnB>
                    <a:noFill/>
                  </a:tcPr>
                </a:tc>
                <a:tc>
                  <a:txBody>
                    <a:bodyPr/>
                    <a:lstStyle/>
                    <a:p>
                      <a:endParaRPr lang="en-IN" sz="1800"/>
                    </a:p>
                  </a:txBody>
                  <a:tcPr marL="37730" marR="37730" marT="18865" marB="18865" anchor="ctr">
                    <a:lnL>
                      <a:noFill/>
                    </a:lnL>
                    <a:lnR>
                      <a:noFill/>
                    </a:lnR>
                    <a:lnT>
                      <a:noFill/>
                    </a:lnT>
                    <a:lnB>
                      <a:noFill/>
                    </a:lnB>
                    <a:noFill/>
                  </a:tcPr>
                </a:tc>
                <a:tc>
                  <a:txBody>
                    <a:bodyPr/>
                    <a:lstStyle/>
                    <a:p>
                      <a:endParaRPr lang="en-IN" sz="1800"/>
                    </a:p>
                  </a:txBody>
                  <a:tcPr marL="37730" marR="37730" marT="18865" marB="18865" anchor="ctr">
                    <a:lnL>
                      <a:noFill/>
                    </a:lnL>
                    <a:lnR>
                      <a:noFill/>
                    </a:lnR>
                    <a:lnT>
                      <a:noFill/>
                    </a:lnT>
                    <a:lnB>
                      <a:noFill/>
                    </a:lnB>
                    <a:noFill/>
                  </a:tcPr>
                </a:tc>
                <a:tc>
                  <a:txBody>
                    <a:bodyPr/>
                    <a:lstStyle/>
                    <a:p>
                      <a:endParaRPr lang="en-IN" sz="1800"/>
                    </a:p>
                  </a:txBody>
                  <a:tcPr marL="37730" marR="37730" marT="18865" marB="18865" anchor="ctr">
                    <a:lnL>
                      <a:noFill/>
                    </a:lnL>
                    <a:lnR>
                      <a:noFill/>
                    </a:lnR>
                    <a:lnT>
                      <a:noFill/>
                    </a:lnT>
                    <a:lnB>
                      <a:noFill/>
                    </a:lnB>
                    <a:noFill/>
                  </a:tcPr>
                </a:tc>
                <a:tc>
                  <a:txBody>
                    <a:bodyPr/>
                    <a:lstStyle/>
                    <a:p>
                      <a:endParaRPr lang="en-IN" sz="1800" dirty="0"/>
                    </a:p>
                  </a:txBody>
                  <a:tcPr marL="37730" marR="37730" marT="18865" marB="18865" anchor="ctr">
                    <a:lnL>
                      <a:noFill/>
                    </a:lnL>
                    <a:lnR>
                      <a:noFill/>
                    </a:lnR>
                    <a:lnT>
                      <a:noFill/>
                    </a:lnT>
                    <a:lnB>
                      <a:noFill/>
                    </a:lnB>
                    <a:noFill/>
                  </a:tcPr>
                </a:tc>
                <a:extLst>
                  <a:ext uri="{0D108BD9-81ED-4DB2-BD59-A6C34878D82A}">
                    <a16:rowId xmlns:a16="http://schemas.microsoft.com/office/drawing/2014/main" val="1191641175"/>
                  </a:ext>
                </a:extLst>
              </a:tr>
              <a:tr h="2952930">
                <a:tc>
                  <a:txBody>
                    <a:bodyPr/>
                    <a:lstStyle/>
                    <a:p>
                      <a:endParaRPr lang="en-IN" sz="1800" dirty="0"/>
                    </a:p>
                  </a:txBody>
                  <a:tcPr marL="37730" marR="37730" marT="18865" marB="18865" anchor="ctr">
                    <a:lnL>
                      <a:noFill/>
                    </a:lnL>
                    <a:lnR>
                      <a:noFill/>
                    </a:lnR>
                    <a:lnT>
                      <a:noFill/>
                    </a:lnT>
                    <a:lnB>
                      <a:noFill/>
                    </a:lnB>
                    <a:noFill/>
                  </a:tcPr>
                </a:tc>
                <a:tc>
                  <a:txBody>
                    <a:bodyPr/>
                    <a:lstStyle/>
                    <a:p>
                      <a:endParaRPr lang="en-US" sz="1800" dirty="0"/>
                    </a:p>
                  </a:txBody>
                  <a:tcPr marL="37730" marR="37730" marT="18865" marB="18865" anchor="ctr">
                    <a:lnL>
                      <a:noFill/>
                    </a:lnL>
                    <a:lnR>
                      <a:noFill/>
                    </a:lnR>
                    <a:lnT>
                      <a:noFill/>
                    </a:lnT>
                    <a:lnB>
                      <a:noFill/>
                    </a:lnB>
                    <a:noFill/>
                  </a:tcPr>
                </a:tc>
                <a:tc>
                  <a:txBody>
                    <a:bodyPr/>
                    <a:lstStyle/>
                    <a:p>
                      <a:endParaRPr lang="en-US" sz="1800" dirty="0"/>
                    </a:p>
                  </a:txBody>
                  <a:tcPr marL="37730" marR="37730" marT="18865" marB="18865" anchor="ctr">
                    <a:lnL>
                      <a:noFill/>
                    </a:lnL>
                    <a:lnR>
                      <a:noFill/>
                    </a:lnR>
                    <a:lnT>
                      <a:noFill/>
                    </a:lnT>
                    <a:lnB>
                      <a:noFill/>
                    </a:lnB>
                    <a:noFill/>
                  </a:tcPr>
                </a:tc>
                <a:tc>
                  <a:txBody>
                    <a:bodyPr/>
                    <a:lstStyle/>
                    <a:p>
                      <a:endParaRPr lang="en-US" sz="1800" dirty="0"/>
                    </a:p>
                  </a:txBody>
                  <a:tcPr marL="37730" marR="37730" marT="18865" marB="18865" anchor="ctr">
                    <a:lnL>
                      <a:noFill/>
                    </a:lnL>
                    <a:lnR>
                      <a:noFill/>
                    </a:lnR>
                    <a:lnT>
                      <a:noFill/>
                    </a:lnT>
                    <a:lnB>
                      <a:noFill/>
                    </a:lnB>
                    <a:noFill/>
                  </a:tcPr>
                </a:tc>
                <a:tc>
                  <a:txBody>
                    <a:bodyPr/>
                    <a:lstStyle/>
                    <a:p>
                      <a:endParaRPr lang="en-IN" sz="1800" dirty="0"/>
                    </a:p>
                  </a:txBody>
                  <a:tcPr marL="37730" marR="37730" marT="18865" marB="18865" anchor="ctr">
                    <a:lnL>
                      <a:noFill/>
                    </a:lnL>
                    <a:lnR>
                      <a:noFill/>
                    </a:lnR>
                    <a:lnT>
                      <a:noFill/>
                    </a:lnT>
                    <a:lnB>
                      <a:noFill/>
                    </a:lnB>
                    <a:noFill/>
                  </a:tcPr>
                </a:tc>
                <a:tc>
                  <a:txBody>
                    <a:bodyPr/>
                    <a:lstStyle/>
                    <a:p>
                      <a:endParaRPr lang="en-US" sz="1800" dirty="0"/>
                    </a:p>
                  </a:txBody>
                  <a:tcPr marL="37730" marR="37730" marT="18865" marB="18865" anchor="ctr">
                    <a:lnL>
                      <a:noFill/>
                    </a:lnL>
                    <a:lnR>
                      <a:noFill/>
                    </a:lnR>
                    <a:lnT>
                      <a:noFill/>
                    </a:lnT>
                    <a:lnB>
                      <a:noFill/>
                    </a:lnB>
                    <a:noFill/>
                  </a:tcPr>
                </a:tc>
                <a:tc>
                  <a:txBody>
                    <a:bodyPr/>
                    <a:lstStyle/>
                    <a:p>
                      <a:endParaRPr lang="en-US" sz="1800" dirty="0"/>
                    </a:p>
                  </a:txBody>
                  <a:tcPr marL="37730" marR="37730" marT="18865" marB="18865" anchor="ctr">
                    <a:lnL>
                      <a:noFill/>
                    </a:lnL>
                    <a:lnR>
                      <a:noFill/>
                    </a:lnR>
                    <a:lnT>
                      <a:noFill/>
                    </a:lnT>
                    <a:lnB>
                      <a:noFill/>
                    </a:lnB>
                    <a:noFill/>
                  </a:tcPr>
                </a:tc>
                <a:extLst>
                  <a:ext uri="{0D108BD9-81ED-4DB2-BD59-A6C34878D82A}">
                    <a16:rowId xmlns:a16="http://schemas.microsoft.com/office/drawing/2014/main" val="4121977813"/>
                  </a:ext>
                </a:extLst>
              </a:tr>
              <a:tr h="1983436">
                <a:tc>
                  <a:txBody>
                    <a:bodyPr/>
                    <a:lstStyle/>
                    <a:p>
                      <a:endParaRPr lang="en-IN" sz="1800" dirty="0"/>
                    </a:p>
                  </a:txBody>
                  <a:tcPr marL="37730" marR="37730" marT="18865" marB="18865" anchor="ctr">
                    <a:lnL>
                      <a:noFill/>
                    </a:lnL>
                    <a:lnR>
                      <a:noFill/>
                    </a:lnR>
                    <a:lnT>
                      <a:noFill/>
                    </a:lnT>
                    <a:lnB>
                      <a:noFill/>
                    </a:lnB>
                    <a:noFill/>
                  </a:tcPr>
                </a:tc>
                <a:tc>
                  <a:txBody>
                    <a:bodyPr/>
                    <a:lstStyle/>
                    <a:p>
                      <a:endParaRPr lang="en-US" sz="1800"/>
                    </a:p>
                  </a:txBody>
                  <a:tcPr marL="37730" marR="37730" marT="18865" marB="18865" anchor="ctr">
                    <a:lnL>
                      <a:noFill/>
                    </a:lnL>
                    <a:lnR>
                      <a:noFill/>
                    </a:lnR>
                    <a:lnT>
                      <a:noFill/>
                    </a:lnT>
                    <a:lnB>
                      <a:noFill/>
                    </a:lnB>
                    <a:noFill/>
                  </a:tcPr>
                </a:tc>
                <a:tc>
                  <a:txBody>
                    <a:bodyPr/>
                    <a:lstStyle/>
                    <a:p>
                      <a:endParaRPr lang="en-US" sz="1800"/>
                    </a:p>
                  </a:txBody>
                  <a:tcPr marL="37730" marR="37730" marT="18865" marB="18865" anchor="ctr">
                    <a:lnL>
                      <a:noFill/>
                    </a:lnL>
                    <a:lnR>
                      <a:noFill/>
                    </a:lnR>
                    <a:lnT>
                      <a:noFill/>
                    </a:lnT>
                    <a:lnB>
                      <a:noFill/>
                    </a:lnB>
                    <a:noFill/>
                  </a:tcPr>
                </a:tc>
                <a:tc>
                  <a:txBody>
                    <a:bodyPr/>
                    <a:lstStyle/>
                    <a:p>
                      <a:endParaRPr lang="en-US" sz="1800" dirty="0"/>
                    </a:p>
                  </a:txBody>
                  <a:tcPr marL="37730" marR="37730" marT="18865" marB="18865" anchor="ctr">
                    <a:lnL>
                      <a:noFill/>
                    </a:lnL>
                    <a:lnR>
                      <a:noFill/>
                    </a:lnR>
                    <a:lnT>
                      <a:noFill/>
                    </a:lnT>
                    <a:lnB>
                      <a:noFill/>
                    </a:lnB>
                    <a:noFill/>
                  </a:tcPr>
                </a:tc>
                <a:tc>
                  <a:txBody>
                    <a:bodyPr/>
                    <a:lstStyle/>
                    <a:p>
                      <a:endParaRPr lang="en-IN" sz="1800" dirty="0"/>
                    </a:p>
                  </a:txBody>
                  <a:tcPr marL="37730" marR="37730" marT="18865" marB="18865" anchor="ctr">
                    <a:lnL>
                      <a:noFill/>
                    </a:lnL>
                    <a:lnR>
                      <a:noFill/>
                    </a:lnR>
                    <a:lnT>
                      <a:noFill/>
                    </a:lnT>
                    <a:lnB>
                      <a:noFill/>
                    </a:lnB>
                    <a:noFill/>
                  </a:tcPr>
                </a:tc>
                <a:tc>
                  <a:txBody>
                    <a:bodyPr/>
                    <a:lstStyle/>
                    <a:p>
                      <a:endParaRPr lang="en-US" sz="1800" dirty="0"/>
                    </a:p>
                  </a:txBody>
                  <a:tcPr marL="37730" marR="37730" marT="18865" marB="18865" anchor="ctr">
                    <a:lnL>
                      <a:noFill/>
                    </a:lnL>
                    <a:lnR>
                      <a:noFill/>
                    </a:lnR>
                    <a:lnT>
                      <a:noFill/>
                    </a:lnT>
                    <a:lnB>
                      <a:noFill/>
                    </a:lnB>
                    <a:noFill/>
                  </a:tcPr>
                </a:tc>
                <a:tc>
                  <a:txBody>
                    <a:bodyPr/>
                    <a:lstStyle/>
                    <a:p>
                      <a:endParaRPr lang="en-US" sz="1800" dirty="0"/>
                    </a:p>
                  </a:txBody>
                  <a:tcPr marL="37730" marR="37730" marT="18865" marB="18865" anchor="ctr">
                    <a:lnL>
                      <a:noFill/>
                    </a:lnL>
                    <a:lnR>
                      <a:noFill/>
                    </a:lnR>
                    <a:lnT>
                      <a:noFill/>
                    </a:lnT>
                    <a:lnB>
                      <a:noFill/>
                    </a:lnB>
                    <a:noFill/>
                  </a:tcPr>
                </a:tc>
                <a:extLst>
                  <a:ext uri="{0D108BD9-81ED-4DB2-BD59-A6C34878D82A}">
                    <a16:rowId xmlns:a16="http://schemas.microsoft.com/office/drawing/2014/main" val="453871510"/>
                  </a:ext>
                </a:extLst>
              </a:tr>
              <a:tr h="2306601">
                <a:tc>
                  <a:txBody>
                    <a:bodyPr/>
                    <a:lstStyle/>
                    <a:p>
                      <a:endParaRPr lang="en-IN" sz="1800"/>
                    </a:p>
                  </a:txBody>
                  <a:tcPr marL="37730" marR="37730" marT="18865" marB="18865" anchor="ctr">
                    <a:lnL>
                      <a:noFill/>
                    </a:lnL>
                    <a:lnR>
                      <a:noFill/>
                    </a:lnR>
                    <a:lnT>
                      <a:noFill/>
                    </a:lnT>
                    <a:lnB>
                      <a:noFill/>
                    </a:lnB>
                    <a:noFill/>
                  </a:tcPr>
                </a:tc>
                <a:tc>
                  <a:txBody>
                    <a:bodyPr/>
                    <a:lstStyle/>
                    <a:p>
                      <a:endParaRPr lang="en-US" sz="1800"/>
                    </a:p>
                  </a:txBody>
                  <a:tcPr marL="37730" marR="37730" marT="18865" marB="18865" anchor="ctr">
                    <a:lnL>
                      <a:noFill/>
                    </a:lnL>
                    <a:lnR>
                      <a:noFill/>
                    </a:lnR>
                    <a:lnT>
                      <a:noFill/>
                    </a:lnT>
                    <a:lnB>
                      <a:noFill/>
                    </a:lnB>
                    <a:noFill/>
                  </a:tcPr>
                </a:tc>
                <a:tc>
                  <a:txBody>
                    <a:bodyPr/>
                    <a:lstStyle/>
                    <a:p>
                      <a:endParaRPr lang="en-US" sz="1800"/>
                    </a:p>
                  </a:txBody>
                  <a:tcPr marL="37730" marR="37730" marT="18865" marB="18865" anchor="ctr">
                    <a:lnL>
                      <a:noFill/>
                    </a:lnL>
                    <a:lnR>
                      <a:noFill/>
                    </a:lnR>
                    <a:lnT>
                      <a:noFill/>
                    </a:lnT>
                    <a:lnB>
                      <a:noFill/>
                    </a:lnB>
                    <a:noFill/>
                  </a:tcPr>
                </a:tc>
                <a:tc>
                  <a:txBody>
                    <a:bodyPr/>
                    <a:lstStyle/>
                    <a:p>
                      <a:endParaRPr lang="en-US" sz="1800"/>
                    </a:p>
                  </a:txBody>
                  <a:tcPr marL="37730" marR="37730" marT="18865" marB="18865" anchor="ctr">
                    <a:lnL>
                      <a:noFill/>
                    </a:lnL>
                    <a:lnR>
                      <a:noFill/>
                    </a:lnR>
                    <a:lnT>
                      <a:noFill/>
                    </a:lnT>
                    <a:lnB>
                      <a:noFill/>
                    </a:lnB>
                    <a:noFill/>
                  </a:tcPr>
                </a:tc>
                <a:tc>
                  <a:txBody>
                    <a:bodyPr/>
                    <a:lstStyle/>
                    <a:p>
                      <a:endParaRPr lang="en-IN" sz="1800" dirty="0"/>
                    </a:p>
                  </a:txBody>
                  <a:tcPr marL="37730" marR="37730" marT="18865" marB="18865" anchor="ctr">
                    <a:lnL>
                      <a:noFill/>
                    </a:lnL>
                    <a:lnR>
                      <a:noFill/>
                    </a:lnR>
                    <a:lnT>
                      <a:noFill/>
                    </a:lnT>
                    <a:lnB>
                      <a:noFill/>
                    </a:lnB>
                    <a:noFill/>
                  </a:tcPr>
                </a:tc>
                <a:tc>
                  <a:txBody>
                    <a:bodyPr/>
                    <a:lstStyle/>
                    <a:p>
                      <a:endParaRPr lang="en-US" sz="1800" dirty="0"/>
                    </a:p>
                  </a:txBody>
                  <a:tcPr marL="37730" marR="37730" marT="18865" marB="18865" anchor="ctr">
                    <a:lnL>
                      <a:noFill/>
                    </a:lnL>
                    <a:lnR>
                      <a:noFill/>
                    </a:lnR>
                    <a:lnT>
                      <a:noFill/>
                    </a:lnT>
                    <a:lnB>
                      <a:noFill/>
                    </a:lnB>
                    <a:noFill/>
                  </a:tcPr>
                </a:tc>
                <a:tc>
                  <a:txBody>
                    <a:bodyPr/>
                    <a:lstStyle/>
                    <a:p>
                      <a:endParaRPr lang="en-US" sz="1800" dirty="0"/>
                    </a:p>
                  </a:txBody>
                  <a:tcPr marL="37730" marR="37730" marT="18865" marB="18865" anchor="ctr">
                    <a:lnL>
                      <a:noFill/>
                    </a:lnL>
                    <a:lnR>
                      <a:noFill/>
                    </a:lnR>
                    <a:lnT>
                      <a:noFill/>
                    </a:lnT>
                    <a:lnB>
                      <a:noFill/>
                    </a:lnB>
                    <a:noFill/>
                  </a:tcPr>
                </a:tc>
                <a:extLst>
                  <a:ext uri="{0D108BD9-81ED-4DB2-BD59-A6C34878D82A}">
                    <a16:rowId xmlns:a16="http://schemas.microsoft.com/office/drawing/2014/main" val="486988748"/>
                  </a:ext>
                </a:extLst>
              </a:tr>
            </a:tbl>
          </a:graphicData>
        </a:graphic>
      </p:graphicFrame>
      <p:graphicFrame>
        <p:nvGraphicFramePr>
          <p:cNvPr id="3" name="Table 2">
            <a:extLst>
              <a:ext uri="{FF2B5EF4-FFF2-40B4-BE49-F238E27FC236}">
                <a16:creationId xmlns:a16="http://schemas.microsoft.com/office/drawing/2014/main" id="{61A591AB-DE0B-BC20-5395-498ACBD6A7FC}"/>
              </a:ext>
            </a:extLst>
          </p:cNvPr>
          <p:cNvGraphicFramePr>
            <a:graphicFrameLocks noGrp="1"/>
          </p:cNvGraphicFramePr>
          <p:nvPr>
            <p:extLst>
              <p:ext uri="{D42A27DB-BD31-4B8C-83A1-F6EECF244321}">
                <p14:modId xmlns:p14="http://schemas.microsoft.com/office/powerpoint/2010/main" val="887967719"/>
              </p:ext>
            </p:extLst>
          </p:nvPr>
        </p:nvGraphicFramePr>
        <p:xfrm>
          <a:off x="261257" y="1346478"/>
          <a:ext cx="11836948" cy="5511522"/>
        </p:xfrm>
        <a:graphic>
          <a:graphicData uri="http://schemas.openxmlformats.org/drawingml/2006/table">
            <a:tbl>
              <a:tblPr/>
              <a:tblGrid>
                <a:gridCol w="4177789">
                  <a:extLst>
                    <a:ext uri="{9D8B030D-6E8A-4147-A177-3AD203B41FA5}">
                      <a16:colId xmlns:a16="http://schemas.microsoft.com/office/drawing/2014/main" val="1145249133"/>
                    </a:ext>
                  </a:extLst>
                </a:gridCol>
                <a:gridCol w="2553053">
                  <a:extLst>
                    <a:ext uri="{9D8B030D-6E8A-4147-A177-3AD203B41FA5}">
                      <a16:colId xmlns:a16="http://schemas.microsoft.com/office/drawing/2014/main" val="4248542290"/>
                    </a:ext>
                  </a:extLst>
                </a:gridCol>
                <a:gridCol w="2553053">
                  <a:extLst>
                    <a:ext uri="{9D8B030D-6E8A-4147-A177-3AD203B41FA5}">
                      <a16:colId xmlns:a16="http://schemas.microsoft.com/office/drawing/2014/main" val="2911932673"/>
                    </a:ext>
                  </a:extLst>
                </a:gridCol>
                <a:gridCol w="2553053">
                  <a:extLst>
                    <a:ext uri="{9D8B030D-6E8A-4147-A177-3AD203B41FA5}">
                      <a16:colId xmlns:a16="http://schemas.microsoft.com/office/drawing/2014/main" val="1251620470"/>
                    </a:ext>
                  </a:extLst>
                </a:gridCol>
              </a:tblGrid>
              <a:tr h="400376">
                <a:tc>
                  <a:txBody>
                    <a:bodyPr/>
                    <a:lstStyle/>
                    <a:p>
                      <a:r>
                        <a:rPr lang="en-IN" sz="1600" b="1" dirty="0"/>
                        <a:t>Reference</a:t>
                      </a:r>
                      <a:endParaRPr lang="en-IN" sz="1600" dirty="0"/>
                    </a:p>
                  </a:txBody>
                  <a:tcPr marL="70658" marR="70658" marT="35329" marB="35329" anchor="ctr">
                    <a:lnL>
                      <a:noFill/>
                    </a:lnL>
                    <a:lnR>
                      <a:noFill/>
                    </a:lnR>
                    <a:lnT>
                      <a:noFill/>
                    </a:lnT>
                    <a:lnB>
                      <a:noFill/>
                    </a:lnB>
                    <a:noFill/>
                  </a:tcPr>
                </a:tc>
                <a:tc>
                  <a:txBody>
                    <a:bodyPr/>
                    <a:lstStyle/>
                    <a:p>
                      <a:r>
                        <a:rPr lang="en-IN" sz="1600" b="1"/>
                        <a:t>Year</a:t>
                      </a:r>
                      <a:endParaRPr lang="en-IN" sz="1600"/>
                    </a:p>
                  </a:txBody>
                  <a:tcPr marL="70658" marR="70658" marT="35329" marB="35329" anchor="ctr">
                    <a:lnL>
                      <a:noFill/>
                    </a:lnL>
                    <a:lnR>
                      <a:noFill/>
                    </a:lnR>
                    <a:lnT>
                      <a:noFill/>
                    </a:lnT>
                    <a:lnB>
                      <a:noFill/>
                    </a:lnB>
                    <a:noFill/>
                  </a:tcPr>
                </a:tc>
                <a:tc>
                  <a:txBody>
                    <a:bodyPr/>
                    <a:lstStyle/>
                    <a:p>
                      <a:r>
                        <a:rPr lang="en-IN" sz="1600" b="1"/>
                        <a:t>Methodology</a:t>
                      </a:r>
                      <a:endParaRPr lang="en-IN" sz="1600"/>
                    </a:p>
                  </a:txBody>
                  <a:tcPr marL="70658" marR="70658" marT="35329" marB="35329" anchor="ctr">
                    <a:lnL>
                      <a:noFill/>
                    </a:lnL>
                    <a:lnR>
                      <a:noFill/>
                    </a:lnR>
                    <a:lnT>
                      <a:noFill/>
                    </a:lnT>
                    <a:lnB>
                      <a:noFill/>
                    </a:lnB>
                    <a:noFill/>
                  </a:tcPr>
                </a:tc>
                <a:tc>
                  <a:txBody>
                    <a:bodyPr/>
                    <a:lstStyle/>
                    <a:p>
                      <a:r>
                        <a:rPr lang="en-IN" sz="1600" b="1"/>
                        <a:t>Novelty</a:t>
                      </a:r>
                      <a:endParaRPr lang="en-IN" sz="1600"/>
                    </a:p>
                  </a:txBody>
                  <a:tcPr marL="70658" marR="70658" marT="35329" marB="35329" anchor="ctr">
                    <a:lnL>
                      <a:noFill/>
                    </a:lnL>
                    <a:lnR>
                      <a:noFill/>
                    </a:lnR>
                    <a:lnT>
                      <a:noFill/>
                    </a:lnT>
                    <a:lnB>
                      <a:noFill/>
                    </a:lnB>
                    <a:noFill/>
                  </a:tcPr>
                </a:tc>
                <a:extLst>
                  <a:ext uri="{0D108BD9-81ED-4DB2-BD59-A6C34878D82A}">
                    <a16:rowId xmlns:a16="http://schemas.microsoft.com/office/drawing/2014/main" val="3169688188"/>
                  </a:ext>
                </a:extLst>
              </a:tr>
              <a:tr h="1904228">
                <a:tc>
                  <a:txBody>
                    <a:bodyPr/>
                    <a:lstStyle/>
                    <a:p>
                      <a:r>
                        <a:rPr lang="en-US" sz="1600" dirty="0"/>
                        <a:t>Human Activity Recognition</a:t>
                      </a:r>
                    </a:p>
                    <a:p>
                      <a:r>
                        <a:rPr lang="en-US" sz="1600" dirty="0"/>
                        <a:t>Using A Hybrid CNN-LSTM</a:t>
                      </a:r>
                    </a:p>
                    <a:p>
                      <a:r>
                        <a:rPr lang="en-US" sz="1600" dirty="0"/>
                        <a:t>Deep Neural Network</a:t>
                      </a:r>
                    </a:p>
                  </a:txBody>
                  <a:tcPr marL="70658" marR="70658" marT="35329" marB="35329" anchor="ctr">
                    <a:lnL>
                      <a:noFill/>
                    </a:lnL>
                    <a:lnR>
                      <a:noFill/>
                    </a:lnR>
                    <a:lnT>
                      <a:noFill/>
                    </a:lnT>
                    <a:lnB>
                      <a:noFill/>
                    </a:lnB>
                    <a:noFill/>
                  </a:tcPr>
                </a:tc>
                <a:tc>
                  <a:txBody>
                    <a:bodyPr/>
                    <a:lstStyle/>
                    <a:p>
                      <a:r>
                        <a:rPr lang="en-IN" sz="1600" dirty="0"/>
                        <a:t>2021</a:t>
                      </a:r>
                    </a:p>
                  </a:txBody>
                  <a:tcPr marL="70658" marR="70658" marT="35329" marB="35329" anchor="ctr">
                    <a:lnL>
                      <a:noFill/>
                    </a:lnL>
                    <a:lnR>
                      <a:noFill/>
                    </a:lnR>
                    <a:lnT>
                      <a:noFill/>
                    </a:lnT>
                    <a:lnB>
                      <a:noFill/>
                    </a:lnB>
                    <a:noFill/>
                  </a:tcPr>
                </a:tc>
                <a:tc>
                  <a:txBody>
                    <a:bodyPr/>
                    <a:lstStyle/>
                    <a:p>
                      <a:r>
                        <a:rPr lang="en-US" sz="1600" dirty="0"/>
                        <a:t>CNN for feature extraction, LSTM for sequential modeling, PCA for dimensionality reduction</a:t>
                      </a:r>
                    </a:p>
                  </a:txBody>
                  <a:tcPr marL="70658" marR="70658" marT="35329" marB="35329" anchor="ctr">
                    <a:lnL>
                      <a:noFill/>
                    </a:lnL>
                    <a:lnR>
                      <a:noFill/>
                    </a:lnR>
                    <a:lnT>
                      <a:noFill/>
                    </a:lnT>
                    <a:lnB>
                      <a:noFill/>
                    </a:lnB>
                    <a:noFill/>
                  </a:tcPr>
                </a:tc>
                <a:tc>
                  <a:txBody>
                    <a:bodyPr/>
                    <a:lstStyle/>
                    <a:p>
                      <a:r>
                        <a:rPr lang="en-US" sz="1600" dirty="0"/>
                        <a:t>Hybrid model combining CNN, LSTM, and PCA for improved accuracy</a:t>
                      </a:r>
                    </a:p>
                  </a:txBody>
                  <a:tcPr marL="70658" marR="70658" marT="35329" marB="35329" anchor="ctr">
                    <a:lnL>
                      <a:noFill/>
                    </a:lnL>
                    <a:lnR>
                      <a:noFill/>
                    </a:lnR>
                    <a:lnT>
                      <a:noFill/>
                    </a:lnT>
                    <a:lnB>
                      <a:noFill/>
                    </a:lnB>
                    <a:noFill/>
                  </a:tcPr>
                </a:tc>
                <a:extLst>
                  <a:ext uri="{0D108BD9-81ED-4DB2-BD59-A6C34878D82A}">
                    <a16:rowId xmlns:a16="http://schemas.microsoft.com/office/drawing/2014/main" val="3984073923"/>
                  </a:ext>
                </a:extLst>
              </a:tr>
              <a:tr h="1603459">
                <a:tc>
                  <a:txBody>
                    <a:bodyPr/>
                    <a:lstStyle/>
                    <a:p>
                      <a:r>
                        <a:rPr lang="en-US" sz="1600" dirty="0"/>
                        <a:t>Multi-Sensor Data Fusion and</a:t>
                      </a:r>
                    </a:p>
                    <a:p>
                      <a:r>
                        <a:rPr lang="en-US" sz="1600" dirty="0"/>
                        <a:t>CNN-LSTM Model for Human</a:t>
                      </a:r>
                    </a:p>
                    <a:p>
                      <a:r>
                        <a:rPr lang="en-US" sz="1600" dirty="0"/>
                        <a:t>Activity Recognition System</a:t>
                      </a:r>
                      <a:endParaRPr lang="en-IN" sz="1600" dirty="0"/>
                    </a:p>
                  </a:txBody>
                  <a:tcPr marL="70658" marR="70658" marT="35329" marB="35329" anchor="ctr">
                    <a:lnL>
                      <a:noFill/>
                    </a:lnL>
                    <a:lnR>
                      <a:noFill/>
                    </a:lnR>
                    <a:lnT>
                      <a:noFill/>
                    </a:lnT>
                    <a:lnB>
                      <a:noFill/>
                    </a:lnB>
                    <a:noFill/>
                  </a:tcPr>
                </a:tc>
                <a:tc>
                  <a:txBody>
                    <a:bodyPr/>
                    <a:lstStyle/>
                    <a:p>
                      <a:r>
                        <a:rPr lang="en-IN" sz="1600" dirty="0"/>
                        <a:t>2022</a:t>
                      </a:r>
                    </a:p>
                  </a:txBody>
                  <a:tcPr marL="70658" marR="70658" marT="35329" marB="35329" anchor="ctr">
                    <a:lnL>
                      <a:noFill/>
                    </a:lnL>
                    <a:lnR>
                      <a:noFill/>
                    </a:lnR>
                    <a:lnT>
                      <a:noFill/>
                    </a:lnT>
                    <a:lnB>
                      <a:noFill/>
                    </a:lnB>
                    <a:noFill/>
                  </a:tcPr>
                </a:tc>
                <a:tc>
                  <a:txBody>
                    <a:bodyPr/>
                    <a:lstStyle/>
                    <a:p>
                      <a:r>
                        <a:rPr lang="en-US" sz="1600" dirty="0"/>
                        <a:t>Stacked CNN-LSTM with PCA for sensor-based HAR</a:t>
                      </a:r>
                    </a:p>
                  </a:txBody>
                  <a:tcPr marL="70658" marR="70658" marT="35329" marB="35329" anchor="ctr">
                    <a:lnL>
                      <a:noFill/>
                    </a:lnL>
                    <a:lnR>
                      <a:noFill/>
                    </a:lnR>
                    <a:lnT>
                      <a:noFill/>
                    </a:lnT>
                    <a:lnB>
                      <a:noFill/>
                    </a:lnB>
                    <a:noFill/>
                  </a:tcPr>
                </a:tc>
                <a:tc>
                  <a:txBody>
                    <a:bodyPr/>
                    <a:lstStyle/>
                    <a:p>
                      <a:r>
                        <a:rPr lang="en-US" sz="1600" dirty="0"/>
                        <a:t>Introduces an adaptive PCA technique for dynamic feature selection</a:t>
                      </a:r>
                    </a:p>
                  </a:txBody>
                  <a:tcPr marL="70658" marR="70658" marT="35329" marB="35329" anchor="ctr">
                    <a:lnL>
                      <a:noFill/>
                    </a:lnL>
                    <a:lnR>
                      <a:noFill/>
                    </a:lnR>
                    <a:lnT>
                      <a:noFill/>
                    </a:lnT>
                    <a:lnB>
                      <a:noFill/>
                    </a:lnB>
                    <a:noFill/>
                  </a:tcPr>
                </a:tc>
                <a:extLst>
                  <a:ext uri="{0D108BD9-81ED-4DB2-BD59-A6C34878D82A}">
                    <a16:rowId xmlns:a16="http://schemas.microsoft.com/office/drawing/2014/main" val="1356243716"/>
                  </a:ext>
                </a:extLst>
              </a:tr>
              <a:tr h="1603459">
                <a:tc>
                  <a:txBody>
                    <a:bodyPr/>
                    <a:lstStyle/>
                    <a:p>
                      <a:r>
                        <a:rPr lang="en-US" sz="1600" dirty="0"/>
                        <a:t>Human Activity Recognition</a:t>
                      </a:r>
                    </a:p>
                    <a:p>
                      <a:r>
                        <a:rPr lang="en-US" sz="1600" dirty="0"/>
                        <a:t>Based on Deep Learning and</a:t>
                      </a:r>
                    </a:p>
                    <a:p>
                      <a:r>
                        <a:rPr lang="en-US" sz="1600" dirty="0"/>
                        <a:t>Micro-Doppler Radar Data</a:t>
                      </a:r>
                      <a:endParaRPr lang="en-IN" sz="1600" dirty="0"/>
                    </a:p>
                  </a:txBody>
                  <a:tcPr marL="70658" marR="70658" marT="35329" marB="35329" anchor="ctr">
                    <a:lnL>
                      <a:noFill/>
                    </a:lnL>
                    <a:lnR>
                      <a:noFill/>
                    </a:lnR>
                    <a:lnT>
                      <a:noFill/>
                    </a:lnT>
                    <a:lnB>
                      <a:noFill/>
                    </a:lnB>
                    <a:noFill/>
                  </a:tcPr>
                </a:tc>
                <a:tc>
                  <a:txBody>
                    <a:bodyPr/>
                    <a:lstStyle/>
                    <a:p>
                      <a:r>
                        <a:rPr lang="en-IN" sz="1600"/>
                        <a:t>2023</a:t>
                      </a:r>
                    </a:p>
                  </a:txBody>
                  <a:tcPr marL="70658" marR="70658" marT="35329" marB="35329" anchor="ctr">
                    <a:lnL>
                      <a:noFill/>
                    </a:lnL>
                    <a:lnR>
                      <a:noFill/>
                    </a:lnR>
                    <a:lnT>
                      <a:noFill/>
                    </a:lnT>
                    <a:lnB>
                      <a:noFill/>
                    </a:lnB>
                    <a:noFill/>
                  </a:tcPr>
                </a:tc>
                <a:tc>
                  <a:txBody>
                    <a:bodyPr/>
                    <a:lstStyle/>
                    <a:p>
                      <a:r>
                        <a:rPr lang="en-US" sz="1600"/>
                        <a:t>Multi-layer CNN followed by Bi-LSTM, PCA for redundancy removal</a:t>
                      </a:r>
                    </a:p>
                  </a:txBody>
                  <a:tcPr marL="70658" marR="70658" marT="35329" marB="35329" anchor="ctr">
                    <a:lnL>
                      <a:noFill/>
                    </a:lnL>
                    <a:lnR>
                      <a:noFill/>
                    </a:lnR>
                    <a:lnT>
                      <a:noFill/>
                    </a:lnT>
                    <a:lnB>
                      <a:noFill/>
                    </a:lnB>
                    <a:noFill/>
                  </a:tcPr>
                </a:tc>
                <a:tc>
                  <a:txBody>
                    <a:bodyPr/>
                    <a:lstStyle/>
                    <a:p>
                      <a:r>
                        <a:rPr lang="en-US" sz="1600" dirty="0"/>
                        <a:t>Novel fusion of bidirectional LSTM and deep CNN for feature extraction</a:t>
                      </a:r>
                    </a:p>
                  </a:txBody>
                  <a:tcPr marL="70658" marR="70658" marT="35329" marB="35329" anchor="ctr">
                    <a:lnL>
                      <a:noFill/>
                    </a:lnL>
                    <a:lnR>
                      <a:noFill/>
                    </a:lnR>
                    <a:lnT>
                      <a:noFill/>
                    </a:lnT>
                    <a:lnB>
                      <a:noFill/>
                    </a:lnB>
                    <a:noFill/>
                  </a:tcPr>
                </a:tc>
                <a:extLst>
                  <a:ext uri="{0D108BD9-81ED-4DB2-BD59-A6C34878D82A}">
                    <a16:rowId xmlns:a16="http://schemas.microsoft.com/office/drawing/2014/main" val="1600937169"/>
                  </a:ext>
                </a:extLst>
              </a:tr>
            </a:tbl>
          </a:graphicData>
        </a:graphic>
      </p:graphicFrame>
      <p:sp>
        <p:nvSpPr>
          <p:cNvPr id="5" name="TextBox 4">
            <a:extLst>
              <a:ext uri="{FF2B5EF4-FFF2-40B4-BE49-F238E27FC236}">
                <a16:creationId xmlns:a16="http://schemas.microsoft.com/office/drawing/2014/main" id="{F6440F20-8DA3-47CD-1746-7CE196A09225}"/>
              </a:ext>
            </a:extLst>
          </p:cNvPr>
          <p:cNvSpPr txBox="1"/>
          <p:nvPr/>
        </p:nvSpPr>
        <p:spPr>
          <a:xfrm>
            <a:off x="4154681" y="93518"/>
            <a:ext cx="3849131" cy="584775"/>
          </a:xfrm>
          <a:prstGeom prst="rect">
            <a:avLst/>
          </a:prstGeom>
          <a:noFill/>
        </p:spPr>
        <p:txBody>
          <a:bodyPr wrap="none" rtlCol="0">
            <a:spAutoFit/>
          </a:bodyPr>
          <a:lstStyle/>
          <a:p>
            <a:r>
              <a:rPr lang="en-IN" sz="3200" b="1" dirty="0">
                <a:solidFill>
                  <a:schemeClr val="accent5"/>
                </a:solidFill>
              </a:rPr>
              <a:t>LITERATURE REVIEW</a:t>
            </a:r>
          </a:p>
        </p:txBody>
      </p:sp>
    </p:spTree>
    <p:extLst>
      <p:ext uri="{BB962C8B-B14F-4D97-AF65-F5344CB8AC3E}">
        <p14:creationId xmlns:p14="http://schemas.microsoft.com/office/powerpoint/2010/main" val="3877848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52A1B23-8B6C-CB4B-53A2-E66344762C95}"/>
              </a:ext>
            </a:extLst>
          </p:cNvPr>
          <p:cNvGraphicFramePr>
            <a:graphicFrameLocks noGrp="1"/>
          </p:cNvGraphicFramePr>
          <p:nvPr>
            <p:extLst>
              <p:ext uri="{D42A27DB-BD31-4B8C-83A1-F6EECF244321}">
                <p14:modId xmlns:p14="http://schemas.microsoft.com/office/powerpoint/2010/main" val="1603227539"/>
              </p:ext>
            </p:extLst>
          </p:nvPr>
        </p:nvGraphicFramePr>
        <p:xfrm>
          <a:off x="241160" y="1245996"/>
          <a:ext cx="11950845" cy="6063371"/>
        </p:xfrm>
        <a:graphic>
          <a:graphicData uri="http://schemas.openxmlformats.org/drawingml/2006/table">
            <a:tbl>
              <a:tblPr/>
              <a:tblGrid>
                <a:gridCol w="2390169">
                  <a:extLst>
                    <a:ext uri="{9D8B030D-6E8A-4147-A177-3AD203B41FA5}">
                      <a16:colId xmlns:a16="http://schemas.microsoft.com/office/drawing/2014/main" val="3938015735"/>
                    </a:ext>
                  </a:extLst>
                </a:gridCol>
                <a:gridCol w="2390169">
                  <a:extLst>
                    <a:ext uri="{9D8B030D-6E8A-4147-A177-3AD203B41FA5}">
                      <a16:colId xmlns:a16="http://schemas.microsoft.com/office/drawing/2014/main" val="3897016011"/>
                    </a:ext>
                  </a:extLst>
                </a:gridCol>
                <a:gridCol w="2390169">
                  <a:extLst>
                    <a:ext uri="{9D8B030D-6E8A-4147-A177-3AD203B41FA5}">
                      <a16:colId xmlns:a16="http://schemas.microsoft.com/office/drawing/2014/main" val="1124440220"/>
                    </a:ext>
                  </a:extLst>
                </a:gridCol>
                <a:gridCol w="2390169">
                  <a:extLst>
                    <a:ext uri="{9D8B030D-6E8A-4147-A177-3AD203B41FA5}">
                      <a16:colId xmlns:a16="http://schemas.microsoft.com/office/drawing/2014/main" val="2531874859"/>
                    </a:ext>
                  </a:extLst>
                </a:gridCol>
                <a:gridCol w="2390169">
                  <a:extLst>
                    <a:ext uri="{9D8B030D-6E8A-4147-A177-3AD203B41FA5}">
                      <a16:colId xmlns:a16="http://schemas.microsoft.com/office/drawing/2014/main" val="1496652642"/>
                    </a:ext>
                  </a:extLst>
                </a:gridCol>
              </a:tblGrid>
              <a:tr h="336787">
                <a:tc>
                  <a:txBody>
                    <a:bodyPr/>
                    <a:lstStyle/>
                    <a:p>
                      <a:r>
                        <a:rPr lang="en-IN" sz="1800" b="1" dirty="0"/>
                        <a:t>Reference</a:t>
                      </a:r>
                      <a:endParaRPr lang="en-IN" sz="1800" dirty="0"/>
                    </a:p>
                  </a:txBody>
                  <a:tcPr marL="58003" marR="58003" marT="29001" marB="29001" anchor="ctr">
                    <a:lnL>
                      <a:noFill/>
                    </a:lnL>
                    <a:lnR>
                      <a:noFill/>
                    </a:lnR>
                    <a:lnT>
                      <a:noFill/>
                    </a:lnT>
                    <a:lnB>
                      <a:noFill/>
                    </a:lnB>
                    <a:noFill/>
                  </a:tcPr>
                </a:tc>
                <a:tc>
                  <a:txBody>
                    <a:bodyPr/>
                    <a:lstStyle/>
                    <a:p>
                      <a:r>
                        <a:rPr lang="en-IN" sz="1800" b="1" dirty="0"/>
                        <a:t>Advantages</a:t>
                      </a:r>
                      <a:endParaRPr lang="en-IN" sz="1800" dirty="0"/>
                    </a:p>
                  </a:txBody>
                  <a:tcPr marL="58003" marR="58003" marT="29001" marB="29001" anchor="ctr">
                    <a:lnL>
                      <a:noFill/>
                    </a:lnL>
                    <a:lnR>
                      <a:noFill/>
                    </a:lnR>
                    <a:lnT>
                      <a:noFill/>
                    </a:lnT>
                    <a:lnB>
                      <a:noFill/>
                    </a:lnB>
                    <a:noFill/>
                  </a:tcPr>
                </a:tc>
                <a:tc>
                  <a:txBody>
                    <a:bodyPr/>
                    <a:lstStyle/>
                    <a:p>
                      <a:r>
                        <a:rPr lang="en-IN" sz="1800" b="1" dirty="0"/>
                        <a:t>Metrics</a:t>
                      </a:r>
                      <a:endParaRPr lang="en-IN" sz="1800" dirty="0"/>
                    </a:p>
                  </a:txBody>
                  <a:tcPr marL="58003" marR="58003" marT="29001" marB="29001" anchor="ctr">
                    <a:lnL>
                      <a:noFill/>
                    </a:lnL>
                    <a:lnR>
                      <a:noFill/>
                    </a:lnR>
                    <a:lnT>
                      <a:noFill/>
                    </a:lnT>
                    <a:lnB>
                      <a:noFill/>
                    </a:lnB>
                    <a:noFill/>
                  </a:tcPr>
                </a:tc>
                <a:tc>
                  <a:txBody>
                    <a:bodyPr/>
                    <a:lstStyle/>
                    <a:p>
                      <a:r>
                        <a:rPr lang="en-IN" sz="1800" b="1" dirty="0"/>
                        <a:t>Limitations</a:t>
                      </a:r>
                      <a:endParaRPr lang="en-IN" sz="1800" dirty="0"/>
                    </a:p>
                  </a:txBody>
                  <a:tcPr marL="58003" marR="58003" marT="29001" marB="29001" anchor="ctr">
                    <a:lnL>
                      <a:noFill/>
                    </a:lnL>
                    <a:lnR>
                      <a:noFill/>
                    </a:lnR>
                    <a:lnT>
                      <a:noFill/>
                    </a:lnT>
                    <a:lnB>
                      <a:noFill/>
                    </a:lnB>
                    <a:noFill/>
                  </a:tcPr>
                </a:tc>
                <a:tc>
                  <a:txBody>
                    <a:bodyPr/>
                    <a:lstStyle/>
                    <a:p>
                      <a:r>
                        <a:rPr lang="en-IN" sz="1800" b="1" dirty="0"/>
                        <a:t>Future Scope</a:t>
                      </a:r>
                      <a:endParaRPr lang="en-IN" sz="1800" dirty="0"/>
                    </a:p>
                  </a:txBody>
                  <a:tcPr marL="58003" marR="58003" marT="29001" marB="29001" anchor="ctr">
                    <a:lnL>
                      <a:noFill/>
                    </a:lnL>
                    <a:lnR>
                      <a:noFill/>
                    </a:lnR>
                    <a:lnT>
                      <a:noFill/>
                    </a:lnT>
                    <a:lnB>
                      <a:noFill/>
                    </a:lnB>
                    <a:noFill/>
                  </a:tcPr>
                </a:tc>
                <a:extLst>
                  <a:ext uri="{0D108BD9-81ED-4DB2-BD59-A6C34878D82A}">
                    <a16:rowId xmlns:a16="http://schemas.microsoft.com/office/drawing/2014/main" val="4026421039"/>
                  </a:ext>
                </a:extLst>
              </a:tr>
              <a:tr h="2094675">
                <a:tc>
                  <a:txBody>
                    <a:bodyPr/>
                    <a:lstStyle/>
                    <a:p>
                      <a:r>
                        <a:rPr lang="en-US" sz="1600" dirty="0"/>
                        <a:t>Human Activity Recognition</a:t>
                      </a:r>
                    </a:p>
                    <a:p>
                      <a:r>
                        <a:rPr lang="en-US" sz="1600" dirty="0"/>
                        <a:t>Using A Hybrid CNN-LSTM</a:t>
                      </a:r>
                    </a:p>
                    <a:p>
                      <a:r>
                        <a:rPr lang="en-US" sz="1600" dirty="0"/>
                        <a:t>Deep Neural Network</a:t>
                      </a:r>
                    </a:p>
                    <a:p>
                      <a:endParaRPr lang="en-IN" sz="1600" dirty="0"/>
                    </a:p>
                  </a:txBody>
                  <a:tcPr marL="58003" marR="58003" marT="29001" marB="29001" anchor="ctr">
                    <a:lnL>
                      <a:noFill/>
                    </a:lnL>
                    <a:lnR>
                      <a:noFill/>
                    </a:lnR>
                    <a:lnT>
                      <a:noFill/>
                    </a:lnT>
                    <a:lnB>
                      <a:noFill/>
                    </a:lnB>
                    <a:noFill/>
                  </a:tcPr>
                </a:tc>
                <a:tc>
                  <a:txBody>
                    <a:bodyPr/>
                    <a:lstStyle/>
                    <a:p>
                      <a:r>
                        <a:rPr lang="en-US" sz="1600" dirty="0"/>
                        <a:t>Reduces feature space with PCA, enhances temporal pattern learning with LSTM</a:t>
                      </a:r>
                    </a:p>
                  </a:txBody>
                  <a:tcPr marL="58003" marR="58003" marT="29001" marB="29001" anchor="ctr">
                    <a:lnL>
                      <a:noFill/>
                    </a:lnL>
                    <a:lnR>
                      <a:noFill/>
                    </a:lnR>
                    <a:lnT>
                      <a:noFill/>
                    </a:lnT>
                    <a:lnB>
                      <a:noFill/>
                    </a:lnB>
                    <a:noFill/>
                  </a:tcPr>
                </a:tc>
                <a:tc>
                  <a:txBody>
                    <a:bodyPr/>
                    <a:lstStyle/>
                    <a:p>
                      <a:r>
                        <a:rPr lang="en-IN" sz="1600"/>
                        <a:t>Accuracy, Precision, Recall, F1-score</a:t>
                      </a:r>
                    </a:p>
                  </a:txBody>
                  <a:tcPr marL="58003" marR="58003" marT="29001" marB="29001" anchor="ctr">
                    <a:lnL>
                      <a:noFill/>
                    </a:lnL>
                    <a:lnR>
                      <a:noFill/>
                    </a:lnR>
                    <a:lnT>
                      <a:noFill/>
                    </a:lnT>
                    <a:lnB>
                      <a:noFill/>
                    </a:lnB>
                    <a:noFill/>
                  </a:tcPr>
                </a:tc>
                <a:tc>
                  <a:txBody>
                    <a:bodyPr/>
                    <a:lstStyle/>
                    <a:p>
                      <a:r>
                        <a:rPr lang="en-US" sz="1600"/>
                        <a:t>High computational cost, requires large datasets</a:t>
                      </a:r>
                    </a:p>
                  </a:txBody>
                  <a:tcPr marL="58003" marR="58003" marT="29001" marB="29001" anchor="ctr">
                    <a:lnL>
                      <a:noFill/>
                    </a:lnL>
                    <a:lnR>
                      <a:noFill/>
                    </a:lnR>
                    <a:lnT>
                      <a:noFill/>
                    </a:lnT>
                    <a:lnB>
                      <a:noFill/>
                    </a:lnB>
                    <a:noFill/>
                  </a:tcPr>
                </a:tc>
                <a:tc>
                  <a:txBody>
                    <a:bodyPr/>
                    <a:lstStyle/>
                    <a:p>
                      <a:r>
                        <a:rPr lang="en-US" sz="1600"/>
                        <a:t>Optimize computational efficiency, explore real-time applications</a:t>
                      </a:r>
                    </a:p>
                  </a:txBody>
                  <a:tcPr marL="58003" marR="58003" marT="29001" marB="29001" anchor="ctr">
                    <a:lnL>
                      <a:noFill/>
                    </a:lnL>
                    <a:lnR>
                      <a:noFill/>
                    </a:lnR>
                    <a:lnT>
                      <a:noFill/>
                    </a:lnT>
                    <a:lnB>
                      <a:noFill/>
                    </a:lnB>
                    <a:noFill/>
                  </a:tcPr>
                </a:tc>
                <a:extLst>
                  <a:ext uri="{0D108BD9-81ED-4DB2-BD59-A6C34878D82A}">
                    <a16:rowId xmlns:a16="http://schemas.microsoft.com/office/drawing/2014/main" val="3358731328"/>
                  </a:ext>
                </a:extLst>
              </a:tr>
              <a:tr h="1788595">
                <a:tc>
                  <a:txBody>
                    <a:bodyPr/>
                    <a:lstStyle/>
                    <a:p>
                      <a:r>
                        <a:rPr lang="en-US" sz="1600" dirty="0"/>
                        <a:t>Multi-Sensor Data Fusion and</a:t>
                      </a:r>
                    </a:p>
                    <a:p>
                      <a:r>
                        <a:rPr lang="en-US" sz="1600" dirty="0"/>
                        <a:t>CNN-LSTM Model for Human</a:t>
                      </a:r>
                    </a:p>
                    <a:p>
                      <a:r>
                        <a:rPr lang="en-US" sz="1600" dirty="0"/>
                        <a:t>Activity Recognition System</a:t>
                      </a:r>
                      <a:endParaRPr lang="en-IN" sz="1600" dirty="0"/>
                    </a:p>
                    <a:p>
                      <a:endParaRPr lang="en-IN" sz="1600" dirty="0"/>
                    </a:p>
                  </a:txBody>
                  <a:tcPr marL="58003" marR="58003" marT="29001" marB="29001" anchor="ctr">
                    <a:lnL>
                      <a:noFill/>
                    </a:lnL>
                    <a:lnR>
                      <a:noFill/>
                    </a:lnR>
                    <a:lnT>
                      <a:noFill/>
                    </a:lnT>
                    <a:lnB>
                      <a:noFill/>
                    </a:lnB>
                    <a:noFill/>
                  </a:tcPr>
                </a:tc>
                <a:tc>
                  <a:txBody>
                    <a:bodyPr/>
                    <a:lstStyle/>
                    <a:p>
                      <a:r>
                        <a:rPr lang="en-US" sz="1600"/>
                        <a:t>Improves feature representation, reduces overfitting</a:t>
                      </a:r>
                    </a:p>
                  </a:txBody>
                  <a:tcPr marL="58003" marR="58003" marT="29001" marB="29001" anchor="ctr">
                    <a:lnL>
                      <a:noFill/>
                    </a:lnL>
                    <a:lnR>
                      <a:noFill/>
                    </a:lnR>
                    <a:lnT>
                      <a:noFill/>
                    </a:lnT>
                    <a:lnB>
                      <a:noFill/>
                    </a:lnB>
                    <a:noFill/>
                  </a:tcPr>
                </a:tc>
                <a:tc>
                  <a:txBody>
                    <a:bodyPr/>
                    <a:lstStyle/>
                    <a:p>
                      <a:r>
                        <a:rPr lang="en-IN" sz="1600" dirty="0"/>
                        <a:t>Accuracy, Sensitivity, Specificity</a:t>
                      </a:r>
                    </a:p>
                  </a:txBody>
                  <a:tcPr marL="58003" marR="58003" marT="29001" marB="29001" anchor="ctr">
                    <a:lnL>
                      <a:noFill/>
                    </a:lnL>
                    <a:lnR>
                      <a:noFill/>
                    </a:lnR>
                    <a:lnT>
                      <a:noFill/>
                    </a:lnT>
                    <a:lnB>
                      <a:noFill/>
                    </a:lnB>
                    <a:noFill/>
                  </a:tcPr>
                </a:tc>
                <a:tc>
                  <a:txBody>
                    <a:bodyPr/>
                    <a:lstStyle/>
                    <a:p>
                      <a:r>
                        <a:rPr lang="en-US" sz="1600" dirty="0"/>
                        <a:t>Limited generalization to unseen activities</a:t>
                      </a:r>
                    </a:p>
                  </a:txBody>
                  <a:tcPr marL="58003" marR="58003" marT="29001" marB="29001" anchor="ctr">
                    <a:lnL>
                      <a:noFill/>
                    </a:lnL>
                    <a:lnR>
                      <a:noFill/>
                    </a:lnR>
                    <a:lnT>
                      <a:noFill/>
                    </a:lnT>
                    <a:lnB>
                      <a:noFill/>
                    </a:lnB>
                    <a:noFill/>
                  </a:tcPr>
                </a:tc>
                <a:tc>
                  <a:txBody>
                    <a:bodyPr/>
                    <a:lstStyle/>
                    <a:p>
                      <a:r>
                        <a:rPr lang="en-US" sz="1600"/>
                        <a:t>Extend to multi-modal sensor fusion, enhance robustness</a:t>
                      </a:r>
                    </a:p>
                  </a:txBody>
                  <a:tcPr marL="58003" marR="58003" marT="29001" marB="29001" anchor="ctr">
                    <a:lnL>
                      <a:noFill/>
                    </a:lnL>
                    <a:lnR>
                      <a:noFill/>
                    </a:lnR>
                    <a:lnT>
                      <a:noFill/>
                    </a:lnT>
                    <a:lnB>
                      <a:noFill/>
                    </a:lnB>
                    <a:noFill/>
                  </a:tcPr>
                </a:tc>
                <a:extLst>
                  <a:ext uri="{0D108BD9-81ED-4DB2-BD59-A6C34878D82A}">
                    <a16:rowId xmlns:a16="http://schemas.microsoft.com/office/drawing/2014/main" val="4093524859"/>
                  </a:ext>
                </a:extLst>
              </a:tr>
              <a:tr h="1843314">
                <a:tc>
                  <a:txBody>
                    <a:bodyPr/>
                    <a:lstStyle/>
                    <a:p>
                      <a:r>
                        <a:rPr lang="en-US" sz="1600" dirty="0"/>
                        <a:t>Human Activity Recognition Based on Deep Learning and Micro-Doppler Radar </a:t>
                      </a:r>
                      <a:endParaRPr lang="en-IN" sz="1600" dirty="0"/>
                    </a:p>
                  </a:txBody>
                  <a:tcPr marL="58003" marR="58003" marT="29001" marB="29001" anchor="ctr">
                    <a:lnL>
                      <a:noFill/>
                    </a:lnL>
                    <a:lnR>
                      <a:noFill/>
                    </a:lnR>
                    <a:lnT>
                      <a:noFill/>
                    </a:lnT>
                    <a:lnB>
                      <a:noFill/>
                    </a:lnB>
                    <a:noFill/>
                  </a:tcPr>
                </a:tc>
                <a:tc>
                  <a:txBody>
                    <a:bodyPr/>
                    <a:lstStyle/>
                    <a:p>
                      <a:r>
                        <a:rPr lang="en-US" sz="1600"/>
                        <a:t>Better sequential learning, handles long-term dependencies</a:t>
                      </a:r>
                    </a:p>
                  </a:txBody>
                  <a:tcPr marL="58003" marR="58003" marT="29001" marB="29001" anchor="ctr">
                    <a:lnL>
                      <a:noFill/>
                    </a:lnL>
                    <a:lnR>
                      <a:noFill/>
                    </a:lnR>
                    <a:lnT>
                      <a:noFill/>
                    </a:lnT>
                    <a:lnB>
                      <a:noFill/>
                    </a:lnB>
                    <a:noFill/>
                  </a:tcPr>
                </a:tc>
                <a:tc>
                  <a:txBody>
                    <a:bodyPr/>
                    <a:lstStyle/>
                    <a:p>
                      <a:r>
                        <a:rPr lang="en-IN" sz="1600"/>
                        <a:t>Accuracy, ROC-AUC, Loss function</a:t>
                      </a:r>
                    </a:p>
                  </a:txBody>
                  <a:tcPr marL="58003" marR="58003" marT="29001" marB="29001" anchor="ctr">
                    <a:lnL>
                      <a:noFill/>
                    </a:lnL>
                    <a:lnR>
                      <a:noFill/>
                    </a:lnR>
                    <a:lnT>
                      <a:noFill/>
                    </a:lnT>
                    <a:lnB>
                      <a:noFill/>
                    </a:lnB>
                    <a:noFill/>
                  </a:tcPr>
                </a:tc>
                <a:tc>
                  <a:txBody>
                    <a:bodyPr/>
                    <a:lstStyle/>
                    <a:p>
                      <a:r>
                        <a:rPr lang="en-US" sz="1600" dirty="0"/>
                        <a:t>Increased complexity, needs extensive hyperparameter tuning</a:t>
                      </a:r>
                    </a:p>
                  </a:txBody>
                  <a:tcPr marL="58003" marR="58003" marT="29001" marB="29001" anchor="ctr">
                    <a:lnL>
                      <a:noFill/>
                    </a:lnL>
                    <a:lnR>
                      <a:noFill/>
                    </a:lnR>
                    <a:lnT>
                      <a:noFill/>
                    </a:lnT>
                    <a:lnB>
                      <a:noFill/>
                    </a:lnB>
                    <a:noFill/>
                  </a:tcPr>
                </a:tc>
                <a:tc>
                  <a:txBody>
                    <a:bodyPr/>
                    <a:lstStyle/>
                    <a:p>
                      <a:r>
                        <a:rPr lang="en-US" sz="1600" dirty="0"/>
                        <a:t>Implement lightweight models for edge devices, real-world testing</a:t>
                      </a:r>
                    </a:p>
                  </a:txBody>
                  <a:tcPr marL="58003" marR="58003" marT="29001" marB="29001" anchor="ctr">
                    <a:lnL>
                      <a:noFill/>
                    </a:lnL>
                    <a:lnR>
                      <a:noFill/>
                    </a:lnR>
                    <a:lnT>
                      <a:noFill/>
                    </a:lnT>
                    <a:lnB>
                      <a:noFill/>
                    </a:lnB>
                    <a:noFill/>
                  </a:tcPr>
                </a:tc>
                <a:extLst>
                  <a:ext uri="{0D108BD9-81ED-4DB2-BD59-A6C34878D82A}">
                    <a16:rowId xmlns:a16="http://schemas.microsoft.com/office/drawing/2014/main" val="1672629943"/>
                  </a:ext>
                </a:extLst>
              </a:tr>
            </a:tbl>
          </a:graphicData>
        </a:graphic>
      </p:graphicFrame>
    </p:spTree>
    <p:extLst>
      <p:ext uri="{BB962C8B-B14F-4D97-AF65-F5344CB8AC3E}">
        <p14:creationId xmlns:p14="http://schemas.microsoft.com/office/powerpoint/2010/main" val="524558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3F376D-8BC5-F151-4EC5-B68D5697F128}"/>
              </a:ext>
            </a:extLst>
          </p:cNvPr>
          <p:cNvSpPr txBox="1"/>
          <p:nvPr/>
        </p:nvSpPr>
        <p:spPr>
          <a:xfrm>
            <a:off x="3569507" y="103910"/>
            <a:ext cx="5052986" cy="584775"/>
          </a:xfrm>
          <a:prstGeom prst="rect">
            <a:avLst/>
          </a:prstGeom>
          <a:noFill/>
        </p:spPr>
        <p:txBody>
          <a:bodyPr wrap="none" rtlCol="0">
            <a:spAutoFit/>
          </a:bodyPr>
          <a:lstStyle/>
          <a:p>
            <a:r>
              <a:rPr lang="en-IN" sz="3200" b="1" dirty="0">
                <a:solidFill>
                  <a:schemeClr val="accent5"/>
                </a:solidFill>
              </a:rPr>
              <a:t>REAL TIME APPLICATIONS</a:t>
            </a:r>
          </a:p>
        </p:txBody>
      </p:sp>
      <p:sp>
        <p:nvSpPr>
          <p:cNvPr id="4" name="TextBox 3">
            <a:extLst>
              <a:ext uri="{FF2B5EF4-FFF2-40B4-BE49-F238E27FC236}">
                <a16:creationId xmlns:a16="http://schemas.microsoft.com/office/drawing/2014/main" id="{9C514B72-822D-0E2C-E9D7-B6E66B893D7D}"/>
              </a:ext>
            </a:extLst>
          </p:cNvPr>
          <p:cNvSpPr txBox="1"/>
          <p:nvPr/>
        </p:nvSpPr>
        <p:spPr>
          <a:xfrm>
            <a:off x="2654009" y="856357"/>
            <a:ext cx="8547389" cy="6001643"/>
          </a:xfrm>
          <a:prstGeom prst="rect">
            <a:avLst/>
          </a:prstGeom>
          <a:noFill/>
        </p:spPr>
        <p:txBody>
          <a:bodyPr wrap="square">
            <a:spAutoFit/>
          </a:bodyPr>
          <a:lstStyle/>
          <a:p>
            <a:r>
              <a:rPr lang="en-US" sz="2400" b="1"/>
              <a:t>        Real-Time Applications of HAR with PCA</a:t>
            </a:r>
          </a:p>
          <a:p>
            <a:endParaRPr lang="en-US" sz="2400" b="1"/>
          </a:p>
          <a:p>
            <a:pPr>
              <a:buFont typeface="Arial" panose="020B0604020202020204" pitchFamily="34" charset="0"/>
              <a:buChar char="•"/>
            </a:pPr>
            <a:r>
              <a:rPr lang="en-US" sz="2400" b="1">
                <a:solidFill>
                  <a:schemeClr val="accent2"/>
                </a:solidFill>
              </a:rPr>
              <a:t>Healthcare &amp; Elderly Monitoring</a:t>
            </a:r>
            <a:r>
              <a:rPr lang="en-US" sz="2400">
                <a:solidFill>
                  <a:schemeClr val="accent2"/>
                </a:solidFill>
              </a:rPr>
              <a:t>:</a:t>
            </a:r>
            <a:r>
              <a:rPr lang="en-US" sz="2400"/>
              <a:t> Detects falls, tracks physical activity, and monitors patient movements.</a:t>
            </a:r>
          </a:p>
          <a:p>
            <a:pPr>
              <a:buFont typeface="Arial" panose="020B0604020202020204" pitchFamily="34" charset="0"/>
              <a:buChar char="•"/>
            </a:pPr>
            <a:endParaRPr lang="en-US" sz="2400"/>
          </a:p>
          <a:p>
            <a:pPr>
              <a:buFont typeface="Arial" panose="020B0604020202020204" pitchFamily="34" charset="0"/>
              <a:buChar char="•"/>
            </a:pPr>
            <a:r>
              <a:rPr lang="en-US" sz="2400" b="1">
                <a:solidFill>
                  <a:schemeClr val="accent2"/>
                </a:solidFill>
              </a:rPr>
              <a:t>Smart Wearables</a:t>
            </a:r>
            <a:r>
              <a:rPr lang="en-US" sz="2400">
                <a:solidFill>
                  <a:schemeClr val="accent2"/>
                </a:solidFill>
              </a:rPr>
              <a:t>: </a:t>
            </a:r>
            <a:r>
              <a:rPr lang="en-US" sz="2400"/>
              <a:t>Fitness trackers and smartwatches use HAR for activity recognition.</a:t>
            </a:r>
          </a:p>
          <a:p>
            <a:pPr>
              <a:buFont typeface="Arial" panose="020B0604020202020204" pitchFamily="34" charset="0"/>
              <a:buChar char="•"/>
            </a:pPr>
            <a:endParaRPr lang="en-US" sz="2400"/>
          </a:p>
          <a:p>
            <a:pPr>
              <a:buFont typeface="Arial" panose="020B0604020202020204" pitchFamily="34" charset="0"/>
              <a:buChar char="•"/>
            </a:pPr>
            <a:r>
              <a:rPr lang="en-US" sz="2400" b="1">
                <a:solidFill>
                  <a:schemeClr val="accent2"/>
                </a:solidFill>
              </a:rPr>
              <a:t>Sports Analytics</a:t>
            </a:r>
            <a:r>
              <a:rPr lang="en-US" sz="2400">
                <a:solidFill>
                  <a:schemeClr val="accent2"/>
                </a:solidFill>
              </a:rPr>
              <a:t>: </a:t>
            </a:r>
            <a:r>
              <a:rPr lang="en-US" sz="2400"/>
              <a:t>Analyzes athlete movements to improve performance.</a:t>
            </a:r>
          </a:p>
          <a:p>
            <a:pPr>
              <a:buFont typeface="Arial" panose="020B0604020202020204" pitchFamily="34" charset="0"/>
              <a:buChar char="•"/>
            </a:pPr>
            <a:endParaRPr lang="en-US" sz="2400"/>
          </a:p>
          <a:p>
            <a:pPr>
              <a:buFont typeface="Arial" panose="020B0604020202020204" pitchFamily="34" charset="0"/>
              <a:buChar char="•"/>
            </a:pPr>
            <a:r>
              <a:rPr lang="en-US" sz="2400" b="1">
                <a:solidFill>
                  <a:schemeClr val="accent2"/>
                </a:solidFill>
              </a:rPr>
              <a:t>Security &amp; Surveillance</a:t>
            </a:r>
            <a:r>
              <a:rPr lang="en-US" sz="2400">
                <a:solidFill>
                  <a:schemeClr val="accent2"/>
                </a:solidFill>
              </a:rPr>
              <a:t>: </a:t>
            </a:r>
            <a:r>
              <a:rPr lang="en-US" sz="2400"/>
              <a:t>Identifies suspicious activities in public spaces.</a:t>
            </a:r>
          </a:p>
          <a:p>
            <a:pPr>
              <a:buFont typeface="Arial" panose="020B0604020202020204" pitchFamily="34" charset="0"/>
              <a:buChar char="•"/>
            </a:pPr>
            <a:endParaRPr lang="en-US" sz="2400"/>
          </a:p>
          <a:p>
            <a:pPr>
              <a:buFont typeface="Arial" panose="020B0604020202020204" pitchFamily="34" charset="0"/>
              <a:buChar char="•"/>
            </a:pPr>
            <a:r>
              <a:rPr lang="en-US" sz="2400" b="1">
                <a:solidFill>
                  <a:schemeClr val="accent2"/>
                </a:solidFill>
              </a:rPr>
              <a:t>Human-Computer Interaction</a:t>
            </a:r>
            <a:r>
              <a:rPr lang="en-US" sz="2400">
                <a:solidFill>
                  <a:schemeClr val="accent2"/>
                </a:solidFill>
              </a:rPr>
              <a:t>: </a:t>
            </a:r>
            <a:r>
              <a:rPr lang="en-US" sz="2400"/>
              <a:t>Enhances gesture recognition in virtual reality (VR) and gaming.</a:t>
            </a:r>
          </a:p>
        </p:txBody>
      </p:sp>
    </p:spTree>
    <p:extLst>
      <p:ext uri="{BB962C8B-B14F-4D97-AF65-F5344CB8AC3E}">
        <p14:creationId xmlns:p14="http://schemas.microsoft.com/office/powerpoint/2010/main" val="2153705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32C04D-29C2-DD67-39E1-C274505CEFC9}"/>
              </a:ext>
            </a:extLst>
          </p:cNvPr>
          <p:cNvSpPr txBox="1"/>
          <p:nvPr/>
        </p:nvSpPr>
        <p:spPr>
          <a:xfrm>
            <a:off x="4796628" y="-67555"/>
            <a:ext cx="2287806" cy="584775"/>
          </a:xfrm>
          <a:prstGeom prst="rect">
            <a:avLst/>
          </a:prstGeom>
          <a:noFill/>
        </p:spPr>
        <p:txBody>
          <a:bodyPr wrap="none" rtlCol="0">
            <a:spAutoFit/>
          </a:bodyPr>
          <a:lstStyle/>
          <a:p>
            <a:r>
              <a:rPr lang="en-IN" sz="3200" b="1">
                <a:solidFill>
                  <a:schemeClr val="accent5"/>
                </a:solidFill>
              </a:rPr>
              <a:t>OBJECTIVE</a:t>
            </a:r>
          </a:p>
        </p:txBody>
      </p:sp>
      <p:sp>
        <p:nvSpPr>
          <p:cNvPr id="4" name="TextBox 3">
            <a:extLst>
              <a:ext uri="{FF2B5EF4-FFF2-40B4-BE49-F238E27FC236}">
                <a16:creationId xmlns:a16="http://schemas.microsoft.com/office/drawing/2014/main" id="{FD6D9A35-D7CF-2A5E-CA11-5598D01737C0}"/>
              </a:ext>
            </a:extLst>
          </p:cNvPr>
          <p:cNvSpPr txBox="1"/>
          <p:nvPr/>
        </p:nvSpPr>
        <p:spPr>
          <a:xfrm>
            <a:off x="2330160" y="224833"/>
            <a:ext cx="9508549" cy="6340197"/>
          </a:xfrm>
          <a:prstGeom prst="rect">
            <a:avLst/>
          </a:prstGeom>
          <a:noFill/>
        </p:spPr>
        <p:txBody>
          <a:bodyPr wrap="square">
            <a:spAutoFit/>
          </a:bodyPr>
          <a:lstStyle/>
          <a:p>
            <a:endParaRPr lang="en-US"/>
          </a:p>
          <a:p>
            <a:r>
              <a:rPr lang="en-US" sz="2400" b="1"/>
              <a:t>                       Objective of HAR with PCA</a:t>
            </a:r>
          </a:p>
          <a:p>
            <a:endParaRPr lang="en-US" sz="2400" b="1"/>
          </a:p>
          <a:p>
            <a:pPr>
              <a:buFont typeface="Arial" panose="020B0604020202020204" pitchFamily="34" charset="0"/>
              <a:buChar char="•"/>
            </a:pPr>
            <a:r>
              <a:rPr lang="en-US" sz="2000" b="1">
                <a:solidFill>
                  <a:schemeClr val="accent2"/>
                </a:solidFill>
              </a:rPr>
              <a:t>To recognize human activities</a:t>
            </a:r>
            <a:r>
              <a:rPr lang="en-US" sz="2000">
                <a:solidFill>
                  <a:schemeClr val="accent2"/>
                </a:solidFill>
              </a:rPr>
              <a:t> </a:t>
            </a:r>
            <a:r>
              <a:rPr lang="en-US" sz="2000"/>
              <a:t>(e.g., walking, running, sitting) using sensor data.</a:t>
            </a:r>
          </a:p>
          <a:p>
            <a:pPr>
              <a:buFont typeface="Arial" panose="020B0604020202020204" pitchFamily="34" charset="0"/>
              <a:buChar char="•"/>
            </a:pPr>
            <a:endParaRPr lang="en-US" sz="2000"/>
          </a:p>
          <a:p>
            <a:pPr>
              <a:buFont typeface="Arial" panose="020B0604020202020204" pitchFamily="34" charset="0"/>
              <a:buChar char="•"/>
            </a:pPr>
            <a:r>
              <a:rPr lang="en-US" sz="2000" b="1">
                <a:solidFill>
                  <a:schemeClr val="accent2"/>
                </a:solidFill>
              </a:rPr>
              <a:t>To reduce data dimensionality</a:t>
            </a:r>
            <a:r>
              <a:rPr lang="en-US" sz="2000">
                <a:solidFill>
                  <a:schemeClr val="accent2"/>
                </a:solidFill>
              </a:rPr>
              <a:t> </a:t>
            </a:r>
            <a:r>
              <a:rPr lang="en-US" sz="2000"/>
              <a:t>while preserving essential activity-related features.</a:t>
            </a:r>
          </a:p>
          <a:p>
            <a:pPr>
              <a:buFont typeface="Arial" panose="020B0604020202020204" pitchFamily="34" charset="0"/>
              <a:buChar char="•"/>
            </a:pPr>
            <a:endParaRPr lang="en-US" sz="2000"/>
          </a:p>
          <a:p>
            <a:pPr>
              <a:buFont typeface="Arial" panose="020B0604020202020204" pitchFamily="34" charset="0"/>
              <a:buChar char="•"/>
            </a:pPr>
            <a:r>
              <a:rPr lang="en-US" sz="2000" b="1">
                <a:solidFill>
                  <a:schemeClr val="accent2"/>
                </a:solidFill>
              </a:rPr>
              <a:t>To improve computational efficiency</a:t>
            </a:r>
            <a:r>
              <a:rPr lang="en-US" sz="2000"/>
              <a:t> by minimizing processing time and storage needs.</a:t>
            </a:r>
          </a:p>
          <a:p>
            <a:pPr>
              <a:buFont typeface="Arial" panose="020B0604020202020204" pitchFamily="34" charset="0"/>
              <a:buChar char="•"/>
            </a:pPr>
            <a:endParaRPr lang="en-US" sz="2000"/>
          </a:p>
          <a:p>
            <a:pPr>
              <a:buFont typeface="Arial" panose="020B0604020202020204" pitchFamily="34" charset="0"/>
              <a:buChar char="•"/>
            </a:pPr>
            <a:r>
              <a:rPr lang="en-US" sz="2000" b="1">
                <a:solidFill>
                  <a:schemeClr val="accent2"/>
                </a:solidFill>
              </a:rPr>
              <a:t>To enhance classification accuracy</a:t>
            </a:r>
            <a:r>
              <a:rPr lang="en-US" sz="2000">
                <a:solidFill>
                  <a:schemeClr val="accent2"/>
                </a:solidFill>
              </a:rPr>
              <a:t> </a:t>
            </a:r>
            <a:r>
              <a:rPr lang="en-US" sz="2000"/>
              <a:t>by removing redundant and noisy data.</a:t>
            </a:r>
          </a:p>
          <a:p>
            <a:pPr>
              <a:buFont typeface="Arial" panose="020B0604020202020204" pitchFamily="34" charset="0"/>
              <a:buChar char="•"/>
            </a:pPr>
            <a:endParaRPr lang="en-US" sz="2000"/>
          </a:p>
          <a:p>
            <a:pPr>
              <a:buFont typeface="Arial" panose="020B0604020202020204" pitchFamily="34" charset="0"/>
              <a:buChar char="•"/>
            </a:pPr>
            <a:r>
              <a:rPr lang="en-US" sz="2000" b="1">
                <a:solidFill>
                  <a:schemeClr val="accent2"/>
                </a:solidFill>
              </a:rPr>
              <a:t>To enable real-time processing</a:t>
            </a:r>
            <a:r>
              <a:rPr lang="en-US" sz="2000">
                <a:solidFill>
                  <a:schemeClr val="accent2"/>
                </a:solidFill>
              </a:rPr>
              <a:t> </a:t>
            </a:r>
            <a:r>
              <a:rPr lang="en-US" sz="2000"/>
              <a:t>for applications like healthcare, smart wearables, and security.</a:t>
            </a:r>
          </a:p>
          <a:p>
            <a:pPr>
              <a:buFont typeface="Arial" panose="020B0604020202020204" pitchFamily="34" charset="0"/>
              <a:buChar char="•"/>
            </a:pPr>
            <a:endParaRPr lang="en-US" sz="2000"/>
          </a:p>
          <a:p>
            <a:pPr>
              <a:buFont typeface="Arial" panose="020B0604020202020204" pitchFamily="34" charset="0"/>
              <a:buChar char="•"/>
            </a:pPr>
            <a:r>
              <a:rPr lang="en-US" sz="2000" b="1">
                <a:solidFill>
                  <a:schemeClr val="accent2"/>
                </a:solidFill>
              </a:rPr>
              <a:t>To develop a robust HAR system</a:t>
            </a:r>
            <a:r>
              <a:rPr lang="en-US" sz="2000">
                <a:solidFill>
                  <a:schemeClr val="accent2"/>
                </a:solidFill>
              </a:rPr>
              <a:t> </a:t>
            </a:r>
            <a:r>
              <a:rPr lang="en-US" sz="2000"/>
              <a:t>that generalizes well across different users and environments</a:t>
            </a:r>
          </a:p>
        </p:txBody>
      </p:sp>
    </p:spTree>
    <p:extLst>
      <p:ext uri="{BB962C8B-B14F-4D97-AF65-F5344CB8AC3E}">
        <p14:creationId xmlns:p14="http://schemas.microsoft.com/office/powerpoint/2010/main" val="371454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2A0003-EC65-E66A-EB7C-E41FE2ED2DDD}"/>
              </a:ext>
            </a:extLst>
          </p:cNvPr>
          <p:cNvSpPr txBox="1"/>
          <p:nvPr/>
        </p:nvSpPr>
        <p:spPr>
          <a:xfrm>
            <a:off x="4634345" y="72736"/>
            <a:ext cx="3725700" cy="584775"/>
          </a:xfrm>
          <a:prstGeom prst="rect">
            <a:avLst/>
          </a:prstGeom>
          <a:noFill/>
        </p:spPr>
        <p:txBody>
          <a:bodyPr wrap="none" rtlCol="0">
            <a:spAutoFit/>
          </a:bodyPr>
          <a:lstStyle/>
          <a:p>
            <a:r>
              <a:rPr lang="en-IN" sz="3200" b="1">
                <a:solidFill>
                  <a:schemeClr val="accent5"/>
                </a:solidFill>
              </a:rPr>
              <a:t>Proposed method</a:t>
            </a:r>
          </a:p>
        </p:txBody>
      </p:sp>
      <p:sp>
        <p:nvSpPr>
          <p:cNvPr id="4" name="TextBox 3">
            <a:extLst>
              <a:ext uri="{FF2B5EF4-FFF2-40B4-BE49-F238E27FC236}">
                <a16:creationId xmlns:a16="http://schemas.microsoft.com/office/drawing/2014/main" id="{32EBCE2D-163D-8995-D422-C136374DAAEB}"/>
              </a:ext>
            </a:extLst>
          </p:cNvPr>
          <p:cNvSpPr txBox="1"/>
          <p:nvPr/>
        </p:nvSpPr>
        <p:spPr>
          <a:xfrm>
            <a:off x="2423680" y="470652"/>
            <a:ext cx="9144866" cy="6124754"/>
          </a:xfrm>
          <a:prstGeom prst="rect">
            <a:avLst/>
          </a:prstGeom>
          <a:noFill/>
        </p:spPr>
        <p:txBody>
          <a:bodyPr wrap="square">
            <a:spAutoFit/>
          </a:bodyPr>
          <a:lstStyle/>
          <a:p>
            <a:endParaRPr lang="en-US" sz="2400" b="1" dirty="0"/>
          </a:p>
          <a:p>
            <a:pPr>
              <a:buFont typeface="Arial" panose="020B0604020202020204" pitchFamily="34" charset="0"/>
              <a:buChar char="•"/>
            </a:pPr>
            <a:r>
              <a:rPr lang="en-US" sz="2400" b="1" dirty="0">
                <a:solidFill>
                  <a:schemeClr val="accent2"/>
                </a:solidFill>
              </a:rPr>
              <a:t>Hybrid Approach</a:t>
            </a:r>
            <a:r>
              <a:rPr lang="en-US" sz="2400" dirty="0">
                <a:solidFill>
                  <a:schemeClr val="accent2"/>
                </a:solidFill>
              </a:rPr>
              <a:t>: </a:t>
            </a:r>
            <a:r>
              <a:rPr lang="en-US" sz="2400" dirty="0"/>
              <a:t>Use </a:t>
            </a:r>
            <a:r>
              <a:rPr lang="en-US" sz="2400" b="1" dirty="0"/>
              <a:t>PCA</a:t>
            </a:r>
            <a:r>
              <a:rPr lang="en-US" sz="2400" dirty="0"/>
              <a:t> for dimensionality reduction, followed by </a:t>
            </a:r>
            <a:r>
              <a:rPr lang="en-US" sz="2400" b="1" dirty="0"/>
              <a:t>Machine Learning Classifiers</a:t>
            </a:r>
            <a:r>
              <a:rPr lang="en-US" sz="2400" dirty="0"/>
              <a:t> (e.g., SVM, k-NN) for activity classification.</a:t>
            </a:r>
          </a:p>
          <a:p>
            <a:endParaRPr lang="en-US" sz="2400" dirty="0"/>
          </a:p>
          <a:p>
            <a:r>
              <a:rPr lang="en-US" sz="2400" b="1" dirty="0"/>
              <a:t>                          </a:t>
            </a:r>
            <a:r>
              <a:rPr lang="en-US" sz="3200" b="1" dirty="0">
                <a:solidFill>
                  <a:schemeClr val="accent5"/>
                </a:solidFill>
              </a:rPr>
              <a:t>Why This Method</a:t>
            </a:r>
            <a:r>
              <a:rPr lang="en-US" sz="2400" b="1" dirty="0"/>
              <a:t>:</a:t>
            </a:r>
          </a:p>
          <a:p>
            <a:pPr>
              <a:buFont typeface="Arial" panose="020B0604020202020204" pitchFamily="34" charset="0"/>
              <a:buChar char="•"/>
            </a:pPr>
            <a:r>
              <a:rPr lang="en-US" sz="2400" b="1" dirty="0">
                <a:solidFill>
                  <a:schemeClr val="accent2"/>
                </a:solidFill>
              </a:rPr>
              <a:t>Efficiency</a:t>
            </a:r>
            <a:r>
              <a:rPr lang="en-US" sz="2400" dirty="0">
                <a:solidFill>
                  <a:schemeClr val="accent2"/>
                </a:solidFill>
              </a:rPr>
              <a:t>: </a:t>
            </a:r>
            <a:r>
              <a:rPr lang="en-US" sz="2400" dirty="0"/>
              <a:t>Reduces data size, speeding up processing and saving storage.</a:t>
            </a:r>
          </a:p>
          <a:p>
            <a:pPr>
              <a:buFont typeface="Arial" panose="020B0604020202020204" pitchFamily="34" charset="0"/>
              <a:buChar char="•"/>
            </a:pPr>
            <a:r>
              <a:rPr lang="en-US" sz="2400" b="1" dirty="0">
                <a:solidFill>
                  <a:schemeClr val="accent2"/>
                </a:solidFill>
              </a:rPr>
              <a:t>Better Accuracy</a:t>
            </a:r>
            <a:r>
              <a:rPr lang="en-US" sz="2400" dirty="0">
                <a:solidFill>
                  <a:schemeClr val="accent2"/>
                </a:solidFill>
              </a:rPr>
              <a:t>: </a:t>
            </a:r>
            <a:r>
              <a:rPr lang="en-US" sz="2400" dirty="0"/>
              <a:t>Removes redundant features, improving classifier performance.</a:t>
            </a:r>
          </a:p>
          <a:p>
            <a:pPr>
              <a:buFont typeface="Arial" panose="020B0604020202020204" pitchFamily="34" charset="0"/>
              <a:buChar char="•"/>
            </a:pPr>
            <a:r>
              <a:rPr lang="en-US" sz="2400" b="1" dirty="0">
                <a:solidFill>
                  <a:schemeClr val="accent2"/>
                </a:solidFill>
              </a:rPr>
              <a:t>Real-Time Capability</a:t>
            </a:r>
            <a:r>
              <a:rPr lang="en-US" sz="2400" dirty="0">
                <a:solidFill>
                  <a:schemeClr val="accent2"/>
                </a:solidFill>
              </a:rPr>
              <a:t>: </a:t>
            </a:r>
            <a:r>
              <a:rPr lang="en-US" sz="2400" dirty="0"/>
              <a:t>PCA allows quicker decision-making for real-time applications.</a:t>
            </a:r>
          </a:p>
          <a:p>
            <a:pPr>
              <a:buFont typeface="Arial" panose="020B0604020202020204" pitchFamily="34" charset="0"/>
              <a:buChar char="•"/>
            </a:pPr>
            <a:r>
              <a:rPr lang="en-US" sz="2400" b="1" dirty="0">
                <a:solidFill>
                  <a:schemeClr val="accent2"/>
                </a:solidFill>
              </a:rPr>
              <a:t>Flexibility</a:t>
            </a:r>
            <a:r>
              <a:rPr lang="en-US" sz="2400" dirty="0">
                <a:solidFill>
                  <a:schemeClr val="accent2"/>
                </a:solidFill>
              </a:rPr>
              <a:t>: </a:t>
            </a:r>
            <a:r>
              <a:rPr lang="en-US" sz="2400" dirty="0"/>
              <a:t>Adapts well to various HAR tasks, enhancing robustness.</a:t>
            </a:r>
          </a:p>
          <a:p>
            <a:pPr>
              <a:buFont typeface="Arial" panose="020B0604020202020204" pitchFamily="34" charset="0"/>
              <a:buChar char="•"/>
            </a:pPr>
            <a:r>
              <a:rPr lang="en-US" sz="2400" b="1" dirty="0">
                <a:solidFill>
                  <a:schemeClr val="accent2"/>
                </a:solidFill>
              </a:rPr>
              <a:t>Mitigates PCA Limits</a:t>
            </a:r>
            <a:r>
              <a:rPr lang="en-US" sz="2400" dirty="0">
                <a:solidFill>
                  <a:schemeClr val="accent2"/>
                </a:solidFill>
              </a:rPr>
              <a:t>: </a:t>
            </a:r>
            <a:r>
              <a:rPr lang="en-US" sz="2400" dirty="0"/>
              <a:t>Combines PCA with classifiers to retain essential features and improve accuracy</a:t>
            </a:r>
          </a:p>
        </p:txBody>
      </p:sp>
    </p:spTree>
    <p:extLst>
      <p:ext uri="{BB962C8B-B14F-4D97-AF65-F5344CB8AC3E}">
        <p14:creationId xmlns:p14="http://schemas.microsoft.com/office/powerpoint/2010/main" val="1745001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F266B4-77A4-B967-DE68-2A18FDC75DBF}"/>
              </a:ext>
            </a:extLst>
          </p:cNvPr>
          <p:cNvSpPr txBox="1"/>
          <p:nvPr/>
        </p:nvSpPr>
        <p:spPr>
          <a:xfrm>
            <a:off x="5252610" y="132528"/>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FFC000"/>
                </a:solidFill>
              </a:rPr>
              <a:t>Methodology</a:t>
            </a:r>
          </a:p>
        </p:txBody>
      </p:sp>
      <p:sp>
        <p:nvSpPr>
          <p:cNvPr id="3" name="TextBox 2">
            <a:extLst>
              <a:ext uri="{FF2B5EF4-FFF2-40B4-BE49-F238E27FC236}">
                <a16:creationId xmlns:a16="http://schemas.microsoft.com/office/drawing/2014/main" id="{B5D082B2-1100-6AD9-2236-44C24F951AC2}"/>
              </a:ext>
            </a:extLst>
          </p:cNvPr>
          <p:cNvSpPr txBox="1"/>
          <p:nvPr/>
        </p:nvSpPr>
        <p:spPr>
          <a:xfrm>
            <a:off x="1598791" y="495034"/>
            <a:ext cx="10340788" cy="65248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dirty="0">
              <a:solidFill>
                <a:schemeClr val="bg2">
                  <a:lumMod val="49000"/>
                </a:schemeClr>
              </a:solidFill>
            </a:endParaRPr>
          </a:p>
          <a:p>
            <a:r>
              <a:rPr lang="en-US" sz="1600" b="1" dirty="0">
                <a:solidFill>
                  <a:schemeClr val="bg2">
                    <a:lumMod val="49000"/>
                  </a:schemeClr>
                </a:solidFill>
              </a:rPr>
              <a:t>1.</a:t>
            </a:r>
            <a:r>
              <a:rPr lang="en-US" sz="1600" dirty="0">
                <a:solidFill>
                  <a:schemeClr val="bg2">
                    <a:lumMod val="49000"/>
                  </a:schemeClr>
                </a:solidFill>
              </a:rPr>
              <a:t> </a:t>
            </a:r>
            <a:r>
              <a:rPr lang="en-US" sz="1600" b="1" dirty="0">
                <a:solidFill>
                  <a:schemeClr val="bg2">
                    <a:lumMod val="49000"/>
                  </a:schemeClr>
                </a:solidFill>
              </a:rPr>
              <a:t>Data Collection :</a:t>
            </a:r>
          </a:p>
          <a:p>
            <a:pPr>
              <a:buFont typeface=""/>
              <a:buChar char="•"/>
            </a:pPr>
            <a:r>
              <a:rPr lang="en-US" sz="1600" dirty="0"/>
              <a:t>Use </a:t>
            </a:r>
            <a:r>
              <a:rPr lang="en-US" sz="1600" b="1" dirty="0"/>
              <a:t>UCI HAR</a:t>
            </a:r>
            <a:r>
              <a:rPr lang="en-US" sz="1600" dirty="0"/>
              <a:t> and </a:t>
            </a:r>
            <a:r>
              <a:rPr lang="en-US" sz="1600" b="1" dirty="0" err="1"/>
              <a:t>iSPL</a:t>
            </a:r>
            <a:r>
              <a:rPr lang="en-US" sz="1600" dirty="0"/>
              <a:t> datasets from wearable sensors (accelerometer, gyroscope).</a:t>
            </a:r>
          </a:p>
          <a:p>
            <a:pPr>
              <a:buFont typeface=""/>
              <a:buChar char="•"/>
            </a:pPr>
            <a:endParaRPr lang="en-US" sz="1600" dirty="0">
              <a:solidFill>
                <a:schemeClr val="bg2">
                  <a:lumMod val="49000"/>
                </a:schemeClr>
              </a:solidFill>
            </a:endParaRPr>
          </a:p>
          <a:p>
            <a:r>
              <a:rPr lang="en-US" sz="1600" b="1" dirty="0">
                <a:solidFill>
                  <a:schemeClr val="bg2">
                    <a:lumMod val="49000"/>
                  </a:schemeClr>
                </a:solidFill>
              </a:rPr>
              <a:t>2.</a:t>
            </a:r>
            <a:r>
              <a:rPr lang="en-US" sz="1600" dirty="0">
                <a:solidFill>
                  <a:schemeClr val="bg2">
                    <a:lumMod val="49000"/>
                  </a:schemeClr>
                </a:solidFill>
              </a:rPr>
              <a:t> </a:t>
            </a:r>
            <a:r>
              <a:rPr lang="en-US" sz="1600" b="1" dirty="0">
                <a:solidFill>
                  <a:schemeClr val="bg2">
                    <a:lumMod val="49000"/>
                  </a:schemeClr>
                </a:solidFill>
              </a:rPr>
              <a:t>Data Preprocessing :</a:t>
            </a:r>
          </a:p>
          <a:p>
            <a:pPr>
              <a:buFont typeface=""/>
              <a:buChar char="•"/>
            </a:pPr>
            <a:r>
              <a:rPr lang="en-US" sz="1600" b="1" dirty="0"/>
              <a:t>Clean &amp; normalize</a:t>
            </a:r>
            <a:r>
              <a:rPr lang="en-US" sz="1600" dirty="0"/>
              <a:t> data.</a:t>
            </a:r>
          </a:p>
          <a:p>
            <a:pPr>
              <a:buFont typeface=""/>
              <a:buChar char="•"/>
            </a:pPr>
            <a:r>
              <a:rPr lang="en-US" sz="1600" dirty="0"/>
              <a:t>Apply </a:t>
            </a:r>
            <a:r>
              <a:rPr lang="en-US" sz="1600" b="1" dirty="0"/>
              <a:t>PCA</a:t>
            </a:r>
            <a:r>
              <a:rPr lang="en-US" sz="1600" dirty="0"/>
              <a:t> to reduce feature dimensions while preserving 95% variance.</a:t>
            </a:r>
          </a:p>
          <a:p>
            <a:pPr>
              <a:buFont typeface=""/>
              <a:buChar char="•"/>
            </a:pPr>
            <a:r>
              <a:rPr lang="en-US" sz="1600" dirty="0"/>
              <a:t>Reshape into </a:t>
            </a:r>
            <a:r>
              <a:rPr lang="en-US" sz="1600" b="1" dirty="0"/>
              <a:t>(samples, timesteps, features)</a:t>
            </a:r>
            <a:r>
              <a:rPr lang="en-US" sz="1600" dirty="0"/>
              <a:t> for CNN-LSTM input.</a:t>
            </a:r>
          </a:p>
          <a:p>
            <a:pPr>
              <a:buFont typeface=""/>
              <a:buChar char="•"/>
            </a:pPr>
            <a:endParaRPr lang="en-US" sz="1600" dirty="0">
              <a:solidFill>
                <a:schemeClr val="bg2">
                  <a:lumMod val="49000"/>
                </a:schemeClr>
              </a:solidFill>
            </a:endParaRPr>
          </a:p>
          <a:p>
            <a:r>
              <a:rPr lang="en-US" sz="1600" b="1" dirty="0">
                <a:solidFill>
                  <a:schemeClr val="bg2">
                    <a:lumMod val="49000"/>
                  </a:schemeClr>
                </a:solidFill>
              </a:rPr>
              <a:t>3</a:t>
            </a:r>
            <a:r>
              <a:rPr lang="en-US" sz="1600" dirty="0">
                <a:solidFill>
                  <a:schemeClr val="bg2">
                    <a:lumMod val="49000"/>
                  </a:schemeClr>
                </a:solidFill>
              </a:rPr>
              <a:t>. </a:t>
            </a:r>
            <a:r>
              <a:rPr lang="en-US" sz="1600" b="1" dirty="0">
                <a:solidFill>
                  <a:schemeClr val="bg2">
                    <a:lumMod val="49000"/>
                  </a:schemeClr>
                </a:solidFill>
              </a:rPr>
              <a:t>Model Design (CNN-LSTM with PCA) :</a:t>
            </a:r>
          </a:p>
          <a:p>
            <a:pPr>
              <a:buFont typeface=""/>
              <a:buChar char="•"/>
            </a:pPr>
            <a:r>
              <a:rPr lang="en-US" sz="1600" b="1" dirty="0"/>
              <a:t>CNN</a:t>
            </a:r>
            <a:r>
              <a:rPr lang="en-US" sz="1600" dirty="0"/>
              <a:t> extracts spatial features.</a:t>
            </a:r>
          </a:p>
          <a:p>
            <a:pPr>
              <a:buFont typeface=""/>
              <a:buChar char="•"/>
            </a:pPr>
            <a:r>
              <a:rPr lang="en-US" sz="1600" b="1" dirty="0"/>
              <a:t>LSTM</a:t>
            </a:r>
            <a:r>
              <a:rPr lang="en-US" sz="1600" dirty="0"/>
              <a:t> captures temporal dependencies in activity patterns.</a:t>
            </a:r>
          </a:p>
          <a:p>
            <a:pPr>
              <a:buFont typeface=""/>
              <a:buChar char="•"/>
            </a:pPr>
            <a:r>
              <a:rPr lang="en-US" sz="1600" b="1" dirty="0"/>
              <a:t>Dense + </a:t>
            </a:r>
            <a:r>
              <a:rPr lang="en-US" sz="1600" b="1" dirty="0" err="1"/>
              <a:t>Softmax</a:t>
            </a:r>
            <a:r>
              <a:rPr lang="en-US" sz="1600" b="1" dirty="0"/>
              <a:t> layers</a:t>
            </a:r>
            <a:r>
              <a:rPr lang="en-US" sz="1600" dirty="0"/>
              <a:t> classify activities.</a:t>
            </a:r>
          </a:p>
          <a:p>
            <a:pPr>
              <a:buFont typeface=""/>
              <a:buChar char="•"/>
            </a:pPr>
            <a:endParaRPr lang="en-US" sz="1600" dirty="0"/>
          </a:p>
          <a:p>
            <a:r>
              <a:rPr lang="en-US" sz="1600" b="1" dirty="0">
                <a:solidFill>
                  <a:schemeClr val="bg2">
                    <a:lumMod val="49000"/>
                  </a:schemeClr>
                </a:solidFill>
              </a:rPr>
              <a:t>4.</a:t>
            </a:r>
            <a:r>
              <a:rPr lang="en-US" sz="1600" dirty="0">
                <a:solidFill>
                  <a:schemeClr val="bg2">
                    <a:lumMod val="49000"/>
                  </a:schemeClr>
                </a:solidFill>
              </a:rPr>
              <a:t> </a:t>
            </a:r>
            <a:r>
              <a:rPr lang="en-US" sz="1600" b="1" dirty="0">
                <a:solidFill>
                  <a:schemeClr val="bg2">
                    <a:lumMod val="49000"/>
                  </a:schemeClr>
                </a:solidFill>
              </a:rPr>
              <a:t>Model Training :</a:t>
            </a:r>
          </a:p>
          <a:p>
            <a:pPr>
              <a:buFont typeface=""/>
              <a:buChar char="•"/>
            </a:pPr>
            <a:r>
              <a:rPr lang="en-US" sz="1600" dirty="0"/>
              <a:t>Train with </a:t>
            </a:r>
            <a:r>
              <a:rPr lang="en-US" sz="1600" b="1" dirty="0"/>
              <a:t>Adam optimizer</a:t>
            </a:r>
            <a:r>
              <a:rPr lang="en-US" sz="1600" dirty="0"/>
              <a:t>, </a:t>
            </a:r>
            <a:r>
              <a:rPr lang="en-US" sz="1600" b="1" dirty="0"/>
              <a:t>categorical cross-entropy loss</a:t>
            </a:r>
            <a:r>
              <a:rPr lang="en-US" sz="1600" dirty="0"/>
              <a:t>.</a:t>
            </a:r>
          </a:p>
          <a:p>
            <a:pPr>
              <a:buFont typeface=""/>
              <a:buChar char="•"/>
            </a:pPr>
            <a:r>
              <a:rPr lang="en-US" sz="1600" dirty="0"/>
              <a:t>Split data </a:t>
            </a:r>
            <a:r>
              <a:rPr lang="en-US" sz="1600" b="1" dirty="0"/>
              <a:t>(80% train, 20% test)</a:t>
            </a:r>
            <a:r>
              <a:rPr lang="en-US" sz="1600" dirty="0"/>
              <a:t> with batch size </a:t>
            </a:r>
            <a:r>
              <a:rPr lang="en-US" sz="1600" b="1" dirty="0"/>
              <a:t>32</a:t>
            </a:r>
            <a:r>
              <a:rPr lang="en-US" sz="1600" dirty="0"/>
              <a:t>, epochs </a:t>
            </a:r>
            <a:r>
              <a:rPr lang="en-US" sz="1600" b="1" dirty="0"/>
              <a:t>20</a:t>
            </a:r>
            <a:r>
              <a:rPr lang="en-US" sz="1600" dirty="0"/>
              <a:t>.</a:t>
            </a:r>
          </a:p>
          <a:p>
            <a:pPr>
              <a:buFont typeface=""/>
              <a:buChar char="•"/>
            </a:pPr>
            <a:endParaRPr lang="en-US" sz="1600" dirty="0">
              <a:solidFill>
                <a:schemeClr val="bg2">
                  <a:lumMod val="49000"/>
                </a:schemeClr>
              </a:solidFill>
            </a:endParaRPr>
          </a:p>
          <a:p>
            <a:r>
              <a:rPr lang="en-US" sz="1600" b="1" dirty="0">
                <a:solidFill>
                  <a:schemeClr val="bg2">
                    <a:lumMod val="49000"/>
                  </a:schemeClr>
                </a:solidFill>
              </a:rPr>
              <a:t>5.</a:t>
            </a:r>
            <a:r>
              <a:rPr lang="en-US" sz="1600" dirty="0">
                <a:solidFill>
                  <a:schemeClr val="bg2">
                    <a:lumMod val="49000"/>
                  </a:schemeClr>
                </a:solidFill>
              </a:rPr>
              <a:t> </a:t>
            </a:r>
            <a:r>
              <a:rPr lang="en-US" sz="1600" b="1" dirty="0">
                <a:solidFill>
                  <a:schemeClr val="bg2">
                    <a:lumMod val="49000"/>
                  </a:schemeClr>
                </a:solidFill>
              </a:rPr>
              <a:t>Evaluation &amp; Comparison :</a:t>
            </a:r>
            <a:endParaRPr lang="en-US" sz="1600" dirty="0">
              <a:solidFill>
                <a:schemeClr val="bg2">
                  <a:lumMod val="49000"/>
                </a:schemeClr>
              </a:solidFill>
            </a:endParaRPr>
          </a:p>
          <a:p>
            <a:pPr>
              <a:buFont typeface=""/>
              <a:buChar char="•"/>
            </a:pPr>
            <a:r>
              <a:rPr lang="en-US" sz="1600" dirty="0"/>
              <a:t>Achieves </a:t>
            </a:r>
            <a:r>
              <a:rPr lang="en-US" sz="1600" b="1" dirty="0"/>
              <a:t>99% accuracy (</a:t>
            </a:r>
            <a:r>
              <a:rPr lang="en-US" sz="1600" b="1" dirty="0" err="1"/>
              <a:t>iSPL</a:t>
            </a:r>
            <a:r>
              <a:rPr lang="en-US" sz="1600" b="1" dirty="0"/>
              <a:t>)</a:t>
            </a:r>
            <a:r>
              <a:rPr lang="en-US" sz="1600" dirty="0"/>
              <a:t> and </a:t>
            </a:r>
            <a:r>
              <a:rPr lang="en-US" sz="1600" b="1" dirty="0"/>
              <a:t>92% accuracy (UCI HAR)</a:t>
            </a:r>
            <a:r>
              <a:rPr lang="en-US" sz="1600" dirty="0"/>
              <a:t>.</a:t>
            </a:r>
          </a:p>
          <a:p>
            <a:pPr>
              <a:buFont typeface=""/>
              <a:buChar char="•"/>
            </a:pPr>
            <a:r>
              <a:rPr lang="en-US" sz="1600" dirty="0"/>
              <a:t>Outperforms </a:t>
            </a:r>
            <a:r>
              <a:rPr lang="en-US" sz="1600" b="1" dirty="0"/>
              <a:t>SVM, Random Forest</a:t>
            </a:r>
            <a:r>
              <a:rPr lang="en-US" sz="1600" dirty="0"/>
              <a:t>, and other deep learning models.</a:t>
            </a:r>
          </a:p>
          <a:p>
            <a:pPr>
              <a:buFont typeface=""/>
              <a:buChar char="•"/>
            </a:pPr>
            <a:endParaRPr lang="en-US" sz="1600" dirty="0">
              <a:solidFill>
                <a:schemeClr val="bg2">
                  <a:lumMod val="49000"/>
                </a:schemeClr>
              </a:solidFill>
            </a:endParaRPr>
          </a:p>
          <a:p>
            <a:r>
              <a:rPr lang="en-US" sz="1600" b="1" dirty="0">
                <a:solidFill>
                  <a:schemeClr val="bg2">
                    <a:lumMod val="49000"/>
                  </a:schemeClr>
                </a:solidFill>
              </a:rPr>
              <a:t>6.</a:t>
            </a:r>
            <a:r>
              <a:rPr lang="en-US" sz="1600" dirty="0">
                <a:solidFill>
                  <a:schemeClr val="bg2">
                    <a:lumMod val="49000"/>
                  </a:schemeClr>
                </a:solidFill>
              </a:rPr>
              <a:t> </a:t>
            </a:r>
            <a:r>
              <a:rPr lang="en-US" sz="1600" b="1" dirty="0">
                <a:solidFill>
                  <a:schemeClr val="bg2">
                    <a:lumMod val="49000"/>
                  </a:schemeClr>
                </a:solidFill>
              </a:rPr>
              <a:t>Deployment &amp; Future Work :</a:t>
            </a:r>
          </a:p>
          <a:p>
            <a:pPr>
              <a:buFont typeface=""/>
              <a:buChar char="•"/>
            </a:pPr>
            <a:r>
              <a:rPr lang="en-US" sz="1600" dirty="0"/>
              <a:t>Optimize for </a:t>
            </a:r>
            <a:r>
              <a:rPr lang="en-US" sz="1600" b="1" dirty="0"/>
              <a:t>real-time applications</a:t>
            </a:r>
            <a:r>
              <a:rPr lang="en-US" sz="1600" dirty="0"/>
              <a:t> in mobile/wearable devices.</a:t>
            </a:r>
          </a:p>
          <a:p>
            <a:pPr>
              <a:buFont typeface=""/>
              <a:buChar char="•"/>
            </a:pPr>
            <a:r>
              <a:rPr lang="en-US" sz="1600" dirty="0"/>
              <a:t>Explore </a:t>
            </a:r>
            <a:r>
              <a:rPr lang="en-US" sz="1600" b="1" dirty="0"/>
              <a:t>Transformer models &amp; data augmentation</a:t>
            </a:r>
            <a:r>
              <a:rPr lang="en-US" sz="1600" dirty="0"/>
              <a:t> for improvements.</a:t>
            </a:r>
          </a:p>
          <a:p>
            <a:endParaRPr lang="en-US" sz="1600" dirty="0"/>
          </a:p>
        </p:txBody>
      </p:sp>
    </p:spTree>
    <p:extLst>
      <p:ext uri="{BB962C8B-B14F-4D97-AF65-F5344CB8AC3E}">
        <p14:creationId xmlns:p14="http://schemas.microsoft.com/office/powerpoint/2010/main" val="1031249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8817C-E19A-C244-DF63-8C718822C0EF}"/>
              </a:ext>
            </a:extLst>
          </p:cNvPr>
          <p:cNvSpPr txBox="1"/>
          <p:nvPr/>
        </p:nvSpPr>
        <p:spPr>
          <a:xfrm>
            <a:off x="2666358" y="0"/>
            <a:ext cx="7219220" cy="1077218"/>
          </a:xfrm>
          <a:prstGeom prst="rect">
            <a:avLst/>
          </a:prstGeom>
          <a:noFill/>
        </p:spPr>
        <p:txBody>
          <a:bodyPr wrap="none" rtlCol="0">
            <a:spAutoFit/>
          </a:bodyPr>
          <a:lstStyle/>
          <a:p>
            <a:r>
              <a:rPr lang="en-US" sz="3200" b="1" i="0" dirty="0">
                <a:solidFill>
                  <a:schemeClr val="accent5"/>
                </a:solidFill>
                <a:effectLst/>
                <a:latin typeface="Inter"/>
              </a:rPr>
              <a:t>Human Action Recognition (HAR) Dataset</a:t>
            </a:r>
          </a:p>
          <a:p>
            <a:endParaRPr lang="en-IN" sz="3200" b="1" dirty="0">
              <a:solidFill>
                <a:schemeClr val="accent5"/>
              </a:solidFill>
              <a:latin typeface="+mj-lt"/>
            </a:endParaRPr>
          </a:p>
        </p:txBody>
      </p:sp>
      <p:sp>
        <p:nvSpPr>
          <p:cNvPr id="5" name="TextBox 4">
            <a:extLst>
              <a:ext uri="{FF2B5EF4-FFF2-40B4-BE49-F238E27FC236}">
                <a16:creationId xmlns:a16="http://schemas.microsoft.com/office/drawing/2014/main" id="{E29AF96C-F5C6-EE64-8A77-FCB86D7376B6}"/>
              </a:ext>
            </a:extLst>
          </p:cNvPr>
          <p:cNvSpPr txBox="1"/>
          <p:nvPr/>
        </p:nvSpPr>
        <p:spPr>
          <a:xfrm>
            <a:off x="674623" y="2782669"/>
            <a:ext cx="11428934" cy="646331"/>
          </a:xfrm>
          <a:prstGeom prst="rect">
            <a:avLst/>
          </a:prstGeom>
          <a:noFill/>
        </p:spPr>
        <p:txBody>
          <a:bodyPr wrap="square" rtlCol="0">
            <a:spAutoFit/>
          </a:bodyPr>
          <a:lstStyle/>
          <a:p>
            <a:r>
              <a:rPr lang="en-IN" dirty="0"/>
              <a:t>Dataset link: </a:t>
            </a:r>
            <a:r>
              <a:rPr lang="en-IN" dirty="0">
                <a:hlinkClick r:id="rId2"/>
              </a:rPr>
              <a:t>https://www.kaggle.com/datasets/arunasivapragasam/human-activity-recognition-dataset/data</a:t>
            </a:r>
            <a:endParaRPr lang="en-IN" dirty="0"/>
          </a:p>
        </p:txBody>
      </p:sp>
    </p:spTree>
    <p:extLst>
      <p:ext uri="{BB962C8B-B14F-4D97-AF65-F5344CB8AC3E}">
        <p14:creationId xmlns:p14="http://schemas.microsoft.com/office/powerpoint/2010/main" val="532161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30BB85-6302-1F1C-D54E-1BD55BF8AB52}"/>
              </a:ext>
            </a:extLst>
          </p:cNvPr>
          <p:cNvSpPr txBox="1"/>
          <p:nvPr/>
        </p:nvSpPr>
        <p:spPr>
          <a:xfrm>
            <a:off x="5281241" y="218739"/>
            <a:ext cx="31859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solidFill>
                  <a:srgbClr val="FFC000"/>
                </a:solidFill>
              </a:rPr>
              <a:t>Conclusion</a:t>
            </a:r>
          </a:p>
        </p:txBody>
      </p:sp>
      <p:sp>
        <p:nvSpPr>
          <p:cNvPr id="3" name="TextBox 2">
            <a:extLst>
              <a:ext uri="{FF2B5EF4-FFF2-40B4-BE49-F238E27FC236}">
                <a16:creationId xmlns:a16="http://schemas.microsoft.com/office/drawing/2014/main" id="{2DA1A73E-C28A-DAF6-707D-FC479D2918A0}"/>
              </a:ext>
            </a:extLst>
          </p:cNvPr>
          <p:cNvSpPr txBox="1"/>
          <p:nvPr/>
        </p:nvSpPr>
        <p:spPr>
          <a:xfrm>
            <a:off x="1057637" y="1315254"/>
            <a:ext cx="11135495"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This project successfully implements a</a:t>
            </a:r>
            <a:r>
              <a:rPr lang="en-US" sz="2000" dirty="0">
                <a:solidFill>
                  <a:schemeClr val="accent4">
                    <a:lumMod val="76000"/>
                  </a:schemeClr>
                </a:solidFill>
                <a:ea typeface="+mn-lt"/>
                <a:cs typeface="+mn-lt"/>
              </a:rPr>
              <a:t> </a:t>
            </a:r>
            <a:r>
              <a:rPr lang="en-US" sz="2000" b="1" dirty="0">
                <a:solidFill>
                  <a:schemeClr val="accent4">
                    <a:lumMod val="76000"/>
                  </a:schemeClr>
                </a:solidFill>
                <a:ea typeface="+mn-lt"/>
                <a:cs typeface="+mn-lt"/>
              </a:rPr>
              <a:t>CNN-LSTM model integrated with PCA</a:t>
            </a:r>
            <a:r>
              <a:rPr lang="en-US" sz="2000" dirty="0">
                <a:solidFill>
                  <a:schemeClr val="accent4"/>
                </a:solidFill>
                <a:ea typeface="+mn-lt"/>
                <a:cs typeface="+mn-lt"/>
              </a:rPr>
              <a:t> </a:t>
            </a:r>
            <a:r>
              <a:rPr lang="en-US" sz="2000" dirty="0">
                <a:ea typeface="+mn-lt"/>
                <a:cs typeface="+mn-lt"/>
              </a:rPr>
              <a:t>for</a:t>
            </a:r>
            <a:r>
              <a:rPr lang="en-US" sz="2000" dirty="0">
                <a:solidFill>
                  <a:schemeClr val="accent4"/>
                </a:solidFill>
                <a:ea typeface="+mn-lt"/>
                <a:cs typeface="+mn-lt"/>
              </a:rPr>
              <a:t> </a:t>
            </a:r>
            <a:r>
              <a:rPr lang="en-US" sz="2000" b="1" dirty="0">
                <a:solidFill>
                  <a:schemeClr val="accent4"/>
                </a:solidFill>
                <a:ea typeface="+mn-lt"/>
                <a:cs typeface="+mn-lt"/>
              </a:rPr>
              <a:t>Human</a:t>
            </a:r>
            <a:r>
              <a:rPr lang="en-US" sz="2000" b="1" dirty="0">
                <a:ea typeface="+mn-lt"/>
                <a:cs typeface="+mn-lt"/>
              </a:rPr>
              <a:t> </a:t>
            </a:r>
            <a:r>
              <a:rPr lang="en-US" sz="2000" b="1" dirty="0">
                <a:solidFill>
                  <a:schemeClr val="accent4"/>
                </a:solidFill>
                <a:ea typeface="+mn-lt"/>
                <a:cs typeface="+mn-lt"/>
              </a:rPr>
              <a:t>Activity Recognition (HAR)</a:t>
            </a:r>
            <a:r>
              <a:rPr lang="en-US" sz="2000" dirty="0">
                <a:ea typeface="+mn-lt"/>
                <a:cs typeface="+mn-lt"/>
              </a:rPr>
              <a:t> using sensor data from wearable devices. By leveraging </a:t>
            </a:r>
            <a:r>
              <a:rPr lang="en-US" sz="2000" b="1" dirty="0">
                <a:solidFill>
                  <a:schemeClr val="accent4"/>
                </a:solidFill>
                <a:ea typeface="+mn-lt"/>
                <a:cs typeface="+mn-lt"/>
              </a:rPr>
              <a:t>CNN</a:t>
            </a:r>
            <a:r>
              <a:rPr lang="en-US" sz="2000" dirty="0">
                <a:ea typeface="+mn-lt"/>
                <a:cs typeface="+mn-lt"/>
              </a:rPr>
              <a:t> for spatial feature extraction and </a:t>
            </a:r>
            <a:r>
              <a:rPr lang="en-US" sz="2000" b="1" dirty="0">
                <a:solidFill>
                  <a:schemeClr val="accent4"/>
                </a:solidFill>
                <a:ea typeface="+mn-lt"/>
                <a:cs typeface="+mn-lt"/>
              </a:rPr>
              <a:t>LSTM</a:t>
            </a:r>
            <a:r>
              <a:rPr lang="en-US" sz="2000" dirty="0">
                <a:solidFill>
                  <a:schemeClr val="accent4"/>
                </a:solidFill>
                <a:ea typeface="+mn-lt"/>
                <a:cs typeface="+mn-lt"/>
              </a:rPr>
              <a:t> </a:t>
            </a:r>
            <a:r>
              <a:rPr lang="en-US" sz="2000" dirty="0">
                <a:ea typeface="+mn-lt"/>
                <a:cs typeface="+mn-lt"/>
              </a:rPr>
              <a:t>for temporal sequence learning, the model effectively classifies human activities with high accuracy. The addition of </a:t>
            </a:r>
            <a:r>
              <a:rPr lang="en-US" sz="2000" b="1" dirty="0">
                <a:solidFill>
                  <a:schemeClr val="accent4">
                    <a:lumMod val="76000"/>
                  </a:schemeClr>
                </a:solidFill>
                <a:ea typeface="+mn-lt"/>
                <a:cs typeface="+mn-lt"/>
              </a:rPr>
              <a:t>PCA</a:t>
            </a:r>
            <a:r>
              <a:rPr lang="en-US" sz="2000" dirty="0">
                <a:solidFill>
                  <a:schemeClr val="accent4">
                    <a:lumMod val="76000"/>
                  </a:schemeClr>
                </a:solidFill>
                <a:ea typeface="+mn-lt"/>
                <a:cs typeface="+mn-lt"/>
              </a:rPr>
              <a:t> </a:t>
            </a:r>
            <a:r>
              <a:rPr lang="en-US" sz="2000" dirty="0">
                <a:ea typeface="+mn-lt"/>
                <a:cs typeface="+mn-lt"/>
              </a:rPr>
              <a:t>optimizes the model by reducing dimensionality while preserving critical information, leading to improved computational efficiency.</a:t>
            </a:r>
            <a:endParaRPr lang="en-US" sz="2000" dirty="0"/>
          </a:p>
          <a:p>
            <a:r>
              <a:rPr lang="en-US" sz="2000" dirty="0">
                <a:ea typeface="+mn-lt"/>
                <a:cs typeface="+mn-lt"/>
              </a:rPr>
              <a:t>Our proposed model achieves </a:t>
            </a:r>
            <a:r>
              <a:rPr lang="en-US" sz="2000" b="1" dirty="0">
                <a:solidFill>
                  <a:schemeClr val="accent4">
                    <a:lumMod val="76000"/>
                  </a:schemeClr>
                </a:solidFill>
                <a:ea typeface="+mn-lt"/>
                <a:cs typeface="+mn-lt"/>
              </a:rPr>
              <a:t>99% accuracy on the </a:t>
            </a:r>
            <a:r>
              <a:rPr lang="en-US" sz="2000" b="1" err="1">
                <a:solidFill>
                  <a:schemeClr val="accent4">
                    <a:lumMod val="76000"/>
                  </a:schemeClr>
                </a:solidFill>
                <a:ea typeface="+mn-lt"/>
                <a:cs typeface="+mn-lt"/>
              </a:rPr>
              <a:t>iSPL</a:t>
            </a:r>
            <a:r>
              <a:rPr lang="en-US" sz="2000" b="1" dirty="0">
                <a:solidFill>
                  <a:schemeClr val="accent4">
                    <a:lumMod val="76000"/>
                  </a:schemeClr>
                </a:solidFill>
                <a:ea typeface="+mn-lt"/>
                <a:cs typeface="+mn-lt"/>
              </a:rPr>
              <a:t> dataset</a:t>
            </a:r>
            <a:r>
              <a:rPr lang="en-US" sz="2000" dirty="0">
                <a:solidFill>
                  <a:schemeClr val="accent4">
                    <a:lumMod val="76000"/>
                  </a:schemeClr>
                </a:solidFill>
                <a:ea typeface="+mn-lt"/>
                <a:cs typeface="+mn-lt"/>
              </a:rPr>
              <a:t> </a:t>
            </a:r>
            <a:r>
              <a:rPr lang="en-US" sz="2000" dirty="0">
                <a:ea typeface="+mn-lt"/>
                <a:cs typeface="+mn-lt"/>
              </a:rPr>
              <a:t>and </a:t>
            </a:r>
            <a:r>
              <a:rPr lang="en-US" sz="2000" b="1" dirty="0">
                <a:solidFill>
                  <a:schemeClr val="accent4">
                    <a:lumMod val="76000"/>
                  </a:schemeClr>
                </a:solidFill>
                <a:ea typeface="+mn-lt"/>
                <a:cs typeface="+mn-lt"/>
              </a:rPr>
              <a:t>92% accuracy on</a:t>
            </a:r>
            <a:r>
              <a:rPr lang="en-US" sz="2000" b="1" dirty="0">
                <a:ea typeface="+mn-lt"/>
                <a:cs typeface="+mn-lt"/>
              </a:rPr>
              <a:t> </a:t>
            </a:r>
            <a:r>
              <a:rPr lang="en-US" sz="2000" b="1" dirty="0">
                <a:solidFill>
                  <a:schemeClr val="accent4">
                    <a:lumMod val="76000"/>
                  </a:schemeClr>
                </a:solidFill>
                <a:ea typeface="+mn-lt"/>
                <a:cs typeface="+mn-lt"/>
              </a:rPr>
              <a:t>the UCI HAR dataset</a:t>
            </a:r>
            <a:r>
              <a:rPr lang="en-US" sz="2000" dirty="0">
                <a:solidFill>
                  <a:schemeClr val="accent4">
                    <a:lumMod val="76000"/>
                  </a:schemeClr>
                </a:solidFill>
                <a:ea typeface="+mn-lt"/>
                <a:cs typeface="+mn-lt"/>
              </a:rPr>
              <a:t>,</a:t>
            </a:r>
            <a:r>
              <a:rPr lang="en-US" sz="2000" dirty="0">
                <a:ea typeface="+mn-lt"/>
                <a:cs typeface="+mn-lt"/>
              </a:rPr>
              <a:t> outperforming traditional machine learning approaches like </a:t>
            </a:r>
            <a:r>
              <a:rPr lang="en-US" sz="2000" b="1" dirty="0">
                <a:solidFill>
                  <a:schemeClr val="accent4">
                    <a:lumMod val="76000"/>
                  </a:schemeClr>
                </a:solidFill>
                <a:ea typeface="+mn-lt"/>
                <a:cs typeface="+mn-lt"/>
              </a:rPr>
              <a:t>SVM</a:t>
            </a:r>
            <a:r>
              <a:rPr lang="en-US" sz="2000" dirty="0">
                <a:ea typeface="+mn-lt"/>
                <a:cs typeface="+mn-lt"/>
              </a:rPr>
              <a:t> and </a:t>
            </a:r>
            <a:r>
              <a:rPr lang="en-US" sz="2000" b="1" dirty="0">
                <a:solidFill>
                  <a:schemeClr val="accent4">
                    <a:lumMod val="76000"/>
                  </a:schemeClr>
                </a:solidFill>
                <a:ea typeface="+mn-lt"/>
                <a:cs typeface="+mn-lt"/>
              </a:rPr>
              <a:t>Random Forest</a:t>
            </a:r>
            <a:r>
              <a:rPr lang="en-US" sz="2000" dirty="0">
                <a:solidFill>
                  <a:schemeClr val="accent4">
                    <a:lumMod val="76000"/>
                  </a:schemeClr>
                </a:solidFill>
                <a:ea typeface="+mn-lt"/>
                <a:cs typeface="+mn-lt"/>
              </a:rPr>
              <a:t>. </a:t>
            </a:r>
            <a:r>
              <a:rPr lang="en-US" sz="2000" dirty="0">
                <a:ea typeface="+mn-lt"/>
                <a:cs typeface="+mn-lt"/>
              </a:rPr>
              <a:t>The results demonstrate that </a:t>
            </a:r>
            <a:r>
              <a:rPr lang="en-US" sz="2000" b="1" dirty="0">
                <a:solidFill>
                  <a:schemeClr val="accent4">
                    <a:lumMod val="76000"/>
                  </a:schemeClr>
                </a:solidFill>
                <a:ea typeface="+mn-lt"/>
                <a:cs typeface="+mn-lt"/>
              </a:rPr>
              <a:t>deep learning-based HAR systems</a:t>
            </a:r>
            <a:r>
              <a:rPr lang="en-US" sz="2000" dirty="0">
                <a:ea typeface="+mn-lt"/>
                <a:cs typeface="+mn-lt"/>
              </a:rPr>
              <a:t> can provide robust and efficient solutions for real-world applications, including</a:t>
            </a:r>
            <a:r>
              <a:rPr lang="en-US" sz="2000" dirty="0">
                <a:solidFill>
                  <a:schemeClr val="accent4">
                    <a:lumMod val="76000"/>
                  </a:schemeClr>
                </a:solidFill>
                <a:ea typeface="+mn-lt"/>
                <a:cs typeface="+mn-lt"/>
              </a:rPr>
              <a:t> </a:t>
            </a:r>
            <a:r>
              <a:rPr lang="en-US" sz="2000" b="1" dirty="0">
                <a:solidFill>
                  <a:schemeClr val="accent4">
                    <a:lumMod val="76000"/>
                  </a:schemeClr>
                </a:solidFill>
                <a:ea typeface="+mn-lt"/>
                <a:cs typeface="+mn-lt"/>
              </a:rPr>
              <a:t>health monitoring, smart home automation, and fitness tracking</a:t>
            </a:r>
            <a:r>
              <a:rPr lang="en-US" sz="2000" dirty="0">
                <a:solidFill>
                  <a:schemeClr val="accent4">
                    <a:lumMod val="76000"/>
                  </a:schemeClr>
                </a:solidFill>
                <a:ea typeface="+mn-lt"/>
                <a:cs typeface="+mn-lt"/>
              </a:rPr>
              <a:t>.</a:t>
            </a:r>
            <a:endParaRPr lang="en-US" sz="2000">
              <a:solidFill>
                <a:schemeClr val="accent4">
                  <a:lumMod val="76000"/>
                </a:schemeClr>
              </a:solidFill>
            </a:endParaRPr>
          </a:p>
          <a:p>
            <a:r>
              <a:rPr lang="en-US" sz="2000" dirty="0">
                <a:ea typeface="+mn-lt"/>
                <a:cs typeface="+mn-lt"/>
              </a:rPr>
              <a:t>Future improvements could focus on optimizing the model for </a:t>
            </a:r>
            <a:r>
              <a:rPr lang="en-US" sz="2000" b="1" dirty="0">
                <a:solidFill>
                  <a:schemeClr val="accent4">
                    <a:lumMod val="76000"/>
                  </a:schemeClr>
                </a:solidFill>
                <a:ea typeface="+mn-lt"/>
                <a:cs typeface="+mn-lt"/>
              </a:rPr>
              <a:t>real-time deployment on mobile and IoT devices</a:t>
            </a:r>
            <a:r>
              <a:rPr lang="en-US" sz="2000" dirty="0">
                <a:solidFill>
                  <a:schemeClr val="accent4">
                    <a:lumMod val="76000"/>
                  </a:schemeClr>
                </a:solidFill>
                <a:ea typeface="+mn-lt"/>
                <a:cs typeface="+mn-lt"/>
              </a:rPr>
              <a:t>,</a:t>
            </a:r>
            <a:r>
              <a:rPr lang="en-US" sz="2000" dirty="0">
                <a:ea typeface="+mn-lt"/>
                <a:cs typeface="+mn-lt"/>
              </a:rPr>
              <a:t> integrating</a:t>
            </a:r>
            <a:r>
              <a:rPr lang="en-US" sz="2000" dirty="0">
                <a:solidFill>
                  <a:schemeClr val="accent4">
                    <a:lumMod val="76000"/>
                  </a:schemeClr>
                </a:solidFill>
                <a:ea typeface="+mn-lt"/>
                <a:cs typeface="+mn-lt"/>
              </a:rPr>
              <a:t> </a:t>
            </a:r>
            <a:r>
              <a:rPr lang="en-US" sz="2000" b="1" dirty="0">
                <a:solidFill>
                  <a:schemeClr val="accent4">
                    <a:lumMod val="76000"/>
                  </a:schemeClr>
                </a:solidFill>
                <a:ea typeface="+mn-lt"/>
                <a:cs typeface="+mn-lt"/>
              </a:rPr>
              <a:t>Transformer architectures</a:t>
            </a:r>
            <a:r>
              <a:rPr lang="en-US" sz="2000" dirty="0">
                <a:solidFill>
                  <a:schemeClr val="accent4">
                    <a:lumMod val="76000"/>
                  </a:schemeClr>
                </a:solidFill>
                <a:ea typeface="+mn-lt"/>
                <a:cs typeface="+mn-lt"/>
              </a:rPr>
              <a:t>,</a:t>
            </a:r>
            <a:r>
              <a:rPr lang="en-US" sz="2000" dirty="0">
                <a:ea typeface="+mn-lt"/>
                <a:cs typeface="+mn-lt"/>
              </a:rPr>
              <a:t> and using</a:t>
            </a:r>
            <a:r>
              <a:rPr lang="en-US" sz="2000" dirty="0">
                <a:solidFill>
                  <a:schemeClr val="accent4">
                    <a:lumMod val="76000"/>
                  </a:schemeClr>
                </a:solidFill>
                <a:ea typeface="+mn-lt"/>
                <a:cs typeface="+mn-lt"/>
              </a:rPr>
              <a:t> </a:t>
            </a:r>
            <a:r>
              <a:rPr lang="en-US" sz="2000" b="1" dirty="0">
                <a:solidFill>
                  <a:schemeClr val="accent4">
                    <a:lumMod val="76000"/>
                  </a:schemeClr>
                </a:solidFill>
                <a:ea typeface="+mn-lt"/>
                <a:cs typeface="+mn-lt"/>
              </a:rPr>
              <a:t>data augmentation</a:t>
            </a:r>
            <a:r>
              <a:rPr lang="en-US" sz="2000" dirty="0">
                <a:ea typeface="+mn-lt"/>
                <a:cs typeface="+mn-lt"/>
              </a:rPr>
              <a:t> to enhance generalization across different users and environments. This research highlights the potential of deep learning in </a:t>
            </a:r>
            <a:r>
              <a:rPr lang="en-US" sz="2000" b="1" dirty="0">
                <a:solidFill>
                  <a:schemeClr val="accent4">
                    <a:lumMod val="76000"/>
                  </a:schemeClr>
                </a:solidFill>
                <a:ea typeface="+mn-lt"/>
                <a:cs typeface="+mn-lt"/>
              </a:rPr>
              <a:t>human behavior analysis</a:t>
            </a:r>
            <a:r>
              <a:rPr lang="en-US" sz="2000" dirty="0">
                <a:ea typeface="+mn-lt"/>
                <a:cs typeface="+mn-lt"/>
              </a:rPr>
              <a:t> and its application in next-generation smart systems. </a:t>
            </a:r>
            <a:endParaRPr lang="en-US" sz="2000" dirty="0"/>
          </a:p>
          <a:p>
            <a:pPr algn="l"/>
            <a:endParaRPr lang="en-US" dirty="0"/>
          </a:p>
        </p:txBody>
      </p:sp>
    </p:spTree>
    <p:extLst>
      <p:ext uri="{BB962C8B-B14F-4D97-AF65-F5344CB8AC3E}">
        <p14:creationId xmlns:p14="http://schemas.microsoft.com/office/powerpoint/2010/main" val="2785511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ADB9A-EB61-3EC2-60CF-90F20C2F008E}"/>
              </a:ext>
            </a:extLst>
          </p:cNvPr>
          <p:cNvSpPr txBox="1"/>
          <p:nvPr/>
        </p:nvSpPr>
        <p:spPr>
          <a:xfrm>
            <a:off x="4094018" y="1246909"/>
            <a:ext cx="5681363" cy="4216539"/>
          </a:xfrm>
          <a:prstGeom prst="rect">
            <a:avLst/>
          </a:prstGeom>
          <a:noFill/>
        </p:spPr>
        <p:txBody>
          <a:bodyPr wrap="none" lIns="91440" tIns="45720" rIns="91440" bIns="45720" rtlCol="0" anchor="t">
            <a:spAutoFit/>
          </a:bodyPr>
          <a:lstStyle/>
          <a:p>
            <a:endParaRPr lang="en-IN"/>
          </a:p>
          <a:p>
            <a:r>
              <a:rPr lang="en-IN" sz="2800" b="1"/>
              <a:t>          TEAM MEMBERS:</a:t>
            </a:r>
          </a:p>
          <a:p>
            <a:endParaRPr lang="en-IN"/>
          </a:p>
          <a:p>
            <a:endParaRPr lang="en-IN"/>
          </a:p>
          <a:p>
            <a:r>
              <a:rPr lang="en-IN" sz="2400">
                <a:solidFill>
                  <a:schemeClr val="bg2">
                    <a:lumMod val="50000"/>
                  </a:schemeClr>
                </a:solidFill>
              </a:rPr>
              <a:t>SIVA ADITYA:CB.SC.U4AIE24126</a:t>
            </a:r>
          </a:p>
          <a:p>
            <a:endParaRPr lang="en-IN" sz="2400">
              <a:solidFill>
                <a:schemeClr val="bg2">
                  <a:lumMod val="50000"/>
                </a:schemeClr>
              </a:solidFill>
            </a:endParaRPr>
          </a:p>
          <a:p>
            <a:r>
              <a:rPr lang="en-IN" sz="2400">
                <a:solidFill>
                  <a:schemeClr val="bg2">
                    <a:lumMod val="50000"/>
                  </a:schemeClr>
                </a:solidFill>
              </a:rPr>
              <a:t>SIDDARTH SANKAR:CB.SC.U4AIE24151</a:t>
            </a:r>
          </a:p>
          <a:p>
            <a:endParaRPr lang="en-IN" sz="2400">
              <a:solidFill>
                <a:schemeClr val="bg2">
                  <a:lumMod val="50000"/>
                </a:schemeClr>
              </a:solidFill>
            </a:endParaRPr>
          </a:p>
          <a:p>
            <a:r>
              <a:rPr lang="en-IN" sz="2400">
                <a:solidFill>
                  <a:schemeClr val="bg2">
                    <a:lumMod val="50000"/>
                  </a:schemeClr>
                </a:solidFill>
              </a:rPr>
              <a:t>AADIJITH:CB.SC.U4AIE24113</a:t>
            </a:r>
          </a:p>
          <a:p>
            <a:endParaRPr lang="en-IN" sz="2400">
              <a:solidFill>
                <a:schemeClr val="bg2">
                  <a:lumMod val="50000"/>
                </a:schemeClr>
              </a:solidFill>
            </a:endParaRPr>
          </a:p>
          <a:p>
            <a:r>
              <a:rPr lang="en-IN" sz="2400">
                <a:solidFill>
                  <a:schemeClr val="bg2">
                    <a:lumMod val="50000"/>
                  </a:schemeClr>
                </a:solidFill>
              </a:rPr>
              <a:t>KAMALESH:CB.SC.U4AIE24121</a:t>
            </a:r>
          </a:p>
          <a:p>
            <a:endParaRPr lang="en-IN"/>
          </a:p>
        </p:txBody>
      </p:sp>
    </p:spTree>
    <p:extLst>
      <p:ext uri="{BB962C8B-B14F-4D97-AF65-F5344CB8AC3E}">
        <p14:creationId xmlns:p14="http://schemas.microsoft.com/office/powerpoint/2010/main" val="1293980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9BE219-584C-DBDF-6198-74892753DA61}"/>
              </a:ext>
            </a:extLst>
          </p:cNvPr>
          <p:cNvSpPr txBox="1"/>
          <p:nvPr/>
        </p:nvSpPr>
        <p:spPr>
          <a:xfrm>
            <a:off x="4699624" y="290946"/>
            <a:ext cx="2792752" cy="523220"/>
          </a:xfrm>
          <a:prstGeom prst="rect">
            <a:avLst/>
          </a:prstGeom>
          <a:noFill/>
        </p:spPr>
        <p:txBody>
          <a:bodyPr wrap="none" rtlCol="0">
            <a:spAutoFit/>
          </a:bodyPr>
          <a:lstStyle/>
          <a:p>
            <a:r>
              <a:rPr lang="en-IN" sz="2800" b="1">
                <a:solidFill>
                  <a:schemeClr val="accent5"/>
                </a:solidFill>
              </a:rPr>
              <a:t>INTRODUCTION</a:t>
            </a:r>
          </a:p>
        </p:txBody>
      </p:sp>
      <p:sp>
        <p:nvSpPr>
          <p:cNvPr id="6" name="Rectangle 2">
            <a:extLst>
              <a:ext uri="{FF2B5EF4-FFF2-40B4-BE49-F238E27FC236}">
                <a16:creationId xmlns:a16="http://schemas.microsoft.com/office/drawing/2014/main" id="{D9C65B28-EF1E-009E-505B-56ED4225AF75}"/>
              </a:ext>
            </a:extLst>
          </p:cNvPr>
          <p:cNvSpPr>
            <a:spLocks noChangeArrowheads="1"/>
          </p:cNvSpPr>
          <p:nvPr/>
        </p:nvSpPr>
        <p:spPr bwMode="auto">
          <a:xfrm>
            <a:off x="1841341" y="1230513"/>
            <a:ext cx="10253677"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accent2"/>
                </a:solidFill>
                <a:effectLst/>
                <a:latin typeface="Arial" panose="020B0604020202020204" pitchFamily="34" charset="0"/>
              </a:rPr>
              <a:t>Human Activity Recognition (HAR)</a:t>
            </a:r>
            <a:r>
              <a:rPr kumimoji="0" lang="en-US" altLang="en-US" sz="2400" b="0" i="0" u="none" strike="noStrike" cap="none" normalizeH="0" baseline="0">
                <a:ln>
                  <a:noFill/>
                </a:ln>
                <a:solidFill>
                  <a:schemeClr val="accent2"/>
                </a:solidFill>
                <a:effectLst/>
                <a:latin typeface="Arial" panose="020B0604020202020204" pitchFamily="34" charset="0"/>
              </a:rPr>
              <a:t>: </a:t>
            </a:r>
            <a:r>
              <a:rPr kumimoji="0" lang="en-US" altLang="en-US" sz="2400" b="0" i="0" u="none" strike="noStrike" cap="none" normalizeH="0" baseline="0">
                <a:ln>
                  <a:noFill/>
                </a:ln>
                <a:solidFill>
                  <a:schemeClr val="tx1"/>
                </a:solidFill>
                <a:effectLst/>
                <a:latin typeface="Arial" panose="020B0604020202020204" pitchFamily="34" charset="0"/>
              </a:rPr>
              <a:t>Identifies activities like walking, running, and sitting using sensor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accent2"/>
                </a:solidFill>
                <a:effectLst/>
                <a:latin typeface="Arial" panose="020B0604020202020204" pitchFamily="34" charset="0"/>
              </a:rPr>
              <a:t>Challenges</a:t>
            </a:r>
            <a:r>
              <a:rPr kumimoji="0" lang="en-US" altLang="en-US" sz="2400" b="0" i="0" u="none" strike="noStrike" cap="none" normalizeH="0" baseline="0">
                <a:ln>
                  <a:noFill/>
                </a:ln>
                <a:solidFill>
                  <a:schemeClr val="accent2"/>
                </a:solidFill>
                <a:effectLst/>
                <a:latin typeface="Arial" panose="020B0604020202020204" pitchFamily="34" charset="0"/>
              </a:rPr>
              <a:t>:</a:t>
            </a:r>
            <a:r>
              <a:rPr kumimoji="0" lang="en-US" altLang="en-US" sz="2400" b="0" i="0" u="none" strike="noStrike" cap="none" normalizeH="0" baseline="0">
                <a:ln>
                  <a:noFill/>
                </a:ln>
                <a:solidFill>
                  <a:schemeClr val="tx1"/>
                </a:solidFill>
                <a:effectLst/>
                <a:latin typeface="Arial" panose="020B0604020202020204" pitchFamily="34" charset="0"/>
              </a:rPr>
              <a:t> High-dimensional data, computational complexity, and noise.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accent2"/>
                </a:solidFill>
                <a:effectLst/>
                <a:latin typeface="Arial" panose="020B0604020202020204" pitchFamily="34" charset="0"/>
              </a:rPr>
              <a:t>Principal Component Analysis (PCA)</a:t>
            </a:r>
            <a:r>
              <a:rPr kumimoji="0" lang="en-US" altLang="en-US" sz="2400" b="0" i="0" u="none" strike="noStrike" cap="none" normalizeH="0" baseline="0">
                <a:ln>
                  <a:noFill/>
                </a:ln>
                <a:solidFill>
                  <a:schemeClr val="accent2"/>
                </a:solidFill>
                <a:effectLst/>
                <a:latin typeface="Arial" panose="020B0604020202020204" pitchFamily="34" charset="0"/>
              </a:rPr>
              <a:t>: </a:t>
            </a:r>
            <a:r>
              <a:rPr kumimoji="0" lang="en-US" altLang="en-US" sz="2400" b="0" i="0" u="none" strike="noStrike" cap="none" normalizeH="0" baseline="0">
                <a:ln>
                  <a:noFill/>
                </a:ln>
                <a:solidFill>
                  <a:schemeClr val="tx1"/>
                </a:solidFill>
                <a:effectLst/>
                <a:latin typeface="Arial" panose="020B0604020202020204" pitchFamily="34" charset="0"/>
              </a:rPr>
              <a:t>A technique for reducing dimensionality while preserving key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accent2"/>
                </a:solidFill>
                <a:effectLst/>
                <a:latin typeface="Arial" panose="020B0604020202020204" pitchFamily="34" charset="0"/>
              </a:rPr>
              <a:t>Benefits of PCA in HAR</a:t>
            </a:r>
            <a:r>
              <a:rPr kumimoji="0" lang="en-US" altLang="en-US" sz="2400" b="0" i="0" u="none" strike="noStrike" cap="none" normalizeH="0" baseline="0">
                <a:ln>
                  <a:noFill/>
                </a:ln>
                <a:solidFill>
                  <a:schemeClr val="accent2"/>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Reduces computational load.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Removes redundant and less informative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Improves classification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panose="020B0604020202020204" pitchFamily="34" charset="0"/>
              </a:rPr>
              <a:t>Enhances real-time processing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264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0E7353-F390-E30C-F0E6-8C3AFA2ED539}"/>
              </a:ext>
            </a:extLst>
          </p:cNvPr>
          <p:cNvSpPr txBox="1"/>
          <p:nvPr/>
        </p:nvSpPr>
        <p:spPr>
          <a:xfrm>
            <a:off x="2670928" y="76992"/>
            <a:ext cx="7645138" cy="1077218"/>
          </a:xfrm>
          <a:prstGeom prst="rect">
            <a:avLst/>
          </a:prstGeom>
          <a:noFill/>
        </p:spPr>
        <p:txBody>
          <a:bodyPr wrap="square" rtlCol="0">
            <a:spAutoFit/>
          </a:bodyPr>
          <a:lstStyle/>
          <a:p>
            <a:r>
              <a:rPr lang="en-IN" sz="3200" b="1" i="0" dirty="0">
                <a:solidFill>
                  <a:schemeClr val="accent5"/>
                </a:solidFill>
                <a:effectLst/>
                <a:latin typeface="+mj-lt"/>
              </a:rPr>
              <a:t>Principal Component Analysis(PCA)</a:t>
            </a:r>
          </a:p>
          <a:p>
            <a:endParaRPr lang="en-IN" sz="3200" b="1" i="0" dirty="0">
              <a:solidFill>
                <a:srgbClr val="FFFFFF"/>
              </a:solidFill>
              <a:effectLst/>
              <a:latin typeface="+mj-lt"/>
            </a:endParaRPr>
          </a:p>
        </p:txBody>
      </p:sp>
      <p:sp>
        <p:nvSpPr>
          <p:cNvPr id="3" name="TextBox 2">
            <a:extLst>
              <a:ext uri="{FF2B5EF4-FFF2-40B4-BE49-F238E27FC236}">
                <a16:creationId xmlns:a16="http://schemas.microsoft.com/office/drawing/2014/main" id="{158B6310-B613-DC1D-5370-53B6104CDD6B}"/>
              </a:ext>
            </a:extLst>
          </p:cNvPr>
          <p:cNvSpPr txBox="1"/>
          <p:nvPr/>
        </p:nvSpPr>
        <p:spPr>
          <a:xfrm>
            <a:off x="1781666" y="615601"/>
            <a:ext cx="10410334" cy="6689011"/>
          </a:xfrm>
          <a:prstGeom prst="rect">
            <a:avLst/>
          </a:prstGeom>
          <a:noFill/>
        </p:spPr>
        <p:txBody>
          <a:bodyPr wrap="square" rtlCol="0">
            <a:spAutoFit/>
          </a:bodyPr>
          <a:lstStyle/>
          <a:p>
            <a:pPr algn="l" rtl="0" fontAlgn="base">
              <a:spcAft>
                <a:spcPts val="750"/>
              </a:spcAft>
            </a:pPr>
            <a:r>
              <a:rPr lang="en-US" sz="2400" b="0" i="0" dirty="0">
                <a:effectLst/>
              </a:rPr>
              <a:t>Having too many features in data can cause problems like overfitting (good on training data but poor on new data), slower computation, and lower accuracy. This is called the </a:t>
            </a:r>
            <a:r>
              <a:rPr lang="en-US" sz="2400" b="1" i="0" u="sng" dirty="0">
                <a:effectLst/>
                <a:hlinkClick r:id="rId2">
                  <a:extLst>
                    <a:ext uri="{A12FA001-AC4F-418D-AE19-62706E023703}">
                      <ahyp:hlinkClr xmlns:ahyp="http://schemas.microsoft.com/office/drawing/2018/hyperlinkcolor" val="tx"/>
                    </a:ext>
                  </a:extLst>
                </a:hlinkClick>
              </a:rPr>
              <a:t>curse of dimensionality</a:t>
            </a:r>
            <a:r>
              <a:rPr lang="en-US" sz="2400" b="0" i="0" dirty="0">
                <a:effectLst/>
              </a:rPr>
              <a:t>, where more features exponentially increase the data needed for reliable results.</a:t>
            </a:r>
          </a:p>
          <a:p>
            <a:pPr algn="l" rtl="0" fontAlgn="base">
              <a:spcAft>
                <a:spcPts val="750"/>
              </a:spcAft>
            </a:pPr>
            <a:r>
              <a:rPr lang="en-US" sz="2400" b="0" i="0" dirty="0">
                <a:effectLst/>
              </a:rPr>
              <a:t>The explosion of feature combinations makes sampling harder In high-dimensional data and tasks like </a:t>
            </a:r>
            <a:r>
              <a:rPr lang="en-US" sz="2400" b="1" i="0" dirty="0">
                <a:effectLst/>
              </a:rPr>
              <a:t>clustering or classification more complex and slower.</a:t>
            </a:r>
          </a:p>
          <a:p>
            <a:pPr algn="l" rtl="0" fontAlgn="base">
              <a:spcAft>
                <a:spcPts val="750"/>
              </a:spcAft>
            </a:pPr>
            <a:r>
              <a:rPr lang="en-US" sz="2400" b="0" i="1" dirty="0">
                <a:effectLst/>
              </a:rPr>
              <a:t>To tackle this problem, we use Feature engineering Techniques ,such as </a:t>
            </a:r>
            <a:r>
              <a:rPr lang="en-US" sz="2400" b="1" i="1" dirty="0">
                <a:effectLst/>
              </a:rPr>
              <a:t>feature selection</a:t>
            </a:r>
            <a:r>
              <a:rPr lang="en-US" sz="2400" b="0" i="1" dirty="0">
                <a:effectLst/>
              </a:rPr>
              <a:t> (choosing the most important features) and </a:t>
            </a:r>
            <a:r>
              <a:rPr lang="en-US" sz="2400" b="1" i="1" dirty="0">
                <a:effectLst/>
              </a:rPr>
              <a:t>feature extraction</a:t>
            </a:r>
            <a:r>
              <a:rPr lang="en-US" sz="2400" b="0" i="1" dirty="0">
                <a:effectLst/>
              </a:rPr>
              <a:t> (creating new features from the original ones). One popular feature extraction method is </a:t>
            </a:r>
            <a:r>
              <a:rPr lang="en-US" sz="2400" b="1" i="1" u="sng" dirty="0">
                <a:effectLst/>
                <a:hlinkClick r:id="rId3">
                  <a:extLst>
                    <a:ext uri="{A12FA001-AC4F-418D-AE19-62706E023703}">
                      <ahyp:hlinkClr xmlns:ahyp="http://schemas.microsoft.com/office/drawing/2018/hyperlinkcolor" val="tx"/>
                    </a:ext>
                  </a:extLst>
                </a:hlinkClick>
              </a:rPr>
              <a:t>dimensionality reduction</a:t>
            </a:r>
            <a:r>
              <a:rPr lang="en-US" sz="2400" b="0" i="1" dirty="0">
                <a:effectLst/>
              </a:rPr>
              <a:t>, which reduces the number of features while keeping as much important information as possible.</a:t>
            </a:r>
          </a:p>
          <a:p>
            <a:pPr algn="l" rtl="0" fontAlgn="base">
              <a:spcAft>
                <a:spcPts val="750"/>
              </a:spcAft>
            </a:pPr>
            <a:r>
              <a:rPr lang="en-US" sz="2400" b="0" i="0" dirty="0">
                <a:effectLst/>
              </a:rPr>
              <a:t>One of the most widely used dimensionality reduction techniques is </a:t>
            </a:r>
            <a:r>
              <a:rPr lang="en-US" sz="2400" b="1" i="0" dirty="0">
                <a:effectLst/>
              </a:rPr>
              <a:t>Principal Component Analysis (PCA)</a:t>
            </a:r>
            <a:r>
              <a:rPr lang="en-US" sz="2400" b="0" i="0" dirty="0">
                <a:effectLst/>
              </a:rPr>
              <a:t>.</a:t>
            </a:r>
          </a:p>
          <a:p>
            <a:endParaRPr lang="en-IN" dirty="0"/>
          </a:p>
        </p:txBody>
      </p:sp>
    </p:spTree>
    <p:extLst>
      <p:ext uri="{BB962C8B-B14F-4D97-AF65-F5344CB8AC3E}">
        <p14:creationId xmlns:p14="http://schemas.microsoft.com/office/powerpoint/2010/main" val="224214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1CF983-7142-97B0-6640-564734A529D9}"/>
              </a:ext>
            </a:extLst>
          </p:cNvPr>
          <p:cNvSpPr txBox="1"/>
          <p:nvPr/>
        </p:nvSpPr>
        <p:spPr>
          <a:xfrm>
            <a:off x="2187018" y="216818"/>
            <a:ext cx="8418137" cy="1077218"/>
          </a:xfrm>
          <a:prstGeom prst="rect">
            <a:avLst/>
          </a:prstGeom>
          <a:noFill/>
        </p:spPr>
        <p:txBody>
          <a:bodyPr wrap="square" rtlCol="0">
            <a:spAutoFit/>
          </a:bodyPr>
          <a:lstStyle/>
          <a:p>
            <a:r>
              <a:rPr lang="en-IN" sz="3200" b="1" dirty="0">
                <a:solidFill>
                  <a:schemeClr val="accent5"/>
                </a:solidFill>
                <a:latin typeface="+mj-lt"/>
              </a:rPr>
              <a:t>Convolutional Neural Network(CNN) and </a:t>
            </a:r>
            <a:r>
              <a:rPr lang="en-IN" sz="3200" b="1" i="0" dirty="0">
                <a:solidFill>
                  <a:schemeClr val="accent5"/>
                </a:solidFill>
                <a:effectLst/>
                <a:latin typeface="+mj-lt"/>
              </a:rPr>
              <a:t>Long short-term memory(LSTM)</a:t>
            </a:r>
            <a:endParaRPr lang="en-IN" sz="3200" b="1" dirty="0">
              <a:solidFill>
                <a:schemeClr val="accent5"/>
              </a:solidFill>
              <a:latin typeface="+mj-lt"/>
            </a:endParaRPr>
          </a:p>
        </p:txBody>
      </p:sp>
      <p:sp>
        <p:nvSpPr>
          <p:cNvPr id="3" name="TextBox 2">
            <a:extLst>
              <a:ext uri="{FF2B5EF4-FFF2-40B4-BE49-F238E27FC236}">
                <a16:creationId xmlns:a16="http://schemas.microsoft.com/office/drawing/2014/main" id="{920250A4-25C5-00EA-3E4B-1E0CDBB1D20B}"/>
              </a:ext>
            </a:extLst>
          </p:cNvPr>
          <p:cNvSpPr txBox="1"/>
          <p:nvPr/>
        </p:nvSpPr>
        <p:spPr>
          <a:xfrm>
            <a:off x="1248899" y="1378203"/>
            <a:ext cx="10294374" cy="5262979"/>
          </a:xfrm>
          <a:prstGeom prst="rect">
            <a:avLst/>
          </a:prstGeom>
          <a:noFill/>
        </p:spPr>
        <p:txBody>
          <a:bodyPr wrap="square" rtlCol="0">
            <a:spAutoFit/>
          </a:bodyPr>
          <a:lstStyle/>
          <a:p>
            <a:r>
              <a:rPr lang="en-US" sz="2800" b="0" i="0" dirty="0">
                <a:effectLst/>
              </a:rPr>
              <a:t>A </a:t>
            </a:r>
            <a:r>
              <a:rPr lang="en-US" sz="2800" b="1" i="0" dirty="0">
                <a:effectLst/>
              </a:rPr>
              <a:t>convolutional neural network </a:t>
            </a:r>
            <a:r>
              <a:rPr lang="en-US" sz="2800" b="0" i="0" dirty="0">
                <a:effectLst/>
              </a:rPr>
              <a:t>(CNN) is a type of artificial neural network that uses deep learning to identify patterns in data. CNNs are often used to identify objects, classes, and categories in images. They can also be used to classify audio, time-series, and signal data. </a:t>
            </a:r>
          </a:p>
          <a:p>
            <a:endParaRPr lang="en-US" sz="2800" dirty="0"/>
          </a:p>
          <a:p>
            <a:r>
              <a:rPr lang="en-US" sz="2800" b="1" i="0" dirty="0">
                <a:effectLst/>
              </a:rPr>
              <a:t>Long short-term memory </a:t>
            </a:r>
            <a:r>
              <a:rPr lang="en-US" sz="2800" b="0" i="0" dirty="0">
                <a:effectLst/>
              </a:rPr>
              <a:t>(LSTM) is a type of </a:t>
            </a:r>
            <a:r>
              <a:rPr lang="en-US" sz="2800" b="1" i="0" dirty="0">
                <a:effectLst/>
              </a:rPr>
              <a:t>recurrent neural network </a:t>
            </a:r>
            <a:r>
              <a:rPr lang="en-US" sz="2800" b="0" i="0" dirty="0">
                <a:effectLst/>
              </a:rPr>
              <a:t>(RNN) that can process and remember information over multiple time steps. LSTMs are designed to handle long-term and short-term memory, and are used in a variety of applications, including speech recognition, language modeling, and sentiment analysis. </a:t>
            </a:r>
            <a:endParaRPr lang="en-IN" sz="2800" dirty="0"/>
          </a:p>
        </p:txBody>
      </p:sp>
    </p:spTree>
    <p:extLst>
      <p:ext uri="{BB962C8B-B14F-4D97-AF65-F5344CB8AC3E}">
        <p14:creationId xmlns:p14="http://schemas.microsoft.com/office/powerpoint/2010/main" val="162428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65AB35-E8ED-C7BB-11AF-66F393D2DB76}"/>
              </a:ext>
            </a:extLst>
          </p:cNvPr>
          <p:cNvSpPr txBox="1"/>
          <p:nvPr/>
        </p:nvSpPr>
        <p:spPr>
          <a:xfrm>
            <a:off x="3248619" y="540327"/>
            <a:ext cx="7164141" cy="584775"/>
          </a:xfrm>
          <a:prstGeom prst="rect">
            <a:avLst/>
          </a:prstGeom>
          <a:noFill/>
        </p:spPr>
        <p:txBody>
          <a:bodyPr wrap="none" rtlCol="0">
            <a:spAutoFit/>
          </a:bodyPr>
          <a:lstStyle/>
          <a:p>
            <a:r>
              <a:rPr lang="en-IN" sz="3200" b="1">
                <a:solidFill>
                  <a:schemeClr val="accent5"/>
                </a:solidFill>
              </a:rPr>
              <a:t>What’s the use of computing in this </a:t>
            </a:r>
          </a:p>
        </p:txBody>
      </p:sp>
      <p:sp>
        <p:nvSpPr>
          <p:cNvPr id="4" name="TextBox 3">
            <a:extLst>
              <a:ext uri="{FF2B5EF4-FFF2-40B4-BE49-F238E27FC236}">
                <a16:creationId xmlns:a16="http://schemas.microsoft.com/office/drawing/2014/main" id="{39960194-D566-0738-9F08-CB4672EE27CD}"/>
              </a:ext>
            </a:extLst>
          </p:cNvPr>
          <p:cNvSpPr txBox="1"/>
          <p:nvPr/>
        </p:nvSpPr>
        <p:spPr>
          <a:xfrm>
            <a:off x="2579541" y="1348800"/>
            <a:ext cx="8777721" cy="5509200"/>
          </a:xfrm>
          <a:prstGeom prst="rect">
            <a:avLst/>
          </a:prstGeom>
          <a:noFill/>
        </p:spPr>
        <p:txBody>
          <a:bodyPr wrap="square">
            <a:spAutoFit/>
          </a:bodyPr>
          <a:lstStyle/>
          <a:p>
            <a:r>
              <a:rPr lang="en-IN" sz="3200" b="1" dirty="0"/>
              <a:t>Computing in HAR with PCA</a:t>
            </a:r>
            <a:r>
              <a:rPr lang="en-IN" sz="3200" dirty="0"/>
              <a:t> is essential for:</a:t>
            </a:r>
          </a:p>
          <a:p>
            <a:pPr>
              <a:buFont typeface="Arial" panose="020B0604020202020204" pitchFamily="34" charset="0"/>
              <a:buChar char="•"/>
            </a:pPr>
            <a:r>
              <a:rPr lang="en-IN" sz="3200" b="1" dirty="0">
                <a:solidFill>
                  <a:schemeClr val="accent2"/>
                </a:solidFill>
              </a:rPr>
              <a:t>Data Handling</a:t>
            </a:r>
            <a:r>
              <a:rPr lang="en-IN" sz="3200" dirty="0">
                <a:solidFill>
                  <a:schemeClr val="accent2"/>
                </a:solidFill>
              </a:rPr>
              <a:t>: </a:t>
            </a:r>
            <a:r>
              <a:rPr lang="en-IN" sz="3200" dirty="0"/>
              <a:t>Collecting, storing, and processing sensor data.</a:t>
            </a:r>
          </a:p>
          <a:p>
            <a:pPr>
              <a:buFont typeface="Arial" panose="020B0604020202020204" pitchFamily="34" charset="0"/>
              <a:buChar char="•"/>
            </a:pPr>
            <a:r>
              <a:rPr lang="en-IN" sz="3200" b="1" dirty="0">
                <a:solidFill>
                  <a:schemeClr val="accent2"/>
                </a:solidFill>
              </a:rPr>
              <a:t>Machine Learning</a:t>
            </a:r>
            <a:r>
              <a:rPr lang="en-IN" sz="3200" dirty="0">
                <a:solidFill>
                  <a:schemeClr val="accent2"/>
                </a:solidFill>
              </a:rPr>
              <a:t>: </a:t>
            </a:r>
            <a:r>
              <a:rPr lang="en-IN" sz="3200" dirty="0"/>
              <a:t>Running classification algorithms efficiently.</a:t>
            </a:r>
          </a:p>
          <a:p>
            <a:pPr>
              <a:buFont typeface="Arial" panose="020B0604020202020204" pitchFamily="34" charset="0"/>
              <a:buChar char="•"/>
            </a:pPr>
            <a:r>
              <a:rPr lang="en-IN" sz="3200" b="1" dirty="0">
                <a:solidFill>
                  <a:schemeClr val="accent2"/>
                </a:solidFill>
              </a:rPr>
              <a:t>PCA Computation</a:t>
            </a:r>
            <a:r>
              <a:rPr lang="en-IN" sz="3200" dirty="0">
                <a:solidFill>
                  <a:schemeClr val="accent2"/>
                </a:solidFill>
              </a:rPr>
              <a:t>:</a:t>
            </a:r>
            <a:r>
              <a:rPr lang="en-IN" sz="3200" dirty="0"/>
              <a:t> Performing matrix operations for dimensionality reduction.</a:t>
            </a:r>
          </a:p>
          <a:p>
            <a:pPr>
              <a:buFont typeface="Arial" panose="020B0604020202020204" pitchFamily="34" charset="0"/>
              <a:buChar char="•"/>
            </a:pPr>
            <a:r>
              <a:rPr lang="en-IN" sz="3200" b="1" dirty="0">
                <a:solidFill>
                  <a:schemeClr val="accent2"/>
                </a:solidFill>
              </a:rPr>
              <a:t>Real-Time Processing</a:t>
            </a:r>
            <a:r>
              <a:rPr lang="en-IN" sz="3200" dirty="0">
                <a:solidFill>
                  <a:schemeClr val="accent2"/>
                </a:solidFill>
              </a:rPr>
              <a:t>: </a:t>
            </a:r>
            <a:r>
              <a:rPr lang="en-IN" sz="3200" dirty="0"/>
              <a:t>Enabling quick decision-making in applications.</a:t>
            </a:r>
          </a:p>
          <a:p>
            <a:pPr>
              <a:buFont typeface="Arial" panose="020B0604020202020204" pitchFamily="34" charset="0"/>
              <a:buChar char="•"/>
            </a:pPr>
            <a:r>
              <a:rPr lang="en-IN" sz="3200" b="1" dirty="0">
                <a:solidFill>
                  <a:schemeClr val="accent2"/>
                </a:solidFill>
              </a:rPr>
              <a:t>System Integration</a:t>
            </a:r>
            <a:r>
              <a:rPr lang="en-IN" sz="3200" dirty="0">
                <a:solidFill>
                  <a:schemeClr val="accent2"/>
                </a:solidFill>
              </a:rPr>
              <a:t>: </a:t>
            </a:r>
            <a:r>
              <a:rPr lang="en-IN" sz="3200" dirty="0"/>
              <a:t>Using software (Python, MATLAB) and hardware (GPUs, IoT).</a:t>
            </a:r>
          </a:p>
        </p:txBody>
      </p:sp>
    </p:spTree>
    <p:extLst>
      <p:ext uri="{BB962C8B-B14F-4D97-AF65-F5344CB8AC3E}">
        <p14:creationId xmlns:p14="http://schemas.microsoft.com/office/powerpoint/2010/main" val="2134133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335A22-B633-2EDD-99CB-2D5F8CFD6BBF}"/>
              </a:ext>
            </a:extLst>
          </p:cNvPr>
          <p:cNvSpPr txBox="1"/>
          <p:nvPr/>
        </p:nvSpPr>
        <p:spPr>
          <a:xfrm>
            <a:off x="4707081" y="457200"/>
            <a:ext cx="3260829" cy="646331"/>
          </a:xfrm>
          <a:prstGeom prst="rect">
            <a:avLst/>
          </a:prstGeom>
          <a:noFill/>
        </p:spPr>
        <p:txBody>
          <a:bodyPr wrap="none" rtlCol="0">
            <a:spAutoFit/>
          </a:bodyPr>
          <a:lstStyle/>
          <a:p>
            <a:r>
              <a:rPr lang="en-IN" sz="3600" b="1" dirty="0">
                <a:solidFill>
                  <a:schemeClr val="accent5"/>
                </a:solidFill>
              </a:rPr>
              <a:t>ADVANTAGES</a:t>
            </a:r>
          </a:p>
        </p:txBody>
      </p:sp>
      <p:sp>
        <p:nvSpPr>
          <p:cNvPr id="5" name="TextBox 4">
            <a:extLst>
              <a:ext uri="{FF2B5EF4-FFF2-40B4-BE49-F238E27FC236}">
                <a16:creationId xmlns:a16="http://schemas.microsoft.com/office/drawing/2014/main" id="{42BD4B64-5111-AAFE-5E70-717D442AD42F}"/>
              </a:ext>
            </a:extLst>
          </p:cNvPr>
          <p:cNvSpPr txBox="1"/>
          <p:nvPr/>
        </p:nvSpPr>
        <p:spPr>
          <a:xfrm>
            <a:off x="3015961" y="1656717"/>
            <a:ext cx="8497166" cy="4524315"/>
          </a:xfrm>
          <a:prstGeom prst="rect">
            <a:avLst/>
          </a:prstGeom>
          <a:noFill/>
        </p:spPr>
        <p:txBody>
          <a:bodyPr wrap="square">
            <a:spAutoFit/>
          </a:bodyPr>
          <a:lstStyle/>
          <a:p>
            <a:r>
              <a:rPr lang="en-IN" sz="2400" b="1" dirty="0"/>
              <a:t>            Advantages of HAR with PCA</a:t>
            </a:r>
          </a:p>
          <a:p>
            <a:endParaRPr lang="en-IN" sz="2400" b="1" dirty="0"/>
          </a:p>
          <a:p>
            <a:pPr>
              <a:buFont typeface="Arial" panose="020B0604020202020204" pitchFamily="34" charset="0"/>
              <a:buChar char="•"/>
            </a:pPr>
            <a:r>
              <a:rPr lang="en-IN" sz="2400" b="1" dirty="0">
                <a:solidFill>
                  <a:schemeClr val="accent2"/>
                </a:solidFill>
              </a:rPr>
              <a:t>Reduces Dimensionality</a:t>
            </a:r>
            <a:r>
              <a:rPr lang="en-IN" sz="2400" dirty="0">
                <a:solidFill>
                  <a:schemeClr val="accent2"/>
                </a:solidFill>
              </a:rPr>
              <a:t>: </a:t>
            </a:r>
            <a:r>
              <a:rPr lang="en-IN" sz="2400" dirty="0"/>
              <a:t>Simplifies high-dimensional sensor data.</a:t>
            </a:r>
          </a:p>
          <a:p>
            <a:pPr>
              <a:buFont typeface="Arial" panose="020B0604020202020204" pitchFamily="34" charset="0"/>
              <a:buChar char="•"/>
            </a:pPr>
            <a:r>
              <a:rPr lang="en-IN" sz="2400" b="1" dirty="0">
                <a:solidFill>
                  <a:schemeClr val="accent2"/>
                </a:solidFill>
              </a:rPr>
              <a:t>Improves Efficiency</a:t>
            </a:r>
            <a:r>
              <a:rPr lang="en-IN" sz="2400" dirty="0">
                <a:solidFill>
                  <a:schemeClr val="accent2"/>
                </a:solidFill>
              </a:rPr>
              <a:t>:</a:t>
            </a:r>
            <a:r>
              <a:rPr lang="en-IN" sz="2400" dirty="0"/>
              <a:t> Speeds up processing and reduces computation time.</a:t>
            </a:r>
          </a:p>
          <a:p>
            <a:pPr>
              <a:buFont typeface="Arial" panose="020B0604020202020204" pitchFamily="34" charset="0"/>
              <a:buChar char="•"/>
            </a:pPr>
            <a:r>
              <a:rPr lang="en-IN" sz="2400" b="1" dirty="0">
                <a:solidFill>
                  <a:schemeClr val="accent2"/>
                </a:solidFill>
              </a:rPr>
              <a:t>Enhances Accuracy</a:t>
            </a:r>
            <a:r>
              <a:rPr lang="en-IN" sz="2400" dirty="0">
                <a:solidFill>
                  <a:schemeClr val="accent2"/>
                </a:solidFill>
              </a:rPr>
              <a:t>: </a:t>
            </a:r>
            <a:r>
              <a:rPr lang="en-IN" sz="2400" dirty="0"/>
              <a:t>Removes redundant features, improving classification performance.</a:t>
            </a:r>
          </a:p>
          <a:p>
            <a:pPr>
              <a:buFont typeface="Arial" panose="020B0604020202020204" pitchFamily="34" charset="0"/>
              <a:buChar char="•"/>
            </a:pPr>
            <a:r>
              <a:rPr lang="en-IN" sz="2400" b="1" dirty="0">
                <a:solidFill>
                  <a:schemeClr val="accent2"/>
                </a:solidFill>
              </a:rPr>
              <a:t>Minimizes Overfitting</a:t>
            </a:r>
            <a:r>
              <a:rPr lang="en-IN" sz="2400" dirty="0">
                <a:solidFill>
                  <a:schemeClr val="accent2"/>
                </a:solidFill>
              </a:rPr>
              <a:t>: </a:t>
            </a:r>
            <a:r>
              <a:rPr lang="en-IN" sz="2400" dirty="0"/>
              <a:t>Reduces noise, leading to better generalization.</a:t>
            </a:r>
          </a:p>
          <a:p>
            <a:pPr>
              <a:buFont typeface="Arial" panose="020B0604020202020204" pitchFamily="34" charset="0"/>
              <a:buChar char="•"/>
            </a:pPr>
            <a:r>
              <a:rPr lang="en-IN" sz="2400" b="1" dirty="0">
                <a:solidFill>
                  <a:schemeClr val="accent2"/>
                </a:solidFill>
              </a:rPr>
              <a:t>Optimizes Storage</a:t>
            </a:r>
            <a:r>
              <a:rPr lang="en-IN" sz="2400" dirty="0">
                <a:solidFill>
                  <a:schemeClr val="accent2"/>
                </a:solidFill>
              </a:rPr>
              <a:t>:</a:t>
            </a:r>
            <a:r>
              <a:rPr lang="en-IN" sz="2400" dirty="0"/>
              <a:t> Decreases data size, making storage and transmission easier.</a:t>
            </a:r>
          </a:p>
        </p:txBody>
      </p:sp>
    </p:spTree>
    <p:extLst>
      <p:ext uri="{BB962C8B-B14F-4D97-AF65-F5344CB8AC3E}">
        <p14:creationId xmlns:p14="http://schemas.microsoft.com/office/powerpoint/2010/main" val="3400671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C81D17-89DA-09C2-1785-23B1D83404A8}"/>
              </a:ext>
            </a:extLst>
          </p:cNvPr>
          <p:cNvSpPr txBox="1"/>
          <p:nvPr/>
        </p:nvSpPr>
        <p:spPr>
          <a:xfrm>
            <a:off x="2709677" y="0"/>
            <a:ext cx="6955750" cy="584775"/>
          </a:xfrm>
          <a:prstGeom prst="rect">
            <a:avLst/>
          </a:prstGeom>
          <a:noFill/>
        </p:spPr>
        <p:txBody>
          <a:bodyPr wrap="none" rtlCol="0">
            <a:spAutoFit/>
          </a:bodyPr>
          <a:lstStyle/>
          <a:p>
            <a:r>
              <a:rPr lang="en-IN" sz="3200" b="1" dirty="0">
                <a:solidFill>
                  <a:schemeClr val="accent5"/>
                </a:solidFill>
              </a:rPr>
              <a:t>LIMITATIONS and DISADVANTAGES</a:t>
            </a:r>
          </a:p>
        </p:txBody>
      </p:sp>
      <p:sp>
        <p:nvSpPr>
          <p:cNvPr id="4" name="TextBox 3">
            <a:extLst>
              <a:ext uri="{FF2B5EF4-FFF2-40B4-BE49-F238E27FC236}">
                <a16:creationId xmlns:a16="http://schemas.microsoft.com/office/drawing/2014/main" id="{FCD2C759-38FA-0E6E-E4C8-F134FBCA45C2}"/>
              </a:ext>
            </a:extLst>
          </p:cNvPr>
          <p:cNvSpPr txBox="1"/>
          <p:nvPr/>
        </p:nvSpPr>
        <p:spPr>
          <a:xfrm>
            <a:off x="2444461" y="584775"/>
            <a:ext cx="8995930" cy="6370975"/>
          </a:xfrm>
          <a:prstGeom prst="rect">
            <a:avLst/>
          </a:prstGeom>
          <a:noFill/>
        </p:spPr>
        <p:txBody>
          <a:bodyPr wrap="square">
            <a:spAutoFit/>
          </a:bodyPr>
          <a:lstStyle/>
          <a:p>
            <a:r>
              <a:rPr lang="en-US" sz="2400" b="1" dirty="0"/>
              <a:t>                 Limitations of HAR with PCA</a:t>
            </a:r>
          </a:p>
          <a:p>
            <a:endParaRPr lang="en-US" sz="2400" b="1" dirty="0"/>
          </a:p>
          <a:p>
            <a:pPr>
              <a:buFont typeface="Arial" panose="020B0604020202020204" pitchFamily="34" charset="0"/>
              <a:buChar char="•"/>
            </a:pPr>
            <a:r>
              <a:rPr lang="en-US" sz="2400" b="1" dirty="0">
                <a:solidFill>
                  <a:schemeClr val="accent2"/>
                </a:solidFill>
              </a:rPr>
              <a:t>Loss of Information</a:t>
            </a:r>
            <a:r>
              <a:rPr lang="en-US" sz="2400" dirty="0">
                <a:solidFill>
                  <a:schemeClr val="accent2"/>
                </a:solidFill>
              </a:rPr>
              <a:t>: </a:t>
            </a:r>
            <a:r>
              <a:rPr lang="en-US" sz="2400" dirty="0"/>
              <a:t>Some valuable data may be lost during dimensionality reduction.</a:t>
            </a:r>
          </a:p>
          <a:p>
            <a:endParaRPr lang="en-US" sz="2400" dirty="0"/>
          </a:p>
          <a:p>
            <a:pPr>
              <a:buFont typeface="Arial" panose="020B0604020202020204" pitchFamily="34" charset="0"/>
              <a:buChar char="•"/>
            </a:pPr>
            <a:r>
              <a:rPr lang="en-US" sz="2400" b="1" dirty="0">
                <a:solidFill>
                  <a:schemeClr val="accent2"/>
                </a:solidFill>
              </a:rPr>
              <a:t>Computational Overhead</a:t>
            </a:r>
            <a:r>
              <a:rPr lang="en-US" sz="2400" dirty="0"/>
              <a:t>: PCA requires matrix operations, which can be resource-intensive.</a:t>
            </a:r>
          </a:p>
          <a:p>
            <a:endParaRPr lang="en-US" sz="2400" dirty="0"/>
          </a:p>
          <a:p>
            <a:pPr>
              <a:buFont typeface="Arial" panose="020B0604020202020204" pitchFamily="34" charset="0"/>
              <a:buChar char="•"/>
            </a:pPr>
            <a:r>
              <a:rPr lang="en-US" sz="2400" b="1" dirty="0">
                <a:solidFill>
                  <a:schemeClr val="accent2"/>
                </a:solidFill>
              </a:rPr>
              <a:t>Dependence on Feature Variance</a:t>
            </a:r>
            <a:r>
              <a:rPr lang="en-US" sz="2400" dirty="0">
                <a:solidFill>
                  <a:schemeClr val="accent2"/>
                </a:solidFill>
              </a:rPr>
              <a:t>: </a:t>
            </a:r>
            <a:r>
              <a:rPr lang="en-US" sz="2400" dirty="0"/>
              <a:t>PCA assumes the most important features have the highest variance, which may not always be true.</a:t>
            </a:r>
          </a:p>
          <a:p>
            <a:endParaRPr lang="en-US" sz="2400" dirty="0">
              <a:solidFill>
                <a:schemeClr val="accent2"/>
              </a:solidFill>
            </a:endParaRPr>
          </a:p>
          <a:p>
            <a:pPr>
              <a:buFont typeface="Arial" panose="020B0604020202020204" pitchFamily="34" charset="0"/>
              <a:buChar char="•"/>
            </a:pPr>
            <a:r>
              <a:rPr lang="en-US" sz="2400" b="1" dirty="0">
                <a:solidFill>
                  <a:schemeClr val="accent2"/>
                </a:solidFill>
              </a:rPr>
              <a:t>Limited Adaptability</a:t>
            </a:r>
            <a:r>
              <a:rPr lang="en-US" sz="2400" dirty="0">
                <a:solidFill>
                  <a:schemeClr val="accent2"/>
                </a:solidFill>
              </a:rPr>
              <a:t>: </a:t>
            </a:r>
            <a:r>
              <a:rPr lang="en-US" sz="2400" dirty="0"/>
              <a:t>PCA-based models may struggle with unseen activities or variations in sensor data.</a:t>
            </a:r>
          </a:p>
          <a:p>
            <a:pPr>
              <a:buFont typeface="Arial" panose="020B0604020202020204" pitchFamily="34" charset="0"/>
              <a:buChar char="•"/>
            </a:pPr>
            <a:endParaRPr lang="en-US" sz="2400" dirty="0"/>
          </a:p>
          <a:p>
            <a:pPr>
              <a:buFont typeface="Arial" panose="020B0604020202020204" pitchFamily="34" charset="0"/>
              <a:buChar char="•"/>
            </a:pPr>
            <a:r>
              <a:rPr lang="en-US" sz="2400" b="1" dirty="0">
                <a:solidFill>
                  <a:schemeClr val="accent2"/>
                </a:solidFill>
              </a:rPr>
              <a:t>Not Ideal for Non-Linear Data</a:t>
            </a:r>
            <a:r>
              <a:rPr lang="en-US" sz="2400" dirty="0">
                <a:solidFill>
                  <a:schemeClr val="accent2"/>
                </a:solidFill>
              </a:rPr>
              <a:t>: </a:t>
            </a:r>
            <a:r>
              <a:rPr lang="en-US" sz="2400" dirty="0"/>
              <a:t>PCA is a linear method and may not capture complex activity patterns effectively.</a:t>
            </a:r>
          </a:p>
        </p:txBody>
      </p:sp>
    </p:spTree>
    <p:extLst>
      <p:ext uri="{BB962C8B-B14F-4D97-AF65-F5344CB8AC3E}">
        <p14:creationId xmlns:p14="http://schemas.microsoft.com/office/powerpoint/2010/main" val="2538063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58F111-78C7-1FE7-86ED-C2BCCA6A2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20" y="2669544"/>
            <a:ext cx="5041492" cy="1518911"/>
          </a:xfrm>
          <a:prstGeom prst="rect">
            <a:avLst/>
          </a:prstGeom>
        </p:spPr>
      </p:pic>
      <p:pic>
        <p:nvPicPr>
          <p:cNvPr id="5" name="Picture 4">
            <a:extLst>
              <a:ext uri="{FF2B5EF4-FFF2-40B4-BE49-F238E27FC236}">
                <a16:creationId xmlns:a16="http://schemas.microsoft.com/office/drawing/2014/main" id="{42DCCED8-4C95-500B-1F93-2F0BFDF10E63}"/>
              </a:ext>
            </a:extLst>
          </p:cNvPr>
          <p:cNvPicPr>
            <a:picLocks noChangeAspect="1"/>
          </p:cNvPicPr>
          <p:nvPr/>
        </p:nvPicPr>
        <p:blipFill>
          <a:blip r:embed="rId3">
            <a:extLst>
              <a:ext uri="{28A0092B-C50C-407E-A947-70E740481C1C}">
                <a14:useLocalDpi xmlns:a14="http://schemas.microsoft.com/office/drawing/2010/main" val="0"/>
              </a:ext>
            </a:extLst>
          </a:blip>
          <a:srcRect t="5675" b="4275"/>
          <a:stretch/>
        </p:blipFill>
        <p:spPr>
          <a:xfrm>
            <a:off x="6096000" y="1234912"/>
            <a:ext cx="5691280" cy="4194928"/>
          </a:xfrm>
          <a:prstGeom prst="rect">
            <a:avLst/>
          </a:prstGeom>
        </p:spPr>
      </p:pic>
      <p:sp>
        <p:nvSpPr>
          <p:cNvPr id="6" name="TextBox 5">
            <a:extLst>
              <a:ext uri="{FF2B5EF4-FFF2-40B4-BE49-F238E27FC236}">
                <a16:creationId xmlns:a16="http://schemas.microsoft.com/office/drawing/2014/main" id="{92593D87-0112-CCC0-C17F-80C1C0D15DD8}"/>
              </a:ext>
            </a:extLst>
          </p:cNvPr>
          <p:cNvSpPr txBox="1"/>
          <p:nvPr/>
        </p:nvSpPr>
        <p:spPr>
          <a:xfrm>
            <a:off x="2441542" y="4188455"/>
            <a:ext cx="715260" cy="369332"/>
          </a:xfrm>
          <a:prstGeom prst="rect">
            <a:avLst/>
          </a:prstGeom>
          <a:noFill/>
        </p:spPr>
        <p:txBody>
          <a:bodyPr wrap="none" rtlCol="0">
            <a:spAutoFit/>
          </a:bodyPr>
          <a:lstStyle/>
          <a:p>
            <a:r>
              <a:rPr lang="en-IN" dirty="0"/>
              <a:t>CNN</a:t>
            </a:r>
          </a:p>
        </p:txBody>
      </p:sp>
      <p:sp>
        <p:nvSpPr>
          <p:cNvPr id="7" name="TextBox 6">
            <a:extLst>
              <a:ext uri="{FF2B5EF4-FFF2-40B4-BE49-F238E27FC236}">
                <a16:creationId xmlns:a16="http://schemas.microsoft.com/office/drawing/2014/main" id="{56740EB0-91D3-6DBA-DF40-B1864E5ED48B}"/>
              </a:ext>
            </a:extLst>
          </p:cNvPr>
          <p:cNvSpPr txBox="1"/>
          <p:nvPr/>
        </p:nvSpPr>
        <p:spPr>
          <a:xfrm>
            <a:off x="8710367" y="5438422"/>
            <a:ext cx="716863" cy="369332"/>
          </a:xfrm>
          <a:prstGeom prst="rect">
            <a:avLst/>
          </a:prstGeom>
          <a:noFill/>
        </p:spPr>
        <p:txBody>
          <a:bodyPr wrap="none" rtlCol="0">
            <a:spAutoFit/>
          </a:bodyPr>
          <a:lstStyle/>
          <a:p>
            <a:r>
              <a:rPr lang="en-IN" dirty="0"/>
              <a:t>LSTM</a:t>
            </a:r>
          </a:p>
        </p:txBody>
      </p:sp>
    </p:spTree>
    <p:extLst>
      <p:ext uri="{BB962C8B-B14F-4D97-AF65-F5344CB8AC3E}">
        <p14:creationId xmlns:p14="http://schemas.microsoft.com/office/powerpoint/2010/main" val="30134544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156</TotalTime>
  <Words>1495</Words>
  <Application>Microsoft Office PowerPoint</Application>
  <PresentationFormat>Widescreen</PresentationFormat>
  <Paragraphs>180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Inter</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sivaaditya5916@gmail.com</dc:creator>
  <cp:lastModifiedBy>Jayesh Majji</cp:lastModifiedBy>
  <cp:revision>77</cp:revision>
  <dcterms:created xsi:type="dcterms:W3CDTF">2025-02-03T11:27:49Z</dcterms:created>
  <dcterms:modified xsi:type="dcterms:W3CDTF">2025-02-13T05:16:29Z</dcterms:modified>
</cp:coreProperties>
</file>