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8" r:id="rId18"/>
    <p:sldId id="271" r:id="rId19"/>
    <p:sldId id="275" r:id="rId20"/>
    <p:sldId id="273" r:id="rId21"/>
    <p:sldId id="274" r:id="rId22"/>
    <p:sldId id="277" r:id="rId23"/>
    <p:sldId id="279" r:id="rId24"/>
    <p:sldId id="280" r:id="rId25"/>
    <p:sldId id="27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5735AB-3AF6-4070-AEFF-946111E197CE}" type="datetimeFigureOut">
              <a:rPr lang="en-US" smtClean="0"/>
              <a:t>6/4/2021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4CA9A97-CFE3-4FCC-BBB0-B255B11C795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110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735AB-3AF6-4070-AEFF-946111E197CE}"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226457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735AB-3AF6-4070-AEFF-946111E197CE}"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85116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735AB-3AF6-4070-AEFF-946111E197CE}"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167994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5735AB-3AF6-4070-AEFF-946111E197CE}"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A9A97-CFE3-4FCC-BBB0-B255B11C795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986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735AB-3AF6-4070-AEFF-946111E197CE}"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287306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735AB-3AF6-4070-AEFF-946111E197CE}"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366127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735AB-3AF6-4070-AEFF-946111E197CE}"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227302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735AB-3AF6-4070-AEFF-946111E197CE}"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48741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5735AB-3AF6-4070-AEFF-946111E197CE}"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162335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5735AB-3AF6-4070-AEFF-946111E197CE}"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A9A97-CFE3-4FCC-BBB0-B255B11C7951}" type="slidenum">
              <a:rPr lang="en-US" smtClean="0"/>
              <a:t>‹#›</a:t>
            </a:fld>
            <a:endParaRPr lang="en-US"/>
          </a:p>
        </p:txBody>
      </p:sp>
    </p:spTree>
    <p:extLst>
      <p:ext uri="{BB962C8B-B14F-4D97-AF65-F5344CB8AC3E}">
        <p14:creationId xmlns:p14="http://schemas.microsoft.com/office/powerpoint/2010/main" val="67051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5735AB-3AF6-4070-AEFF-946111E197CE}" type="datetimeFigureOut">
              <a:rPr lang="en-US" smtClean="0"/>
              <a:t>6/4/2021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4CA9A97-CFE3-4FCC-BBB0-B255B11C7951}" type="slidenum">
              <a:rPr lang="en-US" smtClean="0"/>
              <a:t>‹#›</a:t>
            </a:fld>
            <a:endParaRPr lang="en-US"/>
          </a:p>
        </p:txBody>
      </p:sp>
    </p:spTree>
    <p:extLst>
      <p:ext uri="{BB962C8B-B14F-4D97-AF65-F5344CB8AC3E}">
        <p14:creationId xmlns:p14="http://schemas.microsoft.com/office/powerpoint/2010/main" val="308462890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omkargurav/face-mask-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313507"/>
            <a:ext cx="11591109" cy="1730829"/>
          </a:xfrm>
        </p:spPr>
        <p:txBody>
          <a:bodyPr>
            <a:normAutofit/>
          </a:bodyPr>
          <a:lstStyle/>
          <a:p>
            <a:r>
              <a:rPr lang="en-US" sz="4000" dirty="0"/>
              <a:t>MASK DETECTION USING MACHINE LEARNING</a:t>
            </a:r>
          </a:p>
        </p:txBody>
      </p:sp>
      <p:sp>
        <p:nvSpPr>
          <p:cNvPr id="3" name="Subtitle 2"/>
          <p:cNvSpPr>
            <a:spLocks noGrp="1"/>
          </p:cNvSpPr>
          <p:nvPr>
            <p:ph type="subTitle" idx="1"/>
          </p:nvPr>
        </p:nvSpPr>
        <p:spPr/>
        <p:txBody>
          <a:bodyPr/>
          <a:lstStyle/>
          <a:p>
            <a:r>
              <a:rPr lang="en-US" b="1" u="sng" dirty="0"/>
              <a:t>Team Members:</a:t>
            </a:r>
          </a:p>
          <a:p>
            <a:r>
              <a:rPr lang="en-US" dirty="0"/>
              <a:t>Siddharth Dahiya 18BCE0446</a:t>
            </a:r>
          </a:p>
          <a:p>
            <a:r>
              <a:rPr lang="en-US" dirty="0"/>
              <a:t>Ashish Poudel 18BCE2446</a:t>
            </a:r>
          </a:p>
        </p:txBody>
      </p:sp>
      <p:sp>
        <p:nvSpPr>
          <p:cNvPr id="4" name="Subtitle 2"/>
          <p:cNvSpPr txBox="1">
            <a:spLocks/>
          </p:cNvSpPr>
          <p:nvPr/>
        </p:nvSpPr>
        <p:spPr>
          <a:xfrm>
            <a:off x="8363711" y="4800600"/>
            <a:ext cx="3133524" cy="1479368"/>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b="1" u="sng" dirty="0"/>
              <a:t>Submitted To:</a:t>
            </a:r>
          </a:p>
          <a:p>
            <a:r>
              <a:rPr lang="en-US" dirty="0"/>
              <a:t>Swathi J.N.</a:t>
            </a:r>
          </a:p>
        </p:txBody>
      </p:sp>
      <p:sp>
        <p:nvSpPr>
          <p:cNvPr id="5" name="TextBox 4"/>
          <p:cNvSpPr txBox="1"/>
          <p:nvPr/>
        </p:nvSpPr>
        <p:spPr>
          <a:xfrm>
            <a:off x="3912761" y="2776136"/>
            <a:ext cx="4784488" cy="646331"/>
          </a:xfrm>
          <a:prstGeom prst="rect">
            <a:avLst/>
          </a:prstGeom>
          <a:noFill/>
        </p:spPr>
        <p:txBody>
          <a:bodyPr wrap="square" rtlCol="0">
            <a:spAutoFit/>
          </a:bodyPr>
          <a:lstStyle/>
          <a:p>
            <a:r>
              <a:rPr lang="en-US" sz="3600" dirty="0"/>
              <a:t>Project Review 3</a:t>
            </a:r>
          </a:p>
        </p:txBody>
      </p:sp>
    </p:spTree>
    <p:extLst>
      <p:ext uri="{BB962C8B-B14F-4D97-AF65-F5344CB8AC3E}">
        <p14:creationId xmlns:p14="http://schemas.microsoft.com/office/powerpoint/2010/main" val="74681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99553077"/>
              </p:ext>
            </p:extLst>
          </p:nvPr>
        </p:nvGraphicFramePr>
        <p:xfrm>
          <a:off x="608729" y="1568680"/>
          <a:ext cx="10416322" cy="3071368"/>
        </p:xfrm>
        <a:graphic>
          <a:graphicData uri="http://schemas.openxmlformats.org/drawingml/2006/table">
            <a:tbl>
              <a:tblPr>
                <a:tableStyleId>{5C22544A-7EE6-4342-B048-85BDC9FD1C3A}</a:tableStyleId>
              </a:tblPr>
              <a:tblGrid>
                <a:gridCol w="488561">
                  <a:extLst>
                    <a:ext uri="{9D8B030D-6E8A-4147-A177-3AD203B41FA5}">
                      <a16:colId xmlns:a16="http://schemas.microsoft.com/office/drawing/2014/main" val="633695942"/>
                    </a:ext>
                  </a:extLst>
                </a:gridCol>
                <a:gridCol w="1238006">
                  <a:extLst>
                    <a:ext uri="{9D8B030D-6E8A-4147-A177-3AD203B41FA5}">
                      <a16:colId xmlns:a16="http://schemas.microsoft.com/office/drawing/2014/main" val="531768486"/>
                    </a:ext>
                  </a:extLst>
                </a:gridCol>
                <a:gridCol w="1394535">
                  <a:extLst>
                    <a:ext uri="{9D8B030D-6E8A-4147-A177-3AD203B41FA5}">
                      <a16:colId xmlns:a16="http://schemas.microsoft.com/office/drawing/2014/main" val="2537144790"/>
                    </a:ext>
                  </a:extLst>
                </a:gridCol>
                <a:gridCol w="1318641">
                  <a:extLst>
                    <a:ext uri="{9D8B030D-6E8A-4147-A177-3AD203B41FA5}">
                      <a16:colId xmlns:a16="http://schemas.microsoft.com/office/drawing/2014/main" val="125029328"/>
                    </a:ext>
                  </a:extLst>
                </a:gridCol>
                <a:gridCol w="1228519">
                  <a:extLst>
                    <a:ext uri="{9D8B030D-6E8A-4147-A177-3AD203B41FA5}">
                      <a16:colId xmlns:a16="http://schemas.microsoft.com/office/drawing/2014/main" val="664624230"/>
                    </a:ext>
                  </a:extLst>
                </a:gridCol>
                <a:gridCol w="2034883">
                  <a:extLst>
                    <a:ext uri="{9D8B030D-6E8A-4147-A177-3AD203B41FA5}">
                      <a16:colId xmlns:a16="http://schemas.microsoft.com/office/drawing/2014/main" val="669773137"/>
                    </a:ext>
                  </a:extLst>
                </a:gridCol>
                <a:gridCol w="1664904">
                  <a:extLst>
                    <a:ext uri="{9D8B030D-6E8A-4147-A177-3AD203B41FA5}">
                      <a16:colId xmlns:a16="http://schemas.microsoft.com/office/drawing/2014/main" val="98435121"/>
                    </a:ext>
                  </a:extLst>
                </a:gridCol>
                <a:gridCol w="1048273">
                  <a:extLst>
                    <a:ext uri="{9D8B030D-6E8A-4147-A177-3AD203B41FA5}">
                      <a16:colId xmlns:a16="http://schemas.microsoft.com/office/drawing/2014/main" val="3675148402"/>
                    </a:ext>
                  </a:extLst>
                </a:gridCol>
              </a:tblGrid>
              <a:tr h="0">
                <a:tc>
                  <a:txBody>
                    <a:bodyPr/>
                    <a:lstStyle/>
                    <a:p>
                      <a:pPr marL="0" marR="0">
                        <a:lnSpc>
                          <a:spcPct val="115000"/>
                        </a:lnSpc>
                        <a:spcBef>
                          <a:spcPts val="0"/>
                        </a:spcBef>
                        <a:spcAft>
                          <a:spcPts val="0"/>
                        </a:spcAft>
                      </a:pPr>
                      <a:r>
                        <a:rPr lang="en-US" sz="1200">
                          <a:effectLst/>
                        </a:rPr>
                        <a:t>7</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Face Mask Detection Using MobileNetV2 in The Era of COVID-19 Pandemic</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Samuel </a:t>
                      </a:r>
                      <a:r>
                        <a:rPr lang="en-US" sz="1200" dirty="0" err="1">
                          <a:effectLst/>
                        </a:rPr>
                        <a:t>Ady</a:t>
                      </a:r>
                      <a:r>
                        <a:rPr lang="en-US" sz="1200" dirty="0">
                          <a:effectLst/>
                        </a:rPr>
                        <a:t> </a:t>
                      </a:r>
                      <a:r>
                        <a:rPr lang="en-US" sz="1200" dirty="0" err="1">
                          <a:effectLst/>
                        </a:rPr>
                        <a:t>Sanjaya</a:t>
                      </a:r>
                      <a:r>
                        <a:rPr lang="en-US" sz="1200" dirty="0">
                          <a:effectLst/>
                        </a:rPr>
                        <a:t>; </a:t>
                      </a:r>
                      <a:r>
                        <a:rPr lang="en-US" sz="1200" dirty="0" err="1">
                          <a:effectLst/>
                        </a:rPr>
                        <a:t>Suryo</a:t>
                      </a:r>
                      <a:r>
                        <a:rPr lang="en-US" sz="1200" dirty="0">
                          <a:effectLst/>
                        </a:rPr>
                        <a:t> </a:t>
                      </a:r>
                      <a:r>
                        <a:rPr lang="en-US" sz="1200" dirty="0" err="1">
                          <a:effectLst/>
                        </a:rPr>
                        <a:t>Adi</a:t>
                      </a:r>
                      <a:r>
                        <a:rPr lang="en-US" sz="1200" dirty="0">
                          <a:effectLst/>
                        </a:rPr>
                        <a:t> </a:t>
                      </a:r>
                      <a:r>
                        <a:rPr lang="en-US" sz="1200" dirty="0" err="1">
                          <a:effectLst/>
                        </a:rPr>
                        <a:t>Rakhmawan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2020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1. Kaggle dataset and the Real-World Masked Face dataset (RMFD) 2. Dataset taken from CCTV, shop, and traffic </a:t>
                      </a:r>
                      <a:endParaRPr lang="en-US" sz="1100">
                        <a:effectLst/>
                      </a:endParaRPr>
                    </a:p>
                    <a:p>
                      <a:pPr marL="0" marR="0">
                        <a:lnSpc>
                          <a:spcPct val="115000"/>
                        </a:lnSpc>
                        <a:spcBef>
                          <a:spcPts val="0"/>
                        </a:spcBef>
                        <a:spcAft>
                          <a:spcPts val="0"/>
                        </a:spcAft>
                      </a:pPr>
                      <a:r>
                        <a:rPr lang="en-US" sz="1200">
                          <a:effectLst/>
                        </a:rPr>
                        <a:t>lamp camera. (25 Cities of Indonesia) </a:t>
                      </a:r>
                      <a:endParaRPr lang="en-US" sz="1100">
                        <a:effectLst/>
                      </a:endParaRPr>
                    </a:p>
                    <a:p>
                      <a:pPr marL="0" marR="0">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Collect Data(Masked and Unmasked Data), Preprocessing (Resizing, converting to array, preprocessing using mobilenet v2, etc.), Split Data(75/25), Build Model, Testing and Implementation. MobileNet V2, a convolutional neural network architecture is used.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Pros: The model has 96.85 accuracy. The data collected from different cities can be used for statistical analysis of people wearing masks and appropriate action could be taken for preventing the spread of Covid.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Adding features like detecting social distancing violations in the same model.</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745634709"/>
                  </a:ext>
                </a:extLst>
              </a:tr>
            </a:tbl>
          </a:graphicData>
        </a:graphic>
      </p:graphicFrame>
    </p:spTree>
    <p:extLst>
      <p:ext uri="{BB962C8B-B14F-4D97-AF65-F5344CB8AC3E}">
        <p14:creationId xmlns:p14="http://schemas.microsoft.com/office/powerpoint/2010/main" val="328627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78922925"/>
              </p:ext>
            </p:extLst>
          </p:nvPr>
        </p:nvGraphicFramePr>
        <p:xfrm>
          <a:off x="608729" y="1568680"/>
          <a:ext cx="10416322" cy="508031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1712369447"/>
                    </a:ext>
                  </a:extLst>
                </a:gridCol>
                <a:gridCol w="1238005">
                  <a:extLst>
                    <a:ext uri="{9D8B030D-6E8A-4147-A177-3AD203B41FA5}">
                      <a16:colId xmlns:a16="http://schemas.microsoft.com/office/drawing/2014/main" val="2677844212"/>
                    </a:ext>
                  </a:extLst>
                </a:gridCol>
                <a:gridCol w="1394535">
                  <a:extLst>
                    <a:ext uri="{9D8B030D-6E8A-4147-A177-3AD203B41FA5}">
                      <a16:colId xmlns:a16="http://schemas.microsoft.com/office/drawing/2014/main" val="2697938661"/>
                    </a:ext>
                  </a:extLst>
                </a:gridCol>
                <a:gridCol w="1318642">
                  <a:extLst>
                    <a:ext uri="{9D8B030D-6E8A-4147-A177-3AD203B41FA5}">
                      <a16:colId xmlns:a16="http://schemas.microsoft.com/office/drawing/2014/main" val="1858605841"/>
                    </a:ext>
                  </a:extLst>
                </a:gridCol>
                <a:gridCol w="1228517">
                  <a:extLst>
                    <a:ext uri="{9D8B030D-6E8A-4147-A177-3AD203B41FA5}">
                      <a16:colId xmlns:a16="http://schemas.microsoft.com/office/drawing/2014/main" val="705082819"/>
                    </a:ext>
                  </a:extLst>
                </a:gridCol>
                <a:gridCol w="2034883">
                  <a:extLst>
                    <a:ext uri="{9D8B030D-6E8A-4147-A177-3AD203B41FA5}">
                      <a16:colId xmlns:a16="http://schemas.microsoft.com/office/drawing/2014/main" val="3905166914"/>
                    </a:ext>
                  </a:extLst>
                </a:gridCol>
                <a:gridCol w="1664903">
                  <a:extLst>
                    <a:ext uri="{9D8B030D-6E8A-4147-A177-3AD203B41FA5}">
                      <a16:colId xmlns:a16="http://schemas.microsoft.com/office/drawing/2014/main" val="1706000563"/>
                    </a:ext>
                  </a:extLst>
                </a:gridCol>
                <a:gridCol w="1048274">
                  <a:extLst>
                    <a:ext uri="{9D8B030D-6E8A-4147-A177-3AD203B41FA5}">
                      <a16:colId xmlns:a16="http://schemas.microsoft.com/office/drawing/2014/main" val="760444511"/>
                    </a:ext>
                  </a:extLst>
                </a:gridCol>
              </a:tblGrid>
              <a:tr h="5080314">
                <a:tc>
                  <a:txBody>
                    <a:bodyPr/>
                    <a:lstStyle/>
                    <a:p>
                      <a:pPr marL="0" marR="0">
                        <a:lnSpc>
                          <a:spcPct val="115000"/>
                        </a:lnSpc>
                        <a:spcBef>
                          <a:spcPts val="0"/>
                        </a:spcBef>
                        <a:spcAft>
                          <a:spcPts val="0"/>
                        </a:spcAft>
                      </a:pPr>
                      <a:r>
                        <a:rPr lang="en-US" sz="1200">
                          <a:effectLst/>
                        </a:rPr>
                        <a:t>8</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Real-time Face Mask and Social Distancing Violation Detection System using YOLO</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dirty="0" err="1">
                          <a:effectLst/>
                        </a:rPr>
                        <a:t>Krisha</a:t>
                      </a:r>
                      <a:r>
                        <a:rPr lang="en-US" sz="1200" dirty="0">
                          <a:effectLst/>
                        </a:rPr>
                        <a:t> </a:t>
                      </a:r>
                      <a:r>
                        <a:rPr lang="en-US" sz="1200" dirty="0" err="1">
                          <a:effectLst/>
                        </a:rPr>
                        <a:t>Bhambani</a:t>
                      </a:r>
                      <a:r>
                        <a:rPr lang="en-US" sz="1200" dirty="0">
                          <a:effectLst/>
                        </a:rPr>
                        <a:t>; </a:t>
                      </a:r>
                      <a:r>
                        <a:rPr lang="en-US" sz="1200" dirty="0" err="1">
                          <a:effectLst/>
                        </a:rPr>
                        <a:t>Tanmay</a:t>
                      </a:r>
                      <a:r>
                        <a:rPr lang="en-US" sz="1200" dirty="0">
                          <a:effectLst/>
                        </a:rPr>
                        <a:t> Jain; Dr. </a:t>
                      </a:r>
                      <a:r>
                        <a:rPr lang="en-US" sz="1200" dirty="0" err="1">
                          <a:effectLst/>
                        </a:rPr>
                        <a:t>Kavita</a:t>
                      </a:r>
                      <a:r>
                        <a:rPr lang="en-US" sz="1200" dirty="0">
                          <a:effectLst/>
                        </a:rPr>
                        <a:t> A. </a:t>
                      </a:r>
                      <a:r>
                        <a:rPr lang="en-US" sz="1200" dirty="0" err="1">
                          <a:effectLst/>
                        </a:rPr>
                        <a:t>Sultanpure</a:t>
                      </a:r>
                      <a:endParaRPr lang="en-US" sz="1200" dirty="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2020</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WIDER-FACE(a face detection benchmark)  and MAFA(Masked Faces)  Datasets</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Yolo v4 is implemented in the paper. The model has backbone, neck and dense/sparse prediction. CSPDarknet53 is used in the backbone.  Spatial pyramid pooling(SPP) was used as the neck which contains blocks for increasing the receptive field and to aggregate parameters from different levels of the backbone. For detecting social distancing violations, focal length and sensor dimensions input was taken and concepts of optics were applied for calculating actual distance. e.g. sensor dimension / focal length = field dimension / distance to field</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Pros: The paper considers implementation of mask detection and social distancing violation in the same model.                                             Cons: The accuracy achieved is 94.75 % which is less than MobileNet v2 model.</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dirty="0">
                          <a:effectLst/>
                        </a:rPr>
                        <a:t>Working more on improving accuracy of the model.</a:t>
                      </a:r>
                      <a:endParaRPr lang="en-US" sz="1200" dirty="0">
                        <a:effectLst/>
                        <a:latin typeface="Arial" panose="020B0604020202020204" pitchFamily="34" charset="0"/>
                        <a:ea typeface="Arial" panose="020B0604020202020204" pitchFamily="34" charset="0"/>
                      </a:endParaRPr>
                    </a:p>
                  </a:txBody>
                  <a:tcPr marL="37967" marR="37967" marT="37967" marB="37967"/>
                </a:tc>
                <a:extLst>
                  <a:ext uri="{0D108BD9-81ED-4DB2-BD59-A6C34878D82A}">
                    <a16:rowId xmlns:a16="http://schemas.microsoft.com/office/drawing/2014/main" val="3681078296"/>
                  </a:ext>
                </a:extLst>
              </a:tr>
            </a:tbl>
          </a:graphicData>
        </a:graphic>
      </p:graphicFrame>
    </p:spTree>
    <p:extLst>
      <p:ext uri="{BB962C8B-B14F-4D97-AF65-F5344CB8AC3E}">
        <p14:creationId xmlns:p14="http://schemas.microsoft.com/office/powerpoint/2010/main" val="247949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18700669"/>
              </p:ext>
            </p:extLst>
          </p:nvPr>
        </p:nvGraphicFramePr>
        <p:xfrm>
          <a:off x="608729" y="1568680"/>
          <a:ext cx="10416323" cy="2440432"/>
        </p:xfrm>
        <a:graphic>
          <a:graphicData uri="http://schemas.openxmlformats.org/drawingml/2006/table">
            <a:tbl>
              <a:tblPr>
                <a:tableStyleId>{5C22544A-7EE6-4342-B048-85BDC9FD1C3A}</a:tableStyleId>
              </a:tblPr>
              <a:tblGrid>
                <a:gridCol w="488562">
                  <a:extLst>
                    <a:ext uri="{9D8B030D-6E8A-4147-A177-3AD203B41FA5}">
                      <a16:colId xmlns:a16="http://schemas.microsoft.com/office/drawing/2014/main" val="1586256684"/>
                    </a:ext>
                  </a:extLst>
                </a:gridCol>
                <a:gridCol w="1238005">
                  <a:extLst>
                    <a:ext uri="{9D8B030D-6E8A-4147-A177-3AD203B41FA5}">
                      <a16:colId xmlns:a16="http://schemas.microsoft.com/office/drawing/2014/main" val="2252680897"/>
                    </a:ext>
                  </a:extLst>
                </a:gridCol>
                <a:gridCol w="1394535">
                  <a:extLst>
                    <a:ext uri="{9D8B030D-6E8A-4147-A177-3AD203B41FA5}">
                      <a16:colId xmlns:a16="http://schemas.microsoft.com/office/drawing/2014/main" val="3086794989"/>
                    </a:ext>
                  </a:extLst>
                </a:gridCol>
                <a:gridCol w="1318642">
                  <a:extLst>
                    <a:ext uri="{9D8B030D-6E8A-4147-A177-3AD203B41FA5}">
                      <a16:colId xmlns:a16="http://schemas.microsoft.com/office/drawing/2014/main" val="3838019428"/>
                    </a:ext>
                  </a:extLst>
                </a:gridCol>
                <a:gridCol w="1228519">
                  <a:extLst>
                    <a:ext uri="{9D8B030D-6E8A-4147-A177-3AD203B41FA5}">
                      <a16:colId xmlns:a16="http://schemas.microsoft.com/office/drawing/2014/main" val="2447035170"/>
                    </a:ext>
                  </a:extLst>
                </a:gridCol>
                <a:gridCol w="2034883">
                  <a:extLst>
                    <a:ext uri="{9D8B030D-6E8A-4147-A177-3AD203B41FA5}">
                      <a16:colId xmlns:a16="http://schemas.microsoft.com/office/drawing/2014/main" val="2548580666"/>
                    </a:ext>
                  </a:extLst>
                </a:gridCol>
                <a:gridCol w="1664904">
                  <a:extLst>
                    <a:ext uri="{9D8B030D-6E8A-4147-A177-3AD203B41FA5}">
                      <a16:colId xmlns:a16="http://schemas.microsoft.com/office/drawing/2014/main" val="1786593285"/>
                    </a:ext>
                  </a:extLst>
                </a:gridCol>
                <a:gridCol w="1048273">
                  <a:extLst>
                    <a:ext uri="{9D8B030D-6E8A-4147-A177-3AD203B41FA5}">
                      <a16:colId xmlns:a16="http://schemas.microsoft.com/office/drawing/2014/main" val="606320248"/>
                    </a:ext>
                  </a:extLst>
                </a:gridCol>
              </a:tblGrid>
              <a:tr h="0">
                <a:tc>
                  <a:txBody>
                    <a:bodyPr/>
                    <a:lstStyle/>
                    <a:p>
                      <a:pPr marL="0" marR="0">
                        <a:lnSpc>
                          <a:spcPct val="115000"/>
                        </a:lnSpc>
                        <a:spcBef>
                          <a:spcPts val="0"/>
                        </a:spcBef>
                        <a:spcAft>
                          <a:spcPts val="0"/>
                        </a:spcAft>
                      </a:pPr>
                      <a:r>
                        <a:rPr lang="en-US" sz="1200">
                          <a:effectLst/>
                        </a:rPr>
                        <a:t>9</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Face Mask Recognition using Machine Learning</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Tejal Nerpagar; Sakshi Junnare; Janhavi Raut; Aarti Shah; Prof. P.C. Patil</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2020</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Not mentioned</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The paper discusses on deep learning frameworks. TensorFlow, Keras, PyTorch, OpenCV, Caffe(a deep learning framework), MxNet(a library for deep learning), Microsoft Cognitive Toolkit are used in the paper for implementing mask detection in public places.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Pros: This model can be used for detecting masks and allowing entries in workplaces.</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Adding Thermal Detection feature with the model.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03201005"/>
                  </a:ext>
                </a:extLst>
              </a:tr>
            </a:tbl>
          </a:graphicData>
        </a:graphic>
      </p:graphicFrame>
    </p:spTree>
    <p:extLst>
      <p:ext uri="{BB962C8B-B14F-4D97-AF65-F5344CB8AC3E}">
        <p14:creationId xmlns:p14="http://schemas.microsoft.com/office/powerpoint/2010/main" val="51291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08726178"/>
              </p:ext>
            </p:extLst>
          </p:nvPr>
        </p:nvGraphicFramePr>
        <p:xfrm>
          <a:off x="608727" y="1568680"/>
          <a:ext cx="10416324" cy="4779869"/>
        </p:xfrm>
        <a:graphic>
          <a:graphicData uri="http://schemas.openxmlformats.org/drawingml/2006/table">
            <a:tbl>
              <a:tblPr>
                <a:tableStyleId>{5C22544A-7EE6-4342-B048-85BDC9FD1C3A}</a:tableStyleId>
              </a:tblPr>
              <a:tblGrid>
                <a:gridCol w="488562">
                  <a:extLst>
                    <a:ext uri="{9D8B030D-6E8A-4147-A177-3AD203B41FA5}">
                      <a16:colId xmlns:a16="http://schemas.microsoft.com/office/drawing/2014/main" val="274151073"/>
                    </a:ext>
                  </a:extLst>
                </a:gridCol>
                <a:gridCol w="1238006">
                  <a:extLst>
                    <a:ext uri="{9D8B030D-6E8A-4147-A177-3AD203B41FA5}">
                      <a16:colId xmlns:a16="http://schemas.microsoft.com/office/drawing/2014/main" val="1886215422"/>
                    </a:ext>
                  </a:extLst>
                </a:gridCol>
                <a:gridCol w="1394536">
                  <a:extLst>
                    <a:ext uri="{9D8B030D-6E8A-4147-A177-3AD203B41FA5}">
                      <a16:colId xmlns:a16="http://schemas.microsoft.com/office/drawing/2014/main" val="3296360981"/>
                    </a:ext>
                  </a:extLst>
                </a:gridCol>
                <a:gridCol w="1318641">
                  <a:extLst>
                    <a:ext uri="{9D8B030D-6E8A-4147-A177-3AD203B41FA5}">
                      <a16:colId xmlns:a16="http://schemas.microsoft.com/office/drawing/2014/main" val="3086257625"/>
                    </a:ext>
                  </a:extLst>
                </a:gridCol>
                <a:gridCol w="1228519">
                  <a:extLst>
                    <a:ext uri="{9D8B030D-6E8A-4147-A177-3AD203B41FA5}">
                      <a16:colId xmlns:a16="http://schemas.microsoft.com/office/drawing/2014/main" val="1338736242"/>
                    </a:ext>
                  </a:extLst>
                </a:gridCol>
                <a:gridCol w="2034883">
                  <a:extLst>
                    <a:ext uri="{9D8B030D-6E8A-4147-A177-3AD203B41FA5}">
                      <a16:colId xmlns:a16="http://schemas.microsoft.com/office/drawing/2014/main" val="1041499252"/>
                    </a:ext>
                  </a:extLst>
                </a:gridCol>
                <a:gridCol w="1664905">
                  <a:extLst>
                    <a:ext uri="{9D8B030D-6E8A-4147-A177-3AD203B41FA5}">
                      <a16:colId xmlns:a16="http://schemas.microsoft.com/office/drawing/2014/main" val="3093857143"/>
                    </a:ext>
                  </a:extLst>
                </a:gridCol>
                <a:gridCol w="1048272">
                  <a:extLst>
                    <a:ext uri="{9D8B030D-6E8A-4147-A177-3AD203B41FA5}">
                      <a16:colId xmlns:a16="http://schemas.microsoft.com/office/drawing/2014/main" val="3562575268"/>
                    </a:ext>
                  </a:extLst>
                </a:gridCol>
              </a:tblGrid>
              <a:tr h="4779869">
                <a:tc>
                  <a:txBody>
                    <a:bodyPr/>
                    <a:lstStyle/>
                    <a:p>
                      <a:pPr marL="0" marR="0">
                        <a:lnSpc>
                          <a:spcPct val="115000"/>
                        </a:lnSpc>
                        <a:spcBef>
                          <a:spcPts val="0"/>
                        </a:spcBef>
                        <a:spcAft>
                          <a:spcPts val="0"/>
                        </a:spcAft>
                      </a:pPr>
                      <a:r>
                        <a:rPr lang="en-US" sz="1200">
                          <a:effectLst/>
                        </a:rPr>
                        <a:t>10</a:t>
                      </a:r>
                      <a:endParaRPr lang="en-US" sz="110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a:effectLst/>
                        </a:rPr>
                        <a:t>Face Mask Detection System using Deep Learning</a:t>
                      </a:r>
                      <a:endParaRPr lang="en-US" sz="110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a:effectLst/>
                        </a:rPr>
                        <a:t>Pinki; Prof. Sachin Garg</a:t>
                      </a:r>
                      <a:endParaRPr lang="en-US" sz="110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dirty="0">
                          <a:effectLst/>
                        </a:rPr>
                        <a:t>2020</a:t>
                      </a:r>
                      <a:endParaRPr lang="en-US" sz="1100" dirty="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dirty="0">
                          <a:effectLst/>
                        </a:rPr>
                        <a:t>Not mentioned</a:t>
                      </a:r>
                      <a:endParaRPr lang="en-US" sz="1100" dirty="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a:effectLst/>
                        </a:rPr>
                        <a:t>The paper proposes use of MobileNet v2 and Tensorflow classifiers for building the model. Also, for detecting COVID 19 face mask detector, OpenCV is used. The paper discusses on detecting masks in images as well as video.</a:t>
                      </a:r>
                      <a:endParaRPr lang="en-US" sz="110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dirty="0">
                          <a:effectLst/>
                        </a:rPr>
                        <a:t>Pros: The model can successfully identify the person on image/video stream wearing face mask or not.</a:t>
                      </a:r>
                      <a:endParaRPr lang="en-US" sz="1100" dirty="0">
                        <a:effectLst/>
                        <a:latin typeface="Arial" panose="020B0604020202020204" pitchFamily="34" charset="0"/>
                        <a:ea typeface="Arial" panose="020B0604020202020204" pitchFamily="34" charset="0"/>
                      </a:endParaRPr>
                    </a:p>
                  </a:txBody>
                  <a:tcPr marL="47595" marR="47595" marT="47595" marB="47595"/>
                </a:tc>
                <a:tc>
                  <a:txBody>
                    <a:bodyPr/>
                    <a:lstStyle/>
                    <a:p>
                      <a:pPr marL="0" marR="0">
                        <a:lnSpc>
                          <a:spcPct val="115000"/>
                        </a:lnSpc>
                        <a:spcBef>
                          <a:spcPts val="0"/>
                        </a:spcBef>
                        <a:spcAft>
                          <a:spcPts val="0"/>
                        </a:spcAft>
                      </a:pPr>
                      <a:r>
                        <a:rPr lang="en-US" sz="1200" dirty="0">
                          <a:effectLst/>
                        </a:rPr>
                        <a:t>The project can be integrated with embedded systems for application in airports, railway stations, offices, schools, and public places to ensure that public safety guidelines are followed.</a:t>
                      </a:r>
                      <a:endParaRPr lang="en-US" sz="1100" dirty="0">
                        <a:effectLst/>
                        <a:latin typeface="Arial" panose="020B0604020202020204" pitchFamily="34" charset="0"/>
                        <a:ea typeface="Arial" panose="020B0604020202020204" pitchFamily="34" charset="0"/>
                      </a:endParaRPr>
                    </a:p>
                  </a:txBody>
                  <a:tcPr marL="47595" marR="47595" marT="47595" marB="47595"/>
                </a:tc>
                <a:extLst>
                  <a:ext uri="{0D108BD9-81ED-4DB2-BD59-A6C34878D82A}">
                    <a16:rowId xmlns:a16="http://schemas.microsoft.com/office/drawing/2014/main" val="3631507487"/>
                  </a:ext>
                </a:extLst>
              </a:tr>
            </a:tbl>
          </a:graphicData>
        </a:graphic>
      </p:graphicFrame>
    </p:spTree>
    <p:extLst>
      <p:ext uri="{BB962C8B-B14F-4D97-AF65-F5344CB8AC3E}">
        <p14:creationId xmlns:p14="http://schemas.microsoft.com/office/powerpoint/2010/main" val="346777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 Create a system which can detect whether a person is wearing a mask or not in video surveillance mode using python </a:t>
            </a:r>
            <a:r>
              <a:rPr lang="en-US" dirty="0" err="1"/>
              <a:t>jupyter</a:t>
            </a:r>
            <a:r>
              <a:rPr lang="en-US" dirty="0"/>
              <a:t> script. </a:t>
            </a:r>
          </a:p>
          <a:p>
            <a:r>
              <a:rPr lang="en-US" dirty="0"/>
              <a:t>Since at times of current pandemic situations any negligence can seriously cause a bad situation for any person, wearing a mask outside your home is the need of the hour but people keep on forgetting these precautions. </a:t>
            </a:r>
          </a:p>
          <a:p>
            <a:r>
              <a:rPr lang="en-US" dirty="0"/>
              <a:t>To help government or concerned organizations systems which can detect people who are not wearing the mask can be very helpful not only it will minimize the covid-19 spread but also helps people to follow those norms properly by wearing the mask in such a way that it should cover the nose and mouth completely. </a:t>
            </a:r>
          </a:p>
        </p:txBody>
      </p:sp>
    </p:spTree>
    <p:extLst>
      <p:ext uri="{BB962C8B-B14F-4D97-AF65-F5344CB8AC3E}">
        <p14:creationId xmlns:p14="http://schemas.microsoft.com/office/powerpoint/2010/main" val="142636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fontAlgn="base"/>
            <a:r>
              <a:rPr lang="en-US" dirty="0"/>
              <a:t>Create a mask surveillance system that detects faces with and without mask</a:t>
            </a:r>
          </a:p>
          <a:p>
            <a:pPr fontAlgn="base"/>
            <a:r>
              <a:rPr lang="en-US" dirty="0"/>
              <a:t>Use various concepts of Image Processing and Video Processing </a:t>
            </a:r>
          </a:p>
          <a:p>
            <a:pPr fontAlgn="base"/>
            <a:r>
              <a:rPr lang="en-US" dirty="0"/>
              <a:t>Create a light weight model so that it was wider scope of applicability</a:t>
            </a:r>
          </a:p>
          <a:p>
            <a:pPr fontAlgn="base"/>
            <a:r>
              <a:rPr lang="en-US" dirty="0"/>
              <a:t> Use the concepts of Transfer Learning</a:t>
            </a:r>
          </a:p>
          <a:p>
            <a:pPr fontAlgn="base"/>
            <a:r>
              <a:rPr lang="en-US" dirty="0"/>
              <a:t>Use image augmentation techniques for training the model as the dataset available has just few images</a:t>
            </a:r>
          </a:p>
          <a:p>
            <a:pPr marL="0" indent="0">
              <a:buNone/>
            </a:pPr>
            <a:endParaRPr lang="en-US" dirty="0"/>
          </a:p>
        </p:txBody>
      </p:sp>
    </p:spTree>
    <p:extLst>
      <p:ext uri="{BB962C8B-B14F-4D97-AF65-F5344CB8AC3E}">
        <p14:creationId xmlns:p14="http://schemas.microsoft.com/office/powerpoint/2010/main" val="411378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940526"/>
            <a:ext cx="3466882" cy="750796"/>
          </a:xfrm>
        </p:spPr>
        <p:txBody>
          <a:bodyPr/>
          <a:lstStyle/>
          <a:p>
            <a:r>
              <a:rPr lang="en-US" dirty="0"/>
              <a:t>Base Paper  </a:t>
            </a:r>
          </a:p>
        </p:txBody>
      </p:sp>
      <p:sp>
        <p:nvSpPr>
          <p:cNvPr id="3" name="Content Placeholder 2"/>
          <p:cNvSpPr>
            <a:spLocks noGrp="1"/>
          </p:cNvSpPr>
          <p:nvPr>
            <p:ph idx="1"/>
          </p:nvPr>
        </p:nvSpPr>
        <p:spPr>
          <a:xfrm>
            <a:off x="1261872" y="1828801"/>
            <a:ext cx="7725374" cy="574766"/>
          </a:xfrm>
        </p:spPr>
        <p:txBody>
          <a:bodyPr>
            <a:normAutofit lnSpcReduction="10000"/>
          </a:bodyPr>
          <a:lstStyle/>
          <a:p>
            <a:r>
              <a:rPr lang="en-US" dirty="0"/>
              <a:t> Covid-19 Face Mask Detection Using </a:t>
            </a:r>
            <a:r>
              <a:rPr lang="en-US" dirty="0" err="1"/>
              <a:t>TensorFlow</a:t>
            </a:r>
            <a:r>
              <a:rPr lang="en-US" dirty="0"/>
              <a:t>, Keras and </a:t>
            </a:r>
            <a:r>
              <a:rPr lang="en-US" dirty="0" err="1"/>
              <a:t>OpenCV</a:t>
            </a:r>
            <a:endParaRPr lang="en-US" dirty="0"/>
          </a:p>
        </p:txBody>
      </p:sp>
      <p:sp>
        <p:nvSpPr>
          <p:cNvPr id="4" name="Title 1"/>
          <p:cNvSpPr txBox="1">
            <a:spLocks/>
          </p:cNvSpPr>
          <p:nvPr/>
        </p:nvSpPr>
        <p:spPr>
          <a:xfrm>
            <a:off x="1261872" y="2766394"/>
            <a:ext cx="3466882" cy="7507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Technology : </a:t>
            </a:r>
          </a:p>
        </p:txBody>
      </p:sp>
      <p:sp>
        <p:nvSpPr>
          <p:cNvPr id="5" name="Content Placeholder 2"/>
          <p:cNvSpPr txBox="1">
            <a:spLocks/>
          </p:cNvSpPr>
          <p:nvPr/>
        </p:nvSpPr>
        <p:spPr>
          <a:xfrm>
            <a:off x="4728752" y="3041789"/>
            <a:ext cx="3200401" cy="4441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Python, HTML, CSS, Flask</a:t>
            </a:r>
          </a:p>
        </p:txBody>
      </p:sp>
      <p:sp>
        <p:nvSpPr>
          <p:cNvPr id="6" name="Title 1"/>
          <p:cNvSpPr txBox="1">
            <a:spLocks/>
          </p:cNvSpPr>
          <p:nvPr/>
        </p:nvSpPr>
        <p:spPr>
          <a:xfrm>
            <a:off x="1261872" y="4277476"/>
            <a:ext cx="3466882" cy="7507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Dataset : </a:t>
            </a:r>
          </a:p>
        </p:txBody>
      </p:sp>
      <p:sp>
        <p:nvSpPr>
          <p:cNvPr id="7" name="Content Placeholder 2"/>
          <p:cNvSpPr txBox="1">
            <a:spLocks/>
          </p:cNvSpPr>
          <p:nvPr/>
        </p:nvSpPr>
        <p:spPr>
          <a:xfrm>
            <a:off x="4728753" y="4430805"/>
            <a:ext cx="6335487" cy="135604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Face Mask Detection Dataset</a:t>
            </a:r>
          </a:p>
          <a:p>
            <a:r>
              <a:rPr lang="en-US" u="sng" dirty="0">
                <a:hlinkClick r:id="rId2"/>
              </a:rPr>
              <a:t>https://www.kaggle.com/omkargurav/face-mask-dataset</a:t>
            </a:r>
            <a:endParaRPr lang="en-US" dirty="0"/>
          </a:p>
          <a:p>
            <a:pPr marL="0" indent="0">
              <a:buNone/>
            </a:pPr>
            <a:endParaRPr lang="en-US" dirty="0"/>
          </a:p>
        </p:txBody>
      </p:sp>
    </p:spTree>
    <p:extLst>
      <p:ext uri="{BB962C8B-B14F-4D97-AF65-F5344CB8AC3E}">
        <p14:creationId xmlns:p14="http://schemas.microsoft.com/office/powerpoint/2010/main" val="289476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pic>
        <p:nvPicPr>
          <p:cNvPr id="2050" name="Picture 2" descr="https://lh3.googleusercontent.com/YL4WG2IVc0Y2hcshscsu4JWBa6Y9zv71OgswmOIRUe-jrTKZ2CVDFWV1rDV6jFqh89cAVQh23Ci7e_7-96qlUyICDO518Qhp9UgZblTt9ObJu1iJLdksJAD5XyOinICJGmkI88_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61872" y="1789611"/>
            <a:ext cx="5512390" cy="2521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k6S6pt-fR44PAk6T4OnyHziAzafr0Tyn41Fmc8fO8KWlsi5nGXIONduosUHZ4uxPVz0FKRpJXwhiemB2DAYAmr06joXHuPaLikv2FVQQVsLyc-glV3LAFU-j2eqVF3Jhdknv4b1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8192" y="4409818"/>
            <a:ext cx="4891213" cy="2226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56709" y="5338216"/>
            <a:ext cx="2888355" cy="369332"/>
          </a:xfrm>
          <a:prstGeom prst="rect">
            <a:avLst/>
          </a:prstGeom>
          <a:noFill/>
        </p:spPr>
        <p:txBody>
          <a:bodyPr wrap="none" rtlCol="0">
            <a:spAutoFit/>
          </a:bodyPr>
          <a:lstStyle/>
          <a:p>
            <a:r>
              <a:rPr lang="en-US" b="1" dirty="0"/>
              <a:t>Dataset Without Mask -&gt;</a:t>
            </a:r>
          </a:p>
        </p:txBody>
      </p:sp>
      <p:sp>
        <p:nvSpPr>
          <p:cNvPr id="5" name="TextBox 4"/>
          <p:cNvSpPr txBox="1"/>
          <p:nvPr/>
        </p:nvSpPr>
        <p:spPr>
          <a:xfrm>
            <a:off x="7001691" y="2496572"/>
            <a:ext cx="2542106" cy="369332"/>
          </a:xfrm>
          <a:prstGeom prst="rect">
            <a:avLst/>
          </a:prstGeom>
          <a:noFill/>
        </p:spPr>
        <p:txBody>
          <a:bodyPr wrap="none" rtlCol="0">
            <a:spAutoFit/>
          </a:bodyPr>
          <a:lstStyle/>
          <a:p>
            <a:r>
              <a:rPr lang="en-US" b="1" dirty="0"/>
              <a:t>&lt;- Dataset With Mask</a:t>
            </a:r>
          </a:p>
        </p:txBody>
      </p:sp>
    </p:spTree>
    <p:extLst>
      <p:ext uri="{BB962C8B-B14F-4D97-AF65-F5344CB8AC3E}">
        <p14:creationId xmlns:p14="http://schemas.microsoft.com/office/powerpoint/2010/main" val="415382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1261871" y="1815738"/>
            <a:ext cx="9475797" cy="4364400"/>
          </a:xfrm>
        </p:spPr>
        <p:txBody>
          <a:bodyPr/>
          <a:lstStyle/>
          <a:p>
            <a:r>
              <a:rPr lang="en-US" dirty="0"/>
              <a:t>To implement the proposed system, the dataset must first be categorized into 2 parts “with mask” and “without mask” images. </a:t>
            </a:r>
          </a:p>
          <a:p>
            <a:r>
              <a:rPr lang="en-US" dirty="0"/>
              <a:t>Mobilenetv2 will be used to classify the image so that only the face of the person can be extracted and converted into 2D array and used to train the model. </a:t>
            </a:r>
          </a:p>
          <a:p>
            <a:r>
              <a:rPr lang="en-US" dirty="0"/>
              <a:t>A CNN model is trained to detect the face mask detection which can be used to detect the mask in image and video format input. </a:t>
            </a:r>
          </a:p>
          <a:p>
            <a:r>
              <a:rPr lang="en-US" dirty="0"/>
              <a:t>The trained model will find the percentage of mask and non-mask component of the area that should be covered by mask, if the mask part is greater than the non-mask then the person is wearing the mask properly otherwise the other way around.</a:t>
            </a:r>
          </a:p>
          <a:p>
            <a:endParaRPr lang="en-US" dirty="0"/>
          </a:p>
        </p:txBody>
      </p:sp>
    </p:spTree>
    <p:extLst>
      <p:ext uri="{BB962C8B-B14F-4D97-AF65-F5344CB8AC3E}">
        <p14:creationId xmlns:p14="http://schemas.microsoft.com/office/powerpoint/2010/main" val="262888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pic>
        <p:nvPicPr>
          <p:cNvPr id="1026" name="Picture 2" descr="https://lh4.googleusercontent.com/m6PlDmqkg3M_Fq6TRYIpnK2wrNvAfEqby7op4IHR_V2tADQr9qXkL7sBeX1iWlpgCj_x3kUYCjkUVwsLX_Reie2h7G5KWgmU_p68irUunJkF7xDjuSEhOi7FXYhRRnmcHvgsTq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210" y="1828800"/>
            <a:ext cx="55784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58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261872" y="2233748"/>
            <a:ext cx="8595360" cy="4351337"/>
          </a:xfrm>
        </p:spPr>
        <p:txBody>
          <a:bodyPr/>
          <a:lstStyle/>
          <a:p>
            <a:r>
              <a:rPr lang="en-US" dirty="0"/>
              <a:t>Effect of Corona Virus on various sectors like: Health, Education, Finance, etc..</a:t>
            </a:r>
          </a:p>
          <a:p>
            <a:r>
              <a:rPr lang="en-US" dirty="0"/>
              <a:t>Guidelines made by WHO and Government for preventing rapid spread of Corona virus.</a:t>
            </a:r>
          </a:p>
          <a:p>
            <a:r>
              <a:rPr lang="en-US" dirty="0"/>
              <a:t>Major guideline include “USE OF MASK”</a:t>
            </a:r>
          </a:p>
          <a:p>
            <a:r>
              <a:rPr lang="en-US" dirty="0"/>
              <a:t>Video Surveillance for detecting masks in public places is an utmost necessity</a:t>
            </a:r>
          </a:p>
          <a:p>
            <a:r>
              <a:rPr lang="en-US" dirty="0"/>
              <a:t>We’ll build a Machine Learning model that can be used for video surveillances</a:t>
            </a:r>
          </a:p>
          <a:p>
            <a:r>
              <a:rPr lang="en-US" dirty="0"/>
              <a:t>Mobile Net v2, CNN algorithms to be used</a:t>
            </a:r>
          </a:p>
          <a:p>
            <a:endParaRPr lang="en-US" dirty="0"/>
          </a:p>
        </p:txBody>
      </p:sp>
    </p:spTree>
    <p:extLst>
      <p:ext uri="{BB962C8B-B14F-4D97-AF65-F5344CB8AC3E}">
        <p14:creationId xmlns:p14="http://schemas.microsoft.com/office/powerpoint/2010/main" val="1335658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48640"/>
            <a:ext cx="9692640" cy="776922"/>
          </a:xfrm>
        </p:spPr>
        <p:txBody>
          <a:bodyPr/>
          <a:lstStyle/>
          <a:p>
            <a:pPr algn="ctr"/>
            <a:r>
              <a:rPr lang="en-US" dirty="0"/>
              <a:t>DETECTING FACE WITH MASK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356" y="1325562"/>
            <a:ext cx="5898512" cy="5138677"/>
          </a:xfrm>
        </p:spPr>
      </p:pic>
    </p:spTree>
    <p:extLst>
      <p:ext uri="{BB962C8B-B14F-4D97-AF65-F5344CB8AC3E}">
        <p14:creationId xmlns:p14="http://schemas.microsoft.com/office/powerpoint/2010/main" val="293993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866" y="548639"/>
            <a:ext cx="10155065" cy="803048"/>
          </a:xfrm>
        </p:spPr>
        <p:txBody>
          <a:bodyPr>
            <a:normAutofit fontScale="90000"/>
          </a:bodyPr>
          <a:lstStyle/>
          <a:p>
            <a:pPr algn="ctr"/>
            <a:r>
              <a:rPr lang="en-US" dirty="0"/>
              <a:t>DETECTING FACE WITHOUT MASK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407" y="1351687"/>
            <a:ext cx="4781004" cy="5121155"/>
          </a:xfrm>
        </p:spPr>
      </p:pic>
    </p:spTree>
    <p:extLst>
      <p:ext uri="{BB962C8B-B14F-4D97-AF65-F5344CB8AC3E}">
        <p14:creationId xmlns:p14="http://schemas.microsoft.com/office/powerpoint/2010/main" val="24610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Front End</a:t>
            </a:r>
          </a:p>
        </p:txBody>
      </p:sp>
      <p:pic>
        <p:nvPicPr>
          <p:cNvPr id="3074" name="Picture 2" descr="https://lh5.googleusercontent.com/xaiwet5Dk4S_vjktorY2issPgGpC8WQVA0VWW6IbFy5RA76k7AunH2PI96IRVntnm29ADClLW7pP5jbhSx6h3VXD9UeygWw7B8uDY9KE1-ndBavcQprxgwJbu7PNk-u3DQk7Krk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388" y="1828800"/>
            <a:ext cx="84800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9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(For Images)</a:t>
            </a:r>
          </a:p>
        </p:txBody>
      </p:sp>
      <p:pic>
        <p:nvPicPr>
          <p:cNvPr id="4098" name="Picture 2" descr="https://lh3.googleusercontent.com/LMqGEdcmEiaoasYrNj_s-nlipCu30EircxAOpZj13O1XXahCuv469ir3PkTQJfbIDpSDLQmE94PC-VqV0HhrzBUsVlSvMI61eMosIAvHCyQfWF-XhqWGPnPEWQf8fPsKaUMZylz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063" y="1898761"/>
            <a:ext cx="8594725" cy="421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98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(For Video)</a:t>
            </a:r>
          </a:p>
        </p:txBody>
      </p:sp>
      <p:pic>
        <p:nvPicPr>
          <p:cNvPr id="5124" name="Picture 4" descr="https://lh4.googleusercontent.com/5EOKH4AXzWiGjlqGnIJ4Ej7UJ-JJe1ik-qBPRzyY2Qc_PUbJbG_DP4lMNPP7RUG8hUWkQUhyONO6DanwUn7LY_rD9mJ8c_DnViL4JQBe4n_JbXsBWYdvqwcCXUaOLRgA3HaWtE-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063" y="1906819"/>
            <a:ext cx="8594725" cy="41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30535"/>
            <a:ext cx="8804366" cy="770709"/>
          </a:xfrm>
        </p:spPr>
        <p:txBody>
          <a:bodyPr>
            <a:normAutofit/>
          </a:bodyPr>
          <a:lstStyle/>
          <a:p>
            <a:pPr algn="ctr"/>
            <a:r>
              <a:rPr lang="en-US" sz="3600" dirty="0"/>
              <a:t>TRAINING LOSS AND ACCURACY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146" y="1301244"/>
            <a:ext cx="7916092" cy="5277394"/>
          </a:xfrm>
        </p:spPr>
      </p:pic>
    </p:spTree>
    <p:extLst>
      <p:ext uri="{BB962C8B-B14F-4D97-AF65-F5344CB8AC3E}">
        <p14:creationId xmlns:p14="http://schemas.microsoft.com/office/powerpoint/2010/main" val="2109456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27464" y="1828800"/>
            <a:ext cx="8729768" cy="4885590"/>
          </a:xfrm>
        </p:spPr>
        <p:txBody>
          <a:bodyPr/>
          <a:lstStyle/>
          <a:p>
            <a:r>
              <a:rPr lang="en-US" dirty="0"/>
              <a:t>We successfully created a Mask Detection System using the concepts of CNN, Transfer Learning, etc.</a:t>
            </a:r>
          </a:p>
          <a:p>
            <a:r>
              <a:rPr lang="en-US" dirty="0"/>
              <a:t>The model has a good accuracy of 95.14%</a:t>
            </a:r>
          </a:p>
          <a:p>
            <a:r>
              <a:rPr lang="en-US" dirty="0"/>
              <a:t>The model was successfully integrated with the Front End webpage(created using HTML+CSS) using Flask.</a:t>
            </a:r>
          </a:p>
          <a:p>
            <a:r>
              <a:rPr lang="en-US" dirty="0"/>
              <a:t>The project works for both mask detection on images and for video surveillance.</a:t>
            </a:r>
          </a:p>
        </p:txBody>
      </p:sp>
      <p:sp>
        <p:nvSpPr>
          <p:cNvPr id="4" name="TextBox 3"/>
          <p:cNvSpPr txBox="1"/>
          <p:nvPr/>
        </p:nvSpPr>
        <p:spPr>
          <a:xfrm>
            <a:off x="1261872" y="5514061"/>
            <a:ext cx="9589904" cy="1200329"/>
          </a:xfrm>
          <a:prstGeom prst="rect">
            <a:avLst/>
          </a:prstGeom>
          <a:noFill/>
        </p:spPr>
        <p:txBody>
          <a:bodyPr wrap="square" rtlCol="0">
            <a:spAutoFit/>
          </a:bodyPr>
          <a:lstStyle/>
          <a:p>
            <a:r>
              <a:rPr lang="en-US" sz="2400" b="1" dirty="0"/>
              <a:t>Video Link:</a:t>
            </a:r>
          </a:p>
          <a:p>
            <a:r>
              <a:rPr lang="en-US" sz="2400" dirty="0"/>
              <a:t>https://drive.google.com/drive/folders/1ISIezEW_bMS4ck9mHDaHcmkaSHBr7Zx-?usp=sharing</a:t>
            </a:r>
          </a:p>
        </p:txBody>
      </p:sp>
    </p:spTree>
    <p:extLst>
      <p:ext uri="{BB962C8B-B14F-4D97-AF65-F5344CB8AC3E}">
        <p14:creationId xmlns:p14="http://schemas.microsoft.com/office/powerpoint/2010/main" val="138223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1261871" y="1959429"/>
            <a:ext cx="8992471" cy="4220708"/>
          </a:xfrm>
        </p:spPr>
        <p:txBody>
          <a:bodyPr>
            <a:noAutofit/>
          </a:bodyPr>
          <a:lstStyle/>
          <a:p>
            <a:r>
              <a:rPr lang="en-US" sz="1600" dirty="0"/>
              <a:t>Although it has been more than a year since the outbreak, still coronavirus cases are increasing. </a:t>
            </a:r>
          </a:p>
          <a:p>
            <a:r>
              <a:rPr lang="en-US" sz="1600" dirty="0"/>
              <a:t>Curve of Corona virus cases</a:t>
            </a:r>
          </a:p>
          <a:p>
            <a:r>
              <a:rPr lang="en-US" sz="1600" dirty="0"/>
              <a:t>Second wave of Corona Virus pandemic</a:t>
            </a:r>
          </a:p>
          <a:p>
            <a:r>
              <a:rPr lang="en-US" sz="1600" dirty="0"/>
              <a:t>Various mutants of coronavirus are out there infecting more people per day. </a:t>
            </a:r>
          </a:p>
          <a:p>
            <a:r>
              <a:rPr lang="en-US" sz="1600" dirty="0"/>
              <a:t>Although the vaccination process has started, it might take months for everyone to get vaccinated.</a:t>
            </a:r>
          </a:p>
          <a:p>
            <a:r>
              <a:rPr lang="en-US" sz="1600" dirty="0"/>
              <a:t>Although the guideless of wearing masks have been made by WHO and government, many people do not wear masks and it is becoming a sole cause for rapid spread of coronavirus pandemic. </a:t>
            </a:r>
          </a:p>
          <a:p>
            <a:r>
              <a:rPr lang="en-US" sz="1600" dirty="0"/>
              <a:t>Wearing a mask is a must and it should be monitored carefully for preventing the disease. </a:t>
            </a:r>
          </a:p>
          <a:p>
            <a:r>
              <a:rPr lang="en-US" sz="1600" dirty="0"/>
              <a:t>So, a mask detection/ mask surveillance system is a need in this situation. So, our project will work primarily on video surveillance to detect masked and unmasked faces. </a:t>
            </a:r>
          </a:p>
        </p:txBody>
      </p:sp>
    </p:spTree>
    <p:extLst>
      <p:ext uri="{BB962C8B-B14F-4D97-AF65-F5344CB8AC3E}">
        <p14:creationId xmlns:p14="http://schemas.microsoft.com/office/powerpoint/2010/main" val="269684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328019540"/>
              </p:ext>
            </p:extLst>
          </p:nvPr>
        </p:nvGraphicFramePr>
        <p:xfrm>
          <a:off x="700169" y="1116556"/>
          <a:ext cx="10468574" cy="5613252"/>
        </p:xfrm>
        <a:graphic>
          <a:graphicData uri="http://schemas.openxmlformats.org/drawingml/2006/table">
            <a:tbl>
              <a:tblPr>
                <a:tableStyleId>{5C22544A-7EE6-4342-B048-85BDC9FD1C3A}</a:tableStyleId>
              </a:tblPr>
              <a:tblGrid>
                <a:gridCol w="491011">
                  <a:extLst>
                    <a:ext uri="{9D8B030D-6E8A-4147-A177-3AD203B41FA5}">
                      <a16:colId xmlns:a16="http://schemas.microsoft.com/office/drawing/2014/main" val="2371705642"/>
                    </a:ext>
                  </a:extLst>
                </a:gridCol>
                <a:gridCol w="1244217">
                  <a:extLst>
                    <a:ext uri="{9D8B030D-6E8A-4147-A177-3AD203B41FA5}">
                      <a16:colId xmlns:a16="http://schemas.microsoft.com/office/drawing/2014/main" val="2355004693"/>
                    </a:ext>
                  </a:extLst>
                </a:gridCol>
                <a:gridCol w="1401529">
                  <a:extLst>
                    <a:ext uri="{9D8B030D-6E8A-4147-A177-3AD203B41FA5}">
                      <a16:colId xmlns:a16="http://schemas.microsoft.com/office/drawing/2014/main" val="2871300622"/>
                    </a:ext>
                  </a:extLst>
                </a:gridCol>
                <a:gridCol w="1325256">
                  <a:extLst>
                    <a:ext uri="{9D8B030D-6E8A-4147-A177-3AD203B41FA5}">
                      <a16:colId xmlns:a16="http://schemas.microsoft.com/office/drawing/2014/main" val="1518287389"/>
                    </a:ext>
                  </a:extLst>
                </a:gridCol>
                <a:gridCol w="1234681">
                  <a:extLst>
                    <a:ext uri="{9D8B030D-6E8A-4147-A177-3AD203B41FA5}">
                      <a16:colId xmlns:a16="http://schemas.microsoft.com/office/drawing/2014/main" val="204778853"/>
                    </a:ext>
                  </a:extLst>
                </a:gridCol>
                <a:gridCol w="2045092">
                  <a:extLst>
                    <a:ext uri="{9D8B030D-6E8A-4147-A177-3AD203B41FA5}">
                      <a16:colId xmlns:a16="http://schemas.microsoft.com/office/drawing/2014/main" val="1516883913"/>
                    </a:ext>
                  </a:extLst>
                </a:gridCol>
                <a:gridCol w="1673256">
                  <a:extLst>
                    <a:ext uri="{9D8B030D-6E8A-4147-A177-3AD203B41FA5}">
                      <a16:colId xmlns:a16="http://schemas.microsoft.com/office/drawing/2014/main" val="1343102211"/>
                    </a:ext>
                  </a:extLst>
                </a:gridCol>
                <a:gridCol w="1053532">
                  <a:extLst>
                    <a:ext uri="{9D8B030D-6E8A-4147-A177-3AD203B41FA5}">
                      <a16:colId xmlns:a16="http://schemas.microsoft.com/office/drawing/2014/main" val="1758509439"/>
                    </a:ext>
                  </a:extLst>
                </a:gridCol>
              </a:tblGrid>
              <a:tr h="468877">
                <a:tc>
                  <a:txBody>
                    <a:bodyPr/>
                    <a:lstStyle/>
                    <a:p>
                      <a:pPr marL="0" marR="0">
                        <a:lnSpc>
                          <a:spcPct val="115000"/>
                        </a:lnSpc>
                        <a:spcBef>
                          <a:spcPts val="0"/>
                        </a:spcBef>
                        <a:spcAft>
                          <a:spcPts val="0"/>
                        </a:spcAft>
                      </a:pPr>
                      <a:r>
                        <a:rPr lang="en-US" sz="1200" b="0" dirty="0">
                          <a:effectLst/>
                        </a:rPr>
                        <a:t>S.no</a:t>
                      </a:r>
                      <a:endParaRPr lang="en-US" sz="1100" b="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Title</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Authors</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Year of Publication</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Dataset</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Methodology considered</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Any Pros/Cons Mentioned</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Future Work</a:t>
                      </a:r>
                      <a:endParaRPr lang="en-US" sz="1100" dirty="0">
                        <a:effectLst/>
                        <a:latin typeface="Arial" panose="020B0604020202020204" pitchFamily="34" charset="0"/>
                        <a:ea typeface="Arial" panose="020B0604020202020204" pitchFamily="34" charset="0"/>
                      </a:endParaRPr>
                    </a:p>
                  </a:txBody>
                  <a:tcPr marL="36285" marR="36285" marT="36285" marB="36285"/>
                </a:tc>
                <a:extLst>
                  <a:ext uri="{0D108BD9-81ED-4DB2-BD59-A6C34878D82A}">
                    <a16:rowId xmlns:a16="http://schemas.microsoft.com/office/drawing/2014/main" val="494237728"/>
                  </a:ext>
                </a:extLst>
              </a:tr>
              <a:tr h="4867618">
                <a:tc>
                  <a:txBody>
                    <a:bodyPr/>
                    <a:lstStyle/>
                    <a:p>
                      <a:pPr marL="0" marR="0">
                        <a:lnSpc>
                          <a:spcPct val="115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Study of Masked Face Detection Approach in Video</a:t>
                      </a:r>
                      <a:endParaRPr lang="en-US" sz="1100" dirty="0">
                        <a:effectLst/>
                      </a:endParaRPr>
                    </a:p>
                    <a:p>
                      <a:pPr marL="0" marR="0">
                        <a:lnSpc>
                          <a:spcPct val="115000"/>
                        </a:lnSpc>
                        <a:spcBef>
                          <a:spcPts val="0"/>
                        </a:spcBef>
                        <a:spcAft>
                          <a:spcPts val="0"/>
                        </a:spcAft>
                      </a:pPr>
                      <a:r>
                        <a:rPr lang="en-US" sz="1200" dirty="0">
                          <a:effectLst/>
                        </a:rPr>
                        <a:t>Analytics</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err="1">
                          <a:effectLst/>
                        </a:rPr>
                        <a:t>Gayatri</a:t>
                      </a:r>
                      <a:r>
                        <a:rPr lang="en-US" sz="1200" dirty="0">
                          <a:effectLst/>
                        </a:rPr>
                        <a:t> </a:t>
                      </a:r>
                      <a:r>
                        <a:rPr lang="en-US" sz="1200" dirty="0" err="1">
                          <a:effectLst/>
                        </a:rPr>
                        <a:t>Deore</a:t>
                      </a:r>
                      <a:r>
                        <a:rPr lang="en-US" sz="1200" dirty="0">
                          <a:effectLst/>
                        </a:rPr>
                        <a:t>, Ramakrishna </a:t>
                      </a:r>
                      <a:r>
                        <a:rPr lang="en-US" sz="1200" dirty="0" err="1">
                          <a:effectLst/>
                        </a:rPr>
                        <a:t>Bodhula</a:t>
                      </a:r>
                      <a:r>
                        <a:rPr lang="en-US" sz="1200" dirty="0">
                          <a:effectLst/>
                        </a:rPr>
                        <a:t>, Dr. </a:t>
                      </a:r>
                      <a:r>
                        <a:rPr lang="en-US" sz="1200" dirty="0" err="1">
                          <a:effectLst/>
                        </a:rPr>
                        <a:t>Vishwas</a:t>
                      </a:r>
                      <a:r>
                        <a:rPr lang="en-US" sz="1200" dirty="0">
                          <a:effectLst/>
                        </a:rPr>
                        <a:t> </a:t>
                      </a:r>
                      <a:r>
                        <a:rPr lang="en-US" sz="1200" dirty="0" err="1">
                          <a:effectLst/>
                        </a:rPr>
                        <a:t>Udpikar</a:t>
                      </a:r>
                      <a:r>
                        <a:rPr lang="en-US" sz="1200" dirty="0">
                          <a:effectLst/>
                        </a:rPr>
                        <a:t>, Prof. </a:t>
                      </a:r>
                      <a:r>
                        <a:rPr lang="en-US" sz="1200" dirty="0" err="1">
                          <a:effectLst/>
                        </a:rPr>
                        <a:t>Vidya</a:t>
                      </a:r>
                      <a:r>
                        <a:rPr lang="en-US" sz="1200" dirty="0">
                          <a:effectLst/>
                        </a:rPr>
                        <a:t> </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2016</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Not mentioned</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Analog devices Inc.’s Cross core embedded studio and HOGSVM was used for detecting person and distance from camera. Face detection and face parts like eyes, nose and mouth is implemented by Viola Jones’s algorithm. Viola Jones face detection procedure classifies images</a:t>
                      </a:r>
                      <a:endParaRPr lang="en-US" sz="1100" dirty="0">
                        <a:effectLst/>
                      </a:endParaRPr>
                    </a:p>
                    <a:p>
                      <a:pPr marL="0" marR="0">
                        <a:lnSpc>
                          <a:spcPct val="115000"/>
                        </a:lnSpc>
                        <a:spcBef>
                          <a:spcPts val="0"/>
                        </a:spcBef>
                        <a:spcAft>
                          <a:spcPts val="0"/>
                        </a:spcAft>
                      </a:pPr>
                      <a:r>
                        <a:rPr lang="en-US" sz="1200" dirty="0">
                          <a:effectLst/>
                        </a:rPr>
                        <a:t>based on the value of simple features. There are three features, namely two rectangle, three rectangle and four rectangle. The</a:t>
                      </a:r>
                      <a:endParaRPr lang="en-US" sz="1100" dirty="0">
                        <a:effectLst/>
                      </a:endParaRPr>
                    </a:p>
                    <a:p>
                      <a:pPr marL="0" marR="0">
                        <a:lnSpc>
                          <a:spcPct val="115000"/>
                        </a:lnSpc>
                        <a:spcBef>
                          <a:spcPts val="0"/>
                        </a:spcBef>
                        <a:spcAft>
                          <a:spcPts val="0"/>
                        </a:spcAft>
                      </a:pPr>
                      <a:r>
                        <a:rPr lang="en-US" sz="1200" dirty="0">
                          <a:effectLst/>
                        </a:rPr>
                        <a:t>value of a two-rectangle feature is computed by calculating the</a:t>
                      </a:r>
                      <a:endParaRPr lang="en-US" sz="1100" dirty="0">
                        <a:effectLst/>
                      </a:endParaRPr>
                    </a:p>
                    <a:p>
                      <a:pPr marL="0" marR="0">
                        <a:lnSpc>
                          <a:spcPct val="115000"/>
                        </a:lnSpc>
                        <a:spcBef>
                          <a:spcPts val="0"/>
                        </a:spcBef>
                        <a:spcAft>
                          <a:spcPts val="0"/>
                        </a:spcAft>
                      </a:pPr>
                      <a:r>
                        <a:rPr lang="en-US" sz="1200" dirty="0">
                          <a:effectLst/>
                        </a:rPr>
                        <a:t>difference between the sum of the pixels within two rectangular regions.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a:effectLst/>
                        </a:rPr>
                        <a:t>Pros: Viola-Jones algorithm is robust with very high true detection rate and very low false positive rate, it is real time and at least 2 frames must be processed per second.</a:t>
                      </a:r>
                      <a:endParaRPr lang="en-US" sz="1100">
                        <a:effectLst/>
                      </a:endParaRPr>
                    </a:p>
                    <a:p>
                      <a:pPr marL="0" marR="0">
                        <a:lnSpc>
                          <a:spcPct val="115000"/>
                        </a:lnSpc>
                        <a:spcBef>
                          <a:spcPts val="0"/>
                        </a:spcBef>
                        <a:spcAft>
                          <a:spcPts val="0"/>
                        </a:spcAft>
                      </a:pPr>
                      <a:r>
                        <a:rPr lang="en-US" sz="1200">
                          <a:effectLst/>
                        </a:rPr>
                        <a:t>Cons: Eye detection is reliable but prone to false</a:t>
                      </a:r>
                      <a:endParaRPr lang="en-US" sz="1100">
                        <a:effectLst/>
                      </a:endParaRPr>
                    </a:p>
                    <a:p>
                      <a:pPr marL="0" marR="0">
                        <a:lnSpc>
                          <a:spcPct val="115000"/>
                        </a:lnSpc>
                        <a:spcBef>
                          <a:spcPts val="0"/>
                        </a:spcBef>
                        <a:spcAft>
                          <a:spcPts val="0"/>
                        </a:spcAft>
                      </a:pPr>
                      <a:r>
                        <a:rPr lang="en-US" sz="1200">
                          <a:effectLst/>
                        </a:rPr>
                        <a:t>eye detection </a:t>
                      </a:r>
                      <a:endParaRPr lang="en-US" sz="1100">
                        <a:effectLst/>
                      </a:endParaRPr>
                    </a:p>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36285" marR="36285" marT="36285" marB="36285"/>
                </a:tc>
                <a:tc>
                  <a:txBody>
                    <a:bodyPr/>
                    <a:lstStyle/>
                    <a:p>
                      <a:pPr marL="0" marR="0">
                        <a:lnSpc>
                          <a:spcPct val="115000"/>
                        </a:lnSpc>
                        <a:spcBef>
                          <a:spcPts val="0"/>
                        </a:spcBef>
                        <a:spcAft>
                          <a:spcPts val="0"/>
                        </a:spcAft>
                      </a:pPr>
                      <a:r>
                        <a:rPr lang="en-US" sz="1200" dirty="0">
                          <a:effectLst/>
                        </a:rPr>
                        <a:t>This proposed work may not have been able to detect the person when they are wearing a mask so to improve this accuracy of eye detection can be increased to help recognizing the person through his eye and eye line. </a:t>
                      </a:r>
                      <a:endParaRPr lang="en-US" sz="1100" dirty="0">
                        <a:effectLst/>
                        <a:latin typeface="Arial" panose="020B0604020202020204" pitchFamily="34" charset="0"/>
                        <a:ea typeface="Arial" panose="020B0604020202020204" pitchFamily="34" charset="0"/>
                      </a:endParaRPr>
                    </a:p>
                  </a:txBody>
                  <a:tcPr marL="36285" marR="36285" marT="36285" marB="36285"/>
                </a:tc>
                <a:extLst>
                  <a:ext uri="{0D108BD9-81ED-4DB2-BD59-A6C34878D82A}">
                    <a16:rowId xmlns:a16="http://schemas.microsoft.com/office/drawing/2014/main" val="1737361416"/>
                  </a:ext>
                </a:extLst>
              </a:tr>
            </a:tbl>
          </a:graphicData>
        </a:graphic>
      </p:graphicFrame>
    </p:spTree>
    <p:extLst>
      <p:ext uri="{BB962C8B-B14F-4D97-AF65-F5344CB8AC3E}">
        <p14:creationId xmlns:p14="http://schemas.microsoft.com/office/powerpoint/2010/main" val="56774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71641"/>
              </p:ext>
            </p:extLst>
          </p:nvPr>
        </p:nvGraphicFramePr>
        <p:xfrm>
          <a:off x="700169" y="1116556"/>
          <a:ext cx="10416322" cy="4067328"/>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Future Work</a:t>
                      </a:r>
                      <a:endParaRPr lang="en-US" sz="120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r h="3615204">
                <a:tc>
                  <a:txBody>
                    <a:bodyPr/>
                    <a:lstStyle/>
                    <a:p>
                      <a:pPr marL="0" marR="0">
                        <a:lnSpc>
                          <a:spcPct val="115000"/>
                        </a:lnSpc>
                        <a:spcBef>
                          <a:spcPts val="0"/>
                        </a:spcBef>
                        <a:spcAft>
                          <a:spcPts val="0"/>
                        </a:spcAft>
                      </a:pPr>
                      <a:r>
                        <a:rPr lang="en-US" sz="1200" dirty="0">
                          <a:effectLst/>
                        </a:rPr>
                        <a:t>2</a:t>
                      </a:r>
                      <a:endParaRPr lang="en-US" sz="1200" dirty="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Deep Learning Based Assistive System to</a:t>
                      </a:r>
                    </a:p>
                    <a:p>
                      <a:pPr marL="0" marR="0">
                        <a:lnSpc>
                          <a:spcPct val="115000"/>
                        </a:lnSpc>
                        <a:spcBef>
                          <a:spcPts val="0"/>
                        </a:spcBef>
                        <a:spcAft>
                          <a:spcPts val="0"/>
                        </a:spcAft>
                      </a:pPr>
                      <a:r>
                        <a:rPr lang="en-US" sz="1200">
                          <a:effectLst/>
                        </a:rPr>
                        <a:t>Classify COVID-19 Face Mask for Human Safety</a:t>
                      </a:r>
                    </a:p>
                    <a:p>
                      <a:pPr marL="0" marR="0">
                        <a:lnSpc>
                          <a:spcPct val="115000"/>
                        </a:lnSpc>
                        <a:spcBef>
                          <a:spcPts val="0"/>
                        </a:spcBef>
                        <a:spcAft>
                          <a:spcPts val="0"/>
                        </a:spcAft>
                      </a:pPr>
                      <a:r>
                        <a:rPr lang="en-US" sz="1200">
                          <a:effectLst/>
                        </a:rPr>
                        <a:t>with YOLOv3</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Md. </a:t>
                      </a:r>
                      <a:r>
                        <a:rPr lang="en-US" sz="1200" dirty="0" err="1">
                          <a:effectLst/>
                        </a:rPr>
                        <a:t>Rafiuzzaman</a:t>
                      </a:r>
                      <a:r>
                        <a:rPr lang="en-US" sz="1200" dirty="0">
                          <a:effectLst/>
                        </a:rPr>
                        <a:t> </a:t>
                      </a:r>
                      <a:r>
                        <a:rPr lang="en-US" sz="1200" dirty="0" err="1">
                          <a:effectLst/>
                        </a:rPr>
                        <a:t>Bhuiyan</a:t>
                      </a:r>
                      <a:r>
                        <a:rPr lang="en-US" sz="1200" dirty="0">
                          <a:effectLst/>
                        </a:rPr>
                        <a:t>,  </a:t>
                      </a:r>
                      <a:r>
                        <a:rPr lang="en-US" sz="1200" dirty="0" err="1">
                          <a:effectLst/>
                        </a:rPr>
                        <a:t>Sharun</a:t>
                      </a:r>
                      <a:r>
                        <a:rPr lang="en-US" sz="1200" dirty="0">
                          <a:effectLst/>
                        </a:rPr>
                        <a:t> </a:t>
                      </a:r>
                      <a:r>
                        <a:rPr lang="en-US" sz="1200" dirty="0" err="1">
                          <a:effectLst/>
                        </a:rPr>
                        <a:t>Akter</a:t>
                      </a:r>
                      <a:r>
                        <a:rPr lang="en-US" sz="1200" dirty="0">
                          <a:effectLst/>
                        </a:rPr>
                        <a:t> </a:t>
                      </a:r>
                      <a:r>
                        <a:rPr lang="en-US" sz="1200" dirty="0" err="1">
                          <a:effectLst/>
                        </a:rPr>
                        <a:t>Khushbu</a:t>
                      </a:r>
                      <a:r>
                        <a:rPr lang="en-US" sz="1200" dirty="0">
                          <a:effectLst/>
                        </a:rPr>
                        <a:t>,  Md. </a:t>
                      </a:r>
                      <a:r>
                        <a:rPr lang="en-US" sz="1200" dirty="0" err="1">
                          <a:effectLst/>
                        </a:rPr>
                        <a:t>Sanzidul</a:t>
                      </a:r>
                      <a:r>
                        <a:rPr lang="en-US" sz="1200" dirty="0">
                          <a:effectLst/>
                        </a:rPr>
                        <a:t> Islam</a:t>
                      </a:r>
                      <a:endParaRPr lang="en-US" sz="1200" dirty="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2020</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Picasso, People Art, KITTI MOD</a:t>
                      </a:r>
                      <a:endParaRPr lang="en-US" sz="1200" dirty="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To configure YOLOv3 object names created to contain the name of the classes which model needs to detect, an input image is passed through the YOLOv3 model, the object detector finds the coordinates that are present in an image. For producing model output the neighbouring cells with high confidence rate of the features were added in the model output. 80 % of the data was used for training and rest is for validation.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Pros: Great detection speed and accuracy</a:t>
                      </a:r>
                    </a:p>
                    <a:p>
                      <a:pPr marL="0" marR="0">
                        <a:lnSpc>
                          <a:spcPct val="115000"/>
                        </a:lnSpc>
                        <a:spcBef>
                          <a:spcPts val="0"/>
                        </a:spcBef>
                        <a:spcAft>
                          <a:spcPts val="0"/>
                        </a:spcAft>
                      </a:pPr>
                      <a:r>
                        <a:rPr lang="en-US" sz="1200">
                          <a:effectLst/>
                        </a:rPr>
                        <a:t>Cons: needs large number of backend network parameters and requires high hardware performance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Fast RCNN object detection architecture can be used with YOLOv3 or the new version of YOLOv4 to increase the performance of the face detection system in real time video surveillance </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3641498432"/>
                  </a:ext>
                </a:extLst>
              </a:tr>
            </a:tbl>
          </a:graphicData>
        </a:graphic>
      </p:graphicFrame>
    </p:spTree>
    <p:extLst>
      <p:ext uri="{BB962C8B-B14F-4D97-AF65-F5344CB8AC3E}">
        <p14:creationId xmlns:p14="http://schemas.microsoft.com/office/powerpoint/2010/main" val="25898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37411919"/>
              </p:ext>
            </p:extLst>
          </p:nvPr>
        </p:nvGraphicFramePr>
        <p:xfrm>
          <a:off x="608729" y="1568679"/>
          <a:ext cx="10416323" cy="3316829"/>
        </p:xfrm>
        <a:graphic>
          <a:graphicData uri="http://schemas.openxmlformats.org/drawingml/2006/table">
            <a:tbl>
              <a:tblPr>
                <a:tableStyleId>{5C22544A-7EE6-4342-B048-85BDC9FD1C3A}</a:tableStyleId>
              </a:tblPr>
              <a:tblGrid>
                <a:gridCol w="488562">
                  <a:extLst>
                    <a:ext uri="{9D8B030D-6E8A-4147-A177-3AD203B41FA5}">
                      <a16:colId xmlns:a16="http://schemas.microsoft.com/office/drawing/2014/main" val="3606811231"/>
                    </a:ext>
                  </a:extLst>
                </a:gridCol>
                <a:gridCol w="1238005">
                  <a:extLst>
                    <a:ext uri="{9D8B030D-6E8A-4147-A177-3AD203B41FA5}">
                      <a16:colId xmlns:a16="http://schemas.microsoft.com/office/drawing/2014/main" val="2913453871"/>
                    </a:ext>
                  </a:extLst>
                </a:gridCol>
                <a:gridCol w="1394535">
                  <a:extLst>
                    <a:ext uri="{9D8B030D-6E8A-4147-A177-3AD203B41FA5}">
                      <a16:colId xmlns:a16="http://schemas.microsoft.com/office/drawing/2014/main" val="3457324573"/>
                    </a:ext>
                  </a:extLst>
                </a:gridCol>
                <a:gridCol w="1318642">
                  <a:extLst>
                    <a:ext uri="{9D8B030D-6E8A-4147-A177-3AD203B41FA5}">
                      <a16:colId xmlns:a16="http://schemas.microsoft.com/office/drawing/2014/main" val="3536679101"/>
                    </a:ext>
                  </a:extLst>
                </a:gridCol>
                <a:gridCol w="1228519">
                  <a:extLst>
                    <a:ext uri="{9D8B030D-6E8A-4147-A177-3AD203B41FA5}">
                      <a16:colId xmlns:a16="http://schemas.microsoft.com/office/drawing/2014/main" val="4095521079"/>
                    </a:ext>
                  </a:extLst>
                </a:gridCol>
                <a:gridCol w="2034883">
                  <a:extLst>
                    <a:ext uri="{9D8B030D-6E8A-4147-A177-3AD203B41FA5}">
                      <a16:colId xmlns:a16="http://schemas.microsoft.com/office/drawing/2014/main" val="226338757"/>
                    </a:ext>
                  </a:extLst>
                </a:gridCol>
                <a:gridCol w="1664904">
                  <a:extLst>
                    <a:ext uri="{9D8B030D-6E8A-4147-A177-3AD203B41FA5}">
                      <a16:colId xmlns:a16="http://schemas.microsoft.com/office/drawing/2014/main" val="2190162002"/>
                    </a:ext>
                  </a:extLst>
                </a:gridCol>
                <a:gridCol w="1048273">
                  <a:extLst>
                    <a:ext uri="{9D8B030D-6E8A-4147-A177-3AD203B41FA5}">
                      <a16:colId xmlns:a16="http://schemas.microsoft.com/office/drawing/2014/main" val="3933984785"/>
                    </a:ext>
                  </a:extLst>
                </a:gridCol>
              </a:tblGrid>
              <a:tr h="3316829">
                <a:tc>
                  <a:txBody>
                    <a:bodyPr/>
                    <a:lstStyle/>
                    <a:p>
                      <a:pPr marL="0" marR="0">
                        <a:lnSpc>
                          <a:spcPct val="115000"/>
                        </a:lnSpc>
                        <a:spcBef>
                          <a:spcPts val="0"/>
                        </a:spcBef>
                        <a:spcAft>
                          <a:spcPts val="0"/>
                        </a:spcAft>
                      </a:pPr>
                      <a:r>
                        <a:rPr lang="en-US" sz="1200">
                          <a:effectLst/>
                        </a:rPr>
                        <a:t>3</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Face mask detection using MobileNet and Global</a:t>
                      </a:r>
                      <a:endParaRPr lang="en-US" sz="1100">
                        <a:effectLst/>
                      </a:endParaRPr>
                    </a:p>
                    <a:p>
                      <a:pPr marL="0" marR="0">
                        <a:lnSpc>
                          <a:spcPct val="115000"/>
                        </a:lnSpc>
                        <a:spcBef>
                          <a:spcPts val="0"/>
                        </a:spcBef>
                        <a:spcAft>
                          <a:spcPts val="0"/>
                        </a:spcAft>
                      </a:pPr>
                      <a:r>
                        <a:rPr lang="en-US" sz="1200">
                          <a:effectLst/>
                        </a:rPr>
                        <a:t>Pooling Block</a:t>
                      </a:r>
                      <a:endParaRPr lang="en-US" sz="1100">
                        <a:effectLst/>
                      </a:endParaRPr>
                    </a:p>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Isunuri B Venkateswarlu,  Jagadeesh Kakarla,  Shree Prakash</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2021</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Simulated masked face dataset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Transfer learning has been used by using a pre-trained model </a:t>
                      </a:r>
                      <a:r>
                        <a:rPr lang="en-US" sz="1200" dirty="0" err="1">
                          <a:effectLst/>
                        </a:rPr>
                        <a:t>MobileNet</a:t>
                      </a:r>
                      <a:r>
                        <a:rPr lang="en-US" sz="1200" dirty="0">
                          <a:effectLst/>
                        </a:rPr>
                        <a:t> to use existing solutions to solve new problems. Global Pooling block transforms a multi-dimensional map into a 1D vector having 64 characteristics. Finally a </a:t>
                      </a:r>
                      <a:r>
                        <a:rPr lang="en-US" sz="1200" dirty="0" err="1">
                          <a:effectLst/>
                        </a:rPr>
                        <a:t>softmax</a:t>
                      </a:r>
                      <a:r>
                        <a:rPr lang="en-US" sz="1200" dirty="0">
                          <a:effectLst/>
                        </a:rPr>
                        <a:t> layer with 2 neurons takes the 1D vector and perform binary classification</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a:effectLst/>
                        </a:rPr>
                        <a:t>Pros: Global pooling block has no parameter to optimize and hence overfitting is avoided in this layer</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200" dirty="0">
                          <a:effectLst/>
                        </a:rPr>
                        <a:t>Face mask detection over multi-face images</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701739889"/>
                  </a:ext>
                </a:extLst>
              </a:tr>
            </a:tbl>
          </a:graphicData>
        </a:graphic>
      </p:graphicFrame>
    </p:spTree>
    <p:extLst>
      <p:ext uri="{BB962C8B-B14F-4D97-AF65-F5344CB8AC3E}">
        <p14:creationId xmlns:p14="http://schemas.microsoft.com/office/powerpoint/2010/main" val="10868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22374754"/>
              </p:ext>
            </p:extLst>
          </p:nvPr>
        </p:nvGraphicFramePr>
        <p:xfrm>
          <a:off x="608729" y="1568680"/>
          <a:ext cx="10416321" cy="4915370"/>
        </p:xfrm>
        <a:graphic>
          <a:graphicData uri="http://schemas.openxmlformats.org/drawingml/2006/table">
            <a:tbl>
              <a:tblPr>
                <a:tableStyleId>{5C22544A-7EE6-4342-B048-85BDC9FD1C3A}</a:tableStyleId>
              </a:tblPr>
              <a:tblGrid>
                <a:gridCol w="488560">
                  <a:extLst>
                    <a:ext uri="{9D8B030D-6E8A-4147-A177-3AD203B41FA5}">
                      <a16:colId xmlns:a16="http://schemas.microsoft.com/office/drawing/2014/main" val="4256830826"/>
                    </a:ext>
                  </a:extLst>
                </a:gridCol>
                <a:gridCol w="1238007">
                  <a:extLst>
                    <a:ext uri="{9D8B030D-6E8A-4147-A177-3AD203B41FA5}">
                      <a16:colId xmlns:a16="http://schemas.microsoft.com/office/drawing/2014/main" val="2041886568"/>
                    </a:ext>
                  </a:extLst>
                </a:gridCol>
                <a:gridCol w="1394535">
                  <a:extLst>
                    <a:ext uri="{9D8B030D-6E8A-4147-A177-3AD203B41FA5}">
                      <a16:colId xmlns:a16="http://schemas.microsoft.com/office/drawing/2014/main" val="2660811911"/>
                    </a:ext>
                  </a:extLst>
                </a:gridCol>
                <a:gridCol w="1318642">
                  <a:extLst>
                    <a:ext uri="{9D8B030D-6E8A-4147-A177-3AD203B41FA5}">
                      <a16:colId xmlns:a16="http://schemas.microsoft.com/office/drawing/2014/main" val="2011610111"/>
                    </a:ext>
                  </a:extLst>
                </a:gridCol>
                <a:gridCol w="1228520">
                  <a:extLst>
                    <a:ext uri="{9D8B030D-6E8A-4147-A177-3AD203B41FA5}">
                      <a16:colId xmlns:a16="http://schemas.microsoft.com/office/drawing/2014/main" val="1431201370"/>
                    </a:ext>
                  </a:extLst>
                </a:gridCol>
                <a:gridCol w="2034882">
                  <a:extLst>
                    <a:ext uri="{9D8B030D-6E8A-4147-A177-3AD203B41FA5}">
                      <a16:colId xmlns:a16="http://schemas.microsoft.com/office/drawing/2014/main" val="608343309"/>
                    </a:ext>
                  </a:extLst>
                </a:gridCol>
                <a:gridCol w="1664902">
                  <a:extLst>
                    <a:ext uri="{9D8B030D-6E8A-4147-A177-3AD203B41FA5}">
                      <a16:colId xmlns:a16="http://schemas.microsoft.com/office/drawing/2014/main" val="2438365948"/>
                    </a:ext>
                  </a:extLst>
                </a:gridCol>
                <a:gridCol w="1048273">
                  <a:extLst>
                    <a:ext uri="{9D8B030D-6E8A-4147-A177-3AD203B41FA5}">
                      <a16:colId xmlns:a16="http://schemas.microsoft.com/office/drawing/2014/main" val="582433576"/>
                    </a:ext>
                  </a:extLst>
                </a:gridCol>
              </a:tblGrid>
              <a:tr h="4532445">
                <a:tc>
                  <a:txBody>
                    <a:bodyPr/>
                    <a:lstStyle/>
                    <a:p>
                      <a:pPr marL="0" marR="0">
                        <a:lnSpc>
                          <a:spcPct val="115000"/>
                        </a:lnSpc>
                        <a:spcBef>
                          <a:spcPts val="0"/>
                        </a:spcBef>
                        <a:spcAft>
                          <a:spcPts val="0"/>
                        </a:spcAft>
                      </a:pPr>
                      <a:r>
                        <a:rPr lang="en-US" sz="1200" dirty="0">
                          <a:effectLst/>
                        </a:rPr>
                        <a:t>4</a:t>
                      </a:r>
                      <a:endParaRPr lang="en-US" sz="1200" dirty="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a:effectLst/>
                        </a:rPr>
                        <a:t>Color quotient based mask detection</a:t>
                      </a:r>
                      <a:endParaRPr lang="en-US" sz="120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a:effectLst/>
                        </a:rPr>
                        <a:t>Ioan Buciu</a:t>
                      </a:r>
                      <a:endParaRPr lang="en-US" sz="120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a:effectLst/>
                        </a:rPr>
                        <a:t>2021</a:t>
                      </a:r>
                      <a:endParaRPr lang="en-US" sz="120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dirty="0">
                          <a:effectLst/>
                        </a:rPr>
                        <a:t>Masked Face Detection Dataset (MFDD), </a:t>
                      </a:r>
                      <a:r>
                        <a:rPr lang="en-US" sz="1200" dirty="0" err="1">
                          <a:effectLst/>
                        </a:rPr>
                        <a:t>Realworld</a:t>
                      </a:r>
                      <a:endParaRPr lang="en-US" sz="1200" dirty="0">
                        <a:effectLst/>
                      </a:endParaRPr>
                    </a:p>
                    <a:p>
                      <a:pPr marL="0" marR="0">
                        <a:lnSpc>
                          <a:spcPct val="115000"/>
                        </a:lnSpc>
                        <a:spcBef>
                          <a:spcPts val="0"/>
                        </a:spcBef>
                        <a:spcAft>
                          <a:spcPts val="0"/>
                        </a:spcAft>
                      </a:pPr>
                      <a:r>
                        <a:rPr lang="en-US" sz="1200" dirty="0">
                          <a:effectLst/>
                        </a:rPr>
                        <a:t>Masked Face Recognition Dataset (RMFRD) and Simulated</a:t>
                      </a:r>
                    </a:p>
                    <a:p>
                      <a:pPr marL="0" marR="0">
                        <a:lnSpc>
                          <a:spcPct val="115000"/>
                        </a:lnSpc>
                        <a:spcBef>
                          <a:spcPts val="0"/>
                        </a:spcBef>
                        <a:spcAft>
                          <a:spcPts val="0"/>
                        </a:spcAft>
                      </a:pPr>
                      <a:r>
                        <a:rPr lang="en-US" sz="1200" dirty="0">
                          <a:effectLst/>
                        </a:rPr>
                        <a:t>Masked Face Recognition Dataset (SMFRD).</a:t>
                      </a:r>
                    </a:p>
                    <a:p>
                      <a:pPr marL="0" marR="0">
                        <a:lnSpc>
                          <a:spcPct val="115000"/>
                        </a:lnSpc>
                        <a:spcBef>
                          <a:spcPts val="0"/>
                        </a:spcBef>
                        <a:spcAft>
                          <a:spcPts val="0"/>
                        </a:spcAft>
                      </a:pPr>
                      <a:r>
                        <a:rPr lang="en-US" sz="1200" dirty="0">
                          <a:effectLst/>
                        </a:rPr>
                        <a:t> </a:t>
                      </a:r>
                    </a:p>
                    <a:p>
                      <a:pPr marL="0" marR="0">
                        <a:lnSpc>
                          <a:spcPct val="115000"/>
                        </a:lnSpc>
                        <a:spcBef>
                          <a:spcPts val="0"/>
                        </a:spcBef>
                        <a:spcAft>
                          <a:spcPts val="0"/>
                        </a:spcAft>
                      </a:pPr>
                      <a:r>
                        <a:rPr lang="en-US" sz="1200" dirty="0">
                          <a:effectLst/>
                        </a:rPr>
                        <a:t> </a:t>
                      </a:r>
                      <a:endParaRPr lang="en-US" sz="1200" dirty="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a:effectLst/>
                        </a:rPr>
                        <a:t>To detect faces a deep neural network (DNNN) learning network based on a single shot detection algorithm is used. Once the face is detected, the face region rectangle is split in 2 parts upper &amp; lower. Now color quotient features are generated in a 2D vector by finding the lower part ratio and upper part ratio.  To make the test statistically significant, they have used cross validation</a:t>
                      </a:r>
                    </a:p>
                    <a:p>
                      <a:pPr marL="0" marR="0">
                        <a:lnSpc>
                          <a:spcPct val="115000"/>
                        </a:lnSpc>
                        <a:spcBef>
                          <a:spcPts val="0"/>
                        </a:spcBef>
                        <a:spcAft>
                          <a:spcPts val="0"/>
                        </a:spcAft>
                      </a:pPr>
                      <a:r>
                        <a:rPr lang="en-US" sz="1200">
                          <a:effectLst/>
                        </a:rPr>
                        <a:t>partition of the data. This was performed by repeating the</a:t>
                      </a:r>
                    </a:p>
                    <a:p>
                      <a:pPr marL="0" marR="0">
                        <a:lnSpc>
                          <a:spcPct val="115000"/>
                        </a:lnSpc>
                        <a:spcBef>
                          <a:spcPts val="0"/>
                        </a:spcBef>
                        <a:spcAft>
                          <a:spcPts val="0"/>
                        </a:spcAft>
                      </a:pPr>
                      <a:r>
                        <a:rPr lang="en-US" sz="1200">
                          <a:effectLst/>
                        </a:rPr>
                        <a:t>creation of the training and test set for 100 times.</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endParaRPr lang="en-US" sz="120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a:effectLst/>
                        </a:rPr>
                        <a:t>Pros: High detection accuracy, works for various resolution and also for different facial poses </a:t>
                      </a:r>
                      <a:endParaRPr lang="en-US" sz="1200">
                        <a:effectLst/>
                        <a:latin typeface="Arial" panose="020B0604020202020204" pitchFamily="34" charset="0"/>
                        <a:ea typeface="Arial" panose="020B0604020202020204" pitchFamily="34" charset="0"/>
                      </a:endParaRPr>
                    </a:p>
                  </a:txBody>
                  <a:tcPr marL="39097" marR="39097" marT="39097" marB="39097"/>
                </a:tc>
                <a:tc>
                  <a:txBody>
                    <a:bodyPr/>
                    <a:lstStyle/>
                    <a:p>
                      <a:pPr marL="0" marR="0">
                        <a:lnSpc>
                          <a:spcPct val="115000"/>
                        </a:lnSpc>
                        <a:spcBef>
                          <a:spcPts val="0"/>
                        </a:spcBef>
                        <a:spcAft>
                          <a:spcPts val="0"/>
                        </a:spcAft>
                      </a:pPr>
                      <a:r>
                        <a:rPr lang="en-US" sz="1200" dirty="0">
                          <a:effectLst/>
                        </a:rPr>
                        <a:t>To create a market ready product by merging alarm clock and notification system</a:t>
                      </a:r>
                      <a:endParaRPr lang="en-US" sz="1200" dirty="0">
                        <a:effectLst/>
                        <a:latin typeface="Arial" panose="020B0604020202020204" pitchFamily="34" charset="0"/>
                        <a:ea typeface="Arial" panose="020B0604020202020204" pitchFamily="34" charset="0"/>
                      </a:endParaRPr>
                    </a:p>
                  </a:txBody>
                  <a:tcPr marL="39097" marR="39097" marT="39097" marB="39097"/>
                </a:tc>
                <a:extLst>
                  <a:ext uri="{0D108BD9-81ED-4DB2-BD59-A6C34878D82A}">
                    <a16:rowId xmlns:a16="http://schemas.microsoft.com/office/drawing/2014/main" val="3498983550"/>
                  </a:ext>
                </a:extLst>
              </a:tr>
            </a:tbl>
          </a:graphicData>
        </a:graphic>
      </p:graphicFrame>
    </p:spTree>
    <p:extLst>
      <p:ext uri="{BB962C8B-B14F-4D97-AF65-F5344CB8AC3E}">
        <p14:creationId xmlns:p14="http://schemas.microsoft.com/office/powerpoint/2010/main" val="287687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27997522"/>
              </p:ext>
            </p:extLst>
          </p:nvPr>
        </p:nvGraphicFramePr>
        <p:xfrm>
          <a:off x="608728" y="1568681"/>
          <a:ext cx="10416323" cy="6379236"/>
        </p:xfrm>
        <a:graphic>
          <a:graphicData uri="http://schemas.openxmlformats.org/drawingml/2006/table">
            <a:tbl>
              <a:tblPr>
                <a:tableStyleId>{5C22544A-7EE6-4342-B048-85BDC9FD1C3A}</a:tableStyleId>
              </a:tblPr>
              <a:tblGrid>
                <a:gridCol w="488561">
                  <a:extLst>
                    <a:ext uri="{9D8B030D-6E8A-4147-A177-3AD203B41FA5}">
                      <a16:colId xmlns:a16="http://schemas.microsoft.com/office/drawing/2014/main" val="2928378058"/>
                    </a:ext>
                  </a:extLst>
                </a:gridCol>
                <a:gridCol w="1238006">
                  <a:extLst>
                    <a:ext uri="{9D8B030D-6E8A-4147-A177-3AD203B41FA5}">
                      <a16:colId xmlns:a16="http://schemas.microsoft.com/office/drawing/2014/main" val="2539619373"/>
                    </a:ext>
                  </a:extLst>
                </a:gridCol>
                <a:gridCol w="1394536">
                  <a:extLst>
                    <a:ext uri="{9D8B030D-6E8A-4147-A177-3AD203B41FA5}">
                      <a16:colId xmlns:a16="http://schemas.microsoft.com/office/drawing/2014/main" val="286180301"/>
                    </a:ext>
                  </a:extLst>
                </a:gridCol>
                <a:gridCol w="1318641">
                  <a:extLst>
                    <a:ext uri="{9D8B030D-6E8A-4147-A177-3AD203B41FA5}">
                      <a16:colId xmlns:a16="http://schemas.microsoft.com/office/drawing/2014/main" val="2898175260"/>
                    </a:ext>
                  </a:extLst>
                </a:gridCol>
                <a:gridCol w="1228519">
                  <a:extLst>
                    <a:ext uri="{9D8B030D-6E8A-4147-A177-3AD203B41FA5}">
                      <a16:colId xmlns:a16="http://schemas.microsoft.com/office/drawing/2014/main" val="749147911"/>
                    </a:ext>
                  </a:extLst>
                </a:gridCol>
                <a:gridCol w="2034881">
                  <a:extLst>
                    <a:ext uri="{9D8B030D-6E8A-4147-A177-3AD203B41FA5}">
                      <a16:colId xmlns:a16="http://schemas.microsoft.com/office/drawing/2014/main" val="1778941093"/>
                    </a:ext>
                  </a:extLst>
                </a:gridCol>
                <a:gridCol w="1664905">
                  <a:extLst>
                    <a:ext uri="{9D8B030D-6E8A-4147-A177-3AD203B41FA5}">
                      <a16:colId xmlns:a16="http://schemas.microsoft.com/office/drawing/2014/main" val="3108260086"/>
                    </a:ext>
                  </a:extLst>
                </a:gridCol>
                <a:gridCol w="1048274">
                  <a:extLst>
                    <a:ext uri="{9D8B030D-6E8A-4147-A177-3AD203B41FA5}">
                      <a16:colId xmlns:a16="http://schemas.microsoft.com/office/drawing/2014/main" val="1163026581"/>
                    </a:ext>
                  </a:extLst>
                </a:gridCol>
              </a:tblGrid>
              <a:tr h="5080314">
                <a:tc>
                  <a:txBody>
                    <a:bodyPr/>
                    <a:lstStyle/>
                    <a:p>
                      <a:pPr marL="0" marR="0">
                        <a:lnSpc>
                          <a:spcPct val="115000"/>
                        </a:lnSpc>
                        <a:spcBef>
                          <a:spcPts val="0"/>
                        </a:spcBef>
                        <a:spcAft>
                          <a:spcPts val="0"/>
                        </a:spcAft>
                      </a:pPr>
                      <a:r>
                        <a:rPr lang="en-US" sz="1200">
                          <a:effectLst/>
                        </a:rPr>
                        <a:t>5</a:t>
                      </a:r>
                      <a:endParaRPr lang="en-US" sz="110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dirty="0">
                          <a:effectLst/>
                        </a:rPr>
                        <a:t>Covid-19 Face Mask Detection Using</a:t>
                      </a:r>
                      <a:endParaRPr lang="en-US" sz="1100" dirty="0">
                        <a:effectLst/>
                      </a:endParaRPr>
                    </a:p>
                    <a:p>
                      <a:pPr marL="0" marR="0">
                        <a:lnSpc>
                          <a:spcPct val="115000"/>
                        </a:lnSpc>
                        <a:spcBef>
                          <a:spcPts val="0"/>
                        </a:spcBef>
                        <a:spcAft>
                          <a:spcPts val="0"/>
                        </a:spcAft>
                      </a:pPr>
                      <a:r>
                        <a:rPr lang="en-US" sz="1200" dirty="0" err="1">
                          <a:effectLst/>
                        </a:rPr>
                        <a:t>TensorFlow</a:t>
                      </a:r>
                      <a:r>
                        <a:rPr lang="en-US" sz="1200" dirty="0">
                          <a:effectLst/>
                        </a:rPr>
                        <a:t>, Keras and </a:t>
                      </a:r>
                      <a:r>
                        <a:rPr lang="en-US" sz="1200" dirty="0" err="1">
                          <a:effectLst/>
                        </a:rPr>
                        <a:t>OpenCV</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a:effectLst/>
                        </a:rPr>
                        <a:t>Arjya Das,  Mohammad Wasif Ansari,  Rohini Basak</a:t>
                      </a:r>
                      <a:endParaRPr lang="en-US" sz="110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a:effectLst/>
                        </a:rPr>
                        <a:t>2021</a:t>
                      </a:r>
                      <a:endParaRPr lang="en-US" sz="110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dirty="0">
                          <a:effectLst/>
                        </a:rPr>
                        <a:t>Dataset 1: has 1376 images in which</a:t>
                      </a:r>
                      <a:endParaRPr lang="en-US" sz="1100" dirty="0">
                        <a:effectLst/>
                      </a:endParaRPr>
                    </a:p>
                    <a:p>
                      <a:pPr marL="0" marR="0">
                        <a:lnSpc>
                          <a:spcPct val="115000"/>
                        </a:lnSpc>
                        <a:spcBef>
                          <a:spcPts val="0"/>
                        </a:spcBef>
                        <a:spcAft>
                          <a:spcPts val="0"/>
                        </a:spcAft>
                      </a:pPr>
                      <a:r>
                        <a:rPr lang="en-US" sz="1200" dirty="0">
                          <a:effectLst/>
                        </a:rPr>
                        <a:t>690 images with people wearing face masks and the rest 686 images with people who do not wear face mask,</a:t>
                      </a:r>
                      <a:endParaRPr lang="en-US" sz="1100" dirty="0">
                        <a:effectLst/>
                      </a:endParaRPr>
                    </a:p>
                    <a:p>
                      <a:pPr marL="0" marR="0">
                        <a:lnSpc>
                          <a:spcPct val="115000"/>
                        </a:lnSpc>
                        <a:spcBef>
                          <a:spcPts val="0"/>
                        </a:spcBef>
                        <a:spcAft>
                          <a:spcPts val="0"/>
                        </a:spcAft>
                      </a:pPr>
                      <a:r>
                        <a:rPr lang="en-US" sz="1200" dirty="0">
                          <a:effectLst/>
                        </a:rPr>
                        <a:t>Dataset 2 from </a:t>
                      </a:r>
                      <a:r>
                        <a:rPr lang="en-US" sz="1200" dirty="0" err="1">
                          <a:effectLst/>
                        </a:rPr>
                        <a:t>Kaggle</a:t>
                      </a:r>
                      <a:r>
                        <a:rPr lang="en-US" sz="1200" dirty="0">
                          <a:effectLst/>
                        </a:rPr>
                        <a:t> consists of 853 images and its countenances are clarified either with a mask or without a mask</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dirty="0">
                          <a:effectLst/>
                        </a:rPr>
                        <a:t>The proposed method consists</a:t>
                      </a:r>
                      <a:endParaRPr lang="en-US" sz="1100" dirty="0">
                        <a:effectLst/>
                      </a:endParaRPr>
                    </a:p>
                    <a:p>
                      <a:pPr marL="0" marR="0">
                        <a:lnSpc>
                          <a:spcPct val="115000"/>
                        </a:lnSpc>
                        <a:spcBef>
                          <a:spcPts val="0"/>
                        </a:spcBef>
                        <a:spcAft>
                          <a:spcPts val="0"/>
                        </a:spcAft>
                      </a:pPr>
                      <a:r>
                        <a:rPr lang="en-US" sz="1200" dirty="0">
                          <a:effectLst/>
                        </a:rPr>
                        <a:t>Of a cascade classifier and a pre-trained CNN. For image in the dataset</a:t>
                      </a:r>
                      <a:endParaRPr lang="en-US" sz="1100" dirty="0">
                        <a:effectLst/>
                      </a:endParaRPr>
                    </a:p>
                    <a:p>
                      <a:pPr marL="0" marR="0">
                        <a:lnSpc>
                          <a:spcPct val="115000"/>
                        </a:lnSpc>
                        <a:spcBef>
                          <a:spcPts val="0"/>
                        </a:spcBef>
                        <a:spcAft>
                          <a:spcPts val="0"/>
                        </a:spcAft>
                      </a:pPr>
                      <a:r>
                        <a:rPr lang="en-US" sz="1200" dirty="0">
                          <a:effectLst/>
                        </a:rPr>
                        <a:t>Visualize the image in two categories: mask and no mask.</a:t>
                      </a:r>
                      <a:endParaRPr lang="en-US" sz="1100" dirty="0">
                        <a:effectLst/>
                      </a:endParaRPr>
                    </a:p>
                    <a:p>
                      <a:pPr marL="0" marR="0">
                        <a:lnSpc>
                          <a:spcPct val="115000"/>
                        </a:lnSpc>
                        <a:spcBef>
                          <a:spcPts val="0"/>
                        </a:spcBef>
                        <a:spcAft>
                          <a:spcPts val="0"/>
                        </a:spcAft>
                      </a:pPr>
                      <a:r>
                        <a:rPr lang="en-US" sz="1200" dirty="0">
                          <a:effectLst/>
                        </a:rPr>
                        <a:t>Convert the RGB image to Grey-scale image and resize this image into 100 X 100.</a:t>
                      </a:r>
                      <a:endParaRPr lang="en-US" sz="1100" dirty="0">
                        <a:effectLst/>
                      </a:endParaRPr>
                    </a:p>
                    <a:p>
                      <a:pPr marL="0" marR="0">
                        <a:lnSpc>
                          <a:spcPct val="115000"/>
                        </a:lnSpc>
                        <a:spcBef>
                          <a:spcPts val="0"/>
                        </a:spcBef>
                        <a:spcAft>
                          <a:spcPts val="0"/>
                        </a:spcAft>
                      </a:pPr>
                      <a:r>
                        <a:rPr lang="en-US" sz="1200" dirty="0">
                          <a:effectLst/>
                        </a:rPr>
                        <a:t>Normalize the image and convert it into 4D array.</a:t>
                      </a:r>
                      <a:endParaRPr lang="en-US" sz="1100" dirty="0">
                        <a:effectLst/>
                      </a:endParaRPr>
                    </a:p>
                    <a:p>
                      <a:pPr marL="0" marR="0">
                        <a:lnSpc>
                          <a:spcPct val="115000"/>
                        </a:lnSpc>
                        <a:spcBef>
                          <a:spcPts val="0"/>
                        </a:spcBef>
                        <a:spcAft>
                          <a:spcPts val="0"/>
                        </a:spcAft>
                      </a:pPr>
                      <a:r>
                        <a:rPr lang="en-US" sz="1200" dirty="0">
                          <a:effectLst/>
                        </a:rPr>
                        <a:t>To build the CNN model a convolution layer of 200 filters have been added and a second layer of 200 filters.</a:t>
                      </a:r>
                      <a:endParaRPr lang="en-US" sz="1100" dirty="0">
                        <a:effectLst/>
                      </a:endParaRPr>
                    </a:p>
                    <a:p>
                      <a:pPr marL="0" marR="0">
                        <a:lnSpc>
                          <a:spcPct val="115000"/>
                        </a:lnSpc>
                        <a:spcBef>
                          <a:spcPts val="0"/>
                        </a:spcBef>
                        <a:spcAft>
                          <a:spcPts val="0"/>
                        </a:spcAft>
                      </a:pPr>
                      <a:r>
                        <a:rPr lang="en-US" sz="1200" dirty="0">
                          <a:effectLst/>
                        </a:rPr>
                        <a:t>A flatten layer to the network classifier has been added.</a:t>
                      </a:r>
                      <a:endParaRPr lang="en-US" sz="1100" dirty="0">
                        <a:effectLst/>
                      </a:endParaRPr>
                    </a:p>
                    <a:p>
                      <a:pPr marL="0" marR="0">
                        <a:lnSpc>
                          <a:spcPct val="115000"/>
                        </a:lnSpc>
                        <a:spcBef>
                          <a:spcPts val="0"/>
                        </a:spcBef>
                        <a:spcAft>
                          <a:spcPts val="0"/>
                        </a:spcAft>
                      </a:pPr>
                      <a:r>
                        <a:rPr lang="en-US" sz="1200" dirty="0">
                          <a:effectLst/>
                        </a:rPr>
                        <a:t>In the end a final dense layer with 2 outputs for 2 categories has been inserted and the model is trained.</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dirty="0">
                          <a:effectLst/>
                        </a:rPr>
                        <a:t>Pros: The system can efficiently detect partially occluded faces whether they are with masks or hair or hands.</a:t>
                      </a:r>
                      <a:endParaRPr lang="en-US" sz="1100" dirty="0">
                        <a:effectLst/>
                      </a:endParaRPr>
                    </a:p>
                    <a:p>
                      <a:pPr marL="0" marR="0">
                        <a:lnSpc>
                          <a:spcPct val="115000"/>
                        </a:lnSpc>
                        <a:spcBef>
                          <a:spcPts val="0"/>
                        </a:spcBef>
                        <a:spcAft>
                          <a:spcPts val="0"/>
                        </a:spcAft>
                      </a:pPr>
                      <a:r>
                        <a:rPr lang="en-US" sz="1200" dirty="0">
                          <a:effectLst/>
                        </a:rPr>
                        <a:t>Cons: Indistinct moving faces</a:t>
                      </a:r>
                      <a:endParaRPr lang="en-US" sz="1100" dirty="0">
                        <a:effectLst/>
                      </a:endParaRPr>
                    </a:p>
                    <a:p>
                      <a:pPr marL="0" marR="0">
                        <a:lnSpc>
                          <a:spcPct val="115000"/>
                        </a:lnSpc>
                        <a:spcBef>
                          <a:spcPts val="0"/>
                        </a:spcBef>
                        <a:spcAft>
                          <a:spcPts val="0"/>
                        </a:spcAft>
                      </a:pPr>
                      <a:r>
                        <a:rPr lang="en-US" sz="1200" dirty="0">
                          <a:effectLst/>
                        </a:rPr>
                        <a:t>in the video stream are difficult to detect.</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Arial" panose="020B0604020202020204" pitchFamily="34" charset="0"/>
                        <a:ea typeface="Arial" panose="020B0604020202020204" pitchFamily="34" charset="0"/>
                      </a:endParaRPr>
                    </a:p>
                  </a:txBody>
                  <a:tcPr marL="34938" marR="34938" marT="34938" marB="34938"/>
                </a:tc>
                <a:tc>
                  <a:txBody>
                    <a:bodyPr/>
                    <a:lstStyle/>
                    <a:p>
                      <a:pPr marL="0" marR="0">
                        <a:lnSpc>
                          <a:spcPct val="115000"/>
                        </a:lnSpc>
                        <a:spcBef>
                          <a:spcPts val="0"/>
                        </a:spcBef>
                        <a:spcAft>
                          <a:spcPts val="0"/>
                        </a:spcAft>
                      </a:pPr>
                      <a:r>
                        <a:rPr lang="en-US" sz="1200" dirty="0">
                          <a:effectLst/>
                        </a:rPr>
                        <a:t>It can be extended to check whether a person is wearing a mask properly or not as the nose and mouth should be properly covered.  </a:t>
                      </a:r>
                      <a:endParaRPr lang="en-US" sz="1100" dirty="0">
                        <a:effectLst/>
                        <a:latin typeface="Arial" panose="020B0604020202020204" pitchFamily="34" charset="0"/>
                        <a:ea typeface="Arial" panose="020B0604020202020204" pitchFamily="34" charset="0"/>
                      </a:endParaRPr>
                    </a:p>
                  </a:txBody>
                  <a:tcPr marL="34938" marR="34938" marT="34938" marB="34938"/>
                </a:tc>
                <a:extLst>
                  <a:ext uri="{0D108BD9-81ED-4DB2-BD59-A6C34878D82A}">
                    <a16:rowId xmlns:a16="http://schemas.microsoft.com/office/drawing/2014/main" val="3342435203"/>
                  </a:ext>
                </a:extLst>
              </a:tr>
            </a:tbl>
          </a:graphicData>
        </a:graphic>
      </p:graphicFrame>
    </p:spTree>
    <p:extLst>
      <p:ext uri="{BB962C8B-B14F-4D97-AF65-F5344CB8AC3E}">
        <p14:creationId xmlns:p14="http://schemas.microsoft.com/office/powerpoint/2010/main" val="226011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69" y="483325"/>
            <a:ext cx="8509145" cy="633231"/>
          </a:xfrm>
        </p:spPr>
        <p:txBody>
          <a:bodyPr>
            <a:normAutofit fontScale="90000"/>
          </a:bodyPr>
          <a:lstStyle/>
          <a:p>
            <a:r>
              <a:rPr lang="en-US" dirty="0"/>
              <a:t>Literature Survey (Continued.…)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4966762"/>
              </p:ext>
            </p:extLst>
          </p:nvPr>
        </p:nvGraphicFramePr>
        <p:xfrm>
          <a:off x="608729" y="1116556"/>
          <a:ext cx="10416322" cy="452124"/>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861449705"/>
                    </a:ext>
                  </a:extLst>
                </a:gridCol>
                <a:gridCol w="1238004">
                  <a:extLst>
                    <a:ext uri="{9D8B030D-6E8A-4147-A177-3AD203B41FA5}">
                      <a16:colId xmlns:a16="http://schemas.microsoft.com/office/drawing/2014/main" val="4089098735"/>
                    </a:ext>
                  </a:extLst>
                </a:gridCol>
                <a:gridCol w="1394534">
                  <a:extLst>
                    <a:ext uri="{9D8B030D-6E8A-4147-A177-3AD203B41FA5}">
                      <a16:colId xmlns:a16="http://schemas.microsoft.com/office/drawing/2014/main" val="2905010468"/>
                    </a:ext>
                  </a:extLst>
                </a:gridCol>
                <a:gridCol w="1318643">
                  <a:extLst>
                    <a:ext uri="{9D8B030D-6E8A-4147-A177-3AD203B41FA5}">
                      <a16:colId xmlns:a16="http://schemas.microsoft.com/office/drawing/2014/main" val="2140391497"/>
                    </a:ext>
                  </a:extLst>
                </a:gridCol>
                <a:gridCol w="1228518">
                  <a:extLst>
                    <a:ext uri="{9D8B030D-6E8A-4147-A177-3AD203B41FA5}">
                      <a16:colId xmlns:a16="http://schemas.microsoft.com/office/drawing/2014/main" val="367250125"/>
                    </a:ext>
                  </a:extLst>
                </a:gridCol>
                <a:gridCol w="2034883">
                  <a:extLst>
                    <a:ext uri="{9D8B030D-6E8A-4147-A177-3AD203B41FA5}">
                      <a16:colId xmlns:a16="http://schemas.microsoft.com/office/drawing/2014/main" val="3602066968"/>
                    </a:ext>
                  </a:extLst>
                </a:gridCol>
                <a:gridCol w="1664903">
                  <a:extLst>
                    <a:ext uri="{9D8B030D-6E8A-4147-A177-3AD203B41FA5}">
                      <a16:colId xmlns:a16="http://schemas.microsoft.com/office/drawing/2014/main" val="2232017926"/>
                    </a:ext>
                  </a:extLst>
                </a:gridCol>
                <a:gridCol w="1048274">
                  <a:extLst>
                    <a:ext uri="{9D8B030D-6E8A-4147-A177-3AD203B41FA5}">
                      <a16:colId xmlns:a16="http://schemas.microsoft.com/office/drawing/2014/main" val="2354769678"/>
                    </a:ext>
                  </a:extLst>
                </a:gridCol>
              </a:tblGrid>
              <a:tr h="391885">
                <a:tc>
                  <a:txBody>
                    <a:bodyPr/>
                    <a:lstStyle/>
                    <a:p>
                      <a:pPr marL="0" marR="0">
                        <a:lnSpc>
                          <a:spcPct val="115000"/>
                        </a:lnSpc>
                        <a:spcBef>
                          <a:spcPts val="0"/>
                        </a:spcBef>
                        <a:spcAft>
                          <a:spcPts val="0"/>
                        </a:spcAft>
                      </a:pPr>
                      <a:r>
                        <a:rPr lang="en-US" sz="1200">
                          <a:effectLst/>
                        </a:rPr>
                        <a:t>S.no</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Title</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Authors</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Year of Publication</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Dataset</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Methodology considered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a:effectLst/>
                        </a:rPr>
                        <a:t>Any Pros/Cons Mentioned</a:t>
                      </a:r>
                      <a:endParaRPr lang="en-US" sz="1200">
                        <a:effectLst/>
                        <a:latin typeface="Arial" panose="020B0604020202020204" pitchFamily="34" charset="0"/>
                        <a:ea typeface="Arial" panose="020B0604020202020204" pitchFamily="34" charset="0"/>
                      </a:endParaRPr>
                    </a:p>
                  </a:txBody>
                  <a:tcPr marL="15750" marR="15750" marT="15750" marB="15750"/>
                </a:tc>
                <a:tc>
                  <a:txBody>
                    <a:bodyPr/>
                    <a:lstStyle/>
                    <a:p>
                      <a:pPr marL="0" marR="0">
                        <a:lnSpc>
                          <a:spcPct val="115000"/>
                        </a:lnSpc>
                        <a:spcBef>
                          <a:spcPts val="0"/>
                        </a:spcBef>
                        <a:spcAft>
                          <a:spcPts val="0"/>
                        </a:spcAft>
                      </a:pPr>
                      <a:r>
                        <a:rPr lang="en-US" sz="1200" dirty="0">
                          <a:effectLst/>
                        </a:rPr>
                        <a:t>Future Work</a:t>
                      </a:r>
                      <a:endParaRPr lang="en-US" sz="1200" dirty="0">
                        <a:effectLst/>
                        <a:latin typeface="Arial" panose="020B0604020202020204" pitchFamily="34" charset="0"/>
                        <a:ea typeface="Arial" panose="020B0604020202020204" pitchFamily="34" charset="0"/>
                      </a:endParaRPr>
                    </a:p>
                  </a:txBody>
                  <a:tcPr marL="15750" marR="15750" marT="15750" marB="15750"/>
                </a:tc>
                <a:extLst>
                  <a:ext uri="{0D108BD9-81ED-4DB2-BD59-A6C34878D82A}">
                    <a16:rowId xmlns:a16="http://schemas.microsoft.com/office/drawing/2014/main" val="153765928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01230264"/>
              </p:ext>
            </p:extLst>
          </p:nvPr>
        </p:nvGraphicFramePr>
        <p:xfrm>
          <a:off x="608729" y="1568680"/>
          <a:ext cx="10416322" cy="5123422"/>
        </p:xfrm>
        <a:graphic>
          <a:graphicData uri="http://schemas.openxmlformats.org/drawingml/2006/table">
            <a:tbl>
              <a:tblPr>
                <a:tableStyleId>{5C22544A-7EE6-4342-B048-85BDC9FD1C3A}</a:tableStyleId>
              </a:tblPr>
              <a:tblGrid>
                <a:gridCol w="488563">
                  <a:extLst>
                    <a:ext uri="{9D8B030D-6E8A-4147-A177-3AD203B41FA5}">
                      <a16:colId xmlns:a16="http://schemas.microsoft.com/office/drawing/2014/main" val="3328902513"/>
                    </a:ext>
                  </a:extLst>
                </a:gridCol>
                <a:gridCol w="1238005">
                  <a:extLst>
                    <a:ext uri="{9D8B030D-6E8A-4147-A177-3AD203B41FA5}">
                      <a16:colId xmlns:a16="http://schemas.microsoft.com/office/drawing/2014/main" val="1160799571"/>
                    </a:ext>
                  </a:extLst>
                </a:gridCol>
                <a:gridCol w="1394535">
                  <a:extLst>
                    <a:ext uri="{9D8B030D-6E8A-4147-A177-3AD203B41FA5}">
                      <a16:colId xmlns:a16="http://schemas.microsoft.com/office/drawing/2014/main" val="1321636729"/>
                    </a:ext>
                  </a:extLst>
                </a:gridCol>
                <a:gridCol w="1318642">
                  <a:extLst>
                    <a:ext uri="{9D8B030D-6E8A-4147-A177-3AD203B41FA5}">
                      <a16:colId xmlns:a16="http://schemas.microsoft.com/office/drawing/2014/main" val="3119669071"/>
                    </a:ext>
                  </a:extLst>
                </a:gridCol>
                <a:gridCol w="1228517">
                  <a:extLst>
                    <a:ext uri="{9D8B030D-6E8A-4147-A177-3AD203B41FA5}">
                      <a16:colId xmlns:a16="http://schemas.microsoft.com/office/drawing/2014/main" val="3249495156"/>
                    </a:ext>
                  </a:extLst>
                </a:gridCol>
                <a:gridCol w="2034883">
                  <a:extLst>
                    <a:ext uri="{9D8B030D-6E8A-4147-A177-3AD203B41FA5}">
                      <a16:colId xmlns:a16="http://schemas.microsoft.com/office/drawing/2014/main" val="1024764044"/>
                    </a:ext>
                  </a:extLst>
                </a:gridCol>
                <a:gridCol w="1664903">
                  <a:extLst>
                    <a:ext uri="{9D8B030D-6E8A-4147-A177-3AD203B41FA5}">
                      <a16:colId xmlns:a16="http://schemas.microsoft.com/office/drawing/2014/main" val="3338430393"/>
                    </a:ext>
                  </a:extLst>
                </a:gridCol>
                <a:gridCol w="1048274">
                  <a:extLst>
                    <a:ext uri="{9D8B030D-6E8A-4147-A177-3AD203B41FA5}">
                      <a16:colId xmlns:a16="http://schemas.microsoft.com/office/drawing/2014/main" val="3771763011"/>
                    </a:ext>
                  </a:extLst>
                </a:gridCol>
              </a:tblGrid>
              <a:tr h="4351338">
                <a:tc>
                  <a:txBody>
                    <a:bodyPr/>
                    <a:lstStyle/>
                    <a:p>
                      <a:pPr marL="0" marR="0">
                        <a:lnSpc>
                          <a:spcPct val="115000"/>
                        </a:lnSpc>
                        <a:spcBef>
                          <a:spcPts val="0"/>
                        </a:spcBef>
                        <a:spcAft>
                          <a:spcPts val="0"/>
                        </a:spcAft>
                      </a:pPr>
                      <a:r>
                        <a:rPr lang="en-US" sz="1200">
                          <a:effectLst/>
                        </a:rPr>
                        <a:t>6</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The Face Mask Detection For Preventing the Spread of COVID-19 at Politeknik Negeri Batam</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Susanto Susanto; Febri Alwan Putra; Riska Analia; Ika Karlina Laila Nur Suciningtyas</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2020</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Not mentioned</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dirty="0">
                          <a:effectLst/>
                        </a:rPr>
                        <a:t>Yolo V4 is implemented using two stage detectors. The first-stage detector consists of: Input- Resolution of input image is 1920*1080. Backbone- Darknet53 chosen as detector method, contains 29 Convolutional layers by 3*3 and each layer sent to the neck detector. Neck- </a:t>
                      </a:r>
                      <a:r>
                        <a:rPr lang="en-US" sz="1200" dirty="0" err="1">
                          <a:effectLst/>
                        </a:rPr>
                        <a:t>PANet</a:t>
                      </a:r>
                      <a:r>
                        <a:rPr lang="en-US" sz="1200" dirty="0">
                          <a:effectLst/>
                        </a:rPr>
                        <a:t> applied as the neck detector method. Dense prediction- YOLO v3 model used in this stage to generate the prediction. Second-stage detector: It has a sparse prediction which applies the faster R-CNN. Input to this layer is 3*3 layers got from the neck and the input prediction from the dense prediction.</a:t>
                      </a:r>
                      <a:endParaRPr lang="en-US" sz="1200" dirty="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a:effectLst/>
                        </a:rPr>
                        <a:t>Pros: The algorithm is able to detect and distinguish a non-wearing and a wearing-mask precisely with any condition of the surrounding environment.</a:t>
                      </a:r>
                      <a:endParaRPr lang="en-US" sz="1200">
                        <a:effectLst/>
                        <a:latin typeface="Arial" panose="020B0604020202020204" pitchFamily="34" charset="0"/>
                        <a:ea typeface="Arial" panose="020B0604020202020204" pitchFamily="34" charset="0"/>
                      </a:endParaRPr>
                    </a:p>
                  </a:txBody>
                  <a:tcPr marL="37967" marR="37967" marT="37967" marB="37967"/>
                </a:tc>
                <a:tc>
                  <a:txBody>
                    <a:bodyPr/>
                    <a:lstStyle/>
                    <a:p>
                      <a:pPr marL="0" marR="0">
                        <a:lnSpc>
                          <a:spcPct val="115000"/>
                        </a:lnSpc>
                        <a:spcBef>
                          <a:spcPts val="0"/>
                        </a:spcBef>
                        <a:spcAft>
                          <a:spcPts val="0"/>
                        </a:spcAft>
                      </a:pPr>
                      <a:r>
                        <a:rPr lang="en-US" sz="1200" dirty="0">
                          <a:effectLst/>
                        </a:rPr>
                        <a:t>Adding Thermal Detection feature.</a:t>
                      </a:r>
                      <a:endParaRPr lang="en-US" sz="1200" dirty="0">
                        <a:effectLst/>
                        <a:latin typeface="Arial" panose="020B0604020202020204" pitchFamily="34" charset="0"/>
                        <a:ea typeface="Arial" panose="020B0604020202020204" pitchFamily="34" charset="0"/>
                      </a:endParaRPr>
                    </a:p>
                  </a:txBody>
                  <a:tcPr marL="37967" marR="37967" marT="37967" marB="37967"/>
                </a:tc>
                <a:extLst>
                  <a:ext uri="{0D108BD9-81ED-4DB2-BD59-A6C34878D82A}">
                    <a16:rowId xmlns:a16="http://schemas.microsoft.com/office/drawing/2014/main" val="1913759227"/>
                  </a:ext>
                </a:extLst>
              </a:tr>
            </a:tbl>
          </a:graphicData>
        </a:graphic>
      </p:graphicFrame>
    </p:spTree>
    <p:extLst>
      <p:ext uri="{BB962C8B-B14F-4D97-AF65-F5344CB8AC3E}">
        <p14:creationId xmlns:p14="http://schemas.microsoft.com/office/powerpoint/2010/main" val="11995465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94</TotalTime>
  <Words>2541</Words>
  <Application>Microsoft Office PowerPoint</Application>
  <PresentationFormat>Widescreen</PresentationFormat>
  <Paragraphs>286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Schoolbook</vt:lpstr>
      <vt:lpstr>Wingdings 2</vt:lpstr>
      <vt:lpstr>View</vt:lpstr>
      <vt:lpstr>MASK DETECTION USING MACHINE LEARNING</vt:lpstr>
      <vt:lpstr>Abstract</vt:lpstr>
      <vt:lpstr>Introduction </vt:lpstr>
      <vt:lpstr>Literature Survey</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Problem Statement</vt:lpstr>
      <vt:lpstr>Objectives</vt:lpstr>
      <vt:lpstr>Base Paper  </vt:lpstr>
      <vt:lpstr>Dataset</vt:lpstr>
      <vt:lpstr>Methodology</vt:lpstr>
      <vt:lpstr>Workflow</vt:lpstr>
      <vt:lpstr>DETECTING FACE WITH MASK</vt:lpstr>
      <vt:lpstr>DETECTING FACE WITHOUT MASK</vt:lpstr>
      <vt:lpstr>Integration with Front End</vt:lpstr>
      <vt:lpstr>Final Project (For Images)</vt:lpstr>
      <vt:lpstr>Final Project (For Video)</vt:lpstr>
      <vt:lpstr>TRAINING LOSS AND ACCURACY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 DETECTION USING MACHINE LEARNING</dc:title>
  <dc:creator>Windows User</dc:creator>
  <cp:lastModifiedBy>siddharth dahiya</cp:lastModifiedBy>
  <cp:revision>45</cp:revision>
  <dcterms:created xsi:type="dcterms:W3CDTF">2021-03-25T16:22:52Z</dcterms:created>
  <dcterms:modified xsi:type="dcterms:W3CDTF">2021-06-04T10:30:33Z</dcterms:modified>
</cp:coreProperties>
</file>