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8161" y="325882"/>
            <a:ext cx="299567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065756"/>
            <a:ext cx="10367010" cy="254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450850"/>
            <a:ext cx="8085455" cy="12573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3220"/>
              </a:lnSpc>
              <a:spcBef>
                <a:spcPts val="225"/>
              </a:spcBef>
            </a:pPr>
            <a:r>
              <a:rPr sz="2700" b="1" u="none" spc="-15" dirty="0">
                <a:latin typeface="Times New Roman"/>
                <a:cs typeface="Times New Roman"/>
              </a:rPr>
              <a:t>VIDEO STREAMING USING </a:t>
            </a:r>
            <a:r>
              <a:rPr sz="2700" b="1" u="none" spc="-50" dirty="0">
                <a:latin typeface="Times New Roman"/>
                <a:cs typeface="Times New Roman"/>
              </a:rPr>
              <a:t>SOFTWARE</a:t>
            </a:r>
            <a:r>
              <a:rPr sz="2700" b="1" u="none" spc="-195" dirty="0">
                <a:latin typeface="Times New Roman"/>
                <a:cs typeface="Times New Roman"/>
              </a:rPr>
              <a:t> </a:t>
            </a:r>
            <a:r>
              <a:rPr sz="2700" b="1" u="none" spc="-15" dirty="0">
                <a:latin typeface="Times New Roman"/>
                <a:cs typeface="Times New Roman"/>
              </a:rPr>
              <a:t>DEFINED  NETWORKING(SDN)</a:t>
            </a: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ts val="3130"/>
              </a:lnSpc>
            </a:pPr>
            <a:r>
              <a:rPr sz="2700" b="1" u="none" spc="-5" dirty="0">
                <a:latin typeface="Times New Roman"/>
                <a:cs typeface="Times New Roman"/>
              </a:rPr>
              <a:t>Minor </a:t>
            </a:r>
            <a:r>
              <a:rPr sz="2700" b="1" u="none" dirty="0">
                <a:latin typeface="Times New Roman"/>
                <a:cs typeface="Times New Roman"/>
              </a:rPr>
              <a:t>Project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8619" y="1881886"/>
            <a:ext cx="2795905" cy="694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6405" marR="5080" indent="-43434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Under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supervision of  Mr. Nitin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Shukla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5038725"/>
            <a:ext cx="4036060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Submitted </a:t>
            </a:r>
            <a:r>
              <a:rPr sz="2000" b="1" spc="-5" dirty="0">
                <a:latin typeface="Times New Roman"/>
                <a:cs typeface="Times New Roman"/>
              </a:rPr>
              <a:t>By:-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35"/>
              </a:spcBef>
            </a:pPr>
            <a:r>
              <a:rPr sz="1800" spc="-15" dirty="0">
                <a:latin typeface="Times New Roman"/>
                <a:cs typeface="Times New Roman"/>
              </a:rPr>
              <a:t>Siddharth </a:t>
            </a:r>
            <a:r>
              <a:rPr sz="1800" spc="-20" dirty="0">
                <a:latin typeface="Times New Roman"/>
                <a:cs typeface="Times New Roman"/>
              </a:rPr>
              <a:t>Malhotra(9917103050) </a:t>
            </a:r>
            <a:r>
              <a:rPr sz="1800" spc="-5" dirty="0">
                <a:latin typeface="Times New Roman"/>
                <a:cs typeface="Times New Roman"/>
              </a:rPr>
              <a:t>F2  </a:t>
            </a:r>
            <a:r>
              <a:rPr sz="1800" spc="-50" dirty="0">
                <a:latin typeface="Times New Roman"/>
                <a:cs typeface="Times New Roman"/>
              </a:rPr>
              <a:t>Harshwardhan </a:t>
            </a:r>
            <a:r>
              <a:rPr sz="1800" spc="-35" dirty="0">
                <a:latin typeface="Times New Roman"/>
                <a:cs typeface="Times New Roman"/>
              </a:rPr>
              <a:t>Singh </a:t>
            </a:r>
            <a:r>
              <a:rPr sz="1800" spc="-40" dirty="0">
                <a:latin typeface="Times New Roman"/>
                <a:cs typeface="Times New Roman"/>
              </a:rPr>
              <a:t>Karki </a:t>
            </a:r>
            <a:r>
              <a:rPr sz="1800" spc="-5" dirty="0">
                <a:latin typeface="Times New Roman"/>
                <a:cs typeface="Times New Roman"/>
              </a:rPr>
              <a:t>(9917103037)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F2  </a:t>
            </a:r>
            <a:r>
              <a:rPr sz="1800" spc="-20" dirty="0">
                <a:latin typeface="Times New Roman"/>
                <a:cs typeface="Times New Roman"/>
              </a:rPr>
              <a:t>Chandragupta Mishra </a:t>
            </a:r>
            <a:r>
              <a:rPr sz="1800" spc="-5" dirty="0">
                <a:latin typeface="Times New Roman"/>
                <a:cs typeface="Times New Roman"/>
              </a:rPr>
              <a:t>(9917103048) </a:t>
            </a:r>
            <a:r>
              <a:rPr sz="1800" spc="-20" dirty="0">
                <a:latin typeface="Times New Roman"/>
                <a:cs typeface="Times New Roman"/>
              </a:rPr>
              <a:t>F2  </a:t>
            </a:r>
            <a:r>
              <a:rPr sz="1800" spc="-15" dirty="0">
                <a:latin typeface="Times New Roman"/>
                <a:cs typeface="Times New Roman"/>
              </a:rPr>
              <a:t>Prakash Kumar </a:t>
            </a:r>
            <a:r>
              <a:rPr sz="1800" spc="-20" dirty="0">
                <a:latin typeface="Times New Roman"/>
                <a:cs typeface="Times New Roman"/>
              </a:rPr>
              <a:t>(9917103049)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2001" y="5038725"/>
            <a:ext cx="2127250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Submitted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To:-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Times New Roman"/>
                <a:cs typeface="Times New Roman"/>
              </a:rPr>
              <a:t>Dr. Devpriya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Soni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Mr. </a:t>
            </a:r>
            <a:r>
              <a:rPr sz="1800" dirty="0">
                <a:latin typeface="Times New Roman"/>
                <a:cs typeface="Times New Roman"/>
              </a:rPr>
              <a:t>Gaurav </a:t>
            </a:r>
            <a:r>
              <a:rPr sz="1800" spc="-5" dirty="0">
                <a:latin typeface="Times New Roman"/>
                <a:cs typeface="Times New Roman"/>
              </a:rPr>
              <a:t>Kr.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Nigam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1620" y="2664460"/>
            <a:ext cx="1779904" cy="220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768" y="6128715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 </a:t>
            </a:r>
            <a:r>
              <a:rPr sz="1800" dirty="0">
                <a:latin typeface="Times New Roman"/>
                <a:cs typeface="Times New Roman"/>
              </a:rPr>
              <a:t>6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analysis using openflow </a:t>
            </a:r>
            <a:r>
              <a:rPr sz="1800" spc="-5" dirty="0">
                <a:latin typeface="Times New Roman"/>
                <a:cs typeface="Times New Roman"/>
              </a:rPr>
              <a:t>reference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2282" y="6128715"/>
            <a:ext cx="421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 </a:t>
            </a:r>
            <a:r>
              <a:rPr sz="1800" dirty="0">
                <a:latin typeface="Times New Roman"/>
                <a:cs typeface="Times New Roman"/>
              </a:rPr>
              <a:t>7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analysis in </a:t>
            </a:r>
            <a:r>
              <a:rPr sz="1800" spc="-10" dirty="0">
                <a:latin typeface="Times New Roman"/>
                <a:cs typeface="Times New Roman"/>
              </a:rPr>
              <a:t>POX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180" y="571474"/>
            <a:ext cx="5511800" cy="5193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5704" y="571500"/>
            <a:ext cx="5513070" cy="5193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9871" y="627633"/>
            <a:ext cx="2573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10363835" cy="388175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 algn="just">
              <a:lnSpc>
                <a:spcPct val="89900"/>
              </a:lnSpc>
              <a:spcBef>
                <a:spcPts val="42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Mininet is a </a:t>
            </a:r>
            <a:r>
              <a:rPr sz="2600" spc="-5" dirty="0">
                <a:latin typeface="Times New Roman"/>
                <a:cs typeface="Times New Roman"/>
              </a:rPr>
              <a:t>platform </a:t>
            </a:r>
            <a:r>
              <a:rPr sz="2600" dirty="0">
                <a:latin typeface="Times New Roman"/>
                <a:cs typeface="Times New Roman"/>
              </a:rPr>
              <a:t>for rapid </a:t>
            </a:r>
            <a:r>
              <a:rPr sz="2600" spc="-5" dirty="0">
                <a:latin typeface="Times New Roman"/>
                <a:cs typeface="Times New Roman"/>
              </a:rPr>
              <a:t>network prototyping. </a:t>
            </a:r>
            <a:r>
              <a:rPr sz="2600" dirty="0">
                <a:latin typeface="Times New Roman"/>
                <a:cs typeface="Times New Roman"/>
              </a:rPr>
              <a:t>It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run unmodified  </a:t>
            </a:r>
            <a:r>
              <a:rPr sz="2600" spc="-5" dirty="0">
                <a:latin typeface="Times New Roman"/>
                <a:cs typeface="Times New Roman"/>
              </a:rPr>
              <a:t>network application </a:t>
            </a:r>
            <a:r>
              <a:rPr sz="2600" dirty="0">
                <a:latin typeface="Times New Roman"/>
                <a:cs typeface="Times New Roman"/>
              </a:rPr>
              <a:t>code on </a:t>
            </a:r>
            <a:r>
              <a:rPr sz="2600" spc="-5" dirty="0">
                <a:latin typeface="Times New Roman"/>
                <a:cs typeface="Times New Roman"/>
              </a:rPr>
              <a:t>small </a:t>
            </a:r>
            <a:r>
              <a:rPr sz="2600" dirty="0">
                <a:latin typeface="Times New Roman"/>
                <a:cs typeface="Times New Roman"/>
              </a:rPr>
              <a:t>networks as well as very </a:t>
            </a:r>
            <a:r>
              <a:rPr sz="2600" spc="-15" dirty="0">
                <a:latin typeface="Times New Roman"/>
                <a:cs typeface="Times New Roman"/>
              </a:rPr>
              <a:t>large </a:t>
            </a:r>
            <a:r>
              <a:rPr sz="2600" dirty="0">
                <a:latin typeface="Times New Roman"/>
                <a:cs typeface="Times New Roman"/>
              </a:rPr>
              <a:t>networks.  It is an alternative to run SDN experiments </a:t>
            </a:r>
            <a:r>
              <a:rPr sz="2600" spc="-5" dirty="0">
                <a:latin typeface="Times New Roman"/>
                <a:cs typeface="Times New Roman"/>
              </a:rPr>
              <a:t>on </a:t>
            </a:r>
            <a:r>
              <a:rPr sz="2600" dirty="0">
                <a:latin typeface="Times New Roman"/>
                <a:cs typeface="Times New Roman"/>
              </a:rPr>
              <a:t>emulated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networks.</a:t>
            </a:r>
            <a:endParaRPr sz="26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90000"/>
              </a:lnSpc>
              <a:spcBef>
                <a:spcPts val="994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ability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direct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automate </a:t>
            </a:r>
            <a:r>
              <a:rPr sz="2600" dirty="0">
                <a:latin typeface="Times New Roman"/>
                <a:cs typeface="Times New Roman"/>
              </a:rPr>
              <a:t>data </a:t>
            </a:r>
            <a:r>
              <a:rPr sz="2600" spc="-20" dirty="0">
                <a:latin typeface="Times New Roman"/>
                <a:cs typeface="Times New Roman"/>
              </a:rPr>
              <a:t>traffic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SDN </a:t>
            </a:r>
            <a:r>
              <a:rPr sz="2600" dirty="0">
                <a:latin typeface="Times New Roman"/>
                <a:cs typeface="Times New Roman"/>
              </a:rPr>
              <a:t>makes it </a:t>
            </a:r>
            <a:r>
              <a:rPr sz="2600" spc="-5" dirty="0">
                <a:latin typeface="Times New Roman"/>
                <a:cs typeface="Times New Roman"/>
              </a:rPr>
              <a:t>easier </a:t>
            </a:r>
            <a:r>
              <a:rPr sz="2600" dirty="0">
                <a:latin typeface="Times New Roman"/>
                <a:cs typeface="Times New Roman"/>
              </a:rPr>
              <a:t>to  implement quality of </a:t>
            </a:r>
            <a:r>
              <a:rPr sz="2600" spc="-5" dirty="0">
                <a:latin typeface="Times New Roman"/>
                <a:cs typeface="Times New Roman"/>
              </a:rPr>
              <a:t>services </a:t>
            </a:r>
            <a:r>
              <a:rPr sz="2600" dirty="0">
                <a:latin typeface="Times New Roman"/>
                <a:cs typeface="Times New Roman"/>
              </a:rPr>
              <a:t>(QoS) for voice over IP and multimedia  </a:t>
            </a:r>
            <a:r>
              <a:rPr sz="2600" spc="-5" dirty="0">
                <a:latin typeface="Times New Roman"/>
                <a:cs typeface="Times New Roman"/>
              </a:rPr>
              <a:t>transmissions. Streaming </a:t>
            </a:r>
            <a:r>
              <a:rPr sz="2600" dirty="0">
                <a:latin typeface="Times New Roman"/>
                <a:cs typeface="Times New Roman"/>
              </a:rPr>
              <a:t>high quality </a:t>
            </a:r>
            <a:r>
              <a:rPr sz="2600" spc="-5" dirty="0">
                <a:latin typeface="Times New Roman"/>
                <a:cs typeface="Times New Roman"/>
              </a:rPr>
              <a:t>video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easier </a:t>
            </a:r>
            <a:r>
              <a:rPr sz="2600" dirty="0">
                <a:latin typeface="Times New Roman"/>
                <a:cs typeface="Times New Roman"/>
              </a:rPr>
              <a:t>because SDN  improves </a:t>
            </a:r>
            <a:r>
              <a:rPr sz="2600" spc="-5" dirty="0">
                <a:latin typeface="Times New Roman"/>
                <a:cs typeface="Times New Roman"/>
              </a:rPr>
              <a:t>network responsiveness </a:t>
            </a:r>
            <a:r>
              <a:rPr sz="2600" dirty="0">
                <a:latin typeface="Times New Roman"/>
                <a:cs typeface="Times New Roman"/>
              </a:rPr>
              <a:t>to ensure a </a:t>
            </a:r>
            <a:r>
              <a:rPr sz="2600" spc="-5" dirty="0">
                <a:latin typeface="Times New Roman"/>
                <a:cs typeface="Times New Roman"/>
              </a:rPr>
              <a:t>flawless </a:t>
            </a:r>
            <a:r>
              <a:rPr sz="2600" dirty="0">
                <a:latin typeface="Times New Roman"/>
                <a:cs typeface="Times New Roman"/>
              </a:rPr>
              <a:t>user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experience.</a:t>
            </a:r>
            <a:endParaRPr sz="2600">
              <a:latin typeface="Times New Roman"/>
              <a:cs typeface="Times New Roman"/>
            </a:endParaRPr>
          </a:p>
          <a:p>
            <a:pPr marL="241300" marR="12065" indent="-228600" algn="just">
              <a:lnSpc>
                <a:spcPct val="89800"/>
              </a:lnSpc>
              <a:spcBef>
                <a:spcPts val="99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On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basis of performance </a:t>
            </a:r>
            <a:r>
              <a:rPr sz="2600" spc="-5" dirty="0">
                <a:latin typeface="Times New Roman"/>
                <a:cs typeface="Times New Roman"/>
              </a:rPr>
              <a:t>comparison </a:t>
            </a:r>
            <a:r>
              <a:rPr sz="2600" dirty="0">
                <a:latin typeface="Times New Roman"/>
                <a:cs typeface="Times New Roman"/>
              </a:rPr>
              <a:t>of SDN controller it is </a:t>
            </a:r>
            <a:r>
              <a:rPr sz="2600" spc="-5" dirty="0">
                <a:latin typeface="Times New Roman"/>
                <a:cs typeface="Times New Roman"/>
              </a:rPr>
              <a:t>concluded  </a:t>
            </a:r>
            <a:r>
              <a:rPr sz="2600" dirty="0">
                <a:latin typeface="Times New Roman"/>
                <a:cs typeface="Times New Roman"/>
              </a:rPr>
              <a:t>that POX controller was </a:t>
            </a:r>
            <a:r>
              <a:rPr sz="2600" spc="-5" dirty="0">
                <a:latin typeface="Times New Roman"/>
                <a:cs typeface="Times New Roman"/>
              </a:rPr>
              <a:t>performing better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comparison </a:t>
            </a:r>
            <a:r>
              <a:rPr sz="2600" dirty="0">
                <a:latin typeface="Times New Roman"/>
                <a:cs typeface="Times New Roman"/>
              </a:rPr>
              <a:t>to open </a:t>
            </a:r>
            <a:r>
              <a:rPr sz="2600" spc="-5" dirty="0">
                <a:latin typeface="Times New Roman"/>
                <a:cs typeface="Times New Roman"/>
              </a:rPr>
              <a:t>flow  reference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controller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75" dirty="0"/>
              <a:t> </a:t>
            </a:r>
            <a:r>
              <a:rPr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23162"/>
            <a:ext cx="10364470" cy="43618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 algn="just">
              <a:lnSpc>
                <a:spcPct val="89900"/>
              </a:lnSpc>
              <a:spcBef>
                <a:spcPts val="42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spc="-25" dirty="0">
                <a:latin typeface="Times New Roman"/>
                <a:cs typeface="Times New Roman"/>
              </a:rPr>
              <a:t>However, </a:t>
            </a:r>
            <a:r>
              <a:rPr sz="2600" dirty="0">
                <a:latin typeface="Times New Roman"/>
                <a:cs typeface="Times New Roman"/>
              </a:rPr>
              <a:t>since SDN and </a:t>
            </a:r>
            <a:r>
              <a:rPr sz="2600" spc="-5" dirty="0">
                <a:latin typeface="Times New Roman"/>
                <a:cs typeface="Times New Roman"/>
              </a:rPr>
              <a:t>Open Flow </a:t>
            </a:r>
            <a:r>
              <a:rPr sz="2600" dirty="0">
                <a:latin typeface="Times New Roman"/>
                <a:cs typeface="Times New Roman"/>
              </a:rPr>
              <a:t>were conceived in a wired </a:t>
            </a:r>
            <a:r>
              <a:rPr sz="2600" spc="5" dirty="0">
                <a:latin typeface="Times New Roman"/>
                <a:cs typeface="Times New Roman"/>
              </a:rPr>
              <a:t>scenario, </a:t>
            </a:r>
            <a:r>
              <a:rPr sz="2600" dirty="0">
                <a:latin typeface="Times New Roman"/>
                <a:cs typeface="Times New Roman"/>
              </a:rPr>
              <a:t>it  is important to have </a:t>
            </a:r>
            <a:r>
              <a:rPr sz="2600" spc="-5" dirty="0">
                <a:latin typeface="Times New Roman"/>
                <a:cs typeface="Times New Roman"/>
              </a:rPr>
              <a:t>accurate </a:t>
            </a:r>
            <a:r>
              <a:rPr sz="2600" dirty="0">
                <a:latin typeface="Times New Roman"/>
                <a:cs typeface="Times New Roman"/>
              </a:rPr>
              <a:t>network </a:t>
            </a:r>
            <a:r>
              <a:rPr sz="2600" spc="-5" dirty="0">
                <a:latin typeface="Times New Roman"/>
                <a:cs typeface="Times New Roman"/>
              </a:rPr>
              <a:t>information and </a:t>
            </a:r>
            <a:r>
              <a:rPr sz="2600" dirty="0">
                <a:latin typeface="Times New Roman"/>
                <a:cs typeface="Times New Roman"/>
              </a:rPr>
              <a:t>a good </a:t>
            </a:r>
            <a:r>
              <a:rPr sz="2600" spc="-5" dirty="0">
                <a:latin typeface="Times New Roman"/>
                <a:cs typeface="Times New Roman"/>
              </a:rPr>
              <a:t>control </a:t>
            </a:r>
            <a:r>
              <a:rPr sz="2600" dirty="0">
                <a:latin typeface="Times New Roman"/>
                <a:cs typeface="Times New Roman"/>
              </a:rPr>
              <a:t>of the  packet </a:t>
            </a:r>
            <a:r>
              <a:rPr sz="2600" spc="-5" dirty="0">
                <a:latin typeface="Times New Roman"/>
                <a:cs typeface="Times New Roman"/>
              </a:rPr>
              <a:t>flow </a:t>
            </a:r>
            <a:r>
              <a:rPr sz="2600" dirty="0">
                <a:latin typeface="Times New Roman"/>
                <a:cs typeface="Times New Roman"/>
              </a:rPr>
              <a:t>in a wireless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scenario.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9800"/>
              </a:lnSpc>
              <a:spcBef>
                <a:spcPts val="100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spc="-15" dirty="0">
                <a:latin typeface="Times New Roman"/>
                <a:cs typeface="Times New Roman"/>
              </a:rPr>
              <a:t>Moreover, </a:t>
            </a:r>
            <a:r>
              <a:rPr sz="2600" spc="-5" dirty="0">
                <a:latin typeface="Times New Roman"/>
                <a:cs typeface="Times New Roman"/>
              </a:rPr>
              <a:t>many other issues </a:t>
            </a:r>
            <a:r>
              <a:rPr sz="2600" dirty="0">
                <a:latin typeface="Times New Roman"/>
                <a:cs typeface="Times New Roman"/>
              </a:rPr>
              <a:t>have to be </a:t>
            </a:r>
            <a:r>
              <a:rPr sz="2600" spc="-5" dirty="0">
                <a:latin typeface="Times New Roman"/>
                <a:cs typeface="Times New Roman"/>
              </a:rPr>
              <a:t>taken </a:t>
            </a:r>
            <a:r>
              <a:rPr sz="2600" dirty="0">
                <a:latin typeface="Times New Roman"/>
                <a:cs typeface="Times New Roman"/>
              </a:rPr>
              <a:t>into </a:t>
            </a:r>
            <a:r>
              <a:rPr sz="2600" spc="-5" dirty="0">
                <a:latin typeface="Times New Roman"/>
                <a:cs typeface="Times New Roman"/>
              </a:rPr>
              <a:t>account when </a:t>
            </a:r>
            <a:r>
              <a:rPr sz="2600" dirty="0">
                <a:latin typeface="Times New Roman"/>
                <a:cs typeface="Times New Roman"/>
              </a:rPr>
              <a:t>we move  from the wired to </a:t>
            </a:r>
            <a:r>
              <a:rPr sz="2600" spc="-5" dirty="0">
                <a:latin typeface="Times New Roman"/>
                <a:cs typeface="Times New Roman"/>
              </a:rPr>
              <a:t>the wireless </a:t>
            </a:r>
            <a:r>
              <a:rPr sz="2600" dirty="0">
                <a:latin typeface="Times New Roman"/>
                <a:cs typeface="Times New Roman"/>
              </a:rPr>
              <a:t>environment, </a:t>
            </a:r>
            <a:r>
              <a:rPr sz="2600" spc="-5" dirty="0">
                <a:latin typeface="Times New Roman"/>
                <a:cs typeface="Times New Roman"/>
              </a:rPr>
              <a:t>especially when </a:t>
            </a:r>
            <a:r>
              <a:rPr sz="2600" dirty="0">
                <a:latin typeface="Times New Roman"/>
                <a:cs typeface="Times New Roman"/>
              </a:rPr>
              <a:t>different  </a:t>
            </a:r>
            <a:r>
              <a:rPr sz="2600" spc="-5" dirty="0">
                <a:latin typeface="Times New Roman"/>
                <a:cs typeface="Times New Roman"/>
              </a:rPr>
              <a:t>technologies </a:t>
            </a:r>
            <a:r>
              <a:rPr sz="2600" dirty="0">
                <a:latin typeface="Times New Roman"/>
                <a:cs typeface="Times New Roman"/>
              </a:rPr>
              <a:t>such as </a:t>
            </a:r>
            <a:r>
              <a:rPr sz="2600" spc="-20" dirty="0">
                <a:latin typeface="Times New Roman"/>
                <a:cs typeface="Times New Roman"/>
              </a:rPr>
              <a:t>Wi-Fi, WiMAX,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5" dirty="0">
                <a:latin typeface="Times New Roman"/>
                <a:cs typeface="Times New Roman"/>
              </a:rPr>
              <a:t>LTE </a:t>
            </a:r>
            <a:r>
              <a:rPr sz="2600" dirty="0">
                <a:latin typeface="Times New Roman"/>
                <a:cs typeface="Times New Roman"/>
              </a:rPr>
              <a:t>need </a:t>
            </a:r>
            <a:r>
              <a:rPr sz="2600" spc="-10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cooperate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together.</a:t>
            </a:r>
            <a:endParaRPr sz="26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ct val="89800"/>
              </a:lnSpc>
              <a:spcBef>
                <a:spcPts val="990"/>
              </a:spcBef>
              <a:buSzPct val="96153"/>
              <a:buFont typeface="Wingdings"/>
              <a:buChar char=""/>
              <a:tabLst>
                <a:tab pos="278130" algn="l"/>
              </a:tabLst>
            </a:pPr>
            <a:r>
              <a:rPr sz="2600" dirty="0">
                <a:latin typeface="Times New Roman"/>
                <a:cs typeface="Times New Roman"/>
              </a:rPr>
              <a:t>SDN </a:t>
            </a:r>
            <a:r>
              <a:rPr sz="2600" spc="-5" dirty="0">
                <a:latin typeface="Times New Roman"/>
                <a:cs typeface="Times New Roman"/>
              </a:rPr>
              <a:t>seek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drive </a:t>
            </a:r>
            <a:r>
              <a:rPr sz="2600" dirty="0">
                <a:latin typeface="Times New Roman"/>
                <a:cs typeface="Times New Roman"/>
              </a:rPr>
              <a:t>a future software-based 5G </a:t>
            </a:r>
            <a:r>
              <a:rPr sz="2600" spc="-5" dirty="0">
                <a:latin typeface="Times New Roman"/>
                <a:cs typeface="Times New Roman"/>
              </a:rPr>
              <a:t>networking solution </a:t>
            </a:r>
            <a:r>
              <a:rPr sz="2600" spc="-10" dirty="0">
                <a:latin typeface="Times New Roman"/>
                <a:cs typeface="Times New Roman"/>
              </a:rPr>
              <a:t>that  </a:t>
            </a:r>
            <a:r>
              <a:rPr sz="2600" dirty="0">
                <a:latin typeface="Times New Roman"/>
                <a:cs typeface="Times New Roman"/>
              </a:rPr>
              <a:t>offers a flexible </a:t>
            </a:r>
            <a:r>
              <a:rPr sz="2600" spc="-5" dirty="0">
                <a:latin typeface="Times New Roman"/>
                <a:cs typeface="Times New Roman"/>
              </a:rPr>
              <a:t>and automated feature selection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network connectivity 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QoE provisioning </a:t>
            </a:r>
            <a:r>
              <a:rPr sz="2600" dirty="0">
                <a:latin typeface="Times New Roman"/>
                <a:cs typeface="Times New Roman"/>
              </a:rPr>
              <a:t>to 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end-users.</a:t>
            </a:r>
            <a:endParaRPr sz="2600">
              <a:latin typeface="Times New Roman"/>
              <a:cs typeface="Times New Roman"/>
            </a:endParaRPr>
          </a:p>
          <a:p>
            <a:pPr marL="241300" marR="9525" indent="-228600" algn="just">
              <a:lnSpc>
                <a:spcPts val="2810"/>
              </a:lnSpc>
              <a:spcBef>
                <a:spcPts val="103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spc="-5" dirty="0">
                <a:latin typeface="Times New Roman"/>
                <a:cs typeface="Times New Roman"/>
              </a:rPr>
              <a:t>Efficient </a:t>
            </a:r>
            <a:r>
              <a:rPr sz="2600" spc="-30" dirty="0">
                <a:latin typeface="Times New Roman"/>
                <a:cs typeface="Times New Roman"/>
              </a:rPr>
              <a:t>Topology </a:t>
            </a:r>
            <a:r>
              <a:rPr sz="2600" dirty="0">
                <a:latin typeface="Times New Roman"/>
                <a:cs typeface="Times New Roman"/>
              </a:rPr>
              <a:t>gathering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dirty="0">
                <a:latin typeface="Times New Roman"/>
                <a:cs typeface="Times New Roman"/>
              </a:rPr>
              <a:t>resource monitoring methods </a:t>
            </a:r>
            <a:r>
              <a:rPr sz="2600" spc="-5" dirty="0">
                <a:latin typeface="Times New Roman"/>
                <a:cs typeface="Times New Roman"/>
              </a:rPr>
              <a:t>need </a:t>
            </a:r>
            <a:r>
              <a:rPr sz="2600" dirty="0">
                <a:latin typeface="Times New Roman"/>
                <a:cs typeface="Times New Roman"/>
              </a:rPr>
              <a:t>to be  </a:t>
            </a:r>
            <a:r>
              <a:rPr sz="2600" spc="-5" dirty="0">
                <a:latin typeface="Times New Roman"/>
                <a:cs typeface="Times New Roman"/>
              </a:rPr>
              <a:t>developed.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373" y="627633"/>
            <a:ext cx="443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84400" algn="l"/>
              </a:tabLst>
            </a:pPr>
            <a:r>
              <a:rPr spc="-5" dirty="0"/>
              <a:t>Problem	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10364470" cy="31692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 algn="just">
              <a:lnSpc>
                <a:spcPct val="89900"/>
              </a:lnSpc>
              <a:spcBef>
                <a:spcPts val="42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High </a:t>
            </a:r>
            <a:r>
              <a:rPr sz="2600" spc="-5" dirty="0">
                <a:latin typeface="Times New Roman"/>
                <a:cs typeface="Times New Roman"/>
              </a:rPr>
              <a:t>quality </a:t>
            </a:r>
            <a:r>
              <a:rPr sz="2600" dirty="0">
                <a:latin typeface="Times New Roman"/>
                <a:cs typeface="Times New Roman"/>
              </a:rPr>
              <a:t>online </a:t>
            </a:r>
            <a:r>
              <a:rPr sz="2600" spc="-5" dirty="0">
                <a:latin typeface="Times New Roman"/>
                <a:cs typeface="Times New Roman"/>
              </a:rPr>
              <a:t>video streaming, </a:t>
            </a:r>
            <a:r>
              <a:rPr sz="2600" dirty="0">
                <a:latin typeface="Times New Roman"/>
                <a:cs typeface="Times New Roman"/>
              </a:rPr>
              <a:t>both </a:t>
            </a:r>
            <a:r>
              <a:rPr sz="2600" spc="-5" dirty="0">
                <a:latin typeface="Times New Roman"/>
                <a:cs typeface="Times New Roman"/>
              </a:rPr>
              <a:t>live </a:t>
            </a:r>
            <a:r>
              <a:rPr sz="2600" dirty="0">
                <a:latin typeface="Times New Roman"/>
                <a:cs typeface="Times New Roman"/>
              </a:rPr>
              <a:t>and on-demand, has become  an </a:t>
            </a:r>
            <a:r>
              <a:rPr sz="2600" spc="-5" dirty="0">
                <a:latin typeface="Times New Roman"/>
                <a:cs typeface="Times New Roman"/>
              </a:rPr>
              <a:t>essential </a:t>
            </a:r>
            <a:r>
              <a:rPr sz="2600" dirty="0">
                <a:latin typeface="Times New Roman"/>
                <a:cs typeface="Times New Roman"/>
              </a:rPr>
              <a:t>part of </a:t>
            </a:r>
            <a:r>
              <a:rPr sz="2600" spc="-5" dirty="0">
                <a:latin typeface="Times New Roman"/>
                <a:cs typeface="Times New Roman"/>
              </a:rPr>
              <a:t>many consumers’ lives. </a:t>
            </a:r>
            <a:r>
              <a:rPr sz="2600" dirty="0">
                <a:latin typeface="Times New Roman"/>
                <a:cs typeface="Times New Roman"/>
              </a:rPr>
              <a:t>96% of </a:t>
            </a:r>
            <a:r>
              <a:rPr sz="2600" spc="-5" dirty="0">
                <a:latin typeface="Times New Roman"/>
                <a:cs typeface="Times New Roman"/>
              </a:rPr>
              <a:t>total </a:t>
            </a:r>
            <a:r>
              <a:rPr sz="2600" dirty="0">
                <a:latin typeface="Times New Roman"/>
                <a:cs typeface="Times New Roman"/>
              </a:rPr>
              <a:t>data packets </a:t>
            </a:r>
            <a:r>
              <a:rPr sz="2600" spc="-5" dirty="0">
                <a:latin typeface="Times New Roman"/>
                <a:cs typeface="Times New Roman"/>
              </a:rPr>
              <a:t>being  transferred </a:t>
            </a:r>
            <a:r>
              <a:rPr sz="2600" spc="5" dirty="0">
                <a:latin typeface="Times New Roman"/>
                <a:cs typeface="Times New Roman"/>
              </a:rPr>
              <a:t>on </a:t>
            </a:r>
            <a:r>
              <a:rPr sz="2600" spc="-5" dirty="0">
                <a:latin typeface="Times New Roman"/>
                <a:cs typeface="Times New Roman"/>
              </a:rPr>
              <a:t>the network </a:t>
            </a:r>
            <a:r>
              <a:rPr sz="2600" dirty="0">
                <a:latin typeface="Times New Roman"/>
                <a:cs typeface="Times New Roman"/>
              </a:rPr>
              <a:t>belongs to </a:t>
            </a:r>
            <a:r>
              <a:rPr sz="2600" spc="-5" dirty="0">
                <a:latin typeface="Times New Roman"/>
                <a:cs typeface="Times New Roman"/>
              </a:rPr>
              <a:t>the video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streaming.</a:t>
            </a:r>
            <a:endParaRPr sz="26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ts val="2810"/>
              </a:lnSpc>
              <a:spcBef>
                <a:spcPts val="1035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popularity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video streaming places </a:t>
            </a:r>
            <a:r>
              <a:rPr sz="2600" dirty="0">
                <a:latin typeface="Times New Roman"/>
                <a:cs typeface="Times New Roman"/>
              </a:rPr>
              <a:t>a lot </a:t>
            </a:r>
            <a:r>
              <a:rPr sz="2600" spc="25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burden </a:t>
            </a:r>
            <a:r>
              <a:rPr sz="2600" dirty="0">
                <a:latin typeface="Times New Roman"/>
                <a:cs typeface="Times New Roman"/>
              </a:rPr>
              <a:t>on the underlying  traditional </a:t>
            </a:r>
            <a:r>
              <a:rPr sz="2600" spc="-5" dirty="0">
                <a:latin typeface="Times New Roman"/>
                <a:cs typeface="Times New Roman"/>
              </a:rPr>
              <a:t>network infrastructure. </a:t>
            </a:r>
            <a:r>
              <a:rPr sz="2600" dirty="0">
                <a:latin typeface="Times New Roman"/>
                <a:cs typeface="Times New Roman"/>
              </a:rPr>
              <a:t>This is because it needs to be capable of  delivering </a:t>
            </a:r>
            <a:r>
              <a:rPr sz="2600" spc="-5" dirty="0">
                <a:latin typeface="Times New Roman"/>
                <a:cs typeface="Times New Roman"/>
              </a:rPr>
              <a:t>significant </a:t>
            </a:r>
            <a:r>
              <a:rPr sz="2600" dirty="0">
                <a:latin typeface="Times New Roman"/>
                <a:cs typeface="Times New Roman"/>
              </a:rPr>
              <a:t>amounts of data in a </a:t>
            </a:r>
            <a:r>
              <a:rPr sz="2600" spc="-5" dirty="0">
                <a:latin typeface="Times New Roman"/>
                <a:cs typeface="Times New Roman"/>
              </a:rPr>
              <a:t>time-critical </a:t>
            </a:r>
            <a:r>
              <a:rPr sz="2600" dirty="0">
                <a:latin typeface="Times New Roman"/>
                <a:cs typeface="Times New Roman"/>
              </a:rPr>
              <a:t>manner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users.</a:t>
            </a:r>
            <a:endParaRPr sz="26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ts val="2810"/>
              </a:lnSpc>
              <a:spcBef>
                <a:spcPts val="980"/>
              </a:spcBef>
              <a:buSzPct val="96153"/>
              <a:buFont typeface="Wingdings"/>
              <a:buChar char=""/>
              <a:tabLst>
                <a:tab pos="358775" algn="l"/>
              </a:tabLst>
            </a:pPr>
            <a:r>
              <a:rPr sz="2600" spc="-5" dirty="0">
                <a:latin typeface="Times New Roman"/>
                <a:cs typeface="Times New Roman"/>
              </a:rPr>
              <a:t>Software-Defined Networking architecture </a:t>
            </a:r>
            <a:r>
              <a:rPr sz="2600" dirty="0">
                <a:latin typeface="Times New Roman"/>
                <a:cs typeface="Times New Roman"/>
              </a:rPr>
              <a:t>is a promising </a:t>
            </a:r>
            <a:r>
              <a:rPr sz="2600" spc="-5" dirty="0">
                <a:latin typeface="Times New Roman"/>
                <a:cs typeface="Times New Roman"/>
              </a:rPr>
              <a:t>solution </a:t>
            </a:r>
            <a:r>
              <a:rPr sz="2600" dirty="0">
                <a:latin typeface="Times New Roman"/>
                <a:cs typeface="Times New Roman"/>
              </a:rPr>
              <a:t>to this  problem.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6266" y="496570"/>
            <a:ext cx="69189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 Of </a:t>
            </a:r>
            <a:r>
              <a:rPr spc="-5" dirty="0"/>
              <a:t>The </a:t>
            </a:r>
            <a:r>
              <a:rPr dirty="0"/>
              <a:t>Art &amp;</a:t>
            </a:r>
            <a:r>
              <a:rPr spc="-440" dirty="0"/>
              <a:t> </a:t>
            </a:r>
            <a:r>
              <a:rPr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88694"/>
            <a:ext cx="10368280" cy="443589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16510" indent="-228600" algn="just">
              <a:lnSpc>
                <a:spcPct val="79600"/>
              </a:lnSpc>
              <a:spcBef>
                <a:spcPts val="74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spc="-30" dirty="0">
                <a:latin typeface="Times New Roman"/>
                <a:cs typeface="Times New Roman"/>
              </a:rPr>
              <a:t>Video </a:t>
            </a:r>
            <a:r>
              <a:rPr sz="2600" spc="-5" dirty="0">
                <a:latin typeface="Times New Roman"/>
                <a:cs typeface="Times New Roman"/>
              </a:rPr>
              <a:t>streaming </a:t>
            </a:r>
            <a:r>
              <a:rPr sz="2600" dirty="0">
                <a:latin typeface="Times New Roman"/>
                <a:cs typeface="Times New Roman"/>
              </a:rPr>
              <a:t>is an important </a:t>
            </a:r>
            <a:r>
              <a:rPr sz="2600" spc="-5" dirty="0">
                <a:latin typeface="Times New Roman"/>
                <a:cs typeface="Times New Roman"/>
              </a:rPr>
              <a:t>service </a:t>
            </a:r>
            <a:r>
              <a:rPr sz="2600" dirty="0">
                <a:latin typeface="Times New Roman"/>
                <a:cs typeface="Times New Roman"/>
              </a:rPr>
              <a:t>provided by </a:t>
            </a:r>
            <a:r>
              <a:rPr sz="2600" spc="-5" dirty="0">
                <a:latin typeface="Times New Roman"/>
                <a:cs typeface="Times New Roman"/>
              </a:rPr>
              <a:t>military surveillance  </a:t>
            </a:r>
            <a:r>
              <a:rPr sz="2600" dirty="0">
                <a:latin typeface="Times New Roman"/>
                <a:cs typeface="Times New Roman"/>
              </a:rPr>
              <a:t>systems to </a:t>
            </a:r>
            <a:r>
              <a:rPr sz="2600" spc="-5" dirty="0">
                <a:latin typeface="Times New Roman"/>
                <a:cs typeface="Times New Roman"/>
              </a:rPr>
              <a:t>enhance situation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awareness.</a:t>
            </a:r>
            <a:endParaRPr sz="2600" dirty="0">
              <a:latin typeface="Times New Roman"/>
              <a:cs typeface="Times New Roman"/>
            </a:endParaRPr>
          </a:p>
          <a:p>
            <a:pPr marL="241300" marR="14604" indent="-228600" algn="just">
              <a:lnSpc>
                <a:spcPct val="79600"/>
              </a:lnSpc>
              <a:spcBef>
                <a:spcPts val="1035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Using principles of Software-Defined Network</a:t>
            </a:r>
            <a:r>
              <a:rPr lang="en-US" sz="2600" dirty="0">
                <a:latin typeface="Times New Roman"/>
                <a:cs typeface="Times New Roman"/>
              </a:rPr>
              <a:t>ing</a:t>
            </a:r>
            <a:r>
              <a:rPr sz="2600" dirty="0">
                <a:latin typeface="Times New Roman"/>
                <a:cs typeface="Times New Roman"/>
              </a:rPr>
              <a:t> (SDN) in video </a:t>
            </a:r>
            <a:r>
              <a:rPr sz="2600" spc="-5" dirty="0">
                <a:latin typeface="Times New Roman"/>
                <a:cs typeface="Times New Roman"/>
              </a:rPr>
              <a:t>streaming 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military surveillance </a:t>
            </a:r>
            <a:r>
              <a:rPr sz="2600" dirty="0">
                <a:latin typeface="Times New Roman"/>
                <a:cs typeface="Times New Roman"/>
              </a:rPr>
              <a:t>system </a:t>
            </a:r>
            <a:r>
              <a:rPr sz="2600" spc="-5" dirty="0">
                <a:latin typeface="Times New Roman"/>
                <a:cs typeface="Times New Roman"/>
              </a:rPr>
              <a:t>is producing </a:t>
            </a:r>
            <a:r>
              <a:rPr sz="2600" dirty="0">
                <a:latin typeface="Times New Roman"/>
                <a:cs typeface="Times New Roman"/>
              </a:rPr>
              <a:t>promising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results.</a:t>
            </a:r>
            <a:endParaRPr sz="26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300"/>
              </a:lnSpc>
              <a:spcBef>
                <a:spcPts val="100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Skype or Google </a:t>
            </a:r>
            <a:r>
              <a:rPr sz="2600" spc="-5" dirty="0">
                <a:latin typeface="Times New Roman"/>
                <a:cs typeface="Times New Roman"/>
              </a:rPr>
              <a:t>Handout </a:t>
            </a:r>
            <a:r>
              <a:rPr sz="2600" dirty="0">
                <a:latin typeface="Times New Roman"/>
                <a:cs typeface="Times New Roman"/>
              </a:rPr>
              <a:t>already provide a </a:t>
            </a:r>
            <a:r>
              <a:rPr sz="2600" spc="-5" dirty="0">
                <a:latin typeface="Times New Roman"/>
                <a:cs typeface="Times New Roman"/>
              </a:rPr>
              <a:t>live </a:t>
            </a:r>
            <a:r>
              <a:rPr sz="2600" dirty="0">
                <a:latin typeface="Times New Roman"/>
                <a:cs typeface="Times New Roman"/>
              </a:rPr>
              <a:t>video </a:t>
            </a:r>
            <a:r>
              <a:rPr sz="2600" spc="-5" dirty="0">
                <a:latin typeface="Times New Roman"/>
                <a:cs typeface="Times New Roman"/>
              </a:rPr>
              <a:t>service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25" dirty="0">
                <a:latin typeface="Times New Roman"/>
                <a:cs typeface="Times New Roman"/>
              </a:rPr>
              <a:t>today’s  </a:t>
            </a:r>
            <a:r>
              <a:rPr sz="2600" dirty="0">
                <a:latin typeface="Times New Roman"/>
                <a:cs typeface="Times New Roman"/>
              </a:rPr>
              <a:t>world but </a:t>
            </a:r>
            <a:r>
              <a:rPr sz="2600" spc="-5" dirty="0">
                <a:latin typeface="Times New Roman"/>
                <a:cs typeface="Times New Roman"/>
              </a:rPr>
              <a:t>still </a:t>
            </a:r>
            <a:r>
              <a:rPr sz="2600" dirty="0">
                <a:latin typeface="Times New Roman"/>
                <a:cs typeface="Times New Roman"/>
              </a:rPr>
              <a:t>have the </a:t>
            </a:r>
            <a:r>
              <a:rPr sz="2600" spc="-5" dirty="0">
                <a:latin typeface="Times New Roman"/>
                <a:cs typeface="Times New Roman"/>
              </a:rPr>
              <a:t>limitation </a:t>
            </a:r>
            <a:r>
              <a:rPr sz="2600" dirty="0">
                <a:latin typeface="Times New Roman"/>
                <a:cs typeface="Times New Roman"/>
              </a:rPr>
              <a:t>on scalability on-demand. </a:t>
            </a:r>
            <a:r>
              <a:rPr sz="2600" spc="-45" dirty="0">
                <a:latin typeface="Times New Roman"/>
                <a:cs typeface="Times New Roman"/>
              </a:rPr>
              <a:t>Two </a:t>
            </a:r>
            <a:r>
              <a:rPr sz="2600" spc="-5" dirty="0">
                <a:latin typeface="Times New Roman"/>
                <a:cs typeface="Times New Roman"/>
              </a:rPr>
              <a:t>key  </a:t>
            </a:r>
            <a:r>
              <a:rPr sz="2600" dirty="0">
                <a:latin typeface="Times New Roman"/>
                <a:cs typeface="Times New Roman"/>
              </a:rPr>
              <a:t>challenges need to be overcome in order to supply </a:t>
            </a:r>
            <a:r>
              <a:rPr sz="2600" spc="-5" dirty="0">
                <a:latin typeface="Times New Roman"/>
                <a:cs typeface="Times New Roman"/>
              </a:rPr>
              <a:t>stable </a:t>
            </a:r>
            <a:r>
              <a:rPr sz="2600" dirty="0">
                <a:latin typeface="Times New Roman"/>
                <a:cs typeface="Times New Roman"/>
              </a:rPr>
              <a:t>and reliable </a:t>
            </a:r>
            <a:r>
              <a:rPr sz="2600" spc="-5" dirty="0">
                <a:latin typeface="Times New Roman"/>
                <a:cs typeface="Times New Roman"/>
              </a:rPr>
              <a:t>live  video </a:t>
            </a:r>
            <a:r>
              <a:rPr sz="2600" dirty="0">
                <a:latin typeface="Times New Roman"/>
                <a:cs typeface="Times New Roman"/>
              </a:rPr>
              <a:t>streaming </a:t>
            </a:r>
            <a:r>
              <a:rPr sz="2600" spc="-5" dirty="0">
                <a:latin typeface="Times New Roman"/>
                <a:cs typeface="Times New Roman"/>
              </a:rPr>
              <a:t>among different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locations:</a:t>
            </a:r>
            <a:endParaRPr sz="2600" dirty="0">
              <a:latin typeface="Times New Roman"/>
              <a:cs typeface="Times New Roman"/>
            </a:endParaRPr>
          </a:p>
          <a:p>
            <a:pPr marL="1009015" marR="1141095" lvl="1" indent="-501650" algn="just">
              <a:lnSpc>
                <a:spcPct val="79600"/>
              </a:lnSpc>
              <a:spcBef>
                <a:spcPts val="944"/>
              </a:spcBef>
              <a:buAutoNum type="arabicParenBoth"/>
              <a:tabLst>
                <a:tab pos="97028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video service </a:t>
            </a:r>
            <a:r>
              <a:rPr sz="2600" dirty="0">
                <a:latin typeface="Times New Roman"/>
                <a:cs typeface="Times New Roman"/>
              </a:rPr>
              <a:t>must provide a </a:t>
            </a:r>
            <a:r>
              <a:rPr sz="2600" spc="-5" dirty="0">
                <a:latin typeface="Times New Roman"/>
                <a:cs typeface="Times New Roman"/>
              </a:rPr>
              <a:t>persistent </a:t>
            </a:r>
            <a:r>
              <a:rPr sz="2600" dirty="0">
                <a:latin typeface="Times New Roman"/>
                <a:cs typeface="Times New Roman"/>
              </a:rPr>
              <a:t>two-way </a:t>
            </a:r>
            <a:r>
              <a:rPr sz="2600" spc="-5" dirty="0">
                <a:latin typeface="Times New Roman"/>
                <a:cs typeface="Times New Roman"/>
              </a:rPr>
              <a:t>real-time  interaction capability </a:t>
            </a:r>
            <a:r>
              <a:rPr sz="2600" dirty="0">
                <a:latin typeface="Times New Roman"/>
                <a:cs typeface="Times New Roman"/>
              </a:rPr>
              <a:t>among a </a:t>
            </a:r>
            <a:r>
              <a:rPr sz="2600" spc="-5" dirty="0">
                <a:latin typeface="Times New Roman"/>
                <a:cs typeface="Times New Roman"/>
              </a:rPr>
              <a:t>possible </a:t>
            </a:r>
            <a:r>
              <a:rPr sz="2600" spc="-15" dirty="0">
                <a:latin typeface="Times New Roman"/>
                <a:cs typeface="Times New Roman"/>
              </a:rPr>
              <a:t>large </a:t>
            </a:r>
            <a:r>
              <a:rPr sz="2600" dirty="0">
                <a:latin typeface="Times New Roman"/>
                <a:cs typeface="Times New Roman"/>
              </a:rPr>
              <a:t>amount 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users.</a:t>
            </a:r>
            <a:endParaRPr sz="2600" dirty="0">
              <a:latin typeface="Times New Roman"/>
              <a:cs typeface="Times New Roman"/>
            </a:endParaRPr>
          </a:p>
          <a:p>
            <a:pPr marL="507365" marR="1165225" lvl="1" algn="just">
              <a:lnSpc>
                <a:spcPct val="111500"/>
              </a:lnSpc>
              <a:spcBef>
                <a:spcPts val="40"/>
              </a:spcBef>
              <a:tabLst>
                <a:tab pos="97663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2)  Security is both a benefit and a concern for SDN.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27633"/>
            <a:ext cx="7188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 </a:t>
            </a:r>
            <a:r>
              <a:rPr spc="-5" dirty="0"/>
              <a:t>Defined</a:t>
            </a:r>
            <a:r>
              <a:rPr spc="-30" dirty="0"/>
              <a:t> </a:t>
            </a:r>
            <a:r>
              <a:rPr spc="-5" dirty="0"/>
              <a:t>Network</a:t>
            </a:r>
            <a:r>
              <a:rPr lang="en-US" spc="-5" dirty="0"/>
              <a:t>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71574"/>
            <a:ext cx="6149975" cy="34251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 algn="just">
              <a:lnSpc>
                <a:spcPct val="89900"/>
              </a:lnSpc>
              <a:spcBef>
                <a:spcPts val="42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physical </a:t>
            </a:r>
            <a:r>
              <a:rPr sz="2600" dirty="0">
                <a:latin typeface="Times New Roman"/>
                <a:cs typeface="Times New Roman"/>
              </a:rPr>
              <a:t>separation of </a:t>
            </a:r>
            <a:r>
              <a:rPr sz="2600" spc="-5" dirty="0">
                <a:latin typeface="Times New Roman"/>
                <a:cs typeface="Times New Roman"/>
              </a:rPr>
              <a:t>the network  </a:t>
            </a:r>
            <a:r>
              <a:rPr sz="2600" dirty="0">
                <a:latin typeface="Times New Roman"/>
                <a:cs typeface="Times New Roman"/>
              </a:rPr>
              <a:t>control plane from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forwarding </a:t>
            </a:r>
            <a:r>
              <a:rPr sz="2600" spc="-25" dirty="0">
                <a:latin typeface="Times New Roman"/>
                <a:cs typeface="Times New Roman"/>
              </a:rPr>
              <a:t>plane,  </a:t>
            </a:r>
            <a:r>
              <a:rPr sz="2600" dirty="0">
                <a:latin typeface="Times New Roman"/>
                <a:cs typeface="Times New Roman"/>
              </a:rPr>
              <a:t>and where a control </a:t>
            </a:r>
            <a:r>
              <a:rPr sz="2600" spc="-5" dirty="0">
                <a:latin typeface="Times New Roman"/>
                <a:cs typeface="Times New Roman"/>
              </a:rPr>
              <a:t>plane controls several  </a:t>
            </a:r>
            <a:r>
              <a:rPr sz="2600" dirty="0">
                <a:latin typeface="Times New Roman"/>
                <a:cs typeface="Times New Roman"/>
              </a:rPr>
              <a:t>devices.”</a:t>
            </a:r>
            <a:endParaRPr sz="26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43535" algn="l"/>
              </a:tabLst>
            </a:pPr>
            <a:r>
              <a:rPr sz="2600" spc="-5" dirty="0">
                <a:latin typeface="Times New Roman"/>
                <a:cs typeface="Times New Roman"/>
              </a:rPr>
              <a:t>Directly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programmable</a:t>
            </a:r>
            <a:endParaRPr sz="2600">
              <a:latin typeface="Times New Roman"/>
              <a:cs typeface="Times New Roman"/>
            </a:endParaRPr>
          </a:p>
          <a:p>
            <a:pPr marL="325120" indent="-31242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325120" algn="l"/>
              </a:tabLst>
            </a:pPr>
            <a:r>
              <a:rPr sz="2600" dirty="0">
                <a:latin typeface="Times New Roman"/>
                <a:cs typeface="Times New Roman"/>
              </a:rPr>
              <a:t>Agile: </a:t>
            </a:r>
            <a:r>
              <a:rPr sz="2600" spc="-5" dirty="0">
                <a:latin typeface="Times New Roman"/>
                <a:cs typeface="Times New Roman"/>
              </a:rPr>
              <a:t>Abstracting control from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forwarding</a:t>
            </a:r>
            <a:endParaRPr sz="26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43535" algn="l"/>
              </a:tabLst>
            </a:pPr>
            <a:r>
              <a:rPr sz="2600" dirty="0">
                <a:latin typeface="Times New Roman"/>
                <a:cs typeface="Times New Roman"/>
              </a:rPr>
              <a:t>Centrally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managed</a:t>
            </a:r>
            <a:endParaRPr sz="26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3535" algn="l"/>
              </a:tabLst>
            </a:pPr>
            <a:r>
              <a:rPr sz="2600" spc="-5" dirty="0">
                <a:latin typeface="Times New Roman"/>
                <a:cs typeface="Times New Roman"/>
              </a:rPr>
              <a:t>Programmatically </a:t>
            </a:r>
            <a:r>
              <a:rPr sz="2600" dirty="0">
                <a:latin typeface="Times New Roman"/>
                <a:cs typeface="Times New Roman"/>
              </a:rPr>
              <a:t>configured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8184" y="5997651"/>
            <a:ext cx="226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 </a:t>
            </a:r>
            <a:r>
              <a:rPr sz="1800" dirty="0">
                <a:latin typeface="Times New Roman"/>
                <a:cs typeface="Times New Roman"/>
              </a:rPr>
              <a:t>a. </a:t>
            </a:r>
            <a:r>
              <a:rPr sz="1800" spc="-5" dirty="0">
                <a:latin typeface="Times New Roman"/>
                <a:cs typeface="Times New Roman"/>
              </a:rPr>
              <a:t>SDN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39940" y="1690116"/>
            <a:ext cx="4786503" cy="4143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263" y="627633"/>
            <a:ext cx="3921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5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8066"/>
            <a:ext cx="103632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105"/>
              </a:spcBef>
              <a:buSzPct val="96153"/>
              <a:buFont typeface="Wingdings"/>
              <a:buChar char=""/>
              <a:tabLst>
                <a:tab pos="276860" algn="l"/>
                <a:tab pos="1676400" algn="l"/>
                <a:tab pos="3095625" algn="l"/>
                <a:tab pos="4788535" algn="l"/>
                <a:tab pos="5796280" algn="l"/>
                <a:tab pos="6587490" algn="l"/>
                <a:tab pos="8227059" algn="l"/>
                <a:tab pos="8773795" algn="l"/>
                <a:tab pos="9573895" algn="l"/>
              </a:tabLst>
            </a:pPr>
            <a:r>
              <a:rPr sz="2600" dirty="0">
                <a:latin typeface="Carlito"/>
                <a:cs typeface="Carlito"/>
              </a:rPr>
              <a:t>Monit</a:t>
            </a:r>
            <a:r>
              <a:rPr sz="2600" spc="-15" dirty="0">
                <a:latin typeface="Carlito"/>
                <a:cs typeface="Carlito"/>
              </a:rPr>
              <a:t>o</a:t>
            </a:r>
            <a:r>
              <a:rPr sz="2600" dirty="0">
                <a:latin typeface="Carlito"/>
                <a:cs typeface="Carlito"/>
              </a:rPr>
              <a:t>r	</a:t>
            </a:r>
            <a:r>
              <a:rPr sz="2600" spc="-5" dirty="0">
                <a:latin typeface="Carlito"/>
                <a:cs typeface="Carlito"/>
              </a:rPr>
              <a:t>netwo</a:t>
            </a:r>
            <a:r>
              <a:rPr sz="2600" spc="-15" dirty="0">
                <a:latin typeface="Carlito"/>
                <a:cs typeface="Carlito"/>
              </a:rPr>
              <a:t>r</a:t>
            </a:r>
            <a:r>
              <a:rPr sz="2600" dirty="0">
                <a:latin typeface="Carlito"/>
                <a:cs typeface="Carlito"/>
              </a:rPr>
              <a:t>k	</a:t>
            </a:r>
            <a:r>
              <a:rPr sz="2600" spc="-10" dirty="0">
                <a:latin typeface="Carlito"/>
                <a:cs typeface="Carlito"/>
              </a:rPr>
              <a:t>c</a:t>
            </a:r>
            <a:r>
              <a:rPr sz="2600" spc="-5" dirty="0">
                <a:latin typeface="Carlito"/>
                <a:cs typeface="Carlito"/>
              </a:rPr>
              <a:t>ondition</a:t>
            </a:r>
            <a:r>
              <a:rPr sz="2600" dirty="0">
                <a:latin typeface="Carlito"/>
                <a:cs typeface="Carlito"/>
              </a:rPr>
              <a:t>s	</a:t>
            </a:r>
            <a:r>
              <a:rPr sz="2600" spc="-5" dirty="0">
                <a:latin typeface="Carlito"/>
                <a:cs typeface="Carlito"/>
              </a:rPr>
              <a:t>usin</a:t>
            </a:r>
            <a:r>
              <a:rPr sz="2600" dirty="0">
                <a:latin typeface="Carlito"/>
                <a:cs typeface="Carlito"/>
              </a:rPr>
              <a:t>g	</a:t>
            </a:r>
            <a:r>
              <a:rPr sz="2600" spc="-15" dirty="0">
                <a:latin typeface="Carlito"/>
                <a:cs typeface="Carlito"/>
              </a:rPr>
              <a:t>V</a:t>
            </a:r>
            <a:r>
              <a:rPr sz="2600" spc="-30" dirty="0">
                <a:latin typeface="Carlito"/>
                <a:cs typeface="Carlito"/>
              </a:rPr>
              <a:t>L</a:t>
            </a:r>
            <a:r>
              <a:rPr sz="2600" dirty="0">
                <a:latin typeface="Carlito"/>
                <a:cs typeface="Carlito"/>
              </a:rPr>
              <a:t>C	</a:t>
            </a:r>
            <a:r>
              <a:rPr sz="2600" spc="-5" dirty="0">
                <a:latin typeface="Carlito"/>
                <a:cs typeface="Carlito"/>
              </a:rPr>
              <a:t>strea</a:t>
            </a:r>
            <a:r>
              <a:rPr sz="2600" spc="-10" dirty="0">
                <a:latin typeface="Carlito"/>
                <a:cs typeface="Carlito"/>
              </a:rPr>
              <a:t>mi</a:t>
            </a:r>
            <a:r>
              <a:rPr sz="2600" spc="-15" dirty="0">
                <a:latin typeface="Carlito"/>
                <a:cs typeface="Carlito"/>
              </a:rPr>
              <a:t>n</a:t>
            </a:r>
            <a:r>
              <a:rPr sz="2600" dirty="0">
                <a:latin typeface="Carlito"/>
                <a:cs typeface="Carlito"/>
              </a:rPr>
              <a:t>g	in	</a:t>
            </a:r>
            <a:r>
              <a:rPr sz="2600" spc="-20" dirty="0">
                <a:latin typeface="Carlito"/>
                <a:cs typeface="Carlito"/>
              </a:rPr>
              <a:t>r</a:t>
            </a:r>
            <a:r>
              <a:rPr sz="2600" spc="-15" dirty="0">
                <a:latin typeface="Carlito"/>
                <a:cs typeface="Carlito"/>
              </a:rPr>
              <a:t>e</a:t>
            </a:r>
            <a:r>
              <a:rPr sz="2600" spc="-25" dirty="0">
                <a:latin typeface="Carlito"/>
                <a:cs typeface="Carlito"/>
              </a:rPr>
              <a:t>a</a:t>
            </a:r>
            <a:r>
              <a:rPr sz="2600" dirty="0">
                <a:latin typeface="Carlito"/>
                <a:cs typeface="Carlito"/>
              </a:rPr>
              <a:t>l	world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95"/>
              </a:spcBef>
            </a:pPr>
            <a:r>
              <a:rPr spc="-20" dirty="0"/>
              <a:t>environment.</a:t>
            </a:r>
          </a:p>
          <a:p>
            <a:pPr marL="241300" marR="5080" indent="-228600" algn="just">
              <a:lnSpc>
                <a:spcPts val="2780"/>
              </a:lnSpc>
              <a:spcBef>
                <a:spcPts val="107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pc="-15" dirty="0"/>
              <a:t>Analyze </a:t>
            </a:r>
            <a:r>
              <a:rPr dirty="0"/>
              <a:t>the </a:t>
            </a:r>
            <a:r>
              <a:rPr spc="-5" dirty="0"/>
              <a:t>performance between </a:t>
            </a:r>
            <a:r>
              <a:rPr dirty="0"/>
              <a:t>the </a:t>
            </a:r>
            <a:r>
              <a:rPr lang="en-US" spc="-15" dirty="0"/>
              <a:t>server</a:t>
            </a:r>
            <a:r>
              <a:rPr spc="-15" dirty="0"/>
              <a:t> </a:t>
            </a:r>
            <a:r>
              <a:rPr spc="-5" dirty="0"/>
              <a:t>and client during </a:t>
            </a:r>
            <a:r>
              <a:rPr dirty="0"/>
              <a:t>the </a:t>
            </a:r>
            <a:r>
              <a:rPr spc="-20" dirty="0"/>
              <a:t>data  </a:t>
            </a:r>
            <a:r>
              <a:rPr spc="-5" dirty="0"/>
              <a:t>transmission </a:t>
            </a:r>
            <a:r>
              <a:rPr dirty="0"/>
              <a:t>while </a:t>
            </a:r>
            <a:r>
              <a:rPr spc="-5" dirty="0"/>
              <a:t>streaming using</a:t>
            </a:r>
            <a:r>
              <a:rPr spc="-90" dirty="0"/>
              <a:t> </a:t>
            </a:r>
            <a:r>
              <a:rPr spc="-5" dirty="0"/>
              <a:t>wireshark.</a:t>
            </a:r>
          </a:p>
          <a:p>
            <a:pPr marL="241300" marR="7620" indent="-228600" algn="just">
              <a:lnSpc>
                <a:spcPts val="2820"/>
              </a:lnSpc>
              <a:spcBef>
                <a:spcPts val="101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pc="-15" dirty="0"/>
              <a:t>Analyze </a:t>
            </a:r>
            <a:r>
              <a:rPr dirty="0"/>
              <a:t>the </a:t>
            </a:r>
            <a:r>
              <a:rPr spc="-5" dirty="0"/>
              <a:t>performance </a:t>
            </a:r>
            <a:r>
              <a:rPr spc="-15" dirty="0"/>
              <a:t>between </a:t>
            </a:r>
            <a:r>
              <a:t>the </a:t>
            </a:r>
            <a:r>
              <a:rPr lang="en-US" spc="-15"/>
              <a:t>server</a:t>
            </a:r>
            <a:r>
              <a:rPr spc="-15"/>
              <a:t> </a:t>
            </a:r>
            <a:r>
              <a:rPr spc="-5" dirty="0"/>
              <a:t>and client while streaming  </a:t>
            </a:r>
            <a:r>
              <a:rPr dirty="0"/>
              <a:t>along </a:t>
            </a:r>
            <a:r>
              <a:rPr spc="-5" dirty="0"/>
              <a:t>with </a:t>
            </a:r>
            <a:r>
              <a:rPr spc="-25" dirty="0"/>
              <a:t>different stages </a:t>
            </a:r>
            <a:r>
              <a:rPr spc="-5" dirty="0"/>
              <a:t>of </a:t>
            </a:r>
            <a:r>
              <a:rPr dirty="0"/>
              <a:t>congestion </a:t>
            </a:r>
            <a:r>
              <a:rPr spc="-5" dirty="0"/>
              <a:t>(Using </a:t>
            </a:r>
            <a:r>
              <a:rPr spc="-30" dirty="0"/>
              <a:t>iperf, </a:t>
            </a:r>
            <a:r>
              <a:rPr dirty="0"/>
              <a:t>scapy) in </a:t>
            </a:r>
            <a:r>
              <a:rPr spc="-5" dirty="0"/>
              <a:t>the network  using</a:t>
            </a:r>
            <a:r>
              <a:rPr spc="-40" dirty="0"/>
              <a:t> </a:t>
            </a:r>
            <a:r>
              <a:rPr spc="-5" dirty="0"/>
              <a:t>wireshark.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4671440"/>
            <a:ext cx="10367010" cy="7778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459"/>
              </a:spcBef>
              <a:buSzPct val="96153"/>
              <a:buFont typeface="Wingdings"/>
              <a:buChar char=""/>
              <a:tabLst>
                <a:tab pos="276860" algn="l"/>
                <a:tab pos="1679575" algn="l"/>
                <a:tab pos="2309495" algn="l"/>
                <a:tab pos="3271520" algn="l"/>
                <a:tab pos="4636770" algn="l"/>
                <a:tab pos="6167120" algn="l"/>
                <a:tab pos="7663815" algn="l"/>
                <a:tab pos="9114790" algn="l"/>
                <a:tab pos="9800590" algn="l"/>
              </a:tabLst>
            </a:pPr>
            <a:r>
              <a:rPr sz="2600" spc="-5" dirty="0">
                <a:latin typeface="Carlito"/>
                <a:cs typeface="Carlito"/>
              </a:rPr>
              <a:t>Compar</a:t>
            </a:r>
            <a:r>
              <a:rPr sz="2600" dirty="0">
                <a:latin typeface="Carlito"/>
                <a:cs typeface="Carlito"/>
              </a:rPr>
              <a:t>e	</a:t>
            </a:r>
            <a:r>
              <a:rPr sz="2600" spc="-10" dirty="0">
                <a:latin typeface="Carlito"/>
                <a:cs typeface="Carlito"/>
              </a:rPr>
              <a:t>t</a:t>
            </a:r>
            <a:r>
              <a:rPr sz="2600" spc="-5" dirty="0">
                <a:latin typeface="Carlito"/>
                <a:cs typeface="Carlito"/>
              </a:rPr>
              <a:t>h</a:t>
            </a:r>
            <a:r>
              <a:rPr sz="2600" dirty="0">
                <a:latin typeface="Carlito"/>
                <a:cs typeface="Carlito"/>
              </a:rPr>
              <a:t>e	</a:t>
            </a:r>
            <a:r>
              <a:rPr sz="2600" spc="-25" dirty="0">
                <a:latin typeface="Carlito"/>
                <a:cs typeface="Carlito"/>
              </a:rPr>
              <a:t>t</a:t>
            </a:r>
            <a:r>
              <a:rPr sz="2600" spc="-20" dirty="0">
                <a:latin typeface="Carlito"/>
                <a:cs typeface="Carlito"/>
              </a:rPr>
              <a:t>r</a:t>
            </a:r>
            <a:r>
              <a:rPr sz="2600" spc="-25" dirty="0">
                <a:latin typeface="Carlito"/>
                <a:cs typeface="Carlito"/>
              </a:rPr>
              <a:t>a</a:t>
            </a:r>
            <a:r>
              <a:rPr sz="2600" spc="-30" dirty="0">
                <a:latin typeface="Carlito"/>
                <a:cs typeface="Carlito"/>
              </a:rPr>
              <a:t>ff</a:t>
            </a:r>
            <a:r>
              <a:rPr sz="2600" spc="-25" dirty="0">
                <a:latin typeface="Carlito"/>
                <a:cs typeface="Carlito"/>
              </a:rPr>
              <a:t>i</a:t>
            </a:r>
            <a:r>
              <a:rPr sz="2600" dirty="0">
                <a:latin typeface="Carlito"/>
                <a:cs typeface="Carlito"/>
              </a:rPr>
              <a:t>c	</a:t>
            </a:r>
            <a:r>
              <a:rPr sz="2600" spc="-15" dirty="0">
                <a:latin typeface="Carlito"/>
                <a:cs typeface="Carlito"/>
              </a:rPr>
              <a:t>s</a:t>
            </a:r>
            <a:r>
              <a:rPr sz="2600" spc="-25" dirty="0">
                <a:latin typeface="Carlito"/>
                <a:cs typeface="Carlito"/>
              </a:rPr>
              <a:t>t</a:t>
            </a:r>
            <a:r>
              <a:rPr sz="2600" spc="-15" dirty="0">
                <a:latin typeface="Carlito"/>
                <a:cs typeface="Carlito"/>
              </a:rPr>
              <a:t>a</a:t>
            </a:r>
            <a:r>
              <a:rPr sz="2600" spc="-25" dirty="0">
                <a:latin typeface="Carlito"/>
                <a:cs typeface="Carlito"/>
              </a:rPr>
              <a:t>t</a:t>
            </a:r>
            <a:r>
              <a:rPr sz="2600" spc="-10" dirty="0">
                <a:latin typeface="Carlito"/>
                <a:cs typeface="Carlito"/>
              </a:rPr>
              <a:t>i</a:t>
            </a:r>
            <a:r>
              <a:rPr sz="2600" spc="-25" dirty="0">
                <a:latin typeface="Carlito"/>
                <a:cs typeface="Carlito"/>
              </a:rPr>
              <a:t>st</a:t>
            </a:r>
            <a:r>
              <a:rPr sz="2600" spc="-10" dirty="0">
                <a:latin typeface="Carlito"/>
                <a:cs typeface="Carlito"/>
              </a:rPr>
              <a:t>i</a:t>
            </a:r>
            <a:r>
              <a:rPr sz="2600" spc="-25" dirty="0">
                <a:latin typeface="Carlito"/>
                <a:cs typeface="Carlito"/>
              </a:rPr>
              <a:t>c</a:t>
            </a:r>
            <a:r>
              <a:rPr sz="2600" dirty="0">
                <a:latin typeface="Carlito"/>
                <a:cs typeface="Carlito"/>
              </a:rPr>
              <a:t>s	</a:t>
            </a:r>
            <a:r>
              <a:rPr sz="2600" spc="-25" dirty="0">
                <a:latin typeface="Carlito"/>
                <a:cs typeface="Carlito"/>
              </a:rPr>
              <a:t>b</a:t>
            </a:r>
            <a:r>
              <a:rPr sz="2600" spc="-15" dirty="0">
                <a:latin typeface="Carlito"/>
                <a:cs typeface="Carlito"/>
              </a:rPr>
              <a:t>e</a:t>
            </a:r>
            <a:r>
              <a:rPr sz="2600" spc="-10" dirty="0">
                <a:latin typeface="Carlito"/>
                <a:cs typeface="Carlito"/>
              </a:rPr>
              <a:t>t</a:t>
            </a:r>
            <a:r>
              <a:rPr sz="2600" spc="-30" dirty="0">
                <a:latin typeface="Carlito"/>
                <a:cs typeface="Carlito"/>
              </a:rPr>
              <a:t>w</a:t>
            </a:r>
            <a:r>
              <a:rPr sz="2600" spc="-15" dirty="0">
                <a:latin typeface="Carlito"/>
                <a:cs typeface="Carlito"/>
              </a:rPr>
              <a:t>e</a:t>
            </a:r>
            <a:r>
              <a:rPr sz="2600" spc="-25" dirty="0">
                <a:latin typeface="Carlito"/>
                <a:cs typeface="Carlito"/>
              </a:rPr>
              <a:t>e</a:t>
            </a:r>
            <a:r>
              <a:rPr sz="2600" dirty="0">
                <a:latin typeface="Carlito"/>
                <a:cs typeface="Carlito"/>
              </a:rPr>
              <a:t>n	</a:t>
            </a:r>
            <a:r>
              <a:rPr sz="2600" spc="-5" dirty="0">
                <a:latin typeface="Carlito"/>
                <a:cs typeface="Carlito"/>
              </a:rPr>
              <a:t>Openflo</a:t>
            </a:r>
            <a:r>
              <a:rPr sz="2600" dirty="0">
                <a:latin typeface="Carlito"/>
                <a:cs typeface="Carlito"/>
              </a:rPr>
              <a:t>w	</a:t>
            </a:r>
            <a:r>
              <a:rPr sz="2600" spc="-20" dirty="0">
                <a:latin typeface="Carlito"/>
                <a:cs typeface="Carlito"/>
              </a:rPr>
              <a:t>r</a:t>
            </a:r>
            <a:r>
              <a:rPr sz="2600" spc="-25" dirty="0">
                <a:latin typeface="Carlito"/>
                <a:cs typeface="Carlito"/>
              </a:rPr>
              <a:t>e</a:t>
            </a:r>
            <a:r>
              <a:rPr sz="2600" spc="-30" dirty="0">
                <a:latin typeface="Carlito"/>
                <a:cs typeface="Carlito"/>
              </a:rPr>
              <a:t>f</a:t>
            </a:r>
            <a:r>
              <a:rPr sz="2600" spc="-40" dirty="0">
                <a:latin typeface="Carlito"/>
                <a:cs typeface="Carlito"/>
              </a:rPr>
              <a:t>e</a:t>
            </a:r>
            <a:r>
              <a:rPr sz="2600" spc="-20" dirty="0">
                <a:latin typeface="Carlito"/>
                <a:cs typeface="Carlito"/>
              </a:rPr>
              <a:t>r</a:t>
            </a:r>
            <a:r>
              <a:rPr sz="2600" spc="-25" dirty="0">
                <a:latin typeface="Carlito"/>
                <a:cs typeface="Carlito"/>
              </a:rPr>
              <a:t>e</a:t>
            </a:r>
            <a:r>
              <a:rPr sz="2600" spc="-35" dirty="0">
                <a:latin typeface="Carlito"/>
                <a:cs typeface="Carlito"/>
              </a:rPr>
              <a:t>n</a:t>
            </a:r>
            <a:r>
              <a:rPr sz="2600" spc="-25" dirty="0">
                <a:latin typeface="Carlito"/>
                <a:cs typeface="Carlito"/>
              </a:rPr>
              <a:t>c</a:t>
            </a:r>
            <a:r>
              <a:rPr sz="2600" dirty="0">
                <a:latin typeface="Carlito"/>
                <a:cs typeface="Carlito"/>
              </a:rPr>
              <a:t>e	and	</a:t>
            </a:r>
            <a:r>
              <a:rPr sz="2600" spc="-40" dirty="0">
                <a:latin typeface="Carlito"/>
                <a:cs typeface="Carlito"/>
              </a:rPr>
              <a:t>P</a:t>
            </a:r>
            <a:r>
              <a:rPr sz="2600" spc="-35" dirty="0">
                <a:latin typeface="Carlito"/>
                <a:cs typeface="Carlito"/>
              </a:rPr>
              <a:t>O</a:t>
            </a:r>
            <a:r>
              <a:rPr sz="2600" dirty="0">
                <a:latin typeface="Carlito"/>
                <a:cs typeface="Carlito"/>
              </a:rPr>
              <a:t>X  </a:t>
            </a:r>
            <a:r>
              <a:rPr sz="2600" spc="-15" dirty="0">
                <a:latin typeface="Carlito"/>
                <a:cs typeface="Carlito"/>
              </a:rPr>
              <a:t>controller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2978" y="627633"/>
            <a:ext cx="1610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046"/>
            <a:ext cx="10349230" cy="31572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795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Setting up </a:t>
            </a:r>
            <a:r>
              <a:rPr sz="2600" spc="-5" dirty="0">
                <a:latin typeface="Times New Roman"/>
                <a:cs typeface="Times New Roman"/>
              </a:rPr>
              <a:t>the real </a:t>
            </a:r>
            <a:r>
              <a:rPr sz="2600" dirty="0">
                <a:latin typeface="Times New Roman"/>
                <a:cs typeface="Times New Roman"/>
              </a:rPr>
              <a:t>world environment(Ernet </a:t>
            </a:r>
            <a:r>
              <a:rPr sz="2600" spc="-20" dirty="0">
                <a:latin typeface="Times New Roman"/>
                <a:cs typeface="Times New Roman"/>
              </a:rPr>
              <a:t>Topology) </a:t>
            </a:r>
            <a:r>
              <a:rPr sz="2600" dirty="0">
                <a:latin typeface="Times New Roman"/>
                <a:cs typeface="Times New Roman"/>
              </a:rPr>
              <a:t>using </a:t>
            </a:r>
            <a:r>
              <a:rPr sz="2600" spc="-5" dirty="0">
                <a:latin typeface="Times New Roman"/>
                <a:cs typeface="Times New Roman"/>
              </a:rPr>
              <a:t>python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script.</a:t>
            </a:r>
            <a:endParaRPr sz="2600">
              <a:latin typeface="Times New Roman"/>
              <a:cs typeface="Times New Roman"/>
            </a:endParaRPr>
          </a:p>
          <a:p>
            <a:pPr marL="276225" indent="-264160">
              <a:lnSpc>
                <a:spcPct val="100000"/>
              </a:lnSpc>
              <a:spcBef>
                <a:spcPts val="70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Run </a:t>
            </a:r>
            <a:r>
              <a:rPr sz="2600" spc="-5" dirty="0">
                <a:latin typeface="Times New Roman"/>
                <a:cs typeface="Times New Roman"/>
              </a:rPr>
              <a:t>two terminal(using </a:t>
            </a:r>
            <a:r>
              <a:rPr sz="2600" dirty="0">
                <a:latin typeface="Times New Roman"/>
                <a:cs typeface="Times New Roman"/>
              </a:rPr>
              <a:t>xterm) </a:t>
            </a:r>
            <a:r>
              <a:rPr sz="2600" spc="-5" dirty="0">
                <a:latin typeface="Times New Roman"/>
                <a:cs typeface="Times New Roman"/>
              </a:rPr>
              <a:t>for any </a:t>
            </a:r>
            <a:r>
              <a:rPr sz="2600" dirty="0">
                <a:latin typeface="Times New Roman"/>
                <a:cs typeface="Times New Roman"/>
              </a:rPr>
              <a:t>pair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host.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800"/>
              </a:lnSpc>
              <a:spcBef>
                <a:spcPts val="1045"/>
              </a:spcBef>
              <a:buSzPct val="96153"/>
              <a:buFont typeface="Wingdings"/>
              <a:buChar char=""/>
              <a:tabLst>
                <a:tab pos="276860" algn="l"/>
                <a:tab pos="1356995" algn="l"/>
                <a:tab pos="1830705" algn="l"/>
                <a:tab pos="2379345" algn="l"/>
                <a:tab pos="3403600" algn="l"/>
                <a:tab pos="3803015" algn="l"/>
                <a:tab pos="4610735" algn="l"/>
                <a:tab pos="5028565" algn="l"/>
                <a:tab pos="5650230" algn="l"/>
                <a:tab pos="6343650" algn="l"/>
                <a:tab pos="6762750" algn="l"/>
                <a:tab pos="8849995" algn="l"/>
                <a:tab pos="9250680" algn="l"/>
                <a:tab pos="10073640" algn="l"/>
              </a:tabLst>
            </a:pPr>
            <a:r>
              <a:rPr sz="2600" dirty="0">
                <a:latin typeface="Times New Roman"/>
                <a:cs typeface="Times New Roman"/>
              </a:rPr>
              <a:t>Set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ing	</a:t>
            </a:r>
            <a:r>
              <a:rPr sz="2600" spc="5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p	the	s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re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m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	VLC	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s	</a:t>
            </a:r>
            <a:r>
              <a:rPr sz="2600" spc="5" dirty="0">
                <a:latin typeface="Times New Roman"/>
                <a:cs typeface="Times New Roman"/>
              </a:rPr>
              <a:t>on</a:t>
            </a:r>
            <a:r>
              <a:rPr sz="2600" dirty="0">
                <a:latin typeface="Times New Roman"/>
                <a:cs typeface="Times New Roman"/>
              </a:rPr>
              <a:t>e	h</a:t>
            </a:r>
            <a:r>
              <a:rPr sz="2600" spc="1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st	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s	Sender</a:t>
            </a:r>
            <a:r>
              <a:rPr sz="2600" spc="-15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ver)	&amp;	ot</a:t>
            </a:r>
            <a:r>
              <a:rPr sz="2600" spc="5" dirty="0">
                <a:latin typeface="Times New Roman"/>
                <a:cs typeface="Times New Roman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er	</a:t>
            </a:r>
            <a:r>
              <a:rPr sz="2600" spc="-55" dirty="0">
                <a:latin typeface="Times New Roman"/>
                <a:cs typeface="Times New Roman"/>
              </a:rPr>
              <a:t>as  </a:t>
            </a:r>
            <a:r>
              <a:rPr sz="2600" spc="-5" dirty="0">
                <a:latin typeface="Times New Roman"/>
                <a:cs typeface="Times New Roman"/>
              </a:rPr>
              <a:t>receiver(client).</a:t>
            </a:r>
            <a:endParaRPr sz="2600">
              <a:latin typeface="Times New Roman"/>
              <a:cs typeface="Times New Roman"/>
            </a:endParaRPr>
          </a:p>
          <a:p>
            <a:pPr marL="276225" indent="-264160">
              <a:lnSpc>
                <a:spcPct val="100000"/>
              </a:lnSpc>
              <a:spcBef>
                <a:spcPts val="64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dirty="0">
                <a:latin typeface="Times New Roman"/>
                <a:cs typeface="Times New Roman"/>
              </a:rPr>
              <a:t>Start </a:t>
            </a:r>
            <a:r>
              <a:rPr sz="2600" spc="-5" dirty="0">
                <a:latin typeface="Times New Roman"/>
                <a:cs typeface="Times New Roman"/>
              </a:rPr>
              <a:t>streaming </a:t>
            </a:r>
            <a:r>
              <a:rPr sz="2600" dirty="0">
                <a:latin typeface="Times New Roman"/>
                <a:cs typeface="Times New Roman"/>
              </a:rPr>
              <a:t>and capture </a:t>
            </a:r>
            <a:r>
              <a:rPr sz="2600" spc="-5" dirty="0">
                <a:latin typeface="Times New Roman"/>
                <a:cs typeface="Times New Roman"/>
              </a:rPr>
              <a:t>the received packets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-20" dirty="0">
                <a:latin typeface="Times New Roman"/>
                <a:cs typeface="Times New Roman"/>
              </a:rPr>
              <a:t>Wireshark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2800"/>
              </a:lnSpc>
              <a:spcBef>
                <a:spcPts val="1060"/>
              </a:spcBef>
              <a:buSzPct val="96153"/>
              <a:buFont typeface="Wingdings"/>
              <a:buChar char=""/>
              <a:tabLst>
                <a:tab pos="278130" algn="l"/>
                <a:tab pos="1522730" algn="l"/>
                <a:tab pos="2091055" algn="l"/>
                <a:tab pos="3703954" algn="l"/>
                <a:tab pos="4142740" algn="l"/>
                <a:tab pos="5045075" algn="l"/>
                <a:tab pos="6511290" algn="l"/>
                <a:tab pos="6935470" algn="l"/>
                <a:tab pos="7616190" algn="l"/>
                <a:tab pos="8183245" algn="l"/>
                <a:tab pos="9101455" algn="l"/>
                <a:tab pos="10017125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yse	the	parame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ers	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vi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o	s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re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ming	&amp;	pl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t	the	graph	based	</a:t>
            </a:r>
            <a:r>
              <a:rPr sz="2600" spc="-55" dirty="0">
                <a:latin typeface="Times New Roman"/>
                <a:cs typeface="Times New Roman"/>
              </a:rPr>
              <a:t>on  </a:t>
            </a:r>
            <a:r>
              <a:rPr sz="2600" dirty="0">
                <a:latin typeface="Times New Roman"/>
                <a:cs typeface="Times New Roman"/>
              </a:rPr>
              <a:t>performance </a:t>
            </a:r>
            <a:r>
              <a:rPr sz="2600" spc="-5" dirty="0">
                <a:latin typeface="Times New Roman"/>
                <a:cs typeface="Times New Roman"/>
              </a:rPr>
              <a:t>metrics </a:t>
            </a:r>
            <a:r>
              <a:rPr sz="2600" dirty="0">
                <a:latin typeface="Times New Roman"/>
                <a:cs typeface="Times New Roman"/>
              </a:rPr>
              <a:t>during </a:t>
            </a:r>
            <a:r>
              <a:rPr sz="2600" spc="-5" dirty="0">
                <a:latin typeface="Times New Roman"/>
                <a:cs typeface="Times New Roman"/>
              </a:rPr>
              <a:t>different levels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congestion.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59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5990" y="344170"/>
            <a:ext cx="3565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</a:t>
            </a:r>
            <a:r>
              <a:rPr spc="-15" dirty="0"/>
              <a:t>e</a:t>
            </a:r>
            <a:r>
              <a:rPr dirty="0"/>
              <a:t>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644" y="1066545"/>
            <a:ext cx="11327130" cy="55283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5016500" indent="-228600" algn="just">
              <a:lnSpc>
                <a:spcPct val="80200"/>
              </a:lnSpc>
              <a:spcBef>
                <a:spcPts val="720"/>
              </a:spcBef>
              <a:buSzPct val="96153"/>
              <a:buFont typeface="Wingdings"/>
              <a:buChar char=""/>
              <a:tabLst>
                <a:tab pos="278130" algn="l"/>
              </a:tabLst>
            </a:pPr>
            <a:r>
              <a:rPr sz="2600" dirty="0">
                <a:latin typeface="Times New Roman"/>
                <a:cs typeface="Times New Roman"/>
              </a:rPr>
              <a:t>Launch the topology </a:t>
            </a:r>
            <a:r>
              <a:rPr sz="2600" spc="-5" dirty="0">
                <a:latin typeface="Times New Roman"/>
                <a:cs typeface="Times New Roman"/>
              </a:rPr>
              <a:t>using python script and  start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interaction </a:t>
            </a:r>
            <a:r>
              <a:rPr sz="2600" dirty="0">
                <a:latin typeface="Times New Roman"/>
                <a:cs typeface="Times New Roman"/>
              </a:rPr>
              <a:t>between </a:t>
            </a:r>
            <a:r>
              <a:rPr sz="2600" spc="-5" dirty="0">
                <a:latin typeface="Times New Roman"/>
                <a:cs typeface="Times New Roman"/>
              </a:rPr>
              <a:t>hosts and  </a:t>
            </a:r>
            <a:r>
              <a:rPr sz="2600" dirty="0">
                <a:latin typeface="Times New Roman"/>
                <a:cs typeface="Times New Roman"/>
              </a:rPr>
              <a:t>switches with the </a:t>
            </a:r>
            <a:r>
              <a:rPr sz="2600" spc="-5" dirty="0">
                <a:latin typeface="Times New Roman"/>
                <a:cs typeface="Times New Roman"/>
              </a:rPr>
              <a:t>help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Mininet</a:t>
            </a:r>
            <a:endParaRPr sz="2600">
              <a:latin typeface="Times New Roman"/>
              <a:cs typeface="Times New Roman"/>
            </a:endParaRPr>
          </a:p>
          <a:p>
            <a:pPr marL="276225" indent="-264160" algn="just">
              <a:lnSpc>
                <a:spcPct val="100000"/>
              </a:lnSpc>
              <a:spcBef>
                <a:spcPts val="350"/>
              </a:spcBef>
              <a:buSzPct val="96153"/>
              <a:buFont typeface="Wingdings"/>
              <a:buChar char=""/>
              <a:tabLst>
                <a:tab pos="276860" algn="l"/>
              </a:tabLst>
            </a:pPr>
            <a:r>
              <a:rPr sz="2600" spc="-30" dirty="0">
                <a:latin typeface="Times New Roman"/>
                <a:cs typeface="Times New Roman"/>
              </a:rPr>
              <a:t>Testing </a:t>
            </a:r>
            <a:r>
              <a:rPr sz="2600" dirty="0">
                <a:latin typeface="Times New Roman"/>
                <a:cs typeface="Times New Roman"/>
              </a:rPr>
              <a:t>reachability in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network</a:t>
            </a:r>
            <a:endParaRPr sz="2600">
              <a:latin typeface="Times New Roman"/>
              <a:cs typeface="Times New Roman"/>
            </a:endParaRPr>
          </a:p>
          <a:p>
            <a:pPr marL="241300" marR="5012690" indent="-228600" algn="just">
              <a:lnSpc>
                <a:spcPct val="80200"/>
              </a:lnSpc>
              <a:spcBef>
                <a:spcPts val="1005"/>
              </a:spcBef>
              <a:buSzPct val="96153"/>
              <a:buFont typeface="Wingdings"/>
              <a:buChar char=""/>
              <a:tabLst>
                <a:tab pos="278130" algn="l"/>
              </a:tabLst>
            </a:pPr>
            <a:r>
              <a:rPr sz="2600" spc="-30" dirty="0">
                <a:latin typeface="Times New Roman"/>
                <a:cs typeface="Times New Roman"/>
              </a:rPr>
              <a:t>Video </a:t>
            </a:r>
            <a:r>
              <a:rPr sz="2600" dirty="0">
                <a:latin typeface="Times New Roman"/>
                <a:cs typeface="Times New Roman"/>
              </a:rPr>
              <a:t>is streamed </a:t>
            </a:r>
            <a:r>
              <a:rPr sz="2600" spc="-5" dirty="0">
                <a:latin typeface="Times New Roman"/>
                <a:cs typeface="Times New Roman"/>
              </a:rPr>
              <a:t>from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video server </a:t>
            </a:r>
            <a:r>
              <a:rPr sz="2600" dirty="0">
                <a:latin typeface="Times New Roman"/>
                <a:cs typeface="Times New Roman"/>
              </a:rPr>
              <a:t>to  the </a:t>
            </a:r>
            <a:r>
              <a:rPr sz="2600" spc="-5" dirty="0">
                <a:latin typeface="Times New Roman"/>
                <a:cs typeface="Times New Roman"/>
              </a:rPr>
              <a:t>video client </a:t>
            </a:r>
            <a:r>
              <a:rPr sz="2600" dirty="0">
                <a:latin typeface="Times New Roman"/>
                <a:cs typeface="Times New Roman"/>
              </a:rPr>
              <a:t>in the topology </a:t>
            </a:r>
            <a:r>
              <a:rPr sz="2600" spc="-5" dirty="0">
                <a:latin typeface="Times New Roman"/>
                <a:cs typeface="Times New Roman"/>
              </a:rPr>
              <a:t>through the  </a:t>
            </a:r>
            <a:r>
              <a:rPr sz="2600" dirty="0">
                <a:latin typeface="Times New Roman"/>
                <a:cs typeface="Times New Roman"/>
              </a:rPr>
              <a:t>SDN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setup.</a:t>
            </a:r>
            <a:endParaRPr sz="2600">
              <a:latin typeface="Times New Roman"/>
              <a:cs typeface="Times New Roman"/>
            </a:endParaRPr>
          </a:p>
          <a:p>
            <a:pPr marL="241300" marR="5015865" indent="-228600" algn="just">
              <a:lnSpc>
                <a:spcPct val="79400"/>
              </a:lnSpc>
              <a:spcBef>
                <a:spcPts val="980"/>
              </a:spcBef>
              <a:buSzPct val="96153"/>
              <a:buFont typeface="Wingdings"/>
              <a:buChar char=""/>
              <a:tabLst>
                <a:tab pos="278130" algn="l"/>
              </a:tabLst>
            </a:pPr>
            <a:r>
              <a:rPr sz="2600" spc="-25" dirty="0">
                <a:latin typeface="Times New Roman"/>
                <a:cs typeface="Times New Roman"/>
              </a:rPr>
              <a:t>Traffic </a:t>
            </a:r>
            <a:r>
              <a:rPr sz="2600" dirty="0">
                <a:latin typeface="Times New Roman"/>
                <a:cs typeface="Times New Roman"/>
              </a:rPr>
              <a:t>will be </a:t>
            </a:r>
            <a:r>
              <a:rPr sz="2600" spc="-5" dirty="0">
                <a:latin typeface="Times New Roman"/>
                <a:cs typeface="Times New Roman"/>
              </a:rPr>
              <a:t>generated through </a:t>
            </a:r>
            <a:r>
              <a:rPr sz="2600" dirty="0">
                <a:latin typeface="Times New Roman"/>
                <a:cs typeface="Times New Roman"/>
              </a:rPr>
              <a:t>iperf using  </a:t>
            </a:r>
            <a:r>
              <a:rPr sz="2600" spc="5" dirty="0">
                <a:latin typeface="Times New Roman"/>
                <a:cs typeface="Times New Roman"/>
              </a:rPr>
              <a:t>one </a:t>
            </a:r>
            <a:r>
              <a:rPr sz="2600" dirty="0">
                <a:latin typeface="Times New Roman"/>
                <a:cs typeface="Times New Roman"/>
              </a:rPr>
              <a:t>pair of host as </a:t>
            </a:r>
            <a:r>
              <a:rPr sz="2600" spc="-5" dirty="0">
                <a:latin typeface="Times New Roman"/>
                <a:cs typeface="Times New Roman"/>
              </a:rPr>
              <a:t>server </a:t>
            </a:r>
            <a:r>
              <a:rPr sz="2600" dirty="0">
                <a:latin typeface="Times New Roman"/>
                <a:cs typeface="Times New Roman"/>
              </a:rPr>
              <a:t>and other as a  </a:t>
            </a:r>
            <a:r>
              <a:rPr sz="2600" spc="-5" dirty="0">
                <a:latin typeface="Times New Roman"/>
                <a:cs typeface="Times New Roman"/>
              </a:rPr>
              <a:t>client.</a:t>
            </a:r>
            <a:endParaRPr sz="2600">
              <a:latin typeface="Times New Roman"/>
              <a:cs typeface="Times New Roman"/>
            </a:endParaRPr>
          </a:p>
          <a:p>
            <a:pPr marL="241300" marR="5015230" indent="-228600" algn="just">
              <a:lnSpc>
                <a:spcPct val="79500"/>
              </a:lnSpc>
              <a:spcBef>
                <a:spcPts val="1045"/>
              </a:spcBef>
              <a:buSzPct val="96153"/>
              <a:buFont typeface="Wingdings"/>
              <a:buChar char=""/>
              <a:tabLst>
                <a:tab pos="278130" algn="l"/>
              </a:tabLst>
            </a:pPr>
            <a:r>
              <a:rPr sz="2600" spc="-5" dirty="0">
                <a:latin typeface="Times New Roman"/>
                <a:cs typeface="Times New Roman"/>
              </a:rPr>
              <a:t>Graph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traffic </a:t>
            </a:r>
            <a:r>
              <a:rPr sz="2600" dirty="0">
                <a:latin typeface="Times New Roman"/>
                <a:cs typeface="Times New Roman"/>
              </a:rPr>
              <a:t>flow for such </a:t>
            </a:r>
            <a:r>
              <a:rPr sz="2600" spc="-5" dirty="0">
                <a:latin typeface="Times New Roman"/>
                <a:cs typeface="Times New Roman"/>
              </a:rPr>
              <a:t>cases like </a:t>
            </a:r>
            <a:r>
              <a:rPr sz="2600" dirty="0">
                <a:latin typeface="Times New Roman"/>
                <a:cs typeface="Times New Roman"/>
              </a:rPr>
              <a:t>iperf  between host pairs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be obtained by  </a:t>
            </a:r>
            <a:r>
              <a:rPr sz="2600" spc="-5" dirty="0">
                <a:latin typeface="Times New Roman"/>
                <a:cs typeface="Times New Roman"/>
              </a:rPr>
              <a:t>capturing packet </a:t>
            </a:r>
            <a:r>
              <a:rPr sz="2600" dirty="0">
                <a:latin typeface="Times New Roman"/>
                <a:cs typeface="Times New Roman"/>
              </a:rPr>
              <a:t>on </a:t>
            </a:r>
            <a:r>
              <a:rPr sz="2600" spc="-5" dirty="0">
                <a:latin typeface="Times New Roman"/>
                <a:cs typeface="Times New Roman"/>
              </a:rPr>
              <a:t>wireshark and displaying  </a:t>
            </a:r>
            <a:r>
              <a:rPr sz="2600" dirty="0">
                <a:latin typeface="Times New Roman"/>
                <a:cs typeface="Times New Roman"/>
              </a:rPr>
              <a:t>it using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gnuplot.</a:t>
            </a:r>
            <a:endParaRPr sz="2600">
              <a:latin typeface="Times New Roman"/>
              <a:cs typeface="Times New Roman"/>
            </a:endParaRPr>
          </a:p>
          <a:p>
            <a:pPr marL="7021830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Fig </a:t>
            </a:r>
            <a:r>
              <a:rPr sz="1800" dirty="0">
                <a:latin typeface="Times New Roman"/>
                <a:cs typeface="Times New Roman"/>
              </a:rPr>
              <a:t>1(a) 1(b) </a:t>
            </a:r>
            <a:r>
              <a:rPr sz="1800" spc="-5" dirty="0">
                <a:latin typeface="Times New Roman"/>
                <a:cs typeface="Times New Roman"/>
              </a:rPr>
              <a:t>Testing Reachabitility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2465" y="1123822"/>
            <a:ext cx="4958715" cy="2298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2465" y="3558006"/>
            <a:ext cx="4958334" cy="2573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7446" y="125983"/>
            <a:ext cx="1454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063" y="6325311"/>
            <a:ext cx="585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Fig2 Setting up VLC streaming </a:t>
            </a:r>
            <a:r>
              <a:rPr sz="1800" spc="-10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Mininet </a:t>
            </a:r>
            <a:r>
              <a:rPr sz="1800" spc="-5" dirty="0">
                <a:latin typeface="Times New Roman"/>
                <a:cs typeface="Times New Roman"/>
              </a:rPr>
              <a:t>b/w any </a:t>
            </a:r>
            <a:r>
              <a:rPr sz="1800" dirty="0">
                <a:latin typeface="Times New Roman"/>
                <a:cs typeface="Times New Roman"/>
              </a:rPr>
              <a:t>pair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7665" y="6325311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 </a:t>
            </a:r>
            <a:r>
              <a:rPr sz="1800" dirty="0">
                <a:latin typeface="Times New Roman"/>
                <a:cs typeface="Times New Roman"/>
              </a:rPr>
              <a:t>3 </a:t>
            </a:r>
            <a:r>
              <a:rPr sz="1800" spc="-30" dirty="0">
                <a:latin typeface="Times New Roman"/>
                <a:cs typeface="Times New Roman"/>
              </a:rPr>
              <a:t>RTP </a:t>
            </a:r>
            <a:r>
              <a:rPr sz="1800" spc="-5" dirty="0">
                <a:latin typeface="Times New Roman"/>
                <a:cs typeface="Times New Roman"/>
              </a:rPr>
              <a:t>Live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Streaming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405" y="937260"/>
            <a:ext cx="5896356" cy="5132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2715" y="979805"/>
            <a:ext cx="5616956" cy="5071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346" y="6325311"/>
            <a:ext cx="3705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 </a:t>
            </a:r>
            <a:r>
              <a:rPr sz="1800" dirty="0">
                <a:latin typeface="Times New Roman"/>
                <a:cs typeface="Times New Roman"/>
              </a:rPr>
              <a:t>4 </a:t>
            </a:r>
            <a:r>
              <a:rPr sz="1800" spc="-5" dirty="0">
                <a:latin typeface="Times New Roman"/>
                <a:cs typeface="Times New Roman"/>
              </a:rPr>
              <a:t>Inducing congestion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same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993" y="6325311"/>
            <a:ext cx="264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 </a:t>
            </a:r>
            <a:r>
              <a:rPr sz="1800" dirty="0">
                <a:latin typeface="Times New Roman"/>
                <a:cs typeface="Times New Roman"/>
              </a:rPr>
              <a:t>5 </a:t>
            </a:r>
            <a:r>
              <a:rPr sz="1800" spc="-5" dirty="0">
                <a:latin typeface="Times New Roman"/>
                <a:cs typeface="Times New Roman"/>
              </a:rPr>
              <a:t>Starting </a:t>
            </a:r>
            <a:r>
              <a:rPr sz="1800" spc="-10" dirty="0">
                <a:latin typeface="Times New Roman"/>
                <a:cs typeface="Times New Roman"/>
              </a:rPr>
              <a:t>Pox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3580" y="560133"/>
            <a:ext cx="5575300" cy="5478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8420" y="559358"/>
            <a:ext cx="5584825" cy="5485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875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Carlito</vt:lpstr>
      <vt:lpstr>Times New Roman</vt:lpstr>
      <vt:lpstr>Wingdings</vt:lpstr>
      <vt:lpstr>Office Theme</vt:lpstr>
      <vt:lpstr>VIDEO STREAMING USING SOFTWARE DEFINED  NETWORKING(SDN) Minor Project</vt:lpstr>
      <vt:lpstr>Problem Statement</vt:lpstr>
      <vt:lpstr>State Of The Art &amp; Challenges</vt:lpstr>
      <vt:lpstr>Software Defined Networking</vt:lpstr>
      <vt:lpstr>Project Objective</vt:lpstr>
      <vt:lpstr>Design</vt:lpstr>
      <vt:lpstr>Implementation</vt:lpstr>
      <vt:lpstr>Result</vt:lpstr>
      <vt:lpstr>PowerPoint Presentation</vt:lpstr>
      <vt:lpstr>PowerPoint Presentation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STREAMING USING SDN NETWORKS Minor Project 1</dc:title>
  <dc:creator>lenovo</dc:creator>
  <cp:lastModifiedBy>Siddharth Malhotra`</cp:lastModifiedBy>
  <cp:revision>3</cp:revision>
  <dcterms:created xsi:type="dcterms:W3CDTF">2020-06-04T06:09:15Z</dcterms:created>
  <dcterms:modified xsi:type="dcterms:W3CDTF">2020-06-05T06:01:29Z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2020-06-04T00:00:00Z</vt:filetime>
  </property>
</Properties>
</file>