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1" r:id="rId22"/>
    <p:sldId id="280" r:id="rId23"/>
    <p:sldId id="277" r:id="rId24"/>
    <p:sldId id="278" r:id="rId25"/>
    <p:sldId id="279"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9F48D-B028-4268-B997-88ED5FEB8622}" type="datetimeFigureOut">
              <a:rPr lang="en-US" smtClean="0"/>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F9738-989C-4FD5-9CA4-C17262062F39}" type="slidenum">
              <a:rPr lang="en-US" smtClean="0"/>
              <a:t>‹#›</a:t>
            </a:fld>
            <a:endParaRPr lang="en-US"/>
          </a:p>
        </p:txBody>
      </p:sp>
    </p:spTree>
    <p:extLst>
      <p:ext uri="{BB962C8B-B14F-4D97-AF65-F5344CB8AC3E}">
        <p14:creationId xmlns:p14="http://schemas.microsoft.com/office/powerpoint/2010/main" val="3476388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F9738-989C-4FD5-9CA4-C17262062F39}" type="slidenum">
              <a:rPr lang="en-US" smtClean="0"/>
              <a:t>11</a:t>
            </a:fld>
            <a:endParaRPr lang="en-US"/>
          </a:p>
        </p:txBody>
      </p:sp>
    </p:spTree>
    <p:extLst>
      <p:ext uri="{BB962C8B-B14F-4D97-AF65-F5344CB8AC3E}">
        <p14:creationId xmlns:p14="http://schemas.microsoft.com/office/powerpoint/2010/main" val="380007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F9738-989C-4FD5-9CA4-C17262062F39}" type="slidenum">
              <a:rPr lang="en-US" smtClean="0"/>
              <a:t>32</a:t>
            </a:fld>
            <a:endParaRPr lang="en-US"/>
          </a:p>
        </p:txBody>
      </p:sp>
    </p:spTree>
    <p:extLst>
      <p:ext uri="{BB962C8B-B14F-4D97-AF65-F5344CB8AC3E}">
        <p14:creationId xmlns:p14="http://schemas.microsoft.com/office/powerpoint/2010/main" val="413105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450E7-1E3F-4E03-9B3C-1194E0B477C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9AB74-4075-4244-9322-C89A517A42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95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50E7-1E3F-4E03-9B3C-1194E0B477C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9AB74-4075-4244-9322-C89A517A422A}" type="slidenum">
              <a:rPr lang="en-US" smtClean="0"/>
              <a:t>‹#›</a:t>
            </a:fld>
            <a:endParaRPr lang="en-US"/>
          </a:p>
        </p:txBody>
      </p:sp>
    </p:spTree>
    <p:extLst>
      <p:ext uri="{BB962C8B-B14F-4D97-AF65-F5344CB8AC3E}">
        <p14:creationId xmlns:p14="http://schemas.microsoft.com/office/powerpoint/2010/main" val="69414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50E7-1E3F-4E03-9B3C-1194E0B477C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9AB74-4075-4244-9322-C89A517A422A}" type="slidenum">
              <a:rPr lang="en-US" smtClean="0"/>
              <a:t>‹#›</a:t>
            </a:fld>
            <a:endParaRPr lang="en-US"/>
          </a:p>
        </p:txBody>
      </p:sp>
    </p:spTree>
    <p:extLst>
      <p:ext uri="{BB962C8B-B14F-4D97-AF65-F5344CB8AC3E}">
        <p14:creationId xmlns:p14="http://schemas.microsoft.com/office/powerpoint/2010/main" val="7774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50E7-1E3F-4E03-9B3C-1194E0B477C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9AB74-4075-4244-9322-C89A517A422A}" type="slidenum">
              <a:rPr lang="en-US" smtClean="0"/>
              <a:t>‹#›</a:t>
            </a:fld>
            <a:endParaRPr lang="en-US"/>
          </a:p>
        </p:txBody>
      </p:sp>
    </p:spTree>
    <p:extLst>
      <p:ext uri="{BB962C8B-B14F-4D97-AF65-F5344CB8AC3E}">
        <p14:creationId xmlns:p14="http://schemas.microsoft.com/office/powerpoint/2010/main" val="389128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2450E7-1E3F-4E03-9B3C-1194E0B477C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9AB74-4075-4244-9322-C89A517A42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34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2450E7-1E3F-4E03-9B3C-1194E0B477C4}"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9AB74-4075-4244-9322-C89A517A422A}" type="slidenum">
              <a:rPr lang="en-US" smtClean="0"/>
              <a:t>‹#›</a:t>
            </a:fld>
            <a:endParaRPr lang="en-US"/>
          </a:p>
        </p:txBody>
      </p:sp>
    </p:spTree>
    <p:extLst>
      <p:ext uri="{BB962C8B-B14F-4D97-AF65-F5344CB8AC3E}">
        <p14:creationId xmlns:p14="http://schemas.microsoft.com/office/powerpoint/2010/main" val="168410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450E7-1E3F-4E03-9B3C-1194E0B477C4}"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9AB74-4075-4244-9322-C89A517A422A}" type="slidenum">
              <a:rPr lang="en-US" smtClean="0"/>
              <a:t>‹#›</a:t>
            </a:fld>
            <a:endParaRPr lang="en-US"/>
          </a:p>
        </p:txBody>
      </p:sp>
    </p:spTree>
    <p:extLst>
      <p:ext uri="{BB962C8B-B14F-4D97-AF65-F5344CB8AC3E}">
        <p14:creationId xmlns:p14="http://schemas.microsoft.com/office/powerpoint/2010/main" val="42148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2450E7-1E3F-4E03-9B3C-1194E0B477C4}"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9AB74-4075-4244-9322-C89A517A422A}" type="slidenum">
              <a:rPr lang="en-US" smtClean="0"/>
              <a:t>‹#›</a:t>
            </a:fld>
            <a:endParaRPr lang="en-US"/>
          </a:p>
        </p:txBody>
      </p:sp>
    </p:spTree>
    <p:extLst>
      <p:ext uri="{BB962C8B-B14F-4D97-AF65-F5344CB8AC3E}">
        <p14:creationId xmlns:p14="http://schemas.microsoft.com/office/powerpoint/2010/main" val="1088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2450E7-1E3F-4E03-9B3C-1194E0B477C4}" type="datetimeFigureOut">
              <a:rPr lang="en-US" smtClean="0"/>
              <a:t>6/30/2017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09AB74-4075-4244-9322-C89A517A422A}" type="slidenum">
              <a:rPr lang="en-US" smtClean="0"/>
              <a:t>‹#›</a:t>
            </a:fld>
            <a:endParaRPr lang="en-US"/>
          </a:p>
        </p:txBody>
      </p:sp>
    </p:spTree>
    <p:extLst>
      <p:ext uri="{BB962C8B-B14F-4D97-AF65-F5344CB8AC3E}">
        <p14:creationId xmlns:p14="http://schemas.microsoft.com/office/powerpoint/2010/main" val="238131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2450E7-1E3F-4E03-9B3C-1194E0B477C4}" type="datetimeFigureOut">
              <a:rPr lang="en-US" smtClean="0"/>
              <a:t>6/30/2017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09AB74-4075-4244-9322-C89A517A422A}" type="slidenum">
              <a:rPr lang="en-US" smtClean="0"/>
              <a:t>‹#›</a:t>
            </a:fld>
            <a:endParaRPr lang="en-US"/>
          </a:p>
        </p:txBody>
      </p:sp>
    </p:spTree>
    <p:extLst>
      <p:ext uri="{BB962C8B-B14F-4D97-AF65-F5344CB8AC3E}">
        <p14:creationId xmlns:p14="http://schemas.microsoft.com/office/powerpoint/2010/main" val="223683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2450E7-1E3F-4E03-9B3C-1194E0B477C4}"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9AB74-4075-4244-9322-C89A517A422A}" type="slidenum">
              <a:rPr lang="en-US" smtClean="0"/>
              <a:t>‹#›</a:t>
            </a:fld>
            <a:endParaRPr lang="en-US"/>
          </a:p>
        </p:txBody>
      </p:sp>
    </p:spTree>
    <p:extLst>
      <p:ext uri="{BB962C8B-B14F-4D97-AF65-F5344CB8AC3E}">
        <p14:creationId xmlns:p14="http://schemas.microsoft.com/office/powerpoint/2010/main" val="19231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2450E7-1E3F-4E03-9B3C-1194E0B477C4}" type="datetimeFigureOut">
              <a:rPr lang="en-US" smtClean="0"/>
              <a:t>6/30/2017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09AB74-4075-4244-9322-C89A517A42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1066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D4F-36E5-4679-BE77-497F3B8490DB}"/>
              </a:ext>
            </a:extLst>
          </p:cNvPr>
          <p:cNvSpPr>
            <a:spLocks noGrp="1"/>
          </p:cNvSpPr>
          <p:nvPr>
            <p:ph type="ctrTitle"/>
          </p:nvPr>
        </p:nvSpPr>
        <p:spPr/>
        <p:txBody>
          <a:bodyPr/>
          <a:lstStyle/>
          <a:p>
            <a:r>
              <a:rPr lang="en-US" dirty="0"/>
              <a:t>Introduction to Python </a:t>
            </a:r>
          </a:p>
        </p:txBody>
      </p:sp>
      <p:sp>
        <p:nvSpPr>
          <p:cNvPr id="3" name="Subtitle 2">
            <a:extLst>
              <a:ext uri="{FF2B5EF4-FFF2-40B4-BE49-F238E27FC236}">
                <a16:creationId xmlns:a16="http://schemas.microsoft.com/office/drawing/2014/main" id="{FBCB1E75-7F45-4E8C-ACCF-0B331FCDF341}"/>
              </a:ext>
            </a:extLst>
          </p:cNvPr>
          <p:cNvSpPr>
            <a:spLocks noGrp="1"/>
          </p:cNvSpPr>
          <p:nvPr>
            <p:ph type="subTitle" idx="1"/>
          </p:nvPr>
        </p:nvSpPr>
        <p:spPr/>
        <p:txBody>
          <a:bodyPr/>
          <a:lstStyle/>
          <a:p>
            <a:r>
              <a:rPr lang="en-US" dirty="0"/>
              <a:t>Session 5</a:t>
            </a:r>
          </a:p>
        </p:txBody>
      </p:sp>
    </p:spTree>
    <p:extLst>
      <p:ext uri="{BB962C8B-B14F-4D97-AF65-F5344CB8AC3E}">
        <p14:creationId xmlns:p14="http://schemas.microsoft.com/office/powerpoint/2010/main" val="915510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5CE9-CD9D-4CF7-BAE0-66ECC991BDC4}"/>
              </a:ext>
            </a:extLst>
          </p:cNvPr>
          <p:cNvSpPr>
            <a:spLocks noGrp="1"/>
          </p:cNvSpPr>
          <p:nvPr>
            <p:ph type="title"/>
          </p:nvPr>
        </p:nvSpPr>
        <p:spPr/>
        <p:txBody>
          <a:bodyPr/>
          <a:lstStyle/>
          <a:p>
            <a:r>
              <a:rPr lang="en-US" dirty="0"/>
              <a:t>Quotation in Python</a:t>
            </a:r>
          </a:p>
        </p:txBody>
      </p:sp>
      <p:sp>
        <p:nvSpPr>
          <p:cNvPr id="3" name="Content Placeholder 2">
            <a:extLst>
              <a:ext uri="{FF2B5EF4-FFF2-40B4-BE49-F238E27FC236}">
                <a16:creationId xmlns:a16="http://schemas.microsoft.com/office/drawing/2014/main" id="{DF7E6E48-558B-4104-9B3D-6CE41809DD30}"/>
              </a:ext>
            </a:extLst>
          </p:cNvPr>
          <p:cNvSpPr>
            <a:spLocks noGrp="1"/>
          </p:cNvSpPr>
          <p:nvPr>
            <p:ph idx="1"/>
          </p:nvPr>
        </p:nvSpPr>
        <p:spPr/>
        <p:txBody>
          <a:bodyPr/>
          <a:lstStyle/>
          <a:p>
            <a:r>
              <a:rPr lang="en-US" dirty="0"/>
              <a:t>Python accepts single ('), double (") and triple (''' or """) quotes to denote string literals, as long as the same type of quote starts and ends the string.</a:t>
            </a:r>
          </a:p>
          <a:p>
            <a:endParaRPr lang="en-US" dirty="0"/>
          </a:p>
          <a:p>
            <a:r>
              <a:rPr lang="en-US" dirty="0"/>
              <a:t>word = 'word'</a:t>
            </a:r>
          </a:p>
          <a:p>
            <a:r>
              <a:rPr lang="en-US" dirty="0"/>
              <a:t>sentence = "This is a sentence."</a:t>
            </a:r>
          </a:p>
          <a:p>
            <a:r>
              <a:rPr lang="en-US" dirty="0"/>
              <a:t>paragraph = """This is a paragraph. It is</a:t>
            </a:r>
          </a:p>
          <a:p>
            <a:r>
              <a:rPr lang="en-US" dirty="0"/>
              <a:t>made up of multiple lines and sentences."""</a:t>
            </a:r>
          </a:p>
        </p:txBody>
      </p:sp>
    </p:spTree>
    <p:extLst>
      <p:ext uri="{BB962C8B-B14F-4D97-AF65-F5344CB8AC3E}">
        <p14:creationId xmlns:p14="http://schemas.microsoft.com/office/powerpoint/2010/main" val="1467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C612-BA30-48B5-A25C-00F02A9C7749}"/>
              </a:ext>
            </a:extLst>
          </p:cNvPr>
          <p:cNvSpPr>
            <a:spLocks noGrp="1"/>
          </p:cNvSpPr>
          <p:nvPr>
            <p:ph type="title"/>
          </p:nvPr>
        </p:nvSpPr>
        <p:spPr/>
        <p:txBody>
          <a:bodyPr/>
          <a:lstStyle/>
          <a:p>
            <a:r>
              <a:rPr lang="en-US" dirty="0"/>
              <a:t>Comments in Python</a:t>
            </a:r>
          </a:p>
        </p:txBody>
      </p:sp>
      <p:sp>
        <p:nvSpPr>
          <p:cNvPr id="3" name="Content Placeholder 2">
            <a:extLst>
              <a:ext uri="{FF2B5EF4-FFF2-40B4-BE49-F238E27FC236}">
                <a16:creationId xmlns:a16="http://schemas.microsoft.com/office/drawing/2014/main" id="{1B26078E-6CDC-4837-BB3E-03DC83C957D8}"/>
              </a:ext>
            </a:extLst>
          </p:cNvPr>
          <p:cNvSpPr>
            <a:spLocks noGrp="1"/>
          </p:cNvSpPr>
          <p:nvPr>
            <p:ph idx="1"/>
          </p:nvPr>
        </p:nvSpPr>
        <p:spPr/>
        <p:txBody>
          <a:bodyPr/>
          <a:lstStyle/>
          <a:p>
            <a:r>
              <a:rPr lang="en-US" dirty="0"/>
              <a:t>A hash sign (#) that is not inside a string literal is the beginning of a comment. All characters after the #, up to the end of the physical line, are part of the comment and the Python interpreter ignores them.</a:t>
            </a:r>
          </a:p>
          <a:p>
            <a:endParaRPr lang="en-US" dirty="0"/>
          </a:p>
          <a:p>
            <a:r>
              <a:rPr lang="en-US" dirty="0"/>
              <a:t># First comment</a:t>
            </a:r>
          </a:p>
          <a:p>
            <a:r>
              <a:rPr lang="en-US" dirty="0"/>
              <a:t>print ("Hello, Python!") # second comment</a:t>
            </a:r>
          </a:p>
          <a:p>
            <a:endParaRPr lang="en-US" dirty="0"/>
          </a:p>
          <a:p>
            <a:endParaRPr lang="en-US" dirty="0"/>
          </a:p>
        </p:txBody>
      </p:sp>
    </p:spTree>
    <p:extLst>
      <p:ext uri="{BB962C8B-B14F-4D97-AF65-F5344CB8AC3E}">
        <p14:creationId xmlns:p14="http://schemas.microsoft.com/office/powerpoint/2010/main" val="176294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261E-5922-47AD-A5B0-BF04C78B6076}"/>
              </a:ext>
            </a:extLst>
          </p:cNvPr>
          <p:cNvSpPr>
            <a:spLocks noGrp="1"/>
          </p:cNvSpPr>
          <p:nvPr>
            <p:ph type="title"/>
          </p:nvPr>
        </p:nvSpPr>
        <p:spPr/>
        <p:txBody>
          <a:bodyPr/>
          <a:lstStyle/>
          <a:p>
            <a:r>
              <a:rPr lang="en-US" dirty="0"/>
              <a:t>Using Blank Lines</a:t>
            </a:r>
          </a:p>
        </p:txBody>
      </p:sp>
      <p:sp>
        <p:nvSpPr>
          <p:cNvPr id="3" name="Content Placeholder 2">
            <a:extLst>
              <a:ext uri="{FF2B5EF4-FFF2-40B4-BE49-F238E27FC236}">
                <a16:creationId xmlns:a16="http://schemas.microsoft.com/office/drawing/2014/main" id="{EEEC3E53-BDE5-45EE-A582-4BA0ACF8E359}"/>
              </a:ext>
            </a:extLst>
          </p:cNvPr>
          <p:cNvSpPr>
            <a:spLocks noGrp="1"/>
          </p:cNvSpPr>
          <p:nvPr>
            <p:ph idx="1"/>
          </p:nvPr>
        </p:nvSpPr>
        <p:spPr/>
        <p:txBody>
          <a:bodyPr/>
          <a:lstStyle/>
          <a:p>
            <a:r>
              <a:rPr lang="en-US" dirty="0"/>
              <a:t>A line containing only whitespace, possibly with a comment, is known as a blank line and Python totally ignores it.</a:t>
            </a:r>
          </a:p>
          <a:p>
            <a:endParaRPr lang="en-US" dirty="0"/>
          </a:p>
          <a:p>
            <a:r>
              <a:rPr lang="en-US" dirty="0"/>
              <a:t>In an interactive interpreter session, you must enter an empty physical line to terminate a multiline statement.</a:t>
            </a:r>
          </a:p>
        </p:txBody>
      </p:sp>
    </p:spTree>
    <p:extLst>
      <p:ext uri="{BB962C8B-B14F-4D97-AF65-F5344CB8AC3E}">
        <p14:creationId xmlns:p14="http://schemas.microsoft.com/office/powerpoint/2010/main" val="228673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D025-2DEA-4364-A4C9-931DB65EA1A3}"/>
              </a:ext>
            </a:extLst>
          </p:cNvPr>
          <p:cNvSpPr>
            <a:spLocks noGrp="1"/>
          </p:cNvSpPr>
          <p:nvPr>
            <p:ph type="title"/>
          </p:nvPr>
        </p:nvSpPr>
        <p:spPr/>
        <p:txBody>
          <a:bodyPr/>
          <a:lstStyle/>
          <a:p>
            <a:r>
              <a:rPr lang="en-US" dirty="0"/>
              <a:t>Waiting for the User</a:t>
            </a:r>
          </a:p>
        </p:txBody>
      </p:sp>
      <p:sp>
        <p:nvSpPr>
          <p:cNvPr id="3" name="Content Placeholder 2">
            <a:extLst>
              <a:ext uri="{FF2B5EF4-FFF2-40B4-BE49-F238E27FC236}">
                <a16:creationId xmlns:a16="http://schemas.microsoft.com/office/drawing/2014/main" id="{09829190-AB86-4219-9CC9-1C505E8BADE5}"/>
              </a:ext>
            </a:extLst>
          </p:cNvPr>
          <p:cNvSpPr>
            <a:spLocks noGrp="1"/>
          </p:cNvSpPr>
          <p:nvPr>
            <p:ph idx="1"/>
          </p:nvPr>
        </p:nvSpPr>
        <p:spPr/>
        <p:txBody>
          <a:bodyPr/>
          <a:lstStyle/>
          <a:p>
            <a:r>
              <a:rPr lang="en-US" dirty="0"/>
              <a:t>The following line of the program displays the prompt and, the statement saying “Press the enter key to exit”, and then waits for the user to take action −</a:t>
            </a:r>
          </a:p>
          <a:p>
            <a:r>
              <a:rPr lang="en-US" dirty="0"/>
              <a:t>\n Newline</a:t>
            </a:r>
          </a:p>
          <a:p>
            <a:r>
              <a:rPr lang="en-US" dirty="0"/>
              <a:t>input("\n\n Press the enter key to exit.")</a:t>
            </a:r>
          </a:p>
          <a:p>
            <a:r>
              <a:rPr lang="en-US" dirty="0"/>
              <a:t>Here, "\n\n" is used to create two new lines before displaying the actual line. Once the user presses the key, the program ends. This is a nice trick to keep a console window open until the user is done with an application.</a:t>
            </a:r>
          </a:p>
        </p:txBody>
      </p:sp>
    </p:spTree>
    <p:extLst>
      <p:ext uri="{BB962C8B-B14F-4D97-AF65-F5344CB8AC3E}">
        <p14:creationId xmlns:p14="http://schemas.microsoft.com/office/powerpoint/2010/main" val="134289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7500-FB9F-46F0-9A67-B1A45528B45E}"/>
              </a:ext>
            </a:extLst>
          </p:cNvPr>
          <p:cNvSpPr>
            <a:spLocks noGrp="1"/>
          </p:cNvSpPr>
          <p:nvPr>
            <p:ph type="title"/>
          </p:nvPr>
        </p:nvSpPr>
        <p:spPr/>
        <p:txBody>
          <a:bodyPr/>
          <a:lstStyle/>
          <a:p>
            <a:r>
              <a:rPr lang="en-US" dirty="0"/>
              <a:t>Multiple Statements on a Single Line</a:t>
            </a:r>
          </a:p>
        </p:txBody>
      </p:sp>
      <p:sp>
        <p:nvSpPr>
          <p:cNvPr id="3" name="Content Placeholder 2">
            <a:extLst>
              <a:ext uri="{FF2B5EF4-FFF2-40B4-BE49-F238E27FC236}">
                <a16:creationId xmlns:a16="http://schemas.microsoft.com/office/drawing/2014/main" id="{6E864C5E-F61D-4F47-8E70-29B07AC8D5EA}"/>
              </a:ext>
            </a:extLst>
          </p:cNvPr>
          <p:cNvSpPr>
            <a:spLocks noGrp="1"/>
          </p:cNvSpPr>
          <p:nvPr>
            <p:ph idx="1"/>
          </p:nvPr>
        </p:nvSpPr>
        <p:spPr/>
        <p:txBody>
          <a:bodyPr/>
          <a:lstStyle/>
          <a:p>
            <a:endParaRPr lang="en-US" dirty="0"/>
          </a:p>
          <a:p>
            <a:r>
              <a:rPr lang="en-US" dirty="0"/>
              <a:t>The semicolon ( ; ) allows multiple statements on a single line given that no statement starts a new code block.</a:t>
            </a:r>
          </a:p>
          <a:p>
            <a:r>
              <a:rPr lang="en-US" dirty="0"/>
              <a:t>import sys; x = 'foo'; </a:t>
            </a:r>
            <a:r>
              <a:rPr lang="en-US" dirty="0" err="1"/>
              <a:t>sys.stdout.write</a:t>
            </a:r>
            <a:r>
              <a:rPr lang="en-US" dirty="0"/>
              <a:t>(x + '\n')</a:t>
            </a:r>
          </a:p>
        </p:txBody>
      </p:sp>
    </p:spTree>
    <p:extLst>
      <p:ext uri="{BB962C8B-B14F-4D97-AF65-F5344CB8AC3E}">
        <p14:creationId xmlns:p14="http://schemas.microsoft.com/office/powerpoint/2010/main" val="336244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B321-7E82-4E3D-9C7F-4D2A9B2F5E86}"/>
              </a:ext>
            </a:extLst>
          </p:cNvPr>
          <p:cNvSpPr>
            <a:spLocks noGrp="1"/>
          </p:cNvSpPr>
          <p:nvPr>
            <p:ph type="title"/>
          </p:nvPr>
        </p:nvSpPr>
        <p:spPr/>
        <p:txBody>
          <a:bodyPr/>
          <a:lstStyle/>
          <a:p>
            <a:r>
              <a:rPr lang="en-US" dirty="0"/>
              <a:t>Multiple Statement Groups as Suites</a:t>
            </a:r>
          </a:p>
        </p:txBody>
      </p:sp>
      <p:sp>
        <p:nvSpPr>
          <p:cNvPr id="3" name="Content Placeholder 2">
            <a:extLst>
              <a:ext uri="{FF2B5EF4-FFF2-40B4-BE49-F238E27FC236}">
                <a16:creationId xmlns:a16="http://schemas.microsoft.com/office/drawing/2014/main" id="{1BD90D9E-65B4-43E0-93DC-894122EC57B0}"/>
              </a:ext>
            </a:extLst>
          </p:cNvPr>
          <p:cNvSpPr>
            <a:spLocks noGrp="1"/>
          </p:cNvSpPr>
          <p:nvPr>
            <p:ph idx="1"/>
          </p:nvPr>
        </p:nvSpPr>
        <p:spPr/>
        <p:txBody>
          <a:bodyPr/>
          <a:lstStyle/>
          <a:p>
            <a:r>
              <a:rPr lang="en-US" dirty="0"/>
              <a:t>Groups of individual statements, which make a single code block are called </a:t>
            </a:r>
            <a:r>
              <a:rPr lang="en-US" b="1" dirty="0"/>
              <a:t>suites</a:t>
            </a:r>
            <a:r>
              <a:rPr lang="en-US" dirty="0"/>
              <a:t> in Python.</a:t>
            </a:r>
          </a:p>
          <a:p>
            <a:endParaRPr lang="en-US" dirty="0"/>
          </a:p>
          <a:p>
            <a:r>
              <a:rPr lang="fr-FR" dirty="0"/>
              <a:t>if expression : </a:t>
            </a:r>
          </a:p>
          <a:p>
            <a:r>
              <a:rPr lang="fr-FR" dirty="0"/>
              <a:t>   suite</a:t>
            </a:r>
          </a:p>
          <a:p>
            <a:r>
              <a:rPr lang="fr-FR" dirty="0" err="1"/>
              <a:t>elif</a:t>
            </a:r>
            <a:r>
              <a:rPr lang="fr-FR" dirty="0"/>
              <a:t> expression : </a:t>
            </a:r>
          </a:p>
          <a:p>
            <a:r>
              <a:rPr lang="fr-FR" dirty="0"/>
              <a:t>   suite </a:t>
            </a:r>
          </a:p>
          <a:p>
            <a:r>
              <a:rPr lang="fr-FR" dirty="0" err="1"/>
              <a:t>else</a:t>
            </a:r>
            <a:r>
              <a:rPr lang="fr-FR" dirty="0"/>
              <a:t> : </a:t>
            </a:r>
          </a:p>
          <a:p>
            <a:r>
              <a:rPr lang="fr-FR" dirty="0"/>
              <a:t>   suite</a:t>
            </a:r>
            <a:endParaRPr lang="en-US" dirty="0"/>
          </a:p>
        </p:txBody>
      </p:sp>
    </p:spTree>
    <p:extLst>
      <p:ext uri="{BB962C8B-B14F-4D97-AF65-F5344CB8AC3E}">
        <p14:creationId xmlns:p14="http://schemas.microsoft.com/office/powerpoint/2010/main" val="414463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FADA-F542-417D-8D7C-B27F722004AE}"/>
              </a:ext>
            </a:extLst>
          </p:cNvPr>
          <p:cNvSpPr>
            <a:spLocks noGrp="1"/>
          </p:cNvSpPr>
          <p:nvPr>
            <p:ph type="title"/>
          </p:nvPr>
        </p:nvSpPr>
        <p:spPr/>
        <p:txBody>
          <a:bodyPr/>
          <a:lstStyle/>
          <a:p>
            <a:r>
              <a:rPr lang="en-US" dirty="0"/>
              <a:t>Assigning Values to Variables</a:t>
            </a:r>
          </a:p>
        </p:txBody>
      </p:sp>
      <p:sp>
        <p:nvSpPr>
          <p:cNvPr id="3" name="Content Placeholder 2">
            <a:extLst>
              <a:ext uri="{FF2B5EF4-FFF2-40B4-BE49-F238E27FC236}">
                <a16:creationId xmlns:a16="http://schemas.microsoft.com/office/drawing/2014/main" id="{D3E231C1-E910-4AA0-B97C-7CF81620C839}"/>
              </a:ext>
            </a:extLst>
          </p:cNvPr>
          <p:cNvSpPr>
            <a:spLocks noGrp="1"/>
          </p:cNvSpPr>
          <p:nvPr>
            <p:ph idx="1"/>
          </p:nvPr>
        </p:nvSpPr>
        <p:spPr/>
        <p:txBody>
          <a:bodyPr>
            <a:normAutofit lnSpcReduction="10000"/>
          </a:bodyPr>
          <a:lstStyle/>
          <a:p>
            <a:r>
              <a:rPr lang="en-US" dirty="0"/>
              <a:t>Python variables do not need explicit declaration to reserve memory space. The declaration happens automatically when you assign a value to a variable. The equal sign (=) is used to assign values to variables.</a:t>
            </a:r>
          </a:p>
          <a:p>
            <a:r>
              <a:rPr lang="en-US" dirty="0"/>
              <a:t>counter = 100          # An integer assignment</a:t>
            </a:r>
          </a:p>
          <a:p>
            <a:r>
              <a:rPr lang="en-US" dirty="0"/>
              <a:t>miles   = 1000.0       # A floating point</a:t>
            </a:r>
          </a:p>
          <a:p>
            <a:r>
              <a:rPr lang="en-US" dirty="0"/>
              <a:t>name    = "John"       # A string</a:t>
            </a:r>
          </a:p>
          <a:p>
            <a:endParaRPr lang="en-US" dirty="0"/>
          </a:p>
          <a:p>
            <a:r>
              <a:rPr lang="en-US" dirty="0"/>
              <a:t>print (counter)</a:t>
            </a:r>
          </a:p>
          <a:p>
            <a:r>
              <a:rPr lang="en-US" dirty="0"/>
              <a:t>print (miles)</a:t>
            </a:r>
          </a:p>
          <a:p>
            <a:r>
              <a:rPr lang="en-US" dirty="0"/>
              <a:t>print (name)</a:t>
            </a:r>
          </a:p>
        </p:txBody>
      </p:sp>
    </p:spTree>
    <p:extLst>
      <p:ext uri="{BB962C8B-B14F-4D97-AF65-F5344CB8AC3E}">
        <p14:creationId xmlns:p14="http://schemas.microsoft.com/office/powerpoint/2010/main" val="160479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5720-AC3E-4AF7-A430-F6F5DBF0F849}"/>
              </a:ext>
            </a:extLst>
          </p:cNvPr>
          <p:cNvSpPr>
            <a:spLocks noGrp="1"/>
          </p:cNvSpPr>
          <p:nvPr>
            <p:ph type="title"/>
          </p:nvPr>
        </p:nvSpPr>
        <p:spPr/>
        <p:txBody>
          <a:bodyPr/>
          <a:lstStyle/>
          <a:p>
            <a:r>
              <a:rPr lang="en-US" dirty="0"/>
              <a:t>Multiple Assignment</a:t>
            </a:r>
          </a:p>
        </p:txBody>
      </p:sp>
      <p:sp>
        <p:nvSpPr>
          <p:cNvPr id="3" name="Content Placeholder 2">
            <a:extLst>
              <a:ext uri="{FF2B5EF4-FFF2-40B4-BE49-F238E27FC236}">
                <a16:creationId xmlns:a16="http://schemas.microsoft.com/office/drawing/2014/main" id="{1DAD2A6B-970B-442E-B566-C2D6655BCF30}"/>
              </a:ext>
            </a:extLst>
          </p:cNvPr>
          <p:cNvSpPr>
            <a:spLocks noGrp="1"/>
          </p:cNvSpPr>
          <p:nvPr>
            <p:ph idx="1"/>
          </p:nvPr>
        </p:nvSpPr>
        <p:spPr/>
        <p:txBody>
          <a:bodyPr/>
          <a:lstStyle/>
          <a:p>
            <a:r>
              <a:rPr lang="en-US" dirty="0"/>
              <a:t>Python allows you to assign a single value to several variables simultaneously.</a:t>
            </a:r>
          </a:p>
          <a:p>
            <a:endParaRPr lang="en-US" dirty="0"/>
          </a:p>
          <a:p>
            <a:r>
              <a:rPr lang="en-US" dirty="0"/>
              <a:t>a = b = c = 1</a:t>
            </a:r>
          </a:p>
          <a:p>
            <a:endParaRPr lang="en-US" dirty="0"/>
          </a:p>
          <a:p>
            <a:r>
              <a:rPr lang="en-US" dirty="0"/>
              <a:t>a, b, c = 1, 2, "john“</a:t>
            </a:r>
          </a:p>
          <a:p>
            <a:endParaRPr lang="en-US" dirty="0"/>
          </a:p>
          <a:p>
            <a:r>
              <a:rPr lang="en-US" dirty="0"/>
              <a:t>print ('\n', a,'\n', b ,'\n', c)</a:t>
            </a:r>
          </a:p>
        </p:txBody>
      </p:sp>
    </p:spTree>
    <p:extLst>
      <p:ext uri="{BB962C8B-B14F-4D97-AF65-F5344CB8AC3E}">
        <p14:creationId xmlns:p14="http://schemas.microsoft.com/office/powerpoint/2010/main" val="1984829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9F6F-0DB0-4AE2-B908-2B31AE8D3368}"/>
              </a:ext>
            </a:extLst>
          </p:cNvPr>
          <p:cNvSpPr>
            <a:spLocks noGrp="1"/>
          </p:cNvSpPr>
          <p:nvPr>
            <p:ph type="title"/>
          </p:nvPr>
        </p:nvSpPr>
        <p:spPr/>
        <p:txBody>
          <a:bodyPr/>
          <a:lstStyle/>
          <a:p>
            <a:r>
              <a:rPr lang="en-US" dirty="0"/>
              <a:t>Standard Data Types</a:t>
            </a:r>
          </a:p>
        </p:txBody>
      </p:sp>
      <p:sp>
        <p:nvSpPr>
          <p:cNvPr id="3" name="Content Placeholder 2">
            <a:extLst>
              <a:ext uri="{FF2B5EF4-FFF2-40B4-BE49-F238E27FC236}">
                <a16:creationId xmlns:a16="http://schemas.microsoft.com/office/drawing/2014/main" id="{9CA976AA-CEE7-4012-8385-2B3F6EF5975B}"/>
              </a:ext>
            </a:extLst>
          </p:cNvPr>
          <p:cNvSpPr>
            <a:spLocks noGrp="1"/>
          </p:cNvSpPr>
          <p:nvPr>
            <p:ph idx="1"/>
          </p:nvPr>
        </p:nvSpPr>
        <p:spPr/>
        <p:txBody>
          <a:bodyPr>
            <a:normAutofit/>
          </a:bodyPr>
          <a:lstStyle/>
          <a:p>
            <a:r>
              <a:rPr lang="en-US" dirty="0"/>
              <a:t>Python has five standard data types −</a:t>
            </a:r>
          </a:p>
          <a:p>
            <a:endParaRPr lang="en-US" dirty="0"/>
          </a:p>
          <a:p>
            <a:pPr marL="932688" lvl="2" indent="-457200">
              <a:spcBef>
                <a:spcPts val="600"/>
              </a:spcBef>
              <a:buFont typeface="+mj-lt"/>
              <a:buAutoNum type="arabicPeriod"/>
            </a:pPr>
            <a:r>
              <a:rPr lang="en-US" sz="2000" dirty="0"/>
              <a:t>Numbers</a:t>
            </a:r>
          </a:p>
          <a:p>
            <a:pPr marL="932688" lvl="2" indent="-457200">
              <a:spcBef>
                <a:spcPts val="600"/>
              </a:spcBef>
              <a:buFont typeface="+mj-lt"/>
              <a:buAutoNum type="arabicPeriod"/>
            </a:pPr>
            <a:r>
              <a:rPr lang="en-US" sz="2000" dirty="0"/>
              <a:t>String</a:t>
            </a:r>
          </a:p>
          <a:p>
            <a:pPr marL="932688" lvl="2" indent="-457200">
              <a:spcBef>
                <a:spcPts val="600"/>
              </a:spcBef>
              <a:buFont typeface="+mj-lt"/>
              <a:buAutoNum type="arabicPeriod"/>
            </a:pPr>
            <a:r>
              <a:rPr lang="en-US" sz="2000" dirty="0"/>
              <a:t>List</a:t>
            </a:r>
          </a:p>
          <a:p>
            <a:pPr marL="932688" lvl="2" indent="-457200">
              <a:spcBef>
                <a:spcPts val="600"/>
              </a:spcBef>
              <a:buFont typeface="+mj-lt"/>
              <a:buAutoNum type="arabicPeriod"/>
            </a:pPr>
            <a:r>
              <a:rPr lang="en-US" sz="2000" dirty="0"/>
              <a:t>Tuple</a:t>
            </a:r>
          </a:p>
          <a:p>
            <a:pPr marL="932688" lvl="2" indent="-457200">
              <a:spcBef>
                <a:spcPts val="600"/>
              </a:spcBef>
              <a:buFont typeface="+mj-lt"/>
              <a:buAutoNum type="arabicPeriod"/>
            </a:pPr>
            <a:r>
              <a:rPr lang="en-US" sz="2000" dirty="0"/>
              <a:t>Dictionary</a:t>
            </a:r>
          </a:p>
        </p:txBody>
      </p:sp>
    </p:spTree>
    <p:extLst>
      <p:ext uri="{BB962C8B-B14F-4D97-AF65-F5344CB8AC3E}">
        <p14:creationId xmlns:p14="http://schemas.microsoft.com/office/powerpoint/2010/main" val="342874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FFA9-B431-43D4-BE34-2E79BD744A51}"/>
              </a:ext>
            </a:extLst>
          </p:cNvPr>
          <p:cNvSpPr>
            <a:spLocks noGrp="1"/>
          </p:cNvSpPr>
          <p:nvPr>
            <p:ph type="title"/>
          </p:nvPr>
        </p:nvSpPr>
        <p:spPr/>
        <p:txBody>
          <a:bodyPr/>
          <a:lstStyle/>
          <a:p>
            <a:r>
              <a:rPr lang="en-US" dirty="0"/>
              <a:t>Python Numbers</a:t>
            </a:r>
          </a:p>
        </p:txBody>
      </p:sp>
      <p:sp>
        <p:nvSpPr>
          <p:cNvPr id="3" name="Content Placeholder 2">
            <a:extLst>
              <a:ext uri="{FF2B5EF4-FFF2-40B4-BE49-F238E27FC236}">
                <a16:creationId xmlns:a16="http://schemas.microsoft.com/office/drawing/2014/main" id="{B9B505E2-8DCD-49D3-8E2B-9A7B101D29E9}"/>
              </a:ext>
            </a:extLst>
          </p:cNvPr>
          <p:cNvSpPr>
            <a:spLocks noGrp="1"/>
          </p:cNvSpPr>
          <p:nvPr>
            <p:ph idx="1"/>
          </p:nvPr>
        </p:nvSpPr>
        <p:spPr/>
        <p:txBody>
          <a:bodyPr/>
          <a:lstStyle/>
          <a:p>
            <a:r>
              <a:rPr lang="en-US" dirty="0"/>
              <a:t>Number data types store numeric values. Number objects are created when you assign a value to them</a:t>
            </a:r>
          </a:p>
          <a:p>
            <a:r>
              <a:rPr lang="en-US" dirty="0"/>
              <a:t>var1 = 1</a:t>
            </a:r>
          </a:p>
          <a:p>
            <a:r>
              <a:rPr lang="en-US" dirty="0"/>
              <a:t>var2 = 10</a:t>
            </a:r>
          </a:p>
        </p:txBody>
      </p:sp>
      <p:graphicFrame>
        <p:nvGraphicFramePr>
          <p:cNvPr id="5" name="Table 4">
            <a:extLst>
              <a:ext uri="{FF2B5EF4-FFF2-40B4-BE49-F238E27FC236}">
                <a16:creationId xmlns:a16="http://schemas.microsoft.com/office/drawing/2014/main" id="{7FEB07A8-6903-4557-907A-6489128C95E5}"/>
              </a:ext>
            </a:extLst>
          </p:cNvPr>
          <p:cNvGraphicFramePr>
            <a:graphicFrameLocks noGrp="1"/>
          </p:cNvGraphicFramePr>
          <p:nvPr>
            <p:extLst>
              <p:ext uri="{D42A27DB-BD31-4B8C-83A1-F6EECF244321}">
                <p14:modId xmlns:p14="http://schemas.microsoft.com/office/powerpoint/2010/main" val="1162793548"/>
              </p:ext>
            </p:extLst>
          </p:nvPr>
        </p:nvGraphicFramePr>
        <p:xfrm>
          <a:off x="6126480" y="2455334"/>
          <a:ext cx="3835400" cy="3413760"/>
        </p:xfrm>
        <a:graphic>
          <a:graphicData uri="http://schemas.openxmlformats.org/drawingml/2006/table">
            <a:tbl>
              <a:tblPr/>
              <a:tblGrid>
                <a:gridCol w="1917700">
                  <a:extLst>
                    <a:ext uri="{9D8B030D-6E8A-4147-A177-3AD203B41FA5}">
                      <a16:colId xmlns:a16="http://schemas.microsoft.com/office/drawing/2014/main" val="720286326"/>
                    </a:ext>
                  </a:extLst>
                </a:gridCol>
                <a:gridCol w="1917700">
                  <a:extLst>
                    <a:ext uri="{9D8B030D-6E8A-4147-A177-3AD203B41FA5}">
                      <a16:colId xmlns:a16="http://schemas.microsoft.com/office/drawing/2014/main" val="2404364838"/>
                    </a:ext>
                  </a:extLst>
                </a:gridCol>
              </a:tblGrid>
              <a:tr h="0">
                <a:tc>
                  <a:txBody>
                    <a:bodyPr/>
                    <a:lstStyle/>
                    <a:p>
                      <a:pPr algn="l" fontAlgn="t"/>
                      <a:r>
                        <a:rPr lang="en-US" dirty="0" err="1">
                          <a:effectLst/>
                        </a:rPr>
                        <a:t>int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76432767"/>
                  </a:ext>
                </a:extLst>
              </a:tr>
              <a:tr h="0">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7588096"/>
                  </a:ext>
                </a:extLst>
              </a:tr>
              <a:tr h="0">
                <a:tc>
                  <a:txBody>
                    <a:bodyPr/>
                    <a:lstStyle/>
                    <a:p>
                      <a:pPr fontAlgn="t"/>
                      <a:r>
                        <a:rPr lang="en-US">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15.20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95680598"/>
                  </a:ext>
                </a:extLst>
              </a:tr>
              <a:tr h="0">
                <a:tc>
                  <a:txBody>
                    <a:bodyPr/>
                    <a:lstStyle/>
                    <a:p>
                      <a:pPr fontAlgn="t"/>
                      <a:r>
                        <a:rPr lang="en-US">
                          <a:effectLst/>
                        </a:rPr>
                        <a:t>-786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59958734"/>
                  </a:ext>
                </a:extLst>
              </a:tr>
              <a:tr h="0">
                <a:tc>
                  <a:txBody>
                    <a:bodyPr/>
                    <a:lstStyle/>
                    <a:p>
                      <a:pPr fontAlgn="t"/>
                      <a:r>
                        <a:rPr lang="en-US">
                          <a:effectLst/>
                        </a:rPr>
                        <a:t>080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32.3+e18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03086050"/>
                  </a:ext>
                </a:extLst>
              </a:tr>
              <a:tr h="0">
                <a:tc>
                  <a:txBody>
                    <a:bodyPr/>
                    <a:lstStyle/>
                    <a:p>
                      <a:pPr fontAlgn="t"/>
                      <a:r>
                        <a:rPr lang="en-US">
                          <a:effectLst/>
                        </a:rPr>
                        <a:t>-0490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-90.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8765295"/>
                  </a:ext>
                </a:extLst>
              </a:tr>
              <a:tr h="0">
                <a:tc>
                  <a:txBody>
                    <a:bodyPr/>
                    <a:lstStyle/>
                    <a:p>
                      <a:pPr fontAlgn="t"/>
                      <a:r>
                        <a:rPr lang="en-US">
                          <a:effectLst/>
                        </a:rPr>
                        <a:t>-0x260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-32.54e100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7667865"/>
                  </a:ext>
                </a:extLst>
              </a:tr>
              <a:tr h="0">
                <a:tc>
                  <a:txBody>
                    <a:bodyPr/>
                    <a:lstStyle/>
                    <a:p>
                      <a:pPr fontAlgn="t"/>
                      <a:r>
                        <a:rPr lang="en-US">
                          <a:effectLst/>
                        </a:rPr>
                        <a:t>0x69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70.2-E12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04974360"/>
                  </a:ext>
                </a:extLst>
              </a:tr>
            </a:tbl>
          </a:graphicData>
        </a:graphic>
      </p:graphicFrame>
    </p:spTree>
    <p:extLst>
      <p:ext uri="{BB962C8B-B14F-4D97-AF65-F5344CB8AC3E}">
        <p14:creationId xmlns:p14="http://schemas.microsoft.com/office/powerpoint/2010/main" val="195681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9EE0-C827-4BD1-ACC1-8DD3F7B93404}"/>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AD799D0D-8F02-4A8E-8F58-48F8B317D259}"/>
              </a:ext>
            </a:extLst>
          </p:cNvPr>
          <p:cNvSpPr>
            <a:spLocks noGrp="1"/>
          </p:cNvSpPr>
          <p:nvPr>
            <p:ph idx="1"/>
          </p:nvPr>
        </p:nvSpPr>
        <p:spPr/>
        <p:txBody>
          <a:bodyPr/>
          <a:lstStyle/>
          <a:p>
            <a:pPr marL="457200" indent="-457200">
              <a:buFont typeface="+mj-lt"/>
              <a:buAutoNum type="arabicPeriod"/>
            </a:pPr>
            <a:r>
              <a:rPr lang="en-US" dirty="0"/>
              <a:t>Python is a high-level, interpreted, interactive and object-oriented scripting language. </a:t>
            </a:r>
          </a:p>
          <a:p>
            <a:pPr marL="457200" indent="-457200">
              <a:buFont typeface="+mj-lt"/>
              <a:buAutoNum type="arabicPeriod"/>
            </a:pPr>
            <a:r>
              <a:rPr lang="en-US" dirty="0"/>
              <a:t>Python is designed to be highly readable. </a:t>
            </a:r>
          </a:p>
          <a:p>
            <a:pPr marL="457200" indent="-457200">
              <a:buFont typeface="+mj-lt"/>
              <a:buAutoNum type="arabicPeriod"/>
            </a:pPr>
            <a:r>
              <a:rPr lang="en-US" dirty="0"/>
              <a:t>It uses English keywords frequently whereas the other languages use punctuations. </a:t>
            </a:r>
          </a:p>
          <a:p>
            <a:pPr marL="457200" indent="-457200">
              <a:buFont typeface="+mj-lt"/>
              <a:buAutoNum type="arabicPeriod"/>
            </a:pPr>
            <a:r>
              <a:rPr lang="en-US" dirty="0"/>
              <a:t>It has fewer syntactical constructions than other languages.</a:t>
            </a:r>
          </a:p>
        </p:txBody>
      </p:sp>
    </p:spTree>
    <p:extLst>
      <p:ext uri="{BB962C8B-B14F-4D97-AF65-F5344CB8AC3E}">
        <p14:creationId xmlns:p14="http://schemas.microsoft.com/office/powerpoint/2010/main" val="188875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4E30-6D12-42AD-873F-AF1CC69E3BB3}"/>
              </a:ext>
            </a:extLst>
          </p:cNvPr>
          <p:cNvSpPr>
            <a:spLocks noGrp="1"/>
          </p:cNvSpPr>
          <p:nvPr>
            <p:ph type="title"/>
          </p:nvPr>
        </p:nvSpPr>
        <p:spPr/>
        <p:txBody>
          <a:bodyPr/>
          <a:lstStyle/>
          <a:p>
            <a:r>
              <a:rPr lang="en-US" dirty="0"/>
              <a:t>Python Strings</a:t>
            </a:r>
          </a:p>
        </p:txBody>
      </p:sp>
      <p:sp>
        <p:nvSpPr>
          <p:cNvPr id="3" name="Content Placeholder 2">
            <a:extLst>
              <a:ext uri="{FF2B5EF4-FFF2-40B4-BE49-F238E27FC236}">
                <a16:creationId xmlns:a16="http://schemas.microsoft.com/office/drawing/2014/main" id="{86D4BD16-E1CB-4803-AE69-93A384660702}"/>
              </a:ext>
            </a:extLst>
          </p:cNvPr>
          <p:cNvSpPr>
            <a:spLocks noGrp="1"/>
          </p:cNvSpPr>
          <p:nvPr>
            <p:ph idx="1"/>
          </p:nvPr>
        </p:nvSpPr>
        <p:spPr/>
        <p:txBody>
          <a:bodyPr>
            <a:normAutofit fontScale="85000" lnSpcReduction="20000"/>
          </a:bodyPr>
          <a:lstStyle/>
          <a:p>
            <a:r>
              <a:rPr lang="en-US" dirty="0"/>
              <a:t>Strings in Python are identified as a contiguous set of characters represented in the quotation marks. Python allows either pair of single or double quotes. Subsets of strings can be taken using the slice operator ([ ] and [:] ) with indexes starting at 0 in the beginning of the string and working their way from -1 to the end.</a:t>
            </a:r>
          </a:p>
          <a:p>
            <a:r>
              <a:rPr lang="en-US" dirty="0"/>
              <a:t>The plus (+) sign is the string concatenation operator and the asterisk (*) is the repetition operator. For example −</a:t>
            </a:r>
          </a:p>
          <a:p>
            <a:r>
              <a:rPr lang="en-US" dirty="0" err="1"/>
              <a:t>str</a:t>
            </a:r>
            <a:r>
              <a:rPr lang="en-US" dirty="0"/>
              <a:t> = 'Hello World!'</a:t>
            </a:r>
          </a:p>
          <a:p>
            <a:endParaRPr lang="en-US" dirty="0"/>
          </a:p>
          <a:p>
            <a:r>
              <a:rPr lang="en-US" dirty="0"/>
              <a:t>print (</a:t>
            </a:r>
            <a:r>
              <a:rPr lang="en-US" dirty="0" err="1"/>
              <a:t>str</a:t>
            </a:r>
            <a:r>
              <a:rPr lang="en-US" dirty="0"/>
              <a:t>)          # Prints complete string</a:t>
            </a:r>
          </a:p>
          <a:p>
            <a:r>
              <a:rPr lang="en-US" dirty="0"/>
              <a:t>print (</a:t>
            </a:r>
            <a:r>
              <a:rPr lang="en-US" dirty="0" err="1"/>
              <a:t>str</a:t>
            </a:r>
            <a:r>
              <a:rPr lang="en-US" dirty="0"/>
              <a:t>[0])       # Prints first character of the string</a:t>
            </a:r>
          </a:p>
          <a:p>
            <a:r>
              <a:rPr lang="en-US" dirty="0"/>
              <a:t>print (</a:t>
            </a:r>
            <a:r>
              <a:rPr lang="en-US" dirty="0" err="1"/>
              <a:t>str</a:t>
            </a:r>
            <a:r>
              <a:rPr lang="en-US" dirty="0"/>
              <a:t>[2:5])     # Prints characters starting from 3rd to 5th</a:t>
            </a:r>
          </a:p>
          <a:p>
            <a:r>
              <a:rPr lang="en-US" dirty="0"/>
              <a:t>print (</a:t>
            </a:r>
            <a:r>
              <a:rPr lang="en-US" dirty="0" err="1"/>
              <a:t>str</a:t>
            </a:r>
            <a:r>
              <a:rPr lang="en-US" dirty="0"/>
              <a:t>[2:])      # Prints string starting from 3rd character</a:t>
            </a:r>
          </a:p>
          <a:p>
            <a:r>
              <a:rPr lang="en-US" dirty="0"/>
              <a:t>print (</a:t>
            </a:r>
            <a:r>
              <a:rPr lang="en-US" dirty="0" err="1"/>
              <a:t>str</a:t>
            </a:r>
            <a:r>
              <a:rPr lang="en-US" dirty="0"/>
              <a:t> * 2)      # Prints string two times</a:t>
            </a:r>
          </a:p>
          <a:p>
            <a:r>
              <a:rPr lang="en-US" dirty="0"/>
              <a:t>print (</a:t>
            </a:r>
            <a:r>
              <a:rPr lang="en-US" dirty="0" err="1"/>
              <a:t>str</a:t>
            </a:r>
            <a:r>
              <a:rPr lang="en-US" dirty="0"/>
              <a:t> + "TEST") # Prints concatenated string</a:t>
            </a:r>
          </a:p>
        </p:txBody>
      </p:sp>
    </p:spTree>
    <p:extLst>
      <p:ext uri="{BB962C8B-B14F-4D97-AF65-F5344CB8AC3E}">
        <p14:creationId xmlns:p14="http://schemas.microsoft.com/office/powerpoint/2010/main" val="46152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9CAD-FC28-44B3-8002-8A348CABCD38}"/>
              </a:ext>
            </a:extLst>
          </p:cNvPr>
          <p:cNvSpPr>
            <a:spLocks noGrp="1"/>
          </p:cNvSpPr>
          <p:nvPr>
            <p:ph type="title"/>
          </p:nvPr>
        </p:nvSpPr>
        <p:spPr/>
        <p:txBody>
          <a:bodyPr/>
          <a:lstStyle/>
          <a:p>
            <a:r>
              <a:rPr lang="en-US" dirty="0"/>
              <a:t>String Operations</a:t>
            </a:r>
          </a:p>
        </p:txBody>
      </p:sp>
      <p:sp>
        <p:nvSpPr>
          <p:cNvPr id="3" name="Content Placeholder 2">
            <a:extLst>
              <a:ext uri="{FF2B5EF4-FFF2-40B4-BE49-F238E27FC236}">
                <a16:creationId xmlns:a16="http://schemas.microsoft.com/office/drawing/2014/main" id="{119509EA-FC48-4F60-89C3-93B206105F62}"/>
              </a:ext>
            </a:extLst>
          </p:cNvPr>
          <p:cNvSpPr>
            <a:spLocks noGrp="1"/>
          </p:cNvSpPr>
          <p:nvPr>
            <p:ph idx="1"/>
          </p:nvPr>
        </p:nvSpPr>
        <p:spPr/>
        <p:txBody>
          <a:bodyPr/>
          <a:lstStyle/>
          <a:p>
            <a:r>
              <a:rPr lang="en-US" dirty="0"/>
              <a:t>•We can use some methods built-in to the string data type to perform some formatting operations on strings:</a:t>
            </a:r>
          </a:p>
          <a:p>
            <a:r>
              <a:rPr lang="en-US" dirty="0"/>
              <a:t>&gt;&gt;&gt; “</a:t>
            </a:r>
            <a:r>
              <a:rPr lang="en-US" dirty="0" err="1"/>
              <a:t>hello”.upper</a:t>
            </a:r>
            <a:r>
              <a:rPr lang="en-US" dirty="0"/>
              <a:t>()</a:t>
            </a:r>
          </a:p>
          <a:p>
            <a:r>
              <a:rPr lang="en-US" dirty="0"/>
              <a:t>‘HELLO’</a:t>
            </a:r>
          </a:p>
          <a:p>
            <a:endParaRPr lang="en-US" dirty="0"/>
          </a:p>
          <a:p>
            <a:r>
              <a:rPr lang="en-US" dirty="0"/>
              <a:t>•There are many other handy string operations available.  Check the Python documentation for more.</a:t>
            </a:r>
          </a:p>
        </p:txBody>
      </p:sp>
    </p:spTree>
    <p:extLst>
      <p:ext uri="{BB962C8B-B14F-4D97-AF65-F5344CB8AC3E}">
        <p14:creationId xmlns:p14="http://schemas.microsoft.com/office/powerpoint/2010/main" val="172032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2104-36E9-45AE-8D38-2F73EC15DAF7}"/>
              </a:ext>
            </a:extLst>
          </p:cNvPr>
          <p:cNvSpPr>
            <a:spLocks noGrp="1"/>
          </p:cNvSpPr>
          <p:nvPr>
            <p:ph type="title"/>
          </p:nvPr>
        </p:nvSpPr>
        <p:spPr>
          <a:xfrm>
            <a:off x="1097280" y="286603"/>
            <a:ext cx="10058400" cy="1173487"/>
          </a:xfrm>
        </p:spPr>
        <p:txBody>
          <a:bodyPr/>
          <a:lstStyle/>
          <a:p>
            <a:r>
              <a:rPr lang="en-US" dirty="0"/>
              <a:t>Python Lists</a:t>
            </a:r>
          </a:p>
        </p:txBody>
      </p:sp>
      <p:sp>
        <p:nvSpPr>
          <p:cNvPr id="3" name="Content Placeholder 2">
            <a:extLst>
              <a:ext uri="{FF2B5EF4-FFF2-40B4-BE49-F238E27FC236}">
                <a16:creationId xmlns:a16="http://schemas.microsoft.com/office/drawing/2014/main" id="{038E653C-7C69-4D40-9724-0365226B4747}"/>
              </a:ext>
            </a:extLst>
          </p:cNvPr>
          <p:cNvSpPr>
            <a:spLocks noGrp="1"/>
          </p:cNvSpPr>
          <p:nvPr>
            <p:ph idx="1"/>
          </p:nvPr>
        </p:nvSpPr>
        <p:spPr>
          <a:xfrm>
            <a:off x="1097280" y="1712999"/>
            <a:ext cx="10058400" cy="4023360"/>
          </a:xfrm>
        </p:spPr>
        <p:txBody>
          <a:bodyPr/>
          <a:lstStyle/>
          <a:p>
            <a:r>
              <a:rPr lang="en-US" dirty="0"/>
              <a:t>Lists are the most versatile of Python's compound data types. A list contains items separated by commas and enclosed within square brackets ([]). To some extent, lists are similar to arrays in C. One of the differences between them is that all the items belonging to a list can be of different data type.</a:t>
            </a:r>
          </a:p>
          <a:p>
            <a:r>
              <a:rPr lang="en-US" dirty="0"/>
              <a:t>The values stored in a list can be accessed using the slice operator ([ ] and [:]) with indexes starting at 0 in the beginning of the list and working their way to end -1. The plus (+) sign is the list concatenation operator, and the asterisk (*) is the repetition operator. For example −</a:t>
            </a:r>
          </a:p>
          <a:p>
            <a:endParaRPr lang="en-US" dirty="0"/>
          </a:p>
        </p:txBody>
      </p:sp>
      <p:sp>
        <p:nvSpPr>
          <p:cNvPr id="5" name="Rectangle 4">
            <a:extLst>
              <a:ext uri="{FF2B5EF4-FFF2-40B4-BE49-F238E27FC236}">
                <a16:creationId xmlns:a16="http://schemas.microsoft.com/office/drawing/2014/main" id="{0156EADA-C849-40C3-A3D6-2A3BA442C99F}"/>
              </a:ext>
            </a:extLst>
          </p:cNvPr>
          <p:cNvSpPr/>
          <p:nvPr/>
        </p:nvSpPr>
        <p:spPr>
          <a:xfrm>
            <a:off x="1097280" y="3847152"/>
            <a:ext cx="6096000" cy="2585323"/>
          </a:xfrm>
          <a:prstGeom prst="rect">
            <a:avLst/>
          </a:prstGeom>
        </p:spPr>
        <p:txBody>
          <a:bodyPr>
            <a:spAutoFit/>
          </a:bodyPr>
          <a:lstStyle/>
          <a:p>
            <a:r>
              <a:rPr lang="en-US" dirty="0"/>
              <a:t>list = [ '</a:t>
            </a:r>
            <a:r>
              <a:rPr lang="en-US" dirty="0" err="1"/>
              <a:t>abcd</a:t>
            </a:r>
            <a:r>
              <a:rPr lang="en-US" dirty="0"/>
              <a:t>', 786 , 2.23, 'john', 70.2 ]</a:t>
            </a:r>
          </a:p>
          <a:p>
            <a:r>
              <a:rPr lang="en-US" dirty="0" err="1"/>
              <a:t>tinylist</a:t>
            </a:r>
            <a:r>
              <a:rPr lang="en-US" dirty="0"/>
              <a:t> = [123, 'john']</a:t>
            </a:r>
          </a:p>
          <a:p>
            <a:endParaRPr lang="en-US" dirty="0"/>
          </a:p>
          <a:p>
            <a:r>
              <a:rPr lang="en-US" dirty="0"/>
              <a:t>print (list)          # Prints complete list</a:t>
            </a:r>
          </a:p>
          <a:p>
            <a:r>
              <a:rPr lang="en-US" dirty="0"/>
              <a:t>print (list[0])       # Prints first element of the list</a:t>
            </a:r>
          </a:p>
          <a:p>
            <a:r>
              <a:rPr lang="en-US" dirty="0"/>
              <a:t>print (list[1:3])     # Prints elements starting from 2nd till 3rd </a:t>
            </a:r>
          </a:p>
          <a:p>
            <a:r>
              <a:rPr lang="en-US" dirty="0"/>
              <a:t>print (list[2:])      # Prints elements starting from 3rd element</a:t>
            </a:r>
          </a:p>
          <a:p>
            <a:r>
              <a:rPr lang="en-US" dirty="0"/>
              <a:t>print (</a:t>
            </a:r>
            <a:r>
              <a:rPr lang="en-US" dirty="0" err="1"/>
              <a:t>tinylist</a:t>
            </a:r>
            <a:r>
              <a:rPr lang="en-US" dirty="0"/>
              <a:t> * 2)  # Prints list two times</a:t>
            </a:r>
          </a:p>
          <a:p>
            <a:r>
              <a:rPr lang="en-US" dirty="0"/>
              <a:t>print (list + </a:t>
            </a:r>
            <a:r>
              <a:rPr lang="en-US" dirty="0" err="1"/>
              <a:t>tinylist</a:t>
            </a:r>
            <a:r>
              <a:rPr lang="en-US" dirty="0"/>
              <a:t>) # Prints concatenated lists</a:t>
            </a:r>
          </a:p>
        </p:txBody>
      </p:sp>
    </p:spTree>
    <p:extLst>
      <p:ext uri="{BB962C8B-B14F-4D97-AF65-F5344CB8AC3E}">
        <p14:creationId xmlns:p14="http://schemas.microsoft.com/office/powerpoint/2010/main" val="415363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B53C-8B59-4B24-BF2D-3D478CE34297}"/>
              </a:ext>
            </a:extLst>
          </p:cNvPr>
          <p:cNvSpPr>
            <a:spLocks noGrp="1"/>
          </p:cNvSpPr>
          <p:nvPr>
            <p:ph type="title"/>
          </p:nvPr>
        </p:nvSpPr>
        <p:spPr/>
        <p:txBody>
          <a:bodyPr/>
          <a:lstStyle/>
          <a:p>
            <a:r>
              <a:rPr lang="en-US" dirty="0"/>
              <a:t>Python Tuples</a:t>
            </a:r>
          </a:p>
        </p:txBody>
      </p:sp>
      <p:sp>
        <p:nvSpPr>
          <p:cNvPr id="3" name="Content Placeholder 2">
            <a:extLst>
              <a:ext uri="{FF2B5EF4-FFF2-40B4-BE49-F238E27FC236}">
                <a16:creationId xmlns:a16="http://schemas.microsoft.com/office/drawing/2014/main" id="{B7D5EA42-C229-42A3-B8E3-CD0C90BB81CC}"/>
              </a:ext>
            </a:extLst>
          </p:cNvPr>
          <p:cNvSpPr>
            <a:spLocks noGrp="1"/>
          </p:cNvSpPr>
          <p:nvPr>
            <p:ph idx="1"/>
          </p:nvPr>
        </p:nvSpPr>
        <p:spPr>
          <a:xfrm>
            <a:off x="1097280" y="1845733"/>
            <a:ext cx="10058400" cy="4510821"/>
          </a:xfrm>
        </p:spPr>
        <p:txBody>
          <a:bodyPr>
            <a:normAutofit fontScale="92500" lnSpcReduction="20000"/>
          </a:bodyPr>
          <a:lstStyle/>
          <a:p>
            <a:r>
              <a:rPr lang="en-US" dirty="0"/>
              <a:t>A tuple is another sequence data type that is similar to the list. A tuple consists of a number of values separated by commas. Unlike lists, however, tuples are enclosed within parenthesis.</a:t>
            </a:r>
          </a:p>
          <a:p>
            <a:r>
              <a:rPr lang="en-US" dirty="0"/>
              <a:t>The main difference between lists and tuples are − Lists are enclosed in brackets ( [ ] ) and their elements and size can be changed, while tuples are enclosed in parentheses ( ( ) ) and cannot be updated. Tuples can be thought of as </a:t>
            </a:r>
            <a:r>
              <a:rPr lang="en-US" b="1" dirty="0"/>
              <a:t>read-only</a:t>
            </a:r>
            <a:r>
              <a:rPr lang="en-US" dirty="0"/>
              <a:t> lists. For example −</a:t>
            </a:r>
          </a:p>
          <a:p>
            <a:r>
              <a:rPr lang="en-US" dirty="0"/>
              <a:t>tuple = ( '</a:t>
            </a:r>
            <a:r>
              <a:rPr lang="en-US" dirty="0" err="1"/>
              <a:t>abcd</a:t>
            </a:r>
            <a:r>
              <a:rPr lang="en-US" dirty="0"/>
              <a:t>', 786 , 2.23, 'john', 70.2  )</a:t>
            </a:r>
          </a:p>
          <a:p>
            <a:r>
              <a:rPr lang="en-US" dirty="0" err="1"/>
              <a:t>tinytuple</a:t>
            </a:r>
            <a:r>
              <a:rPr lang="en-US" dirty="0"/>
              <a:t> = (123, 'john')</a:t>
            </a:r>
          </a:p>
          <a:p>
            <a:r>
              <a:rPr lang="en-US" dirty="0"/>
              <a:t>print (tuple)           # Prints complete tuple</a:t>
            </a:r>
          </a:p>
          <a:p>
            <a:r>
              <a:rPr lang="en-US" dirty="0"/>
              <a:t>print (tuple[0])        # Prints first element of the tuple</a:t>
            </a:r>
          </a:p>
          <a:p>
            <a:r>
              <a:rPr lang="en-US" dirty="0"/>
              <a:t>print (tuple[1:3])      # Prints elements starting from 2nd till 3rd </a:t>
            </a:r>
          </a:p>
          <a:p>
            <a:r>
              <a:rPr lang="en-US" dirty="0"/>
              <a:t>print (tuple[2:])       # Prints elements starting from 3rd element</a:t>
            </a:r>
          </a:p>
          <a:p>
            <a:r>
              <a:rPr lang="en-US" dirty="0"/>
              <a:t>print (</a:t>
            </a:r>
            <a:r>
              <a:rPr lang="en-US" dirty="0" err="1"/>
              <a:t>tinytuple</a:t>
            </a:r>
            <a:r>
              <a:rPr lang="en-US" dirty="0"/>
              <a:t> * 2)   # Prints tuple two times</a:t>
            </a:r>
          </a:p>
          <a:p>
            <a:r>
              <a:rPr lang="en-US" dirty="0"/>
              <a:t>print (tuple + </a:t>
            </a:r>
            <a:r>
              <a:rPr lang="en-US" dirty="0" err="1"/>
              <a:t>tinytuple</a:t>
            </a:r>
            <a:r>
              <a:rPr lang="en-US" dirty="0"/>
              <a:t>) # Prints concatenated tuple</a:t>
            </a:r>
          </a:p>
        </p:txBody>
      </p:sp>
    </p:spTree>
    <p:extLst>
      <p:ext uri="{BB962C8B-B14F-4D97-AF65-F5344CB8AC3E}">
        <p14:creationId xmlns:p14="http://schemas.microsoft.com/office/powerpoint/2010/main" val="1151183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539B-92BA-4A49-A06D-5BBAA5AB5CA0}"/>
              </a:ext>
            </a:extLst>
          </p:cNvPr>
          <p:cNvSpPr>
            <a:spLocks noGrp="1"/>
          </p:cNvSpPr>
          <p:nvPr>
            <p:ph type="title"/>
          </p:nvPr>
        </p:nvSpPr>
        <p:spPr/>
        <p:txBody>
          <a:bodyPr/>
          <a:lstStyle/>
          <a:p>
            <a:r>
              <a:rPr lang="en-US" dirty="0"/>
              <a:t>Python Dictionary</a:t>
            </a:r>
          </a:p>
        </p:txBody>
      </p:sp>
      <p:sp>
        <p:nvSpPr>
          <p:cNvPr id="3" name="Content Placeholder 2">
            <a:extLst>
              <a:ext uri="{FF2B5EF4-FFF2-40B4-BE49-F238E27FC236}">
                <a16:creationId xmlns:a16="http://schemas.microsoft.com/office/drawing/2014/main" id="{A23FE925-88FA-4B57-BE6E-0FB4C40EFC7C}"/>
              </a:ext>
            </a:extLst>
          </p:cNvPr>
          <p:cNvSpPr>
            <a:spLocks noGrp="1"/>
          </p:cNvSpPr>
          <p:nvPr>
            <p:ph idx="1"/>
          </p:nvPr>
        </p:nvSpPr>
        <p:spPr>
          <a:xfrm>
            <a:off x="1097280" y="1845734"/>
            <a:ext cx="10058400" cy="4466576"/>
          </a:xfrm>
        </p:spPr>
        <p:txBody>
          <a:bodyPr>
            <a:normAutofit fontScale="92500" lnSpcReduction="20000"/>
          </a:bodyPr>
          <a:lstStyle/>
          <a:p>
            <a:r>
              <a:rPr lang="en-US" sz="1800" dirty="0"/>
              <a:t>Python's dictionaries are kind of hash-table type. They work like associative arrays or hashes found in Perl and consist of key-value pairs. A dictionary key can be almost any Python type, but are usually numbers or strings. Values, on the other hand, can be any arbitrary Python object.</a:t>
            </a:r>
          </a:p>
          <a:p>
            <a:r>
              <a:rPr lang="en-US" sz="1800" dirty="0"/>
              <a:t>Dictionaries are enclosed by curly braces ({ }) and values can be assigned and accessed using square braces ([]). For example −</a:t>
            </a:r>
          </a:p>
          <a:p>
            <a:r>
              <a:rPr lang="en-US" sz="1800" dirty="0" err="1"/>
              <a:t>dict</a:t>
            </a:r>
            <a:r>
              <a:rPr lang="en-US" sz="1800" dirty="0"/>
              <a:t> = {}</a:t>
            </a:r>
          </a:p>
          <a:p>
            <a:r>
              <a:rPr lang="en-US" sz="1800" dirty="0" err="1"/>
              <a:t>dict</a:t>
            </a:r>
            <a:r>
              <a:rPr lang="en-US" sz="1800" dirty="0"/>
              <a:t>['one'] = "This is one"</a:t>
            </a:r>
          </a:p>
          <a:p>
            <a:r>
              <a:rPr lang="en-US" sz="1800" dirty="0" err="1"/>
              <a:t>dict</a:t>
            </a:r>
            <a:r>
              <a:rPr lang="en-US" sz="1800" dirty="0"/>
              <a:t>[2]     = "This is two"</a:t>
            </a:r>
          </a:p>
          <a:p>
            <a:r>
              <a:rPr lang="en-US" sz="1800" dirty="0" err="1"/>
              <a:t>tinydict</a:t>
            </a:r>
            <a:r>
              <a:rPr lang="en-US" sz="1800" dirty="0"/>
              <a:t> = {'name': 'john','code':6734, '</a:t>
            </a:r>
            <a:r>
              <a:rPr lang="en-US" sz="1800" dirty="0" err="1"/>
              <a:t>dept</a:t>
            </a:r>
            <a:r>
              <a:rPr lang="en-US" sz="1800" dirty="0"/>
              <a:t>': 'sales'}</a:t>
            </a:r>
          </a:p>
          <a:p>
            <a:r>
              <a:rPr lang="en-US" sz="1800" dirty="0"/>
              <a:t>print (</a:t>
            </a:r>
            <a:r>
              <a:rPr lang="en-US" sz="1800" dirty="0" err="1"/>
              <a:t>dict</a:t>
            </a:r>
            <a:r>
              <a:rPr lang="en-US" sz="1800" dirty="0"/>
              <a:t>['one'])       # Prints value for 'one' key</a:t>
            </a:r>
          </a:p>
          <a:p>
            <a:r>
              <a:rPr lang="en-US" sz="1800" dirty="0"/>
              <a:t>print (</a:t>
            </a:r>
            <a:r>
              <a:rPr lang="en-US" sz="1800" dirty="0" err="1"/>
              <a:t>dict</a:t>
            </a:r>
            <a:r>
              <a:rPr lang="en-US" sz="1800" dirty="0"/>
              <a:t>[2])           # Prints value for 2 key</a:t>
            </a:r>
          </a:p>
          <a:p>
            <a:r>
              <a:rPr lang="en-US" sz="1800" dirty="0"/>
              <a:t>print (</a:t>
            </a:r>
            <a:r>
              <a:rPr lang="en-US" sz="1800" dirty="0" err="1"/>
              <a:t>tinydict</a:t>
            </a:r>
            <a:r>
              <a:rPr lang="en-US" sz="1800" dirty="0"/>
              <a:t>)          # Prints complete dictionary</a:t>
            </a:r>
          </a:p>
          <a:p>
            <a:r>
              <a:rPr lang="en-US" sz="1800" dirty="0"/>
              <a:t>print (</a:t>
            </a:r>
            <a:r>
              <a:rPr lang="en-US" sz="1800" dirty="0" err="1"/>
              <a:t>tinydict.keys</a:t>
            </a:r>
            <a:r>
              <a:rPr lang="en-US" sz="1800" dirty="0"/>
              <a:t>())   # Prints all the keys</a:t>
            </a:r>
          </a:p>
          <a:p>
            <a:r>
              <a:rPr lang="en-US" sz="1800" dirty="0"/>
              <a:t>print (</a:t>
            </a:r>
            <a:r>
              <a:rPr lang="en-US" sz="1800" dirty="0" err="1"/>
              <a:t>tinydict.values</a:t>
            </a:r>
            <a:r>
              <a:rPr lang="en-US" sz="1800" dirty="0"/>
              <a:t>()) # Prints all the values</a:t>
            </a:r>
          </a:p>
        </p:txBody>
      </p:sp>
    </p:spTree>
    <p:extLst>
      <p:ext uri="{BB962C8B-B14F-4D97-AF65-F5344CB8AC3E}">
        <p14:creationId xmlns:p14="http://schemas.microsoft.com/office/powerpoint/2010/main" val="2553857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715B-66FB-4078-BFD5-D81C2D7F9A28}"/>
              </a:ext>
            </a:extLst>
          </p:cNvPr>
          <p:cNvSpPr>
            <a:spLocks noGrp="1"/>
          </p:cNvSpPr>
          <p:nvPr>
            <p:ph type="title"/>
          </p:nvPr>
        </p:nvSpPr>
        <p:spPr/>
        <p:txBody>
          <a:bodyPr/>
          <a:lstStyle/>
          <a:p>
            <a:r>
              <a:rPr lang="en-US" dirty="0"/>
              <a:t>Data Type Conversion</a:t>
            </a:r>
          </a:p>
        </p:txBody>
      </p:sp>
      <p:sp>
        <p:nvSpPr>
          <p:cNvPr id="3" name="Content Placeholder 2">
            <a:extLst>
              <a:ext uri="{FF2B5EF4-FFF2-40B4-BE49-F238E27FC236}">
                <a16:creationId xmlns:a16="http://schemas.microsoft.com/office/drawing/2014/main" id="{38BF1128-DB51-4024-8703-4E2D5114F024}"/>
              </a:ext>
            </a:extLst>
          </p:cNvPr>
          <p:cNvSpPr>
            <a:spLocks noGrp="1"/>
          </p:cNvSpPr>
          <p:nvPr>
            <p:ph idx="1"/>
          </p:nvPr>
        </p:nvSpPr>
        <p:spPr/>
        <p:txBody>
          <a:bodyPr/>
          <a:lstStyle/>
          <a:p>
            <a:r>
              <a:rPr lang="en-US" dirty="0"/>
              <a:t>There are several built-in functions to perform conversion from one data type to another. </a:t>
            </a:r>
          </a:p>
        </p:txBody>
      </p:sp>
      <p:graphicFrame>
        <p:nvGraphicFramePr>
          <p:cNvPr id="7" name="Table 6">
            <a:extLst>
              <a:ext uri="{FF2B5EF4-FFF2-40B4-BE49-F238E27FC236}">
                <a16:creationId xmlns:a16="http://schemas.microsoft.com/office/drawing/2014/main" id="{6E28E3EB-6B74-4FE2-80A9-D61F02DC9C97}"/>
              </a:ext>
            </a:extLst>
          </p:cNvPr>
          <p:cNvGraphicFramePr>
            <a:graphicFrameLocks noGrp="1"/>
          </p:cNvGraphicFramePr>
          <p:nvPr>
            <p:extLst>
              <p:ext uri="{D42A27DB-BD31-4B8C-83A1-F6EECF244321}">
                <p14:modId xmlns:p14="http://schemas.microsoft.com/office/powerpoint/2010/main" val="3080461744"/>
              </p:ext>
            </p:extLst>
          </p:nvPr>
        </p:nvGraphicFramePr>
        <p:xfrm>
          <a:off x="2651996" y="2189778"/>
          <a:ext cx="6739247" cy="4042226"/>
        </p:xfrm>
        <a:graphic>
          <a:graphicData uri="http://schemas.openxmlformats.org/drawingml/2006/table">
            <a:tbl>
              <a:tblPr>
                <a:tableStyleId>{5C22544A-7EE6-4342-B048-85BDC9FD1C3A}</a:tableStyleId>
              </a:tblPr>
              <a:tblGrid>
                <a:gridCol w="605775">
                  <a:extLst>
                    <a:ext uri="{9D8B030D-6E8A-4147-A177-3AD203B41FA5}">
                      <a16:colId xmlns:a16="http://schemas.microsoft.com/office/drawing/2014/main" val="2460552055"/>
                    </a:ext>
                  </a:extLst>
                </a:gridCol>
                <a:gridCol w="1817325">
                  <a:extLst>
                    <a:ext uri="{9D8B030D-6E8A-4147-A177-3AD203B41FA5}">
                      <a16:colId xmlns:a16="http://schemas.microsoft.com/office/drawing/2014/main" val="666456654"/>
                    </a:ext>
                  </a:extLst>
                </a:gridCol>
                <a:gridCol w="4316147">
                  <a:extLst>
                    <a:ext uri="{9D8B030D-6E8A-4147-A177-3AD203B41FA5}">
                      <a16:colId xmlns:a16="http://schemas.microsoft.com/office/drawing/2014/main" val="3080982076"/>
                    </a:ext>
                  </a:extLst>
                </a:gridCol>
              </a:tblGrid>
              <a:tr h="236631">
                <a:tc>
                  <a:txBody>
                    <a:bodyPr/>
                    <a:lstStyle/>
                    <a:p>
                      <a:pPr algn="ctr" rtl="0" fontAlgn="b"/>
                      <a:r>
                        <a:rPr lang="en-US" sz="1200" u="none" strike="noStrike">
                          <a:effectLst/>
                        </a:rPr>
                        <a:t>S.No.</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Function  </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Description</a:t>
                      </a:r>
                      <a:endParaRPr lang="en-US" sz="1200" b="0" i="0" u="none" strike="noStrike">
                        <a:solidFill>
                          <a:srgbClr val="000000"/>
                        </a:solidFill>
                        <a:effectLst/>
                        <a:latin typeface="Arial" panose="020B0604020202020204" pitchFamily="34" charset="0"/>
                      </a:endParaRPr>
                    </a:p>
                  </a:txBody>
                  <a:tcPr marL="9465" marR="9465" marT="9465" marB="45433" anchor="b"/>
                </a:tc>
                <a:extLst>
                  <a:ext uri="{0D108BD9-81ED-4DB2-BD59-A6C34878D82A}">
                    <a16:rowId xmlns:a16="http://schemas.microsoft.com/office/drawing/2014/main" val="3520595131"/>
                  </a:ext>
                </a:extLst>
              </a:tr>
              <a:tr h="236631">
                <a:tc>
                  <a:txBody>
                    <a:bodyPr/>
                    <a:lstStyle/>
                    <a:p>
                      <a:pPr algn="ctr" rtl="0"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int(x [,base])</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x to an integer. The base specifies the base if x is a string</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3022064832"/>
                  </a:ext>
                </a:extLst>
              </a:tr>
              <a:tr h="236631">
                <a:tc>
                  <a:txBody>
                    <a:bodyPr/>
                    <a:lstStyle/>
                    <a:p>
                      <a:pPr algn="ctr" rtl="0"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float(x)</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x to a floating-point number.</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1748536574"/>
                  </a:ext>
                </a:extLst>
              </a:tr>
              <a:tr h="236631">
                <a:tc>
                  <a:txBody>
                    <a:bodyPr/>
                    <a:lstStyle/>
                    <a:p>
                      <a:pPr algn="ctr" rtl="0"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complex(real [,imag])</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Creates a complex number.</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2726015204"/>
                  </a:ext>
                </a:extLst>
              </a:tr>
              <a:tr h="236631">
                <a:tc>
                  <a:txBody>
                    <a:bodyPr/>
                    <a:lstStyle/>
                    <a:p>
                      <a:pPr algn="ctr" rtl="0"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str(x)</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object x to a string representation.</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1874537589"/>
                  </a:ext>
                </a:extLst>
              </a:tr>
              <a:tr h="236631">
                <a:tc>
                  <a:txBody>
                    <a:bodyPr/>
                    <a:lstStyle/>
                    <a:p>
                      <a:pPr algn="ctr" rtl="0"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repr(x)</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object x to an expression string.</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491893118"/>
                  </a:ext>
                </a:extLst>
              </a:tr>
              <a:tr h="236631">
                <a:tc>
                  <a:txBody>
                    <a:bodyPr/>
                    <a:lstStyle/>
                    <a:p>
                      <a:pPr algn="ctr" rtl="0"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eval(str)</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Evaluates a string and returns an object.</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3871944929"/>
                  </a:ext>
                </a:extLst>
              </a:tr>
              <a:tr h="236631">
                <a:tc>
                  <a:txBody>
                    <a:bodyPr/>
                    <a:lstStyle/>
                    <a:p>
                      <a:pPr algn="ctr" rtl="0"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tuple(s)</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s to a tuple.</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1640508357"/>
                  </a:ext>
                </a:extLst>
              </a:tr>
              <a:tr h="236631">
                <a:tc>
                  <a:txBody>
                    <a:bodyPr/>
                    <a:lstStyle/>
                    <a:p>
                      <a:pPr algn="ctr" rtl="0"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list(s)</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s to a list.</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2792350275"/>
                  </a:ext>
                </a:extLst>
              </a:tr>
              <a:tr h="236631">
                <a:tc>
                  <a:txBody>
                    <a:bodyPr/>
                    <a:lstStyle/>
                    <a:p>
                      <a:pPr algn="ctr" rtl="0"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set(s)</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s to a set.</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2192864959"/>
                  </a:ext>
                </a:extLst>
              </a:tr>
              <a:tr h="236631">
                <a:tc>
                  <a:txBody>
                    <a:bodyPr/>
                    <a:lstStyle/>
                    <a:p>
                      <a:pPr algn="ctr" rtl="0"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dict(d)</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Creates a dictionary. d must be a sequence of (key,value) tuples.</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1792127823"/>
                  </a:ext>
                </a:extLst>
              </a:tr>
              <a:tr h="236631">
                <a:tc>
                  <a:txBody>
                    <a:bodyPr/>
                    <a:lstStyle/>
                    <a:p>
                      <a:pPr algn="ctr" rtl="0"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frozenset(s)</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s to a frozen set</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1076006339"/>
                  </a:ext>
                </a:extLst>
              </a:tr>
              <a:tr h="236631">
                <a:tc>
                  <a:txBody>
                    <a:bodyPr/>
                    <a:lstStyle/>
                    <a:p>
                      <a:pPr algn="ctr" rtl="0"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chr(x)</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an integer to a character.</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3261953586"/>
                  </a:ext>
                </a:extLst>
              </a:tr>
              <a:tr h="236631">
                <a:tc>
                  <a:txBody>
                    <a:bodyPr/>
                    <a:lstStyle/>
                    <a:p>
                      <a:pPr algn="ctr" rtl="0"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unichr(x)</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an integer to a Unicode character.</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2267059396"/>
                  </a:ext>
                </a:extLst>
              </a:tr>
              <a:tr h="236631">
                <a:tc>
                  <a:txBody>
                    <a:bodyPr/>
                    <a:lstStyle/>
                    <a:p>
                      <a:pPr algn="ctr" rtl="0"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ord(x)</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a single character to its integer value.</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753679675"/>
                  </a:ext>
                </a:extLst>
              </a:tr>
              <a:tr h="236631">
                <a:tc>
                  <a:txBody>
                    <a:bodyPr/>
                    <a:lstStyle/>
                    <a:p>
                      <a:pPr algn="ctr" rtl="0"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hex(x)</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Converts an integer to a hexadecimal string.</a:t>
                      </a:r>
                      <a:endParaRPr lang="en-US" sz="1200" b="0" i="0" u="none" strike="noStrike">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2221144071"/>
                  </a:ext>
                </a:extLst>
              </a:tr>
              <a:tr h="236631">
                <a:tc>
                  <a:txBody>
                    <a:bodyPr/>
                    <a:lstStyle/>
                    <a:p>
                      <a:pPr algn="ctr" rtl="0"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a:effectLst/>
                        </a:rPr>
                        <a:t>oct(x)</a:t>
                      </a:r>
                      <a:endParaRPr lang="en-US" sz="1200" b="0" i="0" u="none" strike="noStrike">
                        <a:solidFill>
                          <a:srgbClr val="000000"/>
                        </a:solidFill>
                        <a:effectLst/>
                        <a:latin typeface="Calibri" panose="020F0502020204030204" pitchFamily="34" charset="0"/>
                      </a:endParaRPr>
                    </a:p>
                  </a:txBody>
                  <a:tcPr marL="9465" marR="9465" marT="9465" marB="45433" anchor="b"/>
                </a:tc>
                <a:tc>
                  <a:txBody>
                    <a:bodyPr/>
                    <a:lstStyle/>
                    <a:p>
                      <a:pPr algn="l" rtl="0" fontAlgn="b"/>
                      <a:r>
                        <a:rPr lang="en-US" sz="1200" u="none" strike="noStrike" dirty="0">
                          <a:effectLst/>
                        </a:rPr>
                        <a:t>Converts an integer to an octal string.</a:t>
                      </a:r>
                      <a:endParaRPr lang="en-US" sz="1200" b="0" i="0" u="none" strike="noStrike" dirty="0">
                        <a:solidFill>
                          <a:srgbClr val="000000"/>
                        </a:solidFill>
                        <a:effectLst/>
                        <a:latin typeface="Calibri" panose="020F0502020204030204" pitchFamily="34" charset="0"/>
                      </a:endParaRPr>
                    </a:p>
                  </a:txBody>
                  <a:tcPr marL="9465" marR="9465" marT="9465" marB="45433" anchor="b"/>
                </a:tc>
                <a:extLst>
                  <a:ext uri="{0D108BD9-81ED-4DB2-BD59-A6C34878D82A}">
                    <a16:rowId xmlns:a16="http://schemas.microsoft.com/office/drawing/2014/main" val="3690393758"/>
                  </a:ext>
                </a:extLst>
              </a:tr>
            </a:tbl>
          </a:graphicData>
        </a:graphic>
      </p:graphicFrame>
    </p:spTree>
    <p:extLst>
      <p:ext uri="{BB962C8B-B14F-4D97-AF65-F5344CB8AC3E}">
        <p14:creationId xmlns:p14="http://schemas.microsoft.com/office/powerpoint/2010/main" val="36612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E34A-4775-4DEB-A022-A255920F2ECC}"/>
              </a:ext>
            </a:extLst>
          </p:cNvPr>
          <p:cNvSpPr>
            <a:spLocks noGrp="1"/>
          </p:cNvSpPr>
          <p:nvPr>
            <p:ph type="title"/>
          </p:nvPr>
        </p:nvSpPr>
        <p:spPr/>
        <p:txBody>
          <a:bodyPr/>
          <a:lstStyle/>
          <a:p>
            <a:r>
              <a:rPr lang="en-US" dirty="0"/>
              <a:t>Types of Operator</a:t>
            </a:r>
          </a:p>
        </p:txBody>
      </p:sp>
      <p:sp>
        <p:nvSpPr>
          <p:cNvPr id="3" name="Content Placeholder 2">
            <a:extLst>
              <a:ext uri="{FF2B5EF4-FFF2-40B4-BE49-F238E27FC236}">
                <a16:creationId xmlns:a16="http://schemas.microsoft.com/office/drawing/2014/main" id="{F1B56800-2C16-40C8-90C6-BC6B807E15FD}"/>
              </a:ext>
            </a:extLst>
          </p:cNvPr>
          <p:cNvSpPr>
            <a:spLocks noGrp="1"/>
          </p:cNvSpPr>
          <p:nvPr>
            <p:ph idx="1"/>
          </p:nvPr>
        </p:nvSpPr>
        <p:spPr/>
        <p:txBody>
          <a:bodyPr/>
          <a:lstStyle/>
          <a:p>
            <a:r>
              <a:rPr lang="en-US" dirty="0"/>
              <a:t>Python language supports the following types of operators −</a:t>
            </a:r>
          </a:p>
          <a:p>
            <a:pPr marL="457200" indent="-457200">
              <a:buFont typeface="+mj-lt"/>
              <a:buAutoNum type="arabicPeriod"/>
            </a:pPr>
            <a:r>
              <a:rPr lang="en-US" dirty="0"/>
              <a:t>Arithmetic Operators</a:t>
            </a:r>
          </a:p>
          <a:p>
            <a:pPr marL="457200" indent="-457200">
              <a:buFont typeface="+mj-lt"/>
              <a:buAutoNum type="arabicPeriod"/>
            </a:pPr>
            <a:r>
              <a:rPr lang="en-US" dirty="0"/>
              <a:t>Comparison (Relational) Operators</a:t>
            </a:r>
          </a:p>
          <a:p>
            <a:pPr marL="457200" indent="-457200">
              <a:buFont typeface="+mj-lt"/>
              <a:buAutoNum type="arabicPeriod"/>
            </a:pPr>
            <a:r>
              <a:rPr lang="en-US" dirty="0"/>
              <a:t>Assignment Operators</a:t>
            </a:r>
          </a:p>
          <a:p>
            <a:pPr marL="457200" indent="-457200">
              <a:buFont typeface="+mj-lt"/>
              <a:buAutoNum type="arabicPeriod"/>
            </a:pPr>
            <a:r>
              <a:rPr lang="en-US" dirty="0"/>
              <a:t>Logical Operators</a:t>
            </a:r>
          </a:p>
          <a:p>
            <a:pPr marL="457200" indent="-457200">
              <a:buFont typeface="+mj-lt"/>
              <a:buAutoNum type="arabicPeriod"/>
            </a:pPr>
            <a:r>
              <a:rPr lang="en-US" dirty="0"/>
              <a:t>Bitwise Operators</a:t>
            </a:r>
          </a:p>
          <a:p>
            <a:pPr marL="457200" indent="-457200">
              <a:buFont typeface="+mj-lt"/>
              <a:buAutoNum type="arabicPeriod"/>
            </a:pPr>
            <a:r>
              <a:rPr lang="en-US" dirty="0"/>
              <a:t>Membership Operators</a:t>
            </a:r>
          </a:p>
          <a:p>
            <a:pPr marL="457200" indent="-457200">
              <a:buFont typeface="+mj-lt"/>
              <a:buAutoNum type="arabicPeriod"/>
            </a:pPr>
            <a:r>
              <a:rPr lang="en-US" dirty="0"/>
              <a:t>Identity Operators</a:t>
            </a:r>
          </a:p>
          <a:p>
            <a:endParaRPr lang="en-US" dirty="0"/>
          </a:p>
        </p:txBody>
      </p:sp>
    </p:spTree>
    <p:extLst>
      <p:ext uri="{BB962C8B-B14F-4D97-AF65-F5344CB8AC3E}">
        <p14:creationId xmlns:p14="http://schemas.microsoft.com/office/powerpoint/2010/main" val="1930448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085A-FCCF-44B2-8211-A1EC4EBDAF50}"/>
              </a:ext>
            </a:extLst>
          </p:cNvPr>
          <p:cNvSpPr>
            <a:spLocks noGrp="1"/>
          </p:cNvSpPr>
          <p:nvPr>
            <p:ph type="title"/>
          </p:nvPr>
        </p:nvSpPr>
        <p:spPr/>
        <p:txBody>
          <a:bodyPr/>
          <a:lstStyle/>
          <a:p>
            <a:r>
              <a:rPr lang="en-US" dirty="0"/>
              <a:t>Python Arithmetic Operators</a:t>
            </a:r>
          </a:p>
        </p:txBody>
      </p:sp>
      <p:graphicFrame>
        <p:nvGraphicFramePr>
          <p:cNvPr id="7" name="Content Placeholder 6">
            <a:extLst>
              <a:ext uri="{FF2B5EF4-FFF2-40B4-BE49-F238E27FC236}">
                <a16:creationId xmlns:a16="http://schemas.microsoft.com/office/drawing/2014/main" id="{6C334D8A-6AF5-48F0-94DE-133509FA6EB8}"/>
              </a:ext>
            </a:extLst>
          </p:cNvPr>
          <p:cNvGraphicFramePr>
            <a:graphicFrameLocks noGrp="1"/>
          </p:cNvGraphicFramePr>
          <p:nvPr>
            <p:ph idx="1"/>
            <p:extLst>
              <p:ext uri="{D42A27DB-BD31-4B8C-83A1-F6EECF244321}">
                <p14:modId xmlns:p14="http://schemas.microsoft.com/office/powerpoint/2010/main" val="3032798748"/>
              </p:ext>
            </p:extLst>
          </p:nvPr>
        </p:nvGraphicFramePr>
        <p:xfrm>
          <a:off x="2138516" y="1912620"/>
          <a:ext cx="6927698" cy="4734340"/>
        </p:xfrm>
        <a:graphic>
          <a:graphicData uri="http://schemas.openxmlformats.org/drawingml/2006/table">
            <a:tbl>
              <a:tblPr>
                <a:tableStyleId>{5C22544A-7EE6-4342-B048-85BDC9FD1C3A}</a:tableStyleId>
              </a:tblPr>
              <a:tblGrid>
                <a:gridCol w="1182048">
                  <a:extLst>
                    <a:ext uri="{9D8B030D-6E8A-4147-A177-3AD203B41FA5}">
                      <a16:colId xmlns:a16="http://schemas.microsoft.com/office/drawing/2014/main" val="160773836"/>
                    </a:ext>
                  </a:extLst>
                </a:gridCol>
                <a:gridCol w="2872825">
                  <a:extLst>
                    <a:ext uri="{9D8B030D-6E8A-4147-A177-3AD203B41FA5}">
                      <a16:colId xmlns:a16="http://schemas.microsoft.com/office/drawing/2014/main" val="2271915832"/>
                    </a:ext>
                  </a:extLst>
                </a:gridCol>
                <a:gridCol w="2872825">
                  <a:extLst>
                    <a:ext uri="{9D8B030D-6E8A-4147-A177-3AD203B41FA5}">
                      <a16:colId xmlns:a16="http://schemas.microsoft.com/office/drawing/2014/main" val="154583734"/>
                    </a:ext>
                  </a:extLst>
                </a:gridCol>
              </a:tblGrid>
              <a:tr h="263073">
                <a:tc>
                  <a:txBody>
                    <a:bodyPr/>
                    <a:lstStyle/>
                    <a:p>
                      <a:pPr algn="ctr" fontAlgn="b"/>
                      <a:r>
                        <a:rPr lang="en-US" sz="1400" u="none" strike="noStrike">
                          <a:effectLst/>
                        </a:rPr>
                        <a:t>Operator</a:t>
                      </a:r>
                      <a:endParaRPr lang="en-US" sz="1400" b="1"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Description</a:t>
                      </a:r>
                      <a:endParaRPr lang="en-US" sz="1400" b="1"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Example</a:t>
                      </a:r>
                      <a:endParaRPr lang="en-US" sz="1400" b="1"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11691469"/>
                  </a:ext>
                </a:extLst>
              </a:tr>
              <a:tr h="449698">
                <a:tc>
                  <a:txBody>
                    <a:bodyPr/>
                    <a:lstStyle/>
                    <a:p>
                      <a:pPr algn="ctr" fontAlgn="b"/>
                      <a:r>
                        <a:rPr lang="en-US" sz="1400" u="none" strike="noStrike">
                          <a:effectLst/>
                        </a:rPr>
                        <a:t>+ Addition</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Adds values on either side of the operator.</a:t>
                      </a:r>
                      <a:endParaRPr lang="en-US" sz="1400" b="0" i="0" u="none" strike="noStrike" dirty="0">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a + b = 31</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89724690"/>
                  </a:ext>
                </a:extLst>
              </a:tr>
              <a:tr h="460941">
                <a:tc>
                  <a:txBody>
                    <a:bodyPr/>
                    <a:lstStyle/>
                    <a:p>
                      <a:pPr algn="ctr" fontAlgn="b"/>
                      <a:r>
                        <a:rPr lang="en-US" sz="1400" u="none" strike="noStrike">
                          <a:effectLst/>
                        </a:rPr>
                        <a:t>- Subtraction</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Subtracts right hand operand from left hand operand.</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a – b = -11</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838920606"/>
                  </a:ext>
                </a:extLst>
              </a:tr>
              <a:tr h="460941">
                <a:tc>
                  <a:txBody>
                    <a:bodyPr/>
                    <a:lstStyle/>
                    <a:p>
                      <a:pPr algn="ctr" fontAlgn="b"/>
                      <a:r>
                        <a:rPr lang="en-US" sz="1400" u="none" strike="noStrike">
                          <a:effectLst/>
                        </a:rPr>
                        <a:t>* Multiplication</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Multiplies values on either side of the operator</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a * b = 210</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76513730"/>
                  </a:ext>
                </a:extLst>
              </a:tr>
              <a:tr h="460941">
                <a:tc>
                  <a:txBody>
                    <a:bodyPr/>
                    <a:lstStyle/>
                    <a:p>
                      <a:pPr algn="ctr" fontAlgn="b"/>
                      <a:r>
                        <a:rPr lang="en-US" sz="1400" u="none" strike="noStrike">
                          <a:effectLst/>
                        </a:rPr>
                        <a:t>/ Division</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Divides left hand operand by right hand operand</a:t>
                      </a:r>
                      <a:endParaRPr lang="en-US" sz="1400" b="0" i="0" u="none" strike="noStrike" dirty="0">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b / a = 2.1</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49313390"/>
                  </a:ext>
                </a:extLst>
              </a:tr>
              <a:tr h="460941">
                <a:tc>
                  <a:txBody>
                    <a:bodyPr/>
                    <a:lstStyle/>
                    <a:p>
                      <a:pPr algn="ctr" fontAlgn="b"/>
                      <a:r>
                        <a:rPr lang="en-US" sz="1400" u="none" strike="noStrike">
                          <a:effectLst/>
                        </a:rPr>
                        <a:t>% Modulus</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Divides left hand operand by right hand operand and returns remainder</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b % a = 1</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821168424"/>
                  </a:ext>
                </a:extLst>
              </a:tr>
              <a:tr h="460941">
                <a:tc>
                  <a:txBody>
                    <a:bodyPr/>
                    <a:lstStyle/>
                    <a:p>
                      <a:pPr algn="ctr" fontAlgn="b"/>
                      <a:r>
                        <a:rPr lang="en-US" sz="1400" u="none" strike="noStrike">
                          <a:effectLst/>
                        </a:rPr>
                        <a:t>** Exponent</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Performs exponential (power) calculation on operators</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a**b =10 to the power 20</a:t>
                      </a:r>
                      <a:endParaRPr lang="en-US" sz="1400" b="0" i="0" u="none" strike="noStrike" dirty="0">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80315200"/>
                  </a:ext>
                </a:extLst>
              </a:tr>
              <a:tr h="1573945">
                <a:tc>
                  <a:txBody>
                    <a:bodyPr/>
                    <a:lstStyle/>
                    <a:p>
                      <a:pPr algn="ctr" fontAlgn="b"/>
                      <a:r>
                        <a:rPr lang="en-US" sz="1400" u="none" strike="noStrike">
                          <a:effectLst/>
                        </a:rPr>
                        <a:t>//</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Floor Division - The division of operands where the result is the quotient in which the digits after the decimal point are removed. But if one of the operands is negative, the result is floored, i.e., rounded away from zero (towards negative infinity):</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9//2 = 4 and 9.0//2.0 = 4.0, -11//3 = -4, -11.0//3 = -4.0</a:t>
                      </a:r>
                      <a:endParaRPr lang="en-US" sz="1400" b="0" i="0" u="none" strike="noStrike" dirty="0">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33080503"/>
                  </a:ext>
                </a:extLst>
              </a:tr>
            </a:tbl>
          </a:graphicData>
        </a:graphic>
      </p:graphicFrame>
    </p:spTree>
    <p:extLst>
      <p:ext uri="{BB962C8B-B14F-4D97-AF65-F5344CB8AC3E}">
        <p14:creationId xmlns:p14="http://schemas.microsoft.com/office/powerpoint/2010/main" val="2548964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8293-61FF-412F-98B4-594C13F32C3C}"/>
              </a:ext>
            </a:extLst>
          </p:cNvPr>
          <p:cNvSpPr>
            <a:spLocks noGrp="1"/>
          </p:cNvSpPr>
          <p:nvPr>
            <p:ph type="title"/>
          </p:nvPr>
        </p:nvSpPr>
        <p:spPr/>
        <p:txBody>
          <a:bodyPr/>
          <a:lstStyle/>
          <a:p>
            <a:r>
              <a:rPr lang="en-US" dirty="0"/>
              <a:t>Python Comparison Operators</a:t>
            </a:r>
          </a:p>
        </p:txBody>
      </p:sp>
      <p:graphicFrame>
        <p:nvGraphicFramePr>
          <p:cNvPr id="4" name="Content Placeholder 3">
            <a:extLst>
              <a:ext uri="{FF2B5EF4-FFF2-40B4-BE49-F238E27FC236}">
                <a16:creationId xmlns:a16="http://schemas.microsoft.com/office/drawing/2014/main" id="{E6013A47-760C-4445-A571-9119DFDCBD00}"/>
              </a:ext>
            </a:extLst>
          </p:cNvPr>
          <p:cNvGraphicFramePr>
            <a:graphicFrameLocks noGrp="1"/>
          </p:cNvGraphicFramePr>
          <p:nvPr>
            <p:ph idx="1"/>
            <p:extLst>
              <p:ext uri="{D42A27DB-BD31-4B8C-83A1-F6EECF244321}">
                <p14:modId xmlns:p14="http://schemas.microsoft.com/office/powerpoint/2010/main" val="3040288961"/>
              </p:ext>
            </p:extLst>
          </p:nvPr>
        </p:nvGraphicFramePr>
        <p:xfrm>
          <a:off x="2580969" y="1846262"/>
          <a:ext cx="6012210" cy="4082590"/>
        </p:xfrm>
        <a:graphic>
          <a:graphicData uri="http://schemas.openxmlformats.org/drawingml/2006/table">
            <a:tbl>
              <a:tblPr>
                <a:tableStyleId>{5C22544A-7EE6-4342-B048-85BDC9FD1C3A}</a:tableStyleId>
              </a:tblPr>
              <a:tblGrid>
                <a:gridCol w="1036588">
                  <a:extLst>
                    <a:ext uri="{9D8B030D-6E8A-4147-A177-3AD203B41FA5}">
                      <a16:colId xmlns:a16="http://schemas.microsoft.com/office/drawing/2014/main" val="1726273092"/>
                    </a:ext>
                  </a:extLst>
                </a:gridCol>
                <a:gridCol w="2487811">
                  <a:extLst>
                    <a:ext uri="{9D8B030D-6E8A-4147-A177-3AD203B41FA5}">
                      <a16:colId xmlns:a16="http://schemas.microsoft.com/office/drawing/2014/main" val="3047914485"/>
                    </a:ext>
                  </a:extLst>
                </a:gridCol>
                <a:gridCol w="2487811">
                  <a:extLst>
                    <a:ext uri="{9D8B030D-6E8A-4147-A177-3AD203B41FA5}">
                      <a16:colId xmlns:a16="http://schemas.microsoft.com/office/drawing/2014/main" val="1990089863"/>
                    </a:ext>
                  </a:extLst>
                </a:gridCol>
              </a:tblGrid>
              <a:tr h="261813">
                <a:tc>
                  <a:txBody>
                    <a:bodyPr/>
                    <a:lstStyle/>
                    <a:p>
                      <a:pPr algn="ctr" fontAlgn="b"/>
                      <a:r>
                        <a:rPr lang="en-US" sz="1200" u="none" strike="noStrike" dirty="0">
                          <a:effectLst/>
                        </a:rPr>
                        <a:t>Operator</a:t>
                      </a:r>
                      <a:endParaRPr lang="en-US" sz="1200" b="1" i="0" u="none" strike="noStrike" dirty="0">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dirty="0">
                          <a:effectLst/>
                        </a:rPr>
                        <a:t>Description</a:t>
                      </a:r>
                      <a:endParaRPr lang="en-US" sz="1200" b="1" i="0" u="none" strike="noStrike" dirty="0">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dirty="0">
                          <a:effectLst/>
                        </a:rPr>
                        <a:t>Example</a:t>
                      </a:r>
                      <a:endParaRPr lang="en-US" sz="1200" b="1" i="0" u="none" strike="noStrike" dirty="0">
                        <a:solidFill>
                          <a:srgbClr val="313131"/>
                        </a:solidFill>
                        <a:effectLst/>
                        <a:latin typeface="Calibri" panose="020F0502020204030204" pitchFamily="34" charset="0"/>
                      </a:endParaRPr>
                    </a:p>
                  </a:txBody>
                  <a:tcPr marL="7975" marR="7975" marT="7975" marB="38281" anchor="b"/>
                </a:tc>
                <a:extLst>
                  <a:ext uri="{0D108BD9-81ED-4DB2-BD59-A6C34878D82A}">
                    <a16:rowId xmlns:a16="http://schemas.microsoft.com/office/drawing/2014/main" val="2894722862"/>
                  </a:ext>
                </a:extLst>
              </a:tr>
              <a:tr h="631067">
                <a:tc>
                  <a:txBody>
                    <a:bodyPr/>
                    <a:lstStyle/>
                    <a:p>
                      <a:pPr algn="ctr" fontAlgn="b"/>
                      <a:r>
                        <a:rPr lang="en-US" sz="1200" u="none" strike="noStrike">
                          <a:effectLst/>
                        </a:rPr>
                        <a:t>==</a:t>
                      </a:r>
                      <a:endParaRPr lang="en-US" sz="1200" b="0" i="0" u="none" strike="noStrike">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dirty="0">
                          <a:effectLst/>
                        </a:rPr>
                        <a:t>If the values of two operands are equal, then the condition becomes true.</a:t>
                      </a:r>
                      <a:endParaRPr lang="en-US" sz="1200" b="0" i="0" u="none" strike="noStrike" dirty="0">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a:effectLst/>
                        </a:rPr>
                        <a:t>(a == b) is not true.</a:t>
                      </a:r>
                      <a:endParaRPr lang="en-US" sz="1200" b="0" i="0" u="none" strike="noStrike">
                        <a:solidFill>
                          <a:srgbClr val="313131"/>
                        </a:solidFill>
                        <a:effectLst/>
                        <a:latin typeface="Calibri" panose="020F0502020204030204" pitchFamily="34" charset="0"/>
                      </a:endParaRPr>
                    </a:p>
                  </a:txBody>
                  <a:tcPr marL="7975" marR="7975" marT="7975" marB="38281" anchor="b"/>
                </a:tc>
                <a:extLst>
                  <a:ext uri="{0D108BD9-81ED-4DB2-BD59-A6C34878D82A}">
                    <a16:rowId xmlns:a16="http://schemas.microsoft.com/office/drawing/2014/main" val="190444923"/>
                  </a:ext>
                </a:extLst>
              </a:tr>
              <a:tr h="470774">
                <a:tc>
                  <a:txBody>
                    <a:bodyPr/>
                    <a:lstStyle/>
                    <a:p>
                      <a:pPr algn="ctr" fontAlgn="b"/>
                      <a:r>
                        <a:rPr lang="en-US" sz="1200" u="none" strike="noStrike">
                          <a:effectLst/>
                        </a:rPr>
                        <a:t>!=</a:t>
                      </a:r>
                      <a:endParaRPr lang="en-US" sz="1200" b="0" i="0" u="none" strike="noStrike">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dirty="0">
                          <a:effectLst/>
                        </a:rPr>
                        <a:t>If values of two operands are not equal, then condition becomes true.</a:t>
                      </a:r>
                      <a:endParaRPr lang="en-US" sz="1200" b="0" i="0" u="none" strike="noStrike" dirty="0">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a:effectLst/>
                        </a:rPr>
                        <a:t>(a!= b) is true.</a:t>
                      </a:r>
                      <a:endParaRPr lang="en-US" sz="1200" b="0" i="0" u="none" strike="noStrike">
                        <a:solidFill>
                          <a:srgbClr val="313131"/>
                        </a:solidFill>
                        <a:effectLst/>
                        <a:latin typeface="Calibri" panose="020F0502020204030204" pitchFamily="34" charset="0"/>
                      </a:endParaRPr>
                    </a:p>
                  </a:txBody>
                  <a:tcPr marL="7975" marR="7975" marT="7975" marB="38281" anchor="b"/>
                </a:tc>
                <a:extLst>
                  <a:ext uri="{0D108BD9-81ED-4DB2-BD59-A6C34878D82A}">
                    <a16:rowId xmlns:a16="http://schemas.microsoft.com/office/drawing/2014/main" val="2792079111"/>
                  </a:ext>
                </a:extLst>
              </a:tr>
              <a:tr h="679734">
                <a:tc>
                  <a:txBody>
                    <a:bodyPr/>
                    <a:lstStyle/>
                    <a:p>
                      <a:pPr algn="ctr" fontAlgn="b"/>
                      <a:r>
                        <a:rPr lang="en-US" sz="1200" u="none" strike="noStrike" dirty="0">
                          <a:effectLst/>
                        </a:rPr>
                        <a:t>&gt;</a:t>
                      </a:r>
                      <a:endParaRPr lang="en-US" sz="1200" b="0" i="0" u="none" strike="noStrike" dirty="0">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dirty="0">
                          <a:effectLst/>
                        </a:rPr>
                        <a:t>If the value of left operand is greater than the value of right operand, then condition becomes true.</a:t>
                      </a:r>
                      <a:endParaRPr lang="en-US" sz="1200" b="0" i="0" u="none" strike="noStrike" dirty="0">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a:effectLst/>
                        </a:rPr>
                        <a:t>(a &gt; b) is not true.</a:t>
                      </a:r>
                      <a:endParaRPr lang="en-US" sz="1200" b="0" i="0" u="none" strike="noStrike">
                        <a:solidFill>
                          <a:srgbClr val="313131"/>
                        </a:solidFill>
                        <a:effectLst/>
                        <a:latin typeface="Calibri" panose="020F0502020204030204" pitchFamily="34" charset="0"/>
                      </a:endParaRPr>
                    </a:p>
                  </a:txBody>
                  <a:tcPr marL="7975" marR="7975" marT="7975" marB="38281" anchor="b"/>
                </a:tc>
                <a:extLst>
                  <a:ext uri="{0D108BD9-81ED-4DB2-BD59-A6C34878D82A}">
                    <a16:rowId xmlns:a16="http://schemas.microsoft.com/office/drawing/2014/main" val="1965343076"/>
                  </a:ext>
                </a:extLst>
              </a:tr>
              <a:tr h="679734">
                <a:tc>
                  <a:txBody>
                    <a:bodyPr/>
                    <a:lstStyle/>
                    <a:p>
                      <a:pPr algn="ctr" fontAlgn="b"/>
                      <a:r>
                        <a:rPr lang="en-US" sz="1200" u="none" strike="noStrike">
                          <a:effectLst/>
                        </a:rPr>
                        <a:t>&lt;</a:t>
                      </a:r>
                      <a:endParaRPr lang="en-US" sz="1200" b="0" i="0" u="none" strike="noStrike">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a:effectLst/>
                        </a:rPr>
                        <a:t>If the value of left operand is less than the value of right operand, then condition becomes true.</a:t>
                      </a:r>
                      <a:endParaRPr lang="en-US" sz="1200" b="0" i="0" u="none" strike="noStrike">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a:effectLst/>
                        </a:rPr>
                        <a:t>(a &lt; b) is true.</a:t>
                      </a:r>
                      <a:endParaRPr lang="en-US" sz="1200" b="0" i="0" u="none" strike="noStrike">
                        <a:solidFill>
                          <a:srgbClr val="313131"/>
                        </a:solidFill>
                        <a:effectLst/>
                        <a:latin typeface="Calibri" panose="020F0502020204030204" pitchFamily="34" charset="0"/>
                      </a:endParaRPr>
                    </a:p>
                  </a:txBody>
                  <a:tcPr marL="7975" marR="7975" marT="7975" marB="38281" anchor="b"/>
                </a:tc>
                <a:extLst>
                  <a:ext uri="{0D108BD9-81ED-4DB2-BD59-A6C34878D82A}">
                    <a16:rowId xmlns:a16="http://schemas.microsoft.com/office/drawing/2014/main" val="1662353630"/>
                  </a:ext>
                </a:extLst>
              </a:tr>
              <a:tr h="679734">
                <a:tc>
                  <a:txBody>
                    <a:bodyPr/>
                    <a:lstStyle/>
                    <a:p>
                      <a:pPr algn="ctr" fontAlgn="b"/>
                      <a:r>
                        <a:rPr lang="en-US" sz="1200" u="none" strike="noStrike" dirty="0">
                          <a:effectLst/>
                        </a:rPr>
                        <a:t>&gt;=</a:t>
                      </a:r>
                      <a:endParaRPr lang="en-US" sz="1200" b="0" i="0" u="none" strike="noStrike" dirty="0">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a:effectLst/>
                        </a:rPr>
                        <a:t>If the value of left operand is greater than or equal to the value of right operand, then condition becomes true.</a:t>
                      </a:r>
                      <a:endParaRPr lang="en-US" sz="1200" b="0" i="0" u="none" strike="noStrike">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a:effectLst/>
                        </a:rPr>
                        <a:t>(a &gt;= b) is not true.</a:t>
                      </a:r>
                      <a:endParaRPr lang="en-US" sz="1200" b="0" i="0" u="none" strike="noStrike">
                        <a:solidFill>
                          <a:srgbClr val="313131"/>
                        </a:solidFill>
                        <a:effectLst/>
                        <a:latin typeface="Calibri" panose="020F0502020204030204" pitchFamily="34" charset="0"/>
                      </a:endParaRPr>
                    </a:p>
                  </a:txBody>
                  <a:tcPr marL="7975" marR="7975" marT="7975" marB="38281" anchor="b"/>
                </a:tc>
                <a:extLst>
                  <a:ext uri="{0D108BD9-81ED-4DB2-BD59-A6C34878D82A}">
                    <a16:rowId xmlns:a16="http://schemas.microsoft.com/office/drawing/2014/main" val="2966968413"/>
                  </a:ext>
                </a:extLst>
              </a:tr>
              <a:tr h="679734">
                <a:tc>
                  <a:txBody>
                    <a:bodyPr/>
                    <a:lstStyle/>
                    <a:p>
                      <a:pPr algn="ctr" fontAlgn="b"/>
                      <a:r>
                        <a:rPr lang="en-US" sz="1200" u="none" strike="noStrike">
                          <a:effectLst/>
                        </a:rPr>
                        <a:t>&lt;=</a:t>
                      </a:r>
                      <a:endParaRPr lang="en-US" sz="1200" b="0" i="0" u="none" strike="noStrike">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a:effectLst/>
                        </a:rPr>
                        <a:t>If the value of left operand is less than or equal to the value of right operand, then condition becomes true.</a:t>
                      </a:r>
                      <a:endParaRPr lang="en-US" sz="1200" b="0" i="0" u="none" strike="noStrike">
                        <a:solidFill>
                          <a:srgbClr val="313131"/>
                        </a:solidFill>
                        <a:effectLst/>
                        <a:latin typeface="Calibri" panose="020F0502020204030204" pitchFamily="34" charset="0"/>
                      </a:endParaRPr>
                    </a:p>
                  </a:txBody>
                  <a:tcPr marL="7975" marR="7975" marT="7975" marB="38281" anchor="b"/>
                </a:tc>
                <a:tc>
                  <a:txBody>
                    <a:bodyPr/>
                    <a:lstStyle/>
                    <a:p>
                      <a:pPr algn="ctr" fontAlgn="b"/>
                      <a:r>
                        <a:rPr lang="en-US" sz="1200" u="none" strike="noStrike" dirty="0">
                          <a:effectLst/>
                        </a:rPr>
                        <a:t>(a &lt;= b) is true.</a:t>
                      </a:r>
                      <a:endParaRPr lang="en-US" sz="1200" b="0" i="0" u="none" strike="noStrike" dirty="0">
                        <a:solidFill>
                          <a:srgbClr val="313131"/>
                        </a:solidFill>
                        <a:effectLst/>
                        <a:latin typeface="Calibri" panose="020F0502020204030204" pitchFamily="34" charset="0"/>
                      </a:endParaRPr>
                    </a:p>
                  </a:txBody>
                  <a:tcPr marL="7975" marR="7975" marT="7975" marB="38281" anchor="b"/>
                </a:tc>
                <a:extLst>
                  <a:ext uri="{0D108BD9-81ED-4DB2-BD59-A6C34878D82A}">
                    <a16:rowId xmlns:a16="http://schemas.microsoft.com/office/drawing/2014/main" val="3778414738"/>
                  </a:ext>
                </a:extLst>
              </a:tr>
            </a:tbl>
          </a:graphicData>
        </a:graphic>
      </p:graphicFrame>
    </p:spTree>
    <p:extLst>
      <p:ext uri="{BB962C8B-B14F-4D97-AF65-F5344CB8AC3E}">
        <p14:creationId xmlns:p14="http://schemas.microsoft.com/office/powerpoint/2010/main" val="1682986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BD58-76D6-4E44-9E05-32D4FEA04851}"/>
              </a:ext>
            </a:extLst>
          </p:cNvPr>
          <p:cNvSpPr>
            <a:spLocks noGrp="1"/>
          </p:cNvSpPr>
          <p:nvPr>
            <p:ph type="title"/>
          </p:nvPr>
        </p:nvSpPr>
        <p:spPr/>
        <p:txBody>
          <a:bodyPr/>
          <a:lstStyle/>
          <a:p>
            <a:r>
              <a:rPr lang="en-US" dirty="0"/>
              <a:t>Python Assignment Operators</a:t>
            </a:r>
          </a:p>
        </p:txBody>
      </p:sp>
      <p:graphicFrame>
        <p:nvGraphicFramePr>
          <p:cNvPr id="4" name="Content Placeholder 3">
            <a:extLst>
              <a:ext uri="{FF2B5EF4-FFF2-40B4-BE49-F238E27FC236}">
                <a16:creationId xmlns:a16="http://schemas.microsoft.com/office/drawing/2014/main" id="{A4AA234C-254B-4479-BEFE-CA28A79A617F}"/>
              </a:ext>
            </a:extLst>
          </p:cNvPr>
          <p:cNvGraphicFramePr>
            <a:graphicFrameLocks noGrp="1"/>
          </p:cNvGraphicFramePr>
          <p:nvPr>
            <p:ph idx="1"/>
            <p:extLst>
              <p:ext uri="{D42A27DB-BD31-4B8C-83A1-F6EECF244321}">
                <p14:modId xmlns:p14="http://schemas.microsoft.com/office/powerpoint/2010/main" val="433826608"/>
              </p:ext>
            </p:extLst>
          </p:nvPr>
        </p:nvGraphicFramePr>
        <p:xfrm>
          <a:off x="3266520" y="1846262"/>
          <a:ext cx="5719286" cy="4676634"/>
        </p:xfrm>
        <a:graphic>
          <a:graphicData uri="http://schemas.openxmlformats.org/drawingml/2006/table">
            <a:tbl>
              <a:tblPr>
                <a:tableStyleId>{5C22544A-7EE6-4342-B048-85BDC9FD1C3A}</a:tableStyleId>
              </a:tblPr>
              <a:tblGrid>
                <a:gridCol w="1107830">
                  <a:extLst>
                    <a:ext uri="{9D8B030D-6E8A-4147-A177-3AD203B41FA5}">
                      <a16:colId xmlns:a16="http://schemas.microsoft.com/office/drawing/2014/main" val="202458727"/>
                    </a:ext>
                  </a:extLst>
                </a:gridCol>
                <a:gridCol w="2305728">
                  <a:extLst>
                    <a:ext uri="{9D8B030D-6E8A-4147-A177-3AD203B41FA5}">
                      <a16:colId xmlns:a16="http://schemas.microsoft.com/office/drawing/2014/main" val="2845686926"/>
                    </a:ext>
                  </a:extLst>
                </a:gridCol>
                <a:gridCol w="2305728">
                  <a:extLst>
                    <a:ext uri="{9D8B030D-6E8A-4147-A177-3AD203B41FA5}">
                      <a16:colId xmlns:a16="http://schemas.microsoft.com/office/drawing/2014/main" val="3610247576"/>
                    </a:ext>
                  </a:extLst>
                </a:gridCol>
              </a:tblGrid>
              <a:tr h="210869">
                <a:tc>
                  <a:txBody>
                    <a:bodyPr/>
                    <a:lstStyle/>
                    <a:p>
                      <a:pPr algn="ctr" fontAlgn="b"/>
                      <a:r>
                        <a:rPr lang="en-US" sz="1200" u="none" strike="noStrike">
                          <a:effectLst/>
                        </a:rPr>
                        <a:t>Operator</a:t>
                      </a:r>
                      <a:endParaRPr lang="en-US" sz="1200" b="1"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Description</a:t>
                      </a:r>
                      <a:endParaRPr lang="en-US" sz="1200" b="1"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Example</a:t>
                      </a:r>
                      <a:endParaRPr lang="en-US" sz="1200" b="1" i="0" u="none" strike="noStrike">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1120499467"/>
                  </a:ext>
                </a:extLst>
              </a:tr>
              <a:tr h="369471">
                <a:tc>
                  <a:txBody>
                    <a:bodyPr/>
                    <a:lstStyle/>
                    <a:p>
                      <a:pPr algn="ctr" fontAlgn="b"/>
                      <a:r>
                        <a:rPr lang="en-US" sz="1200" u="none" strike="noStrike">
                          <a:effectLst/>
                        </a:rPr>
                        <a:t>=</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Assigns values from right side operands to left side operand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c = a + b assigns value of a + b into c</a:t>
                      </a:r>
                      <a:endParaRPr lang="en-US" sz="1200" b="0" i="0" u="none" strike="noStrike">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2442457691"/>
                  </a:ext>
                </a:extLst>
              </a:tr>
              <a:tr h="540689">
                <a:tc>
                  <a:txBody>
                    <a:bodyPr/>
                    <a:lstStyle/>
                    <a:p>
                      <a:pPr algn="ctr" fontAlgn="b"/>
                      <a:r>
                        <a:rPr lang="en-US" sz="1200" u="none" strike="noStrike">
                          <a:effectLst/>
                        </a:rPr>
                        <a:t>+= Add 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It adds right operand to the left operand and assign the result to left operand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c += a is equivalent to c = c + a</a:t>
                      </a:r>
                      <a:endParaRPr lang="en-US" sz="1200" b="0" i="0" u="none" strike="noStrike">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1057608605"/>
                  </a:ext>
                </a:extLst>
              </a:tr>
              <a:tr h="540689">
                <a:tc>
                  <a:txBody>
                    <a:bodyPr/>
                    <a:lstStyle/>
                    <a:p>
                      <a:pPr algn="ctr" fontAlgn="b"/>
                      <a:r>
                        <a:rPr lang="en-US" sz="1200" u="none" strike="noStrike">
                          <a:effectLst/>
                        </a:rPr>
                        <a:t>-= Subtract 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It subtracts right operand from the left operand and assign the result to left operand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c -= a is equivalent to c = c - a</a:t>
                      </a:r>
                      <a:endParaRPr lang="en-US" sz="1200" b="0" i="0" u="none" strike="noStrike">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2393728548"/>
                  </a:ext>
                </a:extLst>
              </a:tr>
              <a:tr h="540689">
                <a:tc>
                  <a:txBody>
                    <a:bodyPr/>
                    <a:lstStyle/>
                    <a:p>
                      <a:pPr algn="ctr" fontAlgn="b"/>
                      <a:r>
                        <a:rPr lang="en-US" sz="1200" u="none" strike="noStrike">
                          <a:effectLst/>
                        </a:rPr>
                        <a:t>*= Multiply 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It multiplies right operand with the left operand and assign the result to left operand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c *= a is equivalent to c = c * a</a:t>
                      </a:r>
                      <a:endParaRPr lang="en-US" sz="1200" b="0" i="0" u="none" strike="noStrike">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2004821622"/>
                  </a:ext>
                </a:extLst>
              </a:tr>
              <a:tr h="540689">
                <a:tc>
                  <a:txBody>
                    <a:bodyPr/>
                    <a:lstStyle/>
                    <a:p>
                      <a:pPr algn="ctr" fontAlgn="b"/>
                      <a:r>
                        <a:rPr lang="en-US" sz="1200" u="none" strike="noStrike">
                          <a:effectLst/>
                        </a:rPr>
                        <a:t>/= Divide 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dirty="0">
                          <a:effectLst/>
                        </a:rPr>
                        <a:t>It divides left operand with the right operand and assign the result to left operand</a:t>
                      </a:r>
                      <a:endParaRPr lang="en-US" sz="1200" b="0" i="0" u="none" strike="noStrike" dirty="0">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c /= a is equivalent to c = c / ac /= a is equivalent to c = c / a</a:t>
                      </a:r>
                      <a:endParaRPr lang="en-US" sz="1200" b="0" i="0" u="none" strike="noStrike">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1392741258"/>
                  </a:ext>
                </a:extLst>
              </a:tr>
              <a:tr h="369471">
                <a:tc>
                  <a:txBody>
                    <a:bodyPr/>
                    <a:lstStyle/>
                    <a:p>
                      <a:pPr algn="ctr" fontAlgn="b"/>
                      <a:r>
                        <a:rPr lang="en-US" sz="1200" u="none" strike="noStrike">
                          <a:effectLst/>
                        </a:rPr>
                        <a:t>%= Modulus 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It takes modulus using two operands and assign the result to left operand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c %= a is equivalent to c = c % a</a:t>
                      </a:r>
                      <a:endParaRPr lang="en-US" sz="1200" b="0" i="0" u="none" strike="noStrike">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1613701764"/>
                  </a:ext>
                </a:extLst>
              </a:tr>
              <a:tr h="540689">
                <a:tc>
                  <a:txBody>
                    <a:bodyPr/>
                    <a:lstStyle/>
                    <a:p>
                      <a:pPr algn="ctr" fontAlgn="b"/>
                      <a:r>
                        <a:rPr lang="en-US" sz="1200" u="none" strike="noStrike">
                          <a:effectLst/>
                        </a:rPr>
                        <a:t>**= Exponent 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Performs exponential (power) calculation on operators and assign value to the left operand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c **= a is equivalent to c = c ** a</a:t>
                      </a:r>
                      <a:endParaRPr lang="en-US" sz="1200" b="0" i="0" u="none" strike="noStrike">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3871251216"/>
                  </a:ext>
                </a:extLst>
              </a:tr>
              <a:tr h="369471">
                <a:tc>
                  <a:txBody>
                    <a:bodyPr/>
                    <a:lstStyle/>
                    <a:p>
                      <a:pPr algn="ctr" fontAlgn="b"/>
                      <a:r>
                        <a:rPr lang="en-US" sz="1200" u="none" strike="noStrike">
                          <a:effectLst/>
                        </a:rPr>
                        <a:t>//= Floor Division</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a:effectLst/>
                        </a:rPr>
                        <a:t>It performs floor division on operators and assign value to the left operand</a:t>
                      </a:r>
                      <a:endParaRPr lang="en-US" sz="1200" b="0" i="0" u="none" strike="noStrike">
                        <a:solidFill>
                          <a:srgbClr val="313131"/>
                        </a:solidFill>
                        <a:effectLst/>
                        <a:latin typeface="Calibri" panose="020F0502020204030204" pitchFamily="34" charset="0"/>
                      </a:endParaRPr>
                    </a:p>
                  </a:txBody>
                  <a:tcPr marL="9011" marR="9011" marT="9011" marB="43255" anchor="b"/>
                </a:tc>
                <a:tc>
                  <a:txBody>
                    <a:bodyPr/>
                    <a:lstStyle/>
                    <a:p>
                      <a:pPr algn="ctr" fontAlgn="b"/>
                      <a:r>
                        <a:rPr lang="en-US" sz="1200" u="none" strike="noStrike" dirty="0">
                          <a:effectLst/>
                        </a:rPr>
                        <a:t>c //= a is equivalent to c = c // a</a:t>
                      </a:r>
                      <a:endParaRPr lang="en-US" sz="1200" b="0" i="0" u="none" strike="noStrike" dirty="0">
                        <a:solidFill>
                          <a:srgbClr val="313131"/>
                        </a:solidFill>
                        <a:effectLst/>
                        <a:latin typeface="Calibri" panose="020F0502020204030204" pitchFamily="34" charset="0"/>
                      </a:endParaRPr>
                    </a:p>
                  </a:txBody>
                  <a:tcPr marL="9011" marR="9011" marT="9011" marB="43255" anchor="b"/>
                </a:tc>
                <a:extLst>
                  <a:ext uri="{0D108BD9-81ED-4DB2-BD59-A6C34878D82A}">
                    <a16:rowId xmlns:a16="http://schemas.microsoft.com/office/drawing/2014/main" val="3041135353"/>
                  </a:ext>
                </a:extLst>
              </a:tr>
            </a:tbl>
          </a:graphicData>
        </a:graphic>
      </p:graphicFrame>
    </p:spTree>
    <p:extLst>
      <p:ext uri="{BB962C8B-B14F-4D97-AF65-F5344CB8AC3E}">
        <p14:creationId xmlns:p14="http://schemas.microsoft.com/office/powerpoint/2010/main" val="363152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BBE4-434E-46CF-AEF6-7D38ED3957E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0F384A6-E399-4B51-8648-9E2399F5781D}"/>
              </a:ext>
            </a:extLst>
          </p:cNvPr>
          <p:cNvSpPr>
            <a:spLocks noGrp="1"/>
          </p:cNvSpPr>
          <p:nvPr>
            <p:ph idx="1"/>
          </p:nvPr>
        </p:nvSpPr>
        <p:spPr/>
        <p:txBody>
          <a:bodyPr/>
          <a:lstStyle/>
          <a:p>
            <a:r>
              <a:rPr lang="en-US" b="1" dirty="0"/>
              <a:t>Python is Interpreted</a:t>
            </a:r>
            <a:r>
              <a:rPr lang="en-US" dirty="0"/>
              <a:t> − Python is processed at runtime by the interpreter. You do not need to compile your program before executing it. This is similar to PERL and PHP.</a:t>
            </a:r>
          </a:p>
          <a:p>
            <a:r>
              <a:rPr lang="en-US" b="1" dirty="0"/>
              <a:t>Python is Interactive</a:t>
            </a:r>
            <a:r>
              <a:rPr lang="en-US" dirty="0"/>
              <a:t> − You can actually sit at a Python prompt and interact with the interpreter directly to write your programs.</a:t>
            </a:r>
          </a:p>
          <a:p>
            <a:r>
              <a:rPr lang="en-US" b="1" dirty="0"/>
              <a:t>Python is Object-Oriented</a:t>
            </a:r>
            <a:r>
              <a:rPr lang="en-US" dirty="0"/>
              <a:t> − Python supports Object-Oriented style or technique of programming that encapsulates code within objects.</a:t>
            </a:r>
          </a:p>
          <a:p>
            <a:r>
              <a:rPr lang="en-US" b="1" dirty="0"/>
              <a:t>Python is a Beginner's Language</a:t>
            </a:r>
            <a:r>
              <a:rPr lang="en-US" dirty="0"/>
              <a:t> − Python is a great language for the beginner-level programmers and supports the development of a wide range of applications from simple text processing to WWW browsers to games.</a:t>
            </a:r>
          </a:p>
          <a:p>
            <a:endParaRPr lang="en-US" dirty="0"/>
          </a:p>
        </p:txBody>
      </p:sp>
    </p:spTree>
    <p:extLst>
      <p:ext uri="{BB962C8B-B14F-4D97-AF65-F5344CB8AC3E}">
        <p14:creationId xmlns:p14="http://schemas.microsoft.com/office/powerpoint/2010/main" val="4224689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13F1-A810-466C-A1B8-AFA772666A2B}"/>
              </a:ext>
            </a:extLst>
          </p:cNvPr>
          <p:cNvSpPr>
            <a:spLocks noGrp="1"/>
          </p:cNvSpPr>
          <p:nvPr>
            <p:ph type="title"/>
          </p:nvPr>
        </p:nvSpPr>
        <p:spPr/>
        <p:txBody>
          <a:bodyPr/>
          <a:lstStyle/>
          <a:p>
            <a:r>
              <a:rPr lang="en-US" dirty="0"/>
              <a:t>Python Bitwise Operators</a:t>
            </a:r>
          </a:p>
        </p:txBody>
      </p:sp>
      <p:graphicFrame>
        <p:nvGraphicFramePr>
          <p:cNvPr id="4" name="Content Placeholder 3">
            <a:extLst>
              <a:ext uri="{FF2B5EF4-FFF2-40B4-BE49-F238E27FC236}">
                <a16:creationId xmlns:a16="http://schemas.microsoft.com/office/drawing/2014/main" id="{36629321-B4E5-4064-B0B4-EC1CA5B96F1C}"/>
              </a:ext>
            </a:extLst>
          </p:cNvPr>
          <p:cNvGraphicFramePr>
            <a:graphicFrameLocks noGrp="1"/>
          </p:cNvGraphicFramePr>
          <p:nvPr>
            <p:ph idx="1"/>
            <p:extLst>
              <p:ext uri="{D42A27DB-BD31-4B8C-83A1-F6EECF244321}">
                <p14:modId xmlns:p14="http://schemas.microsoft.com/office/powerpoint/2010/main" val="975853660"/>
              </p:ext>
            </p:extLst>
          </p:nvPr>
        </p:nvGraphicFramePr>
        <p:xfrm>
          <a:off x="2615636" y="1953947"/>
          <a:ext cx="6578601" cy="4227195"/>
        </p:xfrm>
        <a:graphic>
          <a:graphicData uri="http://schemas.openxmlformats.org/drawingml/2006/table">
            <a:tbl>
              <a:tblPr>
                <a:tableStyleId>{5C22544A-7EE6-4342-B048-85BDC9FD1C3A}</a:tableStyleId>
              </a:tblPr>
              <a:tblGrid>
                <a:gridCol w="1704153">
                  <a:extLst>
                    <a:ext uri="{9D8B030D-6E8A-4147-A177-3AD203B41FA5}">
                      <a16:colId xmlns:a16="http://schemas.microsoft.com/office/drawing/2014/main" val="1455084211"/>
                    </a:ext>
                  </a:extLst>
                </a:gridCol>
                <a:gridCol w="2437224">
                  <a:extLst>
                    <a:ext uri="{9D8B030D-6E8A-4147-A177-3AD203B41FA5}">
                      <a16:colId xmlns:a16="http://schemas.microsoft.com/office/drawing/2014/main" val="2940713864"/>
                    </a:ext>
                  </a:extLst>
                </a:gridCol>
                <a:gridCol w="2437224">
                  <a:extLst>
                    <a:ext uri="{9D8B030D-6E8A-4147-A177-3AD203B41FA5}">
                      <a16:colId xmlns:a16="http://schemas.microsoft.com/office/drawing/2014/main" val="1042924065"/>
                    </a:ext>
                  </a:extLst>
                </a:gridCol>
              </a:tblGrid>
              <a:tr h="190500">
                <a:tc>
                  <a:txBody>
                    <a:bodyPr/>
                    <a:lstStyle/>
                    <a:p>
                      <a:pPr algn="ctr" fontAlgn="b"/>
                      <a:r>
                        <a:rPr lang="en-US" sz="1400" u="none" strike="noStrike">
                          <a:effectLst/>
                        </a:rPr>
                        <a:t>Operator</a:t>
                      </a:r>
                      <a:endParaRPr lang="en-US" sz="1400" b="1"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Description</a:t>
                      </a:r>
                      <a:endParaRPr lang="en-US" sz="1400" b="1"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Example</a:t>
                      </a:r>
                      <a:endParaRPr lang="en-US" sz="1400" b="1"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458093972"/>
                  </a:ext>
                </a:extLst>
              </a:tr>
              <a:tr h="381000">
                <a:tc>
                  <a:txBody>
                    <a:bodyPr/>
                    <a:lstStyle/>
                    <a:p>
                      <a:pPr algn="ctr" fontAlgn="b"/>
                      <a:r>
                        <a:rPr lang="en-US" sz="1400" u="none" strike="noStrike" dirty="0">
                          <a:effectLst/>
                        </a:rPr>
                        <a:t>&amp; Binary AND</a:t>
                      </a:r>
                      <a:endParaRPr lang="en-US" sz="1400" b="0" i="0" u="none" strike="noStrike" dirty="0">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Operator copies a bit, to the result, if it exists in both operands</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(a &amp; b) (means 0000 1100)</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19990561"/>
                  </a:ext>
                </a:extLst>
              </a:tr>
              <a:tr h="381000">
                <a:tc>
                  <a:txBody>
                    <a:bodyPr/>
                    <a:lstStyle/>
                    <a:p>
                      <a:pPr algn="ctr" fontAlgn="b"/>
                      <a:r>
                        <a:rPr lang="en-US" sz="1400" u="none" strike="noStrike">
                          <a:effectLst/>
                        </a:rPr>
                        <a:t>| Binary OR</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It copies a bit, if it exists in either operand.</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(a | b) = 61 (means 0011 1101)</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087947905"/>
                  </a:ext>
                </a:extLst>
              </a:tr>
              <a:tr h="381000">
                <a:tc>
                  <a:txBody>
                    <a:bodyPr/>
                    <a:lstStyle/>
                    <a:p>
                      <a:pPr algn="ctr" fontAlgn="b"/>
                      <a:r>
                        <a:rPr lang="en-US" sz="1400" u="none" strike="noStrike">
                          <a:effectLst/>
                        </a:rPr>
                        <a:t>^ Binary XOR</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It copies the bit, if it is set in one operand but not both.</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(a ^ b) = 49 (means 0011 0001)</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70015425"/>
                  </a:ext>
                </a:extLst>
              </a:tr>
              <a:tr h="571500">
                <a:tc>
                  <a:txBody>
                    <a:bodyPr/>
                    <a:lstStyle/>
                    <a:p>
                      <a:pPr algn="ctr" fontAlgn="b"/>
                      <a:r>
                        <a:rPr lang="en-US" sz="1400" u="none" strike="noStrike">
                          <a:effectLst/>
                        </a:rPr>
                        <a:t>~ Binary Ones Complement</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It is unary and has the effect of 'flipping' bits.</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(~a ) = -61 (means 1100 0011 in 2's complement form due to a signed binary number.</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749467304"/>
                  </a:ext>
                </a:extLst>
              </a:tr>
              <a:tr h="571500">
                <a:tc>
                  <a:txBody>
                    <a:bodyPr/>
                    <a:lstStyle/>
                    <a:p>
                      <a:pPr algn="ctr" fontAlgn="b"/>
                      <a:r>
                        <a:rPr lang="en-US" sz="1400" u="none" strike="noStrike">
                          <a:effectLst/>
                        </a:rPr>
                        <a:t>&lt;&lt; Binary Left Shift</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The left operand's value is moved left by the number of bits specified by the right operand.</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a &lt;&lt; = 240 (means 1111 0000)</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29378840"/>
                  </a:ext>
                </a:extLst>
              </a:tr>
              <a:tr h="571500">
                <a:tc>
                  <a:txBody>
                    <a:bodyPr/>
                    <a:lstStyle/>
                    <a:p>
                      <a:pPr algn="ctr" fontAlgn="b"/>
                      <a:r>
                        <a:rPr lang="en-US" sz="1400" u="none" strike="noStrike">
                          <a:effectLst/>
                        </a:rPr>
                        <a:t>&gt;&gt; Binary Right Shift</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The left operand's value is moved right by the number of bits specified by the right operand.</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a &gt;&gt; = 15 (means 0000 1111)</a:t>
                      </a:r>
                      <a:endParaRPr lang="en-US" sz="1400" b="0" i="0" u="none" strike="noStrike" dirty="0">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87403932"/>
                  </a:ext>
                </a:extLst>
              </a:tr>
            </a:tbl>
          </a:graphicData>
        </a:graphic>
      </p:graphicFrame>
    </p:spTree>
    <p:extLst>
      <p:ext uri="{BB962C8B-B14F-4D97-AF65-F5344CB8AC3E}">
        <p14:creationId xmlns:p14="http://schemas.microsoft.com/office/powerpoint/2010/main" val="1566406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7A2F-6FFC-4E36-ABA5-E27CB60E6629}"/>
              </a:ext>
            </a:extLst>
          </p:cNvPr>
          <p:cNvSpPr>
            <a:spLocks noGrp="1"/>
          </p:cNvSpPr>
          <p:nvPr>
            <p:ph type="title"/>
          </p:nvPr>
        </p:nvSpPr>
        <p:spPr/>
        <p:txBody>
          <a:bodyPr/>
          <a:lstStyle/>
          <a:p>
            <a:r>
              <a:rPr lang="en-US" dirty="0"/>
              <a:t>Python Logical Operators</a:t>
            </a:r>
          </a:p>
        </p:txBody>
      </p:sp>
      <p:graphicFrame>
        <p:nvGraphicFramePr>
          <p:cNvPr id="4" name="Content Placeholder 3">
            <a:extLst>
              <a:ext uri="{FF2B5EF4-FFF2-40B4-BE49-F238E27FC236}">
                <a16:creationId xmlns:a16="http://schemas.microsoft.com/office/drawing/2014/main" id="{160E43E2-146F-46BF-81AE-7B8DFABD8F9E}"/>
              </a:ext>
            </a:extLst>
          </p:cNvPr>
          <p:cNvGraphicFramePr>
            <a:graphicFrameLocks noGrp="1"/>
          </p:cNvGraphicFramePr>
          <p:nvPr>
            <p:ph idx="1"/>
            <p:extLst>
              <p:ext uri="{D42A27DB-BD31-4B8C-83A1-F6EECF244321}">
                <p14:modId xmlns:p14="http://schemas.microsoft.com/office/powerpoint/2010/main" val="1312315017"/>
              </p:ext>
            </p:extLst>
          </p:nvPr>
        </p:nvGraphicFramePr>
        <p:xfrm>
          <a:off x="2240577" y="2142756"/>
          <a:ext cx="6591300" cy="2415540"/>
        </p:xfrm>
        <a:graphic>
          <a:graphicData uri="http://schemas.openxmlformats.org/drawingml/2006/table">
            <a:tbl>
              <a:tblPr>
                <a:tableStyleId>{5C22544A-7EE6-4342-B048-85BDC9FD1C3A}</a:tableStyleId>
              </a:tblPr>
              <a:tblGrid>
                <a:gridCol w="1714500">
                  <a:extLst>
                    <a:ext uri="{9D8B030D-6E8A-4147-A177-3AD203B41FA5}">
                      <a16:colId xmlns:a16="http://schemas.microsoft.com/office/drawing/2014/main" val="1931085444"/>
                    </a:ext>
                  </a:extLst>
                </a:gridCol>
                <a:gridCol w="2438400">
                  <a:extLst>
                    <a:ext uri="{9D8B030D-6E8A-4147-A177-3AD203B41FA5}">
                      <a16:colId xmlns:a16="http://schemas.microsoft.com/office/drawing/2014/main" val="1132238178"/>
                    </a:ext>
                  </a:extLst>
                </a:gridCol>
                <a:gridCol w="2438400">
                  <a:extLst>
                    <a:ext uri="{9D8B030D-6E8A-4147-A177-3AD203B41FA5}">
                      <a16:colId xmlns:a16="http://schemas.microsoft.com/office/drawing/2014/main" val="3618769843"/>
                    </a:ext>
                  </a:extLst>
                </a:gridCol>
              </a:tblGrid>
              <a:tr h="190500">
                <a:tc>
                  <a:txBody>
                    <a:bodyPr/>
                    <a:lstStyle/>
                    <a:p>
                      <a:pPr algn="ctr" fontAlgn="b"/>
                      <a:r>
                        <a:rPr lang="en-US" sz="1600" u="none" strike="noStrike" dirty="0">
                          <a:effectLst/>
                        </a:rPr>
                        <a:t>Operator</a:t>
                      </a:r>
                      <a:endParaRPr lang="en-US" sz="16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tc>
                  <a:txBody>
                    <a:bodyPr/>
                    <a:lstStyle/>
                    <a:p>
                      <a:pPr algn="ctr" fontAlgn="b"/>
                      <a:r>
                        <a:rPr lang="en-US" sz="1600" u="none" strike="noStrike" dirty="0">
                          <a:effectLst/>
                        </a:rPr>
                        <a:t>Description</a:t>
                      </a:r>
                      <a:endParaRPr lang="en-US" sz="16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tc>
                  <a:txBody>
                    <a:bodyPr/>
                    <a:lstStyle/>
                    <a:p>
                      <a:pPr algn="ctr" fontAlgn="b"/>
                      <a:r>
                        <a:rPr lang="en-US" sz="1600" u="none" strike="noStrike" dirty="0">
                          <a:effectLst/>
                        </a:rPr>
                        <a:t>Example</a:t>
                      </a:r>
                      <a:endParaRPr lang="en-US" sz="16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extLst>
                  <a:ext uri="{0D108BD9-81ED-4DB2-BD59-A6C34878D82A}">
                    <a16:rowId xmlns:a16="http://schemas.microsoft.com/office/drawing/2014/main" val="1589433745"/>
                  </a:ext>
                </a:extLst>
              </a:tr>
              <a:tr h="381000">
                <a:tc>
                  <a:txBody>
                    <a:bodyPr/>
                    <a:lstStyle/>
                    <a:p>
                      <a:pPr algn="ctr" fontAlgn="b"/>
                      <a:r>
                        <a:rPr lang="en-US" sz="1600" u="none" strike="noStrike">
                          <a:effectLst/>
                        </a:rPr>
                        <a:t>and Logical AND</a:t>
                      </a:r>
                      <a:endParaRPr lang="en-US" sz="16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600" u="none" strike="noStrike" dirty="0">
                          <a:effectLst/>
                        </a:rPr>
                        <a:t>If both the operands are true then condition becomes true.</a:t>
                      </a:r>
                      <a:endParaRPr lang="en-US" sz="1600" b="0" i="0" u="none" strike="noStrike" dirty="0">
                        <a:solidFill>
                          <a:srgbClr val="313131"/>
                        </a:solidFill>
                        <a:effectLst/>
                        <a:latin typeface="Calibri" panose="020F0502020204030204" pitchFamily="34" charset="0"/>
                      </a:endParaRPr>
                    </a:p>
                  </a:txBody>
                  <a:tcPr marL="9525" marR="9525" marT="9525" anchor="b"/>
                </a:tc>
                <a:tc>
                  <a:txBody>
                    <a:bodyPr/>
                    <a:lstStyle/>
                    <a:p>
                      <a:pPr algn="ctr" fontAlgn="b"/>
                      <a:r>
                        <a:rPr lang="en-US" sz="1600" u="none" strike="noStrike">
                          <a:effectLst/>
                        </a:rPr>
                        <a:t>(a and b) is False.</a:t>
                      </a:r>
                      <a:endParaRPr lang="en-US" sz="16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858071873"/>
                  </a:ext>
                </a:extLst>
              </a:tr>
              <a:tr h="381000">
                <a:tc>
                  <a:txBody>
                    <a:bodyPr/>
                    <a:lstStyle/>
                    <a:p>
                      <a:pPr algn="ctr" fontAlgn="b"/>
                      <a:r>
                        <a:rPr lang="en-US" sz="1600" u="none" strike="noStrike">
                          <a:effectLst/>
                        </a:rPr>
                        <a:t>or Logical OR</a:t>
                      </a:r>
                      <a:endParaRPr lang="en-US" sz="16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600" u="none" strike="noStrike" dirty="0">
                          <a:effectLst/>
                        </a:rPr>
                        <a:t>If any of the two operands are non-zero then condition becomes true.</a:t>
                      </a:r>
                      <a:endParaRPr lang="en-US" sz="1600" b="0" i="0" u="none" strike="noStrike" dirty="0">
                        <a:solidFill>
                          <a:srgbClr val="313131"/>
                        </a:solidFill>
                        <a:effectLst/>
                        <a:latin typeface="Calibri" panose="020F0502020204030204" pitchFamily="34" charset="0"/>
                      </a:endParaRPr>
                    </a:p>
                  </a:txBody>
                  <a:tcPr marL="9525" marR="9525" marT="9525" anchor="b"/>
                </a:tc>
                <a:tc>
                  <a:txBody>
                    <a:bodyPr/>
                    <a:lstStyle/>
                    <a:p>
                      <a:pPr algn="ctr" fontAlgn="b"/>
                      <a:r>
                        <a:rPr lang="en-US" sz="1600" u="none" strike="noStrike">
                          <a:effectLst/>
                        </a:rPr>
                        <a:t>(a or b) is True.</a:t>
                      </a:r>
                      <a:endParaRPr lang="en-US" sz="16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2716917766"/>
                  </a:ext>
                </a:extLst>
              </a:tr>
              <a:tr h="381000">
                <a:tc>
                  <a:txBody>
                    <a:bodyPr/>
                    <a:lstStyle/>
                    <a:p>
                      <a:pPr algn="ctr" fontAlgn="b"/>
                      <a:r>
                        <a:rPr lang="en-US" sz="1600" u="none" strike="noStrike">
                          <a:effectLst/>
                        </a:rPr>
                        <a:t>not Logical NOT</a:t>
                      </a:r>
                      <a:endParaRPr lang="en-US" sz="16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600" u="none" strike="noStrike">
                          <a:effectLst/>
                        </a:rPr>
                        <a:t>Used to reverse the logical state of its operand.</a:t>
                      </a:r>
                      <a:endParaRPr lang="en-US" sz="16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600" u="none" strike="noStrike" dirty="0">
                          <a:effectLst/>
                        </a:rPr>
                        <a:t>Not(a and b) is True.</a:t>
                      </a:r>
                      <a:endParaRPr lang="en-US" sz="1600" b="0" i="0" u="none" strike="noStrike" dirty="0">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33906251"/>
                  </a:ext>
                </a:extLst>
              </a:tr>
            </a:tbl>
          </a:graphicData>
        </a:graphic>
      </p:graphicFrame>
    </p:spTree>
    <p:extLst>
      <p:ext uri="{BB962C8B-B14F-4D97-AF65-F5344CB8AC3E}">
        <p14:creationId xmlns:p14="http://schemas.microsoft.com/office/powerpoint/2010/main" val="318397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7B3F-6C17-42B4-8DF0-01DDE89351D7}"/>
              </a:ext>
            </a:extLst>
          </p:cNvPr>
          <p:cNvSpPr>
            <a:spLocks noGrp="1"/>
          </p:cNvSpPr>
          <p:nvPr>
            <p:ph type="title"/>
          </p:nvPr>
        </p:nvSpPr>
        <p:spPr/>
        <p:txBody>
          <a:bodyPr/>
          <a:lstStyle/>
          <a:p>
            <a:r>
              <a:rPr lang="en-US" dirty="0"/>
              <a:t>Python Membership Operators</a:t>
            </a:r>
          </a:p>
        </p:txBody>
      </p:sp>
      <p:graphicFrame>
        <p:nvGraphicFramePr>
          <p:cNvPr id="4" name="Content Placeholder 3">
            <a:extLst>
              <a:ext uri="{FF2B5EF4-FFF2-40B4-BE49-F238E27FC236}">
                <a16:creationId xmlns:a16="http://schemas.microsoft.com/office/drawing/2014/main" id="{BAC01301-BA13-44F3-A9AC-19B831761527}"/>
              </a:ext>
            </a:extLst>
          </p:cNvPr>
          <p:cNvGraphicFramePr>
            <a:graphicFrameLocks noGrp="1"/>
          </p:cNvGraphicFramePr>
          <p:nvPr>
            <p:ph idx="1"/>
            <p:extLst>
              <p:ext uri="{D42A27DB-BD31-4B8C-83A1-F6EECF244321}">
                <p14:modId xmlns:p14="http://schemas.microsoft.com/office/powerpoint/2010/main" val="450671985"/>
              </p:ext>
            </p:extLst>
          </p:nvPr>
        </p:nvGraphicFramePr>
        <p:xfrm>
          <a:off x="2824163" y="3174683"/>
          <a:ext cx="6604000" cy="1659255"/>
        </p:xfrm>
        <a:graphic>
          <a:graphicData uri="http://schemas.openxmlformats.org/drawingml/2006/table">
            <a:tbl>
              <a:tblPr>
                <a:tableStyleId>{5C22544A-7EE6-4342-B048-85BDC9FD1C3A}</a:tableStyleId>
              </a:tblPr>
              <a:tblGrid>
                <a:gridCol w="1727200">
                  <a:extLst>
                    <a:ext uri="{9D8B030D-6E8A-4147-A177-3AD203B41FA5}">
                      <a16:colId xmlns:a16="http://schemas.microsoft.com/office/drawing/2014/main" val="2375822161"/>
                    </a:ext>
                  </a:extLst>
                </a:gridCol>
                <a:gridCol w="2438400">
                  <a:extLst>
                    <a:ext uri="{9D8B030D-6E8A-4147-A177-3AD203B41FA5}">
                      <a16:colId xmlns:a16="http://schemas.microsoft.com/office/drawing/2014/main" val="491536009"/>
                    </a:ext>
                  </a:extLst>
                </a:gridCol>
                <a:gridCol w="2438400">
                  <a:extLst>
                    <a:ext uri="{9D8B030D-6E8A-4147-A177-3AD203B41FA5}">
                      <a16:colId xmlns:a16="http://schemas.microsoft.com/office/drawing/2014/main" val="1610787039"/>
                    </a:ext>
                  </a:extLst>
                </a:gridCol>
              </a:tblGrid>
              <a:tr h="190500">
                <a:tc>
                  <a:txBody>
                    <a:bodyPr/>
                    <a:lstStyle/>
                    <a:p>
                      <a:pPr algn="ctr" fontAlgn="b"/>
                      <a:r>
                        <a:rPr lang="en-US" sz="1400" b="1" u="none" strike="noStrike" dirty="0">
                          <a:effectLst/>
                        </a:rPr>
                        <a:t>Operator</a:t>
                      </a:r>
                      <a:endParaRPr lang="en-US" sz="14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tc>
                  <a:txBody>
                    <a:bodyPr/>
                    <a:lstStyle/>
                    <a:p>
                      <a:pPr algn="ctr" fontAlgn="b"/>
                      <a:r>
                        <a:rPr lang="en-US" sz="1400" b="1" u="none" strike="noStrike" dirty="0">
                          <a:effectLst/>
                        </a:rPr>
                        <a:t>Description</a:t>
                      </a:r>
                      <a:endParaRPr lang="en-US" sz="14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tc>
                  <a:txBody>
                    <a:bodyPr/>
                    <a:lstStyle/>
                    <a:p>
                      <a:pPr algn="ctr" fontAlgn="b"/>
                      <a:r>
                        <a:rPr lang="en-US" sz="1400" b="1" u="none" strike="noStrike" dirty="0">
                          <a:effectLst/>
                        </a:rPr>
                        <a:t>Example</a:t>
                      </a:r>
                      <a:endParaRPr lang="en-US" sz="14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extLst>
                  <a:ext uri="{0D108BD9-81ED-4DB2-BD59-A6C34878D82A}">
                    <a16:rowId xmlns:a16="http://schemas.microsoft.com/office/drawing/2014/main" val="1216404982"/>
                  </a:ext>
                </a:extLst>
              </a:tr>
              <a:tr h="571500">
                <a:tc>
                  <a:txBody>
                    <a:bodyPr/>
                    <a:lstStyle/>
                    <a:p>
                      <a:pPr algn="ctr" fontAlgn="b"/>
                      <a:r>
                        <a:rPr lang="en-US" sz="1400" u="none" strike="noStrike" dirty="0">
                          <a:effectLst/>
                        </a:rPr>
                        <a:t>in</a:t>
                      </a:r>
                      <a:endParaRPr lang="en-US" sz="1400" b="0" i="0" u="none" strike="noStrike" dirty="0">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Evaluates to true if it finds a variable in the specified sequence and false otherwise.</a:t>
                      </a:r>
                      <a:endParaRPr lang="en-US" sz="1400" b="0" i="0" u="none" strike="noStrike" dirty="0">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x in y, here in results in a 1 if x is a member of sequence y.</a:t>
                      </a:r>
                      <a:endParaRPr lang="en-US" sz="1400" b="0" i="0" u="none" strike="noStrike">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513695552"/>
                  </a:ext>
                </a:extLst>
              </a:tr>
              <a:tr h="571500">
                <a:tc>
                  <a:txBody>
                    <a:bodyPr/>
                    <a:lstStyle/>
                    <a:p>
                      <a:pPr algn="ctr" fontAlgn="b"/>
                      <a:r>
                        <a:rPr lang="en-US" sz="1400" u="none" strike="noStrike">
                          <a:effectLst/>
                        </a:rPr>
                        <a:t>not in</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Evaluates to true if it does not finds a variable in the specified sequence and false otherwise.</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x not in y, here not in results in a 1 if x is not a member of sequence y.</a:t>
                      </a:r>
                      <a:endParaRPr lang="en-US" sz="1400" b="0" i="0" u="none" strike="noStrike" dirty="0">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62745245"/>
                  </a:ext>
                </a:extLst>
              </a:tr>
            </a:tbl>
          </a:graphicData>
        </a:graphic>
      </p:graphicFrame>
      <p:sp>
        <p:nvSpPr>
          <p:cNvPr id="5" name="Rectangle 4">
            <a:extLst>
              <a:ext uri="{FF2B5EF4-FFF2-40B4-BE49-F238E27FC236}">
                <a16:creationId xmlns:a16="http://schemas.microsoft.com/office/drawing/2014/main" id="{568DE949-D779-44BC-9CA2-60E63AAC03CD}"/>
              </a:ext>
            </a:extLst>
          </p:cNvPr>
          <p:cNvSpPr/>
          <p:nvPr/>
        </p:nvSpPr>
        <p:spPr>
          <a:xfrm>
            <a:off x="1097280" y="1994356"/>
            <a:ext cx="10332720" cy="646331"/>
          </a:xfrm>
          <a:prstGeom prst="rect">
            <a:avLst/>
          </a:prstGeom>
        </p:spPr>
        <p:txBody>
          <a:bodyPr wrap="square">
            <a:spAutoFit/>
          </a:bodyPr>
          <a:lstStyle/>
          <a:p>
            <a:r>
              <a:rPr lang="en-US" dirty="0">
                <a:solidFill>
                  <a:srgbClr val="000000"/>
                </a:solidFill>
                <a:latin typeface="Verdana" panose="020B0604030504040204" pitchFamily="34" charset="0"/>
              </a:rPr>
              <a:t>Python’s membership operators test for membership in a sequence, such as strings, lists, or tuples. There are two membership operators as explained below −</a:t>
            </a:r>
            <a:endParaRPr lang="en-US" dirty="0"/>
          </a:p>
        </p:txBody>
      </p:sp>
    </p:spTree>
    <p:extLst>
      <p:ext uri="{BB962C8B-B14F-4D97-AF65-F5344CB8AC3E}">
        <p14:creationId xmlns:p14="http://schemas.microsoft.com/office/powerpoint/2010/main" val="3435376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55D7-0F6E-428D-9DE8-31C88BBCB3AB}"/>
              </a:ext>
            </a:extLst>
          </p:cNvPr>
          <p:cNvSpPr>
            <a:spLocks noGrp="1"/>
          </p:cNvSpPr>
          <p:nvPr>
            <p:ph type="title"/>
          </p:nvPr>
        </p:nvSpPr>
        <p:spPr/>
        <p:txBody>
          <a:bodyPr/>
          <a:lstStyle/>
          <a:p>
            <a:r>
              <a:rPr lang="en-US" dirty="0"/>
              <a:t>Python Identity Operators</a:t>
            </a:r>
          </a:p>
        </p:txBody>
      </p:sp>
      <p:graphicFrame>
        <p:nvGraphicFramePr>
          <p:cNvPr id="4" name="Content Placeholder 3">
            <a:extLst>
              <a:ext uri="{FF2B5EF4-FFF2-40B4-BE49-F238E27FC236}">
                <a16:creationId xmlns:a16="http://schemas.microsoft.com/office/drawing/2014/main" id="{70E328B2-2725-42FE-AB63-EB68FF283988}"/>
              </a:ext>
            </a:extLst>
          </p:cNvPr>
          <p:cNvGraphicFramePr>
            <a:graphicFrameLocks noGrp="1"/>
          </p:cNvGraphicFramePr>
          <p:nvPr>
            <p:ph idx="1"/>
            <p:extLst>
              <p:ext uri="{D42A27DB-BD31-4B8C-83A1-F6EECF244321}">
                <p14:modId xmlns:p14="http://schemas.microsoft.com/office/powerpoint/2010/main" val="3542121868"/>
              </p:ext>
            </p:extLst>
          </p:nvPr>
        </p:nvGraphicFramePr>
        <p:xfrm>
          <a:off x="2817813" y="3174683"/>
          <a:ext cx="6616700" cy="2085975"/>
        </p:xfrm>
        <a:graphic>
          <a:graphicData uri="http://schemas.openxmlformats.org/drawingml/2006/table">
            <a:tbl>
              <a:tblPr>
                <a:tableStyleId>{5C22544A-7EE6-4342-B048-85BDC9FD1C3A}</a:tableStyleId>
              </a:tblPr>
              <a:tblGrid>
                <a:gridCol w="1739900">
                  <a:extLst>
                    <a:ext uri="{9D8B030D-6E8A-4147-A177-3AD203B41FA5}">
                      <a16:colId xmlns:a16="http://schemas.microsoft.com/office/drawing/2014/main" val="563893850"/>
                    </a:ext>
                  </a:extLst>
                </a:gridCol>
                <a:gridCol w="2438400">
                  <a:extLst>
                    <a:ext uri="{9D8B030D-6E8A-4147-A177-3AD203B41FA5}">
                      <a16:colId xmlns:a16="http://schemas.microsoft.com/office/drawing/2014/main" val="82359363"/>
                    </a:ext>
                  </a:extLst>
                </a:gridCol>
                <a:gridCol w="2438400">
                  <a:extLst>
                    <a:ext uri="{9D8B030D-6E8A-4147-A177-3AD203B41FA5}">
                      <a16:colId xmlns:a16="http://schemas.microsoft.com/office/drawing/2014/main" val="1230219376"/>
                    </a:ext>
                  </a:extLst>
                </a:gridCol>
              </a:tblGrid>
              <a:tr h="190500">
                <a:tc>
                  <a:txBody>
                    <a:bodyPr/>
                    <a:lstStyle/>
                    <a:p>
                      <a:pPr algn="ctr" fontAlgn="b"/>
                      <a:r>
                        <a:rPr lang="en-US" sz="1400" b="1" u="none" strike="noStrike" dirty="0">
                          <a:effectLst/>
                        </a:rPr>
                        <a:t>Operator</a:t>
                      </a:r>
                      <a:endParaRPr lang="en-US" sz="14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tc>
                  <a:txBody>
                    <a:bodyPr/>
                    <a:lstStyle/>
                    <a:p>
                      <a:pPr algn="ctr" fontAlgn="b"/>
                      <a:r>
                        <a:rPr lang="en-US" sz="1400" b="1" u="none" strike="noStrike">
                          <a:effectLst/>
                        </a:rPr>
                        <a:t>Description</a:t>
                      </a:r>
                      <a:endParaRPr lang="en-US" sz="1400" b="1" i="0" u="none" strike="noStrike">
                        <a:solidFill>
                          <a:srgbClr val="313131"/>
                        </a:solidFill>
                        <a:effectLst/>
                        <a:latin typeface="Calibri" panose="020F0502020204030204" pitchFamily="34" charset="0"/>
                      </a:endParaRPr>
                    </a:p>
                  </a:txBody>
                  <a:tcPr marL="9525" marR="9525" marT="9525" anchor="b">
                    <a:solidFill>
                      <a:schemeClr val="bg1">
                        <a:lumMod val="85000"/>
                      </a:schemeClr>
                    </a:solidFill>
                  </a:tcPr>
                </a:tc>
                <a:tc>
                  <a:txBody>
                    <a:bodyPr/>
                    <a:lstStyle/>
                    <a:p>
                      <a:pPr algn="ctr" fontAlgn="b"/>
                      <a:r>
                        <a:rPr lang="en-US" sz="1400" b="1" u="none" strike="noStrike" dirty="0">
                          <a:effectLst/>
                        </a:rPr>
                        <a:t>Example</a:t>
                      </a:r>
                      <a:endParaRPr lang="en-US" sz="14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extLst>
                  <a:ext uri="{0D108BD9-81ED-4DB2-BD59-A6C34878D82A}">
                    <a16:rowId xmlns:a16="http://schemas.microsoft.com/office/drawing/2014/main" val="1936394287"/>
                  </a:ext>
                </a:extLst>
              </a:tr>
              <a:tr h="571500">
                <a:tc>
                  <a:txBody>
                    <a:bodyPr/>
                    <a:lstStyle/>
                    <a:p>
                      <a:pPr algn="ctr" fontAlgn="b"/>
                      <a:r>
                        <a:rPr lang="en-US" sz="1400" u="none" strike="noStrike">
                          <a:effectLst/>
                        </a:rPr>
                        <a:t>is</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Evaluates to true if the variables on either side of the operator point to the same object and false otherwise.</a:t>
                      </a:r>
                      <a:endParaRPr lang="en-US" sz="1400" b="0" i="0" u="none" strike="noStrike" dirty="0">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x is y, here is results in 1 if id(x) equals id(y).</a:t>
                      </a:r>
                      <a:endParaRPr lang="en-US" sz="1400" b="0" i="0" u="none" strike="noStrike" dirty="0">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78454619"/>
                  </a:ext>
                </a:extLst>
              </a:tr>
              <a:tr h="571500">
                <a:tc>
                  <a:txBody>
                    <a:bodyPr/>
                    <a:lstStyle/>
                    <a:p>
                      <a:pPr algn="ctr" fontAlgn="b"/>
                      <a:r>
                        <a:rPr lang="en-US" sz="1400" u="none" strike="noStrike">
                          <a:effectLst/>
                        </a:rPr>
                        <a:t>is not</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a:effectLst/>
                        </a:rPr>
                        <a:t>Evaluates to false if the variables on either side of the operator point to the same object and true otherwise.</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ctr" fontAlgn="b"/>
                      <a:r>
                        <a:rPr lang="en-US" sz="1400" u="none" strike="noStrike" dirty="0">
                          <a:effectLst/>
                        </a:rPr>
                        <a:t>x is not y, here is </a:t>
                      </a:r>
                      <a:r>
                        <a:rPr lang="en-US" sz="1400" u="none" strike="noStrike" dirty="0" err="1">
                          <a:effectLst/>
                        </a:rPr>
                        <a:t>notresults</a:t>
                      </a:r>
                      <a:r>
                        <a:rPr lang="en-US" sz="1400" u="none" strike="noStrike" dirty="0">
                          <a:effectLst/>
                        </a:rPr>
                        <a:t> in 1 if id(x) is not equal to id(y).</a:t>
                      </a:r>
                      <a:endParaRPr lang="en-US" sz="1400" b="0" i="0" u="none" strike="noStrike" dirty="0">
                        <a:solidFill>
                          <a:srgbClr val="31313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086719302"/>
                  </a:ext>
                </a:extLst>
              </a:tr>
            </a:tbl>
          </a:graphicData>
        </a:graphic>
      </p:graphicFrame>
      <p:sp>
        <p:nvSpPr>
          <p:cNvPr id="5" name="Rectangle 4">
            <a:extLst>
              <a:ext uri="{FF2B5EF4-FFF2-40B4-BE49-F238E27FC236}">
                <a16:creationId xmlns:a16="http://schemas.microsoft.com/office/drawing/2014/main" id="{4D3662DD-DA41-4B9B-B9AA-2A09305311E6}"/>
              </a:ext>
            </a:extLst>
          </p:cNvPr>
          <p:cNvSpPr/>
          <p:nvPr/>
        </p:nvSpPr>
        <p:spPr>
          <a:xfrm>
            <a:off x="964544" y="1979193"/>
            <a:ext cx="10539197" cy="646331"/>
          </a:xfrm>
          <a:prstGeom prst="rect">
            <a:avLst/>
          </a:prstGeom>
        </p:spPr>
        <p:txBody>
          <a:bodyPr wrap="square">
            <a:spAutoFit/>
          </a:bodyPr>
          <a:lstStyle/>
          <a:p>
            <a:r>
              <a:rPr lang="en-US" dirty="0">
                <a:solidFill>
                  <a:srgbClr val="000000"/>
                </a:solidFill>
                <a:latin typeface="Verdana" panose="020B0604030504040204" pitchFamily="34" charset="0"/>
              </a:rPr>
              <a:t>Identity operators compare the memory locations of two objects. There are two Identity operators as explained below −</a:t>
            </a:r>
            <a:endParaRPr lang="en-US" dirty="0"/>
          </a:p>
        </p:txBody>
      </p:sp>
    </p:spTree>
    <p:extLst>
      <p:ext uri="{BB962C8B-B14F-4D97-AF65-F5344CB8AC3E}">
        <p14:creationId xmlns:p14="http://schemas.microsoft.com/office/powerpoint/2010/main" val="64059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4089-35ED-4913-8F95-25FB08E3C53C}"/>
              </a:ext>
            </a:extLst>
          </p:cNvPr>
          <p:cNvSpPr>
            <a:spLocks noGrp="1"/>
          </p:cNvSpPr>
          <p:nvPr>
            <p:ph type="title"/>
          </p:nvPr>
        </p:nvSpPr>
        <p:spPr/>
        <p:txBody>
          <a:bodyPr/>
          <a:lstStyle/>
          <a:p>
            <a:r>
              <a:rPr lang="en-US" dirty="0"/>
              <a:t>Decision Making</a:t>
            </a:r>
          </a:p>
        </p:txBody>
      </p:sp>
      <p:sp>
        <p:nvSpPr>
          <p:cNvPr id="3" name="Content Placeholder 2">
            <a:extLst>
              <a:ext uri="{FF2B5EF4-FFF2-40B4-BE49-F238E27FC236}">
                <a16:creationId xmlns:a16="http://schemas.microsoft.com/office/drawing/2014/main" id="{A6B9C209-D1D6-4E71-97E4-CCF716791FB5}"/>
              </a:ext>
            </a:extLst>
          </p:cNvPr>
          <p:cNvSpPr>
            <a:spLocks noGrp="1"/>
          </p:cNvSpPr>
          <p:nvPr>
            <p:ph idx="1"/>
          </p:nvPr>
        </p:nvSpPr>
        <p:spPr>
          <a:xfrm>
            <a:off x="1097280" y="1768581"/>
            <a:ext cx="10058400" cy="4023360"/>
          </a:xfrm>
        </p:spPr>
        <p:txBody>
          <a:bodyPr/>
          <a:lstStyle/>
          <a:p>
            <a:r>
              <a:rPr lang="en-US" dirty="0"/>
              <a:t>Decision-making is the anticipation of conditions occurring during the execution of a program and specified actions taken according to the conditions.</a:t>
            </a:r>
          </a:p>
          <a:p>
            <a:endParaRPr lang="en-US" dirty="0"/>
          </a:p>
        </p:txBody>
      </p:sp>
      <p:pic>
        <p:nvPicPr>
          <p:cNvPr id="9218" name="Picture 2" descr="Decision making">
            <a:extLst>
              <a:ext uri="{FF2B5EF4-FFF2-40B4-BE49-F238E27FC236}">
                <a16:creationId xmlns:a16="http://schemas.microsoft.com/office/drawing/2014/main" id="{B3A26BCC-CC44-4C03-8121-1E613ED8A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203" y="2474778"/>
            <a:ext cx="25241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136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4BD3-F599-4F2C-A575-4B2E0711CB69}"/>
              </a:ext>
            </a:extLst>
          </p:cNvPr>
          <p:cNvSpPr>
            <a:spLocks noGrp="1"/>
          </p:cNvSpPr>
          <p:nvPr>
            <p:ph type="title"/>
          </p:nvPr>
        </p:nvSpPr>
        <p:spPr/>
        <p:txBody>
          <a:bodyPr/>
          <a:lstStyle/>
          <a:p>
            <a:r>
              <a:rPr lang="en-US" dirty="0"/>
              <a:t>Types of “</a:t>
            </a:r>
            <a:r>
              <a:rPr lang="en-US" i="1" dirty="0"/>
              <a:t>if Statement”</a:t>
            </a:r>
          </a:p>
        </p:txBody>
      </p:sp>
      <p:graphicFrame>
        <p:nvGraphicFramePr>
          <p:cNvPr id="4" name="Content Placeholder 3">
            <a:extLst>
              <a:ext uri="{FF2B5EF4-FFF2-40B4-BE49-F238E27FC236}">
                <a16:creationId xmlns:a16="http://schemas.microsoft.com/office/drawing/2014/main" id="{3747A007-35B9-4C36-B9B1-60E92970E075}"/>
              </a:ext>
            </a:extLst>
          </p:cNvPr>
          <p:cNvGraphicFramePr>
            <a:graphicFrameLocks noGrp="1"/>
          </p:cNvGraphicFramePr>
          <p:nvPr>
            <p:ph idx="1"/>
            <p:extLst>
              <p:ext uri="{D42A27DB-BD31-4B8C-83A1-F6EECF244321}">
                <p14:modId xmlns:p14="http://schemas.microsoft.com/office/powerpoint/2010/main" val="3138387737"/>
              </p:ext>
            </p:extLst>
          </p:nvPr>
        </p:nvGraphicFramePr>
        <p:xfrm>
          <a:off x="2999822" y="2212259"/>
          <a:ext cx="6253316" cy="3227468"/>
        </p:xfrm>
        <a:graphic>
          <a:graphicData uri="http://schemas.openxmlformats.org/drawingml/2006/table">
            <a:tbl>
              <a:tblPr>
                <a:tableStyleId>{5C22544A-7EE6-4342-B048-85BDC9FD1C3A}</a:tableStyleId>
              </a:tblPr>
              <a:tblGrid>
                <a:gridCol w="929148">
                  <a:extLst>
                    <a:ext uri="{9D8B030D-6E8A-4147-A177-3AD203B41FA5}">
                      <a16:colId xmlns:a16="http://schemas.microsoft.com/office/drawing/2014/main" val="3742675200"/>
                    </a:ext>
                  </a:extLst>
                </a:gridCol>
                <a:gridCol w="5324168">
                  <a:extLst>
                    <a:ext uri="{9D8B030D-6E8A-4147-A177-3AD203B41FA5}">
                      <a16:colId xmlns:a16="http://schemas.microsoft.com/office/drawing/2014/main" val="890909580"/>
                    </a:ext>
                  </a:extLst>
                </a:gridCol>
              </a:tblGrid>
              <a:tr h="299982">
                <a:tc>
                  <a:txBody>
                    <a:bodyPr/>
                    <a:lstStyle/>
                    <a:p>
                      <a:pPr algn="ctr" fontAlgn="b"/>
                      <a:r>
                        <a:rPr lang="en-US" sz="1400" b="1" u="none" strike="noStrike">
                          <a:effectLst/>
                        </a:rPr>
                        <a:t>S.No.</a:t>
                      </a:r>
                      <a:endParaRPr lang="en-US" sz="1400" b="1" i="0" u="none" strike="noStrike">
                        <a:solidFill>
                          <a:srgbClr val="313131"/>
                        </a:solidFill>
                        <a:effectLst/>
                        <a:latin typeface="Calibri" panose="020F0502020204030204" pitchFamily="34" charset="0"/>
                      </a:endParaRPr>
                    </a:p>
                  </a:txBody>
                  <a:tcPr marL="9525" marR="9525" marT="9525" anchor="b">
                    <a:solidFill>
                      <a:schemeClr val="bg1">
                        <a:lumMod val="85000"/>
                      </a:schemeClr>
                    </a:solidFill>
                  </a:tcPr>
                </a:tc>
                <a:tc>
                  <a:txBody>
                    <a:bodyPr/>
                    <a:lstStyle/>
                    <a:p>
                      <a:pPr algn="l" fontAlgn="b"/>
                      <a:r>
                        <a:rPr lang="en-US" sz="1400" b="1" u="none" strike="noStrike" dirty="0">
                          <a:effectLst/>
                        </a:rPr>
                        <a:t>Statement &amp; Description</a:t>
                      </a:r>
                      <a:endParaRPr lang="en-US" sz="14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extLst>
                  <a:ext uri="{0D108BD9-81ED-4DB2-BD59-A6C34878D82A}">
                    <a16:rowId xmlns:a16="http://schemas.microsoft.com/office/drawing/2014/main" val="3458706472"/>
                  </a:ext>
                </a:extLst>
              </a:tr>
              <a:tr h="299982">
                <a:tc>
                  <a:txBody>
                    <a:bodyPr/>
                    <a:lstStyle/>
                    <a:p>
                      <a:pPr algn="ctr" fontAlgn="b"/>
                      <a:r>
                        <a:rPr lang="en-US" sz="1400" u="none" strike="noStrike">
                          <a:effectLst/>
                        </a:rPr>
                        <a:t>1</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l" fontAlgn="b"/>
                      <a:r>
                        <a:rPr lang="en-US" sz="1400" u="sng" strike="noStrike" dirty="0">
                          <a:effectLst/>
                        </a:rPr>
                        <a:t>If Statement</a:t>
                      </a:r>
                      <a:endParaRPr lang="en-US" sz="1400" b="0" i="0" u="sng" strike="noStrike" dirty="0">
                        <a:solidFill>
                          <a:srgbClr val="0563C1"/>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86080525"/>
                  </a:ext>
                </a:extLst>
              </a:tr>
              <a:tr h="638260">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400" u="none" strike="noStrike" dirty="0">
                          <a:effectLst/>
                        </a:rPr>
                        <a:t>An if statement consists of a </a:t>
                      </a:r>
                      <a:r>
                        <a:rPr lang="en-US" sz="1400" u="none" strike="noStrike" dirty="0" err="1">
                          <a:effectLst/>
                        </a:rPr>
                        <a:t>boolean</a:t>
                      </a:r>
                      <a:r>
                        <a:rPr lang="en-US" sz="1400" u="none" strike="noStrike" dirty="0">
                          <a:effectLst/>
                        </a:rPr>
                        <a:t> expression followed by one or more statements.</a:t>
                      </a:r>
                      <a:endParaRPr lang="en-US" sz="14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01106780"/>
                  </a:ext>
                </a:extLst>
              </a:tr>
              <a:tr h="299982">
                <a:tc>
                  <a:txBody>
                    <a:bodyPr/>
                    <a:lstStyle/>
                    <a:p>
                      <a:pPr algn="ctr" fontAlgn="b"/>
                      <a:r>
                        <a:rPr lang="en-US" sz="1400" u="none" strike="noStrike">
                          <a:effectLst/>
                        </a:rPr>
                        <a:t>2</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l" fontAlgn="b"/>
                      <a:r>
                        <a:rPr lang="en-US" sz="1400" u="sng" strike="noStrike" dirty="0">
                          <a:effectLst/>
                        </a:rPr>
                        <a:t>If…else Statement</a:t>
                      </a:r>
                      <a:endParaRPr lang="en-US" sz="1400" b="0" i="0" u="sng" strike="noStrike" dirty="0">
                        <a:solidFill>
                          <a:srgbClr val="0563C1"/>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1038241"/>
                  </a:ext>
                </a:extLst>
              </a:tr>
              <a:tr h="851014">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400" u="none" strike="noStrike">
                          <a:effectLst/>
                        </a:rPr>
                        <a:t>An if statement can be followed by an optional else statement, which executes when the boolean expression is FALSE.</a:t>
                      </a:r>
                      <a:endParaRPr lang="en-US" sz="14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75813400"/>
                  </a:ext>
                </a:extLst>
              </a:tr>
              <a:tr h="299982">
                <a:tc>
                  <a:txBody>
                    <a:bodyPr/>
                    <a:lstStyle/>
                    <a:p>
                      <a:pPr algn="ctr" fontAlgn="b"/>
                      <a:r>
                        <a:rPr lang="en-US" sz="1400" u="none" strike="noStrike">
                          <a:effectLst/>
                        </a:rPr>
                        <a:t>3</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l" fontAlgn="b"/>
                      <a:r>
                        <a:rPr lang="en-US" sz="1400" b="0" i="0" u="sng" strike="noStrike" dirty="0">
                          <a:solidFill>
                            <a:srgbClr val="0563C1"/>
                          </a:solidFill>
                          <a:effectLst/>
                          <a:latin typeface="Calibri" panose="020F0502020204030204" pitchFamily="34" charset="0"/>
                        </a:rPr>
                        <a:t>Nested if Statement</a:t>
                      </a:r>
                    </a:p>
                  </a:txBody>
                  <a:tcPr marL="9525" marR="9525" marT="9525" anchor="b"/>
                </a:tc>
                <a:extLst>
                  <a:ext uri="{0D108BD9-81ED-4DB2-BD59-A6C34878D82A}">
                    <a16:rowId xmlns:a16="http://schemas.microsoft.com/office/drawing/2014/main" val="3207851610"/>
                  </a:ext>
                </a:extLst>
              </a:tr>
              <a:tr h="538266">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tc>
                <a:tc>
                  <a:txBody>
                    <a:bodyPr/>
                    <a:lstStyle/>
                    <a:p>
                      <a:pPr algn="l" fontAlgn="b"/>
                      <a:r>
                        <a:rPr lang="en-US" sz="1400" u="none" strike="noStrike" dirty="0">
                          <a:effectLst/>
                        </a:rPr>
                        <a:t>You can use one if or else if statement inside another if or else </a:t>
                      </a:r>
                      <a:r>
                        <a:rPr lang="en-US" sz="1400" u="none" strike="noStrike" dirty="0" err="1">
                          <a:effectLst/>
                        </a:rPr>
                        <a:t>ifstatement</a:t>
                      </a:r>
                      <a:r>
                        <a:rPr lang="en-US" sz="1400" u="none" strike="noStrike" dirty="0">
                          <a:effectLst/>
                        </a:rPr>
                        <a:t>(s).</a:t>
                      </a:r>
                      <a:endParaRPr lang="en-US" sz="14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21273953"/>
                  </a:ext>
                </a:extLst>
              </a:tr>
            </a:tbl>
          </a:graphicData>
        </a:graphic>
      </p:graphicFrame>
    </p:spTree>
    <p:extLst>
      <p:ext uri="{BB962C8B-B14F-4D97-AF65-F5344CB8AC3E}">
        <p14:creationId xmlns:p14="http://schemas.microsoft.com/office/powerpoint/2010/main" val="2673863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36EB-9E2A-4FDB-9686-C4751FBAE60B}"/>
              </a:ext>
            </a:extLst>
          </p:cNvPr>
          <p:cNvSpPr>
            <a:spLocks noGrp="1"/>
          </p:cNvSpPr>
          <p:nvPr>
            <p:ph type="title"/>
          </p:nvPr>
        </p:nvSpPr>
        <p:spPr/>
        <p:txBody>
          <a:bodyPr/>
          <a:lstStyle/>
          <a:p>
            <a:r>
              <a:rPr lang="en-US" dirty="0"/>
              <a:t>Single Statement Suites</a:t>
            </a:r>
          </a:p>
        </p:txBody>
      </p:sp>
      <p:sp>
        <p:nvSpPr>
          <p:cNvPr id="3" name="Content Placeholder 2">
            <a:extLst>
              <a:ext uri="{FF2B5EF4-FFF2-40B4-BE49-F238E27FC236}">
                <a16:creationId xmlns:a16="http://schemas.microsoft.com/office/drawing/2014/main" id="{F8A030A4-ADC3-4B01-B62B-23C2099C0319}"/>
              </a:ext>
            </a:extLst>
          </p:cNvPr>
          <p:cNvSpPr>
            <a:spLocks noGrp="1"/>
          </p:cNvSpPr>
          <p:nvPr>
            <p:ph idx="1"/>
          </p:nvPr>
        </p:nvSpPr>
        <p:spPr/>
        <p:txBody>
          <a:bodyPr/>
          <a:lstStyle/>
          <a:p>
            <a:endParaRPr lang="en-US" dirty="0"/>
          </a:p>
          <a:p>
            <a:r>
              <a:rPr lang="en-US" dirty="0"/>
              <a:t>Example:</a:t>
            </a:r>
          </a:p>
          <a:p>
            <a:pPr marL="384048" lvl="2" indent="0">
              <a:buNone/>
            </a:pPr>
            <a:r>
              <a:rPr lang="en-US" sz="1800" dirty="0" err="1"/>
              <a:t>var</a:t>
            </a:r>
            <a:r>
              <a:rPr lang="en-US" sz="1800" dirty="0"/>
              <a:t> = 100</a:t>
            </a:r>
          </a:p>
          <a:p>
            <a:pPr marL="384048" lvl="2" indent="0">
              <a:buNone/>
            </a:pPr>
            <a:r>
              <a:rPr lang="en-US" sz="1800" dirty="0"/>
              <a:t>if ( </a:t>
            </a:r>
            <a:r>
              <a:rPr lang="en-US" sz="1800" dirty="0" err="1"/>
              <a:t>var</a:t>
            </a:r>
            <a:r>
              <a:rPr lang="en-US" sz="1800" dirty="0"/>
              <a:t>  == 100 ) : print ("Value of expression is 100")</a:t>
            </a:r>
          </a:p>
          <a:p>
            <a:pPr marL="384048" lvl="2" indent="0">
              <a:buNone/>
            </a:pPr>
            <a:r>
              <a:rPr lang="en-US" sz="1800" dirty="0"/>
              <a:t>print ("Good bye!")</a:t>
            </a:r>
          </a:p>
        </p:txBody>
      </p:sp>
    </p:spTree>
    <p:extLst>
      <p:ext uri="{BB962C8B-B14F-4D97-AF65-F5344CB8AC3E}">
        <p14:creationId xmlns:p14="http://schemas.microsoft.com/office/powerpoint/2010/main" val="1530337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9613-8818-4387-9A80-EE3965952A5F}"/>
              </a:ext>
            </a:extLst>
          </p:cNvPr>
          <p:cNvSpPr>
            <a:spLocks noGrp="1"/>
          </p:cNvSpPr>
          <p:nvPr>
            <p:ph type="title"/>
          </p:nvPr>
        </p:nvSpPr>
        <p:spPr/>
        <p:txBody>
          <a:bodyPr/>
          <a:lstStyle/>
          <a:p>
            <a:r>
              <a:rPr lang="en-US" dirty="0"/>
              <a:t>Loops</a:t>
            </a:r>
          </a:p>
        </p:txBody>
      </p:sp>
      <p:pic>
        <p:nvPicPr>
          <p:cNvPr id="12290" name="Picture 2" descr="Loop Architecture">
            <a:extLst>
              <a:ext uri="{FF2B5EF4-FFF2-40B4-BE49-F238E27FC236}">
                <a16:creationId xmlns:a16="http://schemas.microsoft.com/office/drawing/2014/main" id="{5DE09C13-871C-4920-ADAE-101F9E19E4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0944" y="2642726"/>
            <a:ext cx="2895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36B3E0D-225E-4A77-AF76-D2E49C73195D}"/>
              </a:ext>
            </a:extLst>
          </p:cNvPr>
          <p:cNvSpPr/>
          <p:nvPr/>
        </p:nvSpPr>
        <p:spPr>
          <a:xfrm>
            <a:off x="979293" y="1996395"/>
            <a:ext cx="10294373" cy="646331"/>
          </a:xfrm>
          <a:prstGeom prst="rect">
            <a:avLst/>
          </a:prstGeom>
        </p:spPr>
        <p:txBody>
          <a:bodyPr wrap="square">
            <a:spAutoFit/>
          </a:bodyPr>
          <a:lstStyle/>
          <a:p>
            <a:r>
              <a:rPr lang="en-US" dirty="0">
                <a:solidFill>
                  <a:srgbClr val="000000"/>
                </a:solidFill>
                <a:latin typeface="Verdana" panose="020B0604030504040204" pitchFamily="34" charset="0"/>
              </a:rPr>
              <a:t>A loop statement allows us to execute a statement or group of statements multiple times. </a:t>
            </a:r>
            <a:endParaRPr lang="en-US" dirty="0"/>
          </a:p>
        </p:txBody>
      </p:sp>
    </p:spTree>
    <p:extLst>
      <p:ext uri="{BB962C8B-B14F-4D97-AF65-F5344CB8AC3E}">
        <p14:creationId xmlns:p14="http://schemas.microsoft.com/office/powerpoint/2010/main" val="3315773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083E-F4F2-4B62-B712-CE56B6F37284}"/>
              </a:ext>
            </a:extLst>
          </p:cNvPr>
          <p:cNvSpPr>
            <a:spLocks noGrp="1"/>
          </p:cNvSpPr>
          <p:nvPr>
            <p:ph type="title"/>
          </p:nvPr>
        </p:nvSpPr>
        <p:spPr/>
        <p:txBody>
          <a:bodyPr/>
          <a:lstStyle/>
          <a:p>
            <a:r>
              <a:rPr lang="en-US" dirty="0"/>
              <a:t>Type of Loops</a:t>
            </a:r>
          </a:p>
        </p:txBody>
      </p:sp>
      <p:graphicFrame>
        <p:nvGraphicFramePr>
          <p:cNvPr id="4" name="Content Placeholder 3">
            <a:extLst>
              <a:ext uri="{FF2B5EF4-FFF2-40B4-BE49-F238E27FC236}">
                <a16:creationId xmlns:a16="http://schemas.microsoft.com/office/drawing/2014/main" id="{7BA042DE-5D78-488D-8338-5914F1DE8440}"/>
              </a:ext>
            </a:extLst>
          </p:cNvPr>
          <p:cNvGraphicFramePr>
            <a:graphicFrameLocks noGrp="1"/>
          </p:cNvGraphicFramePr>
          <p:nvPr>
            <p:ph idx="1"/>
            <p:extLst>
              <p:ext uri="{D42A27DB-BD31-4B8C-83A1-F6EECF244321}">
                <p14:modId xmlns:p14="http://schemas.microsoft.com/office/powerpoint/2010/main" val="66625221"/>
              </p:ext>
            </p:extLst>
          </p:nvPr>
        </p:nvGraphicFramePr>
        <p:xfrm>
          <a:off x="2389239" y="2549843"/>
          <a:ext cx="7108722" cy="2788920"/>
        </p:xfrm>
        <a:graphic>
          <a:graphicData uri="http://schemas.openxmlformats.org/drawingml/2006/table">
            <a:tbl>
              <a:tblPr>
                <a:tableStyleId>{5C22544A-7EE6-4342-B048-85BDC9FD1C3A}</a:tableStyleId>
              </a:tblPr>
              <a:tblGrid>
                <a:gridCol w="1194619">
                  <a:extLst>
                    <a:ext uri="{9D8B030D-6E8A-4147-A177-3AD203B41FA5}">
                      <a16:colId xmlns:a16="http://schemas.microsoft.com/office/drawing/2014/main" val="2580587938"/>
                    </a:ext>
                  </a:extLst>
                </a:gridCol>
                <a:gridCol w="5914103">
                  <a:extLst>
                    <a:ext uri="{9D8B030D-6E8A-4147-A177-3AD203B41FA5}">
                      <a16:colId xmlns:a16="http://schemas.microsoft.com/office/drawing/2014/main" val="3260117876"/>
                    </a:ext>
                  </a:extLst>
                </a:gridCol>
              </a:tblGrid>
              <a:tr h="190500">
                <a:tc>
                  <a:txBody>
                    <a:bodyPr/>
                    <a:lstStyle/>
                    <a:p>
                      <a:pPr algn="ctr" fontAlgn="b"/>
                      <a:r>
                        <a:rPr lang="en-US" sz="1400" b="1" u="none" strike="noStrike" dirty="0" err="1">
                          <a:effectLst/>
                        </a:rPr>
                        <a:t>S.No</a:t>
                      </a:r>
                      <a:r>
                        <a:rPr lang="en-US" sz="1400" b="1" u="none" strike="noStrike" dirty="0">
                          <a:effectLst/>
                        </a:rPr>
                        <a:t>.</a:t>
                      </a:r>
                      <a:endParaRPr lang="en-US" sz="14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tc>
                  <a:txBody>
                    <a:bodyPr/>
                    <a:lstStyle/>
                    <a:p>
                      <a:pPr algn="ctr" fontAlgn="b"/>
                      <a:r>
                        <a:rPr lang="en-US" sz="1400" b="1" u="none" strike="noStrike" dirty="0">
                          <a:effectLst/>
                        </a:rPr>
                        <a:t>Loop Type &amp; Description</a:t>
                      </a:r>
                      <a:endParaRPr lang="en-US" sz="1400" b="1" i="0" u="none" strike="noStrike" dirty="0">
                        <a:solidFill>
                          <a:srgbClr val="313131"/>
                        </a:solidFill>
                        <a:effectLst/>
                        <a:latin typeface="Calibri" panose="020F0502020204030204" pitchFamily="34" charset="0"/>
                      </a:endParaRPr>
                    </a:p>
                  </a:txBody>
                  <a:tcPr marL="9525" marR="9525" marT="9525" anchor="b">
                    <a:solidFill>
                      <a:schemeClr val="bg1">
                        <a:lumMod val="85000"/>
                      </a:schemeClr>
                    </a:solidFill>
                  </a:tcPr>
                </a:tc>
                <a:extLst>
                  <a:ext uri="{0D108BD9-81ED-4DB2-BD59-A6C34878D82A}">
                    <a16:rowId xmlns:a16="http://schemas.microsoft.com/office/drawing/2014/main" val="2763473011"/>
                  </a:ext>
                </a:extLst>
              </a:tr>
              <a:tr h="190500">
                <a:tc>
                  <a:txBody>
                    <a:bodyPr/>
                    <a:lstStyle/>
                    <a:p>
                      <a:pPr algn="ctr" fontAlgn="b"/>
                      <a:r>
                        <a:rPr lang="en-US" sz="1400" u="none" strike="noStrike">
                          <a:effectLst/>
                        </a:rPr>
                        <a:t>1</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l" fontAlgn="b"/>
                      <a:r>
                        <a:rPr lang="en-US" sz="1400" b="0" i="0" u="sng" strike="noStrike" dirty="0">
                          <a:solidFill>
                            <a:srgbClr val="0563C1"/>
                          </a:solidFill>
                          <a:effectLst/>
                          <a:latin typeface="Calibri" panose="020F0502020204030204" pitchFamily="34" charset="0"/>
                        </a:rPr>
                        <a:t>While Loop</a:t>
                      </a:r>
                    </a:p>
                  </a:txBody>
                  <a:tcPr marL="9525" marR="9525" marT="9525" anchor="b"/>
                </a:tc>
                <a:extLst>
                  <a:ext uri="{0D108BD9-81ED-4DB2-BD59-A6C34878D82A}">
                    <a16:rowId xmlns:a16="http://schemas.microsoft.com/office/drawing/2014/main" val="1030865107"/>
                  </a:ext>
                </a:extLst>
              </a:tr>
              <a:tr h="762000">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400" u="none" strike="noStrike" dirty="0">
                          <a:effectLst/>
                        </a:rPr>
                        <a:t>Repeats a statement or group of statements while a given condition is TRUE. It tests the condition before executing the loop body.</a:t>
                      </a:r>
                      <a:endParaRPr lang="en-US" sz="14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94688761"/>
                  </a:ext>
                </a:extLst>
              </a:tr>
              <a:tr h="190500">
                <a:tc>
                  <a:txBody>
                    <a:bodyPr/>
                    <a:lstStyle/>
                    <a:p>
                      <a:pPr algn="ctr" fontAlgn="b"/>
                      <a:r>
                        <a:rPr lang="en-US" sz="1400" u="none" strike="noStrike">
                          <a:effectLst/>
                        </a:rPr>
                        <a:t>2</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l" fontAlgn="b"/>
                      <a:r>
                        <a:rPr lang="en-US" sz="1400" b="0" i="0" u="sng" strike="noStrike" dirty="0">
                          <a:solidFill>
                            <a:srgbClr val="0563C1"/>
                          </a:solidFill>
                          <a:effectLst/>
                          <a:latin typeface="Calibri" panose="020F0502020204030204" pitchFamily="34" charset="0"/>
                        </a:rPr>
                        <a:t>For Loop</a:t>
                      </a:r>
                    </a:p>
                  </a:txBody>
                  <a:tcPr marL="9525" marR="9525" marT="9525" anchor="b"/>
                </a:tc>
                <a:extLst>
                  <a:ext uri="{0D108BD9-81ED-4DB2-BD59-A6C34878D82A}">
                    <a16:rowId xmlns:a16="http://schemas.microsoft.com/office/drawing/2014/main" val="4054150041"/>
                  </a:ext>
                </a:extLst>
              </a:tr>
              <a:tr h="571500">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tc>
                <a:tc>
                  <a:txBody>
                    <a:bodyPr/>
                    <a:lstStyle/>
                    <a:p>
                      <a:pPr algn="l" fontAlgn="b"/>
                      <a:r>
                        <a:rPr lang="en-US" sz="1400" u="none" strike="noStrike" dirty="0">
                          <a:effectLst/>
                        </a:rPr>
                        <a:t>Executes a sequence of statements multiple times and abbreviates the code that manages the loop variable.</a:t>
                      </a:r>
                      <a:endParaRPr lang="en-US" sz="14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86468957"/>
                  </a:ext>
                </a:extLst>
              </a:tr>
              <a:tr h="190500">
                <a:tc>
                  <a:txBody>
                    <a:bodyPr/>
                    <a:lstStyle/>
                    <a:p>
                      <a:pPr algn="ctr" fontAlgn="b"/>
                      <a:r>
                        <a:rPr lang="en-US" sz="1400" u="none" strike="noStrike">
                          <a:effectLst/>
                        </a:rPr>
                        <a:t>3</a:t>
                      </a:r>
                      <a:endParaRPr lang="en-US" sz="1400" b="0" i="0" u="none" strike="noStrike">
                        <a:solidFill>
                          <a:srgbClr val="313131"/>
                        </a:solidFill>
                        <a:effectLst/>
                        <a:latin typeface="Calibri" panose="020F0502020204030204" pitchFamily="34" charset="0"/>
                      </a:endParaRPr>
                    </a:p>
                  </a:txBody>
                  <a:tcPr marL="9525" marR="9525" marT="9525" anchor="b"/>
                </a:tc>
                <a:tc>
                  <a:txBody>
                    <a:bodyPr/>
                    <a:lstStyle/>
                    <a:p>
                      <a:pPr algn="l" fontAlgn="b"/>
                      <a:r>
                        <a:rPr lang="en-US" sz="1400" b="0" i="0" u="sng" strike="noStrike" dirty="0">
                          <a:solidFill>
                            <a:srgbClr val="0563C1"/>
                          </a:solidFill>
                          <a:effectLst/>
                          <a:latin typeface="Calibri" panose="020F0502020204030204" pitchFamily="34" charset="0"/>
                        </a:rPr>
                        <a:t>Nested Loops</a:t>
                      </a:r>
                    </a:p>
                  </a:txBody>
                  <a:tcPr marL="9525" marR="9525" marT="9525" anchor="b"/>
                </a:tc>
                <a:extLst>
                  <a:ext uri="{0D108BD9-81ED-4DB2-BD59-A6C34878D82A}">
                    <a16:rowId xmlns:a16="http://schemas.microsoft.com/office/drawing/2014/main" val="1916874858"/>
                  </a:ext>
                </a:extLst>
              </a:tr>
              <a:tr h="381000">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400" u="none" strike="noStrike" dirty="0">
                          <a:effectLst/>
                        </a:rPr>
                        <a:t>You can use one or more loop inside any another while, or for loop.</a:t>
                      </a:r>
                      <a:endParaRPr lang="en-US" sz="14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736310665"/>
                  </a:ext>
                </a:extLst>
              </a:tr>
            </a:tbl>
          </a:graphicData>
        </a:graphic>
      </p:graphicFrame>
    </p:spTree>
    <p:extLst>
      <p:ext uri="{BB962C8B-B14F-4D97-AF65-F5344CB8AC3E}">
        <p14:creationId xmlns:p14="http://schemas.microsoft.com/office/powerpoint/2010/main" val="3908538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EF8C-12DF-4DA0-B68B-49A92C9FA5B9}"/>
              </a:ext>
            </a:extLst>
          </p:cNvPr>
          <p:cNvSpPr>
            <a:spLocks noGrp="1"/>
          </p:cNvSpPr>
          <p:nvPr>
            <p:ph type="title"/>
          </p:nvPr>
        </p:nvSpPr>
        <p:spPr/>
        <p:txBody>
          <a:bodyPr/>
          <a:lstStyle/>
          <a:p>
            <a:r>
              <a:rPr lang="en-US" dirty="0"/>
              <a:t>Loop Control Statements</a:t>
            </a:r>
          </a:p>
        </p:txBody>
      </p:sp>
      <p:sp>
        <p:nvSpPr>
          <p:cNvPr id="3" name="Content Placeholder 2">
            <a:extLst>
              <a:ext uri="{FF2B5EF4-FFF2-40B4-BE49-F238E27FC236}">
                <a16:creationId xmlns:a16="http://schemas.microsoft.com/office/drawing/2014/main" id="{52EA21C4-977D-4694-AC91-90A86222B8D9}"/>
              </a:ext>
            </a:extLst>
          </p:cNvPr>
          <p:cNvSpPr>
            <a:spLocks noGrp="1"/>
          </p:cNvSpPr>
          <p:nvPr>
            <p:ph idx="1"/>
          </p:nvPr>
        </p:nvSpPr>
        <p:spPr/>
        <p:txBody>
          <a:bodyPr/>
          <a:lstStyle/>
          <a:p>
            <a:r>
              <a:rPr lang="en-US" dirty="0"/>
              <a:t>The Loop control statements change the execution from its normal sequence. When the execution leaves a scope, all automatic objects that were created in that scope are destroyed.</a:t>
            </a:r>
          </a:p>
        </p:txBody>
      </p:sp>
      <p:graphicFrame>
        <p:nvGraphicFramePr>
          <p:cNvPr id="4" name="Table 3">
            <a:extLst>
              <a:ext uri="{FF2B5EF4-FFF2-40B4-BE49-F238E27FC236}">
                <a16:creationId xmlns:a16="http://schemas.microsoft.com/office/drawing/2014/main" id="{66DBA7F3-5093-46ED-AB45-CD57B466F28B}"/>
              </a:ext>
            </a:extLst>
          </p:cNvPr>
          <p:cNvGraphicFramePr>
            <a:graphicFrameLocks noGrp="1"/>
          </p:cNvGraphicFramePr>
          <p:nvPr>
            <p:extLst>
              <p:ext uri="{D42A27DB-BD31-4B8C-83A1-F6EECF244321}">
                <p14:modId xmlns:p14="http://schemas.microsoft.com/office/powerpoint/2010/main" val="1454026576"/>
              </p:ext>
            </p:extLst>
          </p:nvPr>
        </p:nvGraphicFramePr>
        <p:xfrm>
          <a:off x="2993922" y="2507226"/>
          <a:ext cx="5810865" cy="4074626"/>
        </p:xfrm>
        <a:graphic>
          <a:graphicData uri="http://schemas.openxmlformats.org/drawingml/2006/table">
            <a:tbl>
              <a:tblPr>
                <a:tableStyleId>{5C22544A-7EE6-4342-B048-85BDC9FD1C3A}</a:tableStyleId>
              </a:tblPr>
              <a:tblGrid>
                <a:gridCol w="665580">
                  <a:extLst>
                    <a:ext uri="{9D8B030D-6E8A-4147-A177-3AD203B41FA5}">
                      <a16:colId xmlns:a16="http://schemas.microsoft.com/office/drawing/2014/main" val="3624438518"/>
                    </a:ext>
                  </a:extLst>
                </a:gridCol>
                <a:gridCol w="5145285">
                  <a:extLst>
                    <a:ext uri="{9D8B030D-6E8A-4147-A177-3AD203B41FA5}">
                      <a16:colId xmlns:a16="http://schemas.microsoft.com/office/drawing/2014/main" val="3697926925"/>
                    </a:ext>
                  </a:extLst>
                </a:gridCol>
              </a:tblGrid>
              <a:tr h="437633">
                <a:tc>
                  <a:txBody>
                    <a:bodyPr/>
                    <a:lstStyle/>
                    <a:p>
                      <a:pPr algn="ctr" fontAlgn="b"/>
                      <a:r>
                        <a:rPr lang="en-US" sz="1400" b="1" u="none" strike="noStrike">
                          <a:effectLst/>
                        </a:rPr>
                        <a:t>S.No.</a:t>
                      </a:r>
                      <a:endParaRPr lang="en-US" sz="1400" b="1" i="0" u="none" strike="noStrike">
                        <a:solidFill>
                          <a:srgbClr val="313131"/>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400" b="1" u="none" strike="noStrike" dirty="0">
                          <a:effectLst/>
                        </a:rPr>
                        <a:t>Control Statement &amp; Description</a:t>
                      </a:r>
                      <a:endParaRPr lang="en-US" sz="1400" b="1" i="0" u="none" strike="noStrike" dirty="0">
                        <a:solidFill>
                          <a:srgbClr val="313131"/>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9164022"/>
                  </a:ext>
                </a:extLst>
              </a:tr>
              <a:tr h="246825">
                <a:tc>
                  <a:txBody>
                    <a:bodyPr/>
                    <a:lstStyle/>
                    <a:p>
                      <a:pPr algn="ctr" fontAlgn="b"/>
                      <a:r>
                        <a:rPr lang="en-US" sz="1400" u="none" strike="noStrike">
                          <a:effectLst/>
                        </a:rPr>
                        <a:t>1</a:t>
                      </a:r>
                      <a:endParaRPr lang="en-US" sz="1400" b="0" i="0" u="none" strike="noStrike">
                        <a:solidFill>
                          <a:srgbClr val="313131"/>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sng" strike="noStrike" dirty="0">
                          <a:solidFill>
                            <a:srgbClr val="0563C1"/>
                          </a:solidFill>
                          <a:effectLst/>
                          <a:latin typeface="Calibri" panose="020F0502020204030204" pitchFamily="34" charset="0"/>
                        </a:rPr>
                        <a:t>Break Statement</a:t>
                      </a: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913711"/>
                  </a:ext>
                </a:extLst>
              </a:tr>
              <a:tr h="875266">
                <a:tc>
                  <a:txBody>
                    <a:bodyPr/>
                    <a:lstStyle/>
                    <a:p>
                      <a:pPr algn="ctr" fontAlgn="b"/>
                      <a:endParaRPr lang="en-US" sz="1400" b="0" i="0" u="none" strike="noStrike">
                        <a:solidFill>
                          <a:srgbClr val="000000"/>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Terminates the loop statement and transfers execution to the statement immediately following the loop.</a:t>
                      </a:r>
                      <a:endParaRPr lang="en-US" sz="1400" b="0" i="0" u="none" strike="noStrike" dirty="0">
                        <a:solidFill>
                          <a:srgbClr val="000000"/>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9500120"/>
                  </a:ext>
                </a:extLst>
              </a:tr>
              <a:tr h="246825">
                <a:tc>
                  <a:txBody>
                    <a:bodyPr/>
                    <a:lstStyle/>
                    <a:p>
                      <a:pPr algn="ctr" fontAlgn="b"/>
                      <a:r>
                        <a:rPr lang="en-US" sz="1400" u="none" strike="noStrike">
                          <a:effectLst/>
                        </a:rPr>
                        <a:t>2</a:t>
                      </a:r>
                      <a:endParaRPr lang="en-US" sz="1400" b="0" i="0" u="none" strike="noStrike">
                        <a:solidFill>
                          <a:srgbClr val="313131"/>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sng" strike="noStrike" dirty="0">
                          <a:solidFill>
                            <a:srgbClr val="0563C1"/>
                          </a:solidFill>
                          <a:effectLst/>
                          <a:latin typeface="Calibri" panose="020F0502020204030204" pitchFamily="34" charset="0"/>
                        </a:rPr>
                        <a:t>Continue Statement</a:t>
                      </a: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140364"/>
                  </a:ext>
                </a:extLst>
              </a:tr>
              <a:tr h="875266">
                <a:tc>
                  <a:txBody>
                    <a:bodyPr/>
                    <a:lstStyle/>
                    <a:p>
                      <a:pPr algn="ctr" fontAlgn="b"/>
                      <a:endParaRPr lang="en-US" sz="1400" b="0" i="0" u="none" strike="noStrike">
                        <a:solidFill>
                          <a:srgbClr val="000000"/>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Causes the loop to skip the remainder of its body and immediately retest its condition prior to reiterating.</a:t>
                      </a:r>
                      <a:endParaRPr lang="en-US" sz="1400" b="0" i="0" u="none" strike="noStrike" dirty="0">
                        <a:solidFill>
                          <a:srgbClr val="000000"/>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316221"/>
                  </a:ext>
                </a:extLst>
              </a:tr>
              <a:tr h="246825">
                <a:tc>
                  <a:txBody>
                    <a:bodyPr/>
                    <a:lstStyle/>
                    <a:p>
                      <a:pPr algn="ctr" fontAlgn="b"/>
                      <a:r>
                        <a:rPr lang="en-US" sz="1400" u="none" strike="noStrike">
                          <a:effectLst/>
                        </a:rPr>
                        <a:t>3</a:t>
                      </a:r>
                      <a:endParaRPr lang="en-US" sz="1400" b="0" i="0" u="none" strike="noStrike">
                        <a:solidFill>
                          <a:srgbClr val="313131"/>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sng" strike="noStrike" dirty="0">
                          <a:solidFill>
                            <a:srgbClr val="0563C1"/>
                          </a:solidFill>
                          <a:effectLst/>
                          <a:latin typeface="Calibri" panose="020F0502020204030204" pitchFamily="34" charset="0"/>
                        </a:rPr>
                        <a:t>Pass Statement</a:t>
                      </a: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9709178"/>
                  </a:ext>
                </a:extLst>
              </a:tr>
              <a:tr h="1094083">
                <a:tc>
                  <a:txBody>
                    <a:bodyPr/>
                    <a:lstStyle/>
                    <a:p>
                      <a:pPr algn="ctr" fontAlgn="b"/>
                      <a:endParaRPr lang="en-US" sz="1400" b="0" i="0" u="none" strike="noStrike" dirty="0">
                        <a:solidFill>
                          <a:srgbClr val="000000"/>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The pass statement in Python is used when a statement is required syntactically but you do not want any command or code to execute.</a:t>
                      </a:r>
                      <a:endParaRPr lang="en-US" sz="1400" b="0" i="0" u="none" strike="noStrike" dirty="0">
                        <a:solidFill>
                          <a:srgbClr val="000000"/>
                        </a:solidFill>
                        <a:effectLst/>
                        <a:latin typeface="Calibri" panose="020F0502020204030204" pitchFamily="34" charset="0"/>
                      </a:endParaRPr>
                    </a:p>
                  </a:txBody>
                  <a:tcPr marL="8753" marR="8753" marT="8753" marB="4201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07542"/>
                  </a:ext>
                </a:extLst>
              </a:tr>
            </a:tbl>
          </a:graphicData>
        </a:graphic>
      </p:graphicFrame>
    </p:spTree>
    <p:extLst>
      <p:ext uri="{BB962C8B-B14F-4D97-AF65-F5344CB8AC3E}">
        <p14:creationId xmlns:p14="http://schemas.microsoft.com/office/powerpoint/2010/main" val="366220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3A91-66E3-4808-B084-A9F9BCA0B7EB}"/>
              </a:ext>
            </a:extLst>
          </p:cNvPr>
          <p:cNvSpPr>
            <a:spLocks noGrp="1"/>
          </p:cNvSpPr>
          <p:nvPr>
            <p:ph type="title"/>
          </p:nvPr>
        </p:nvSpPr>
        <p:spPr/>
        <p:txBody>
          <a:bodyPr/>
          <a:lstStyle/>
          <a:p>
            <a:r>
              <a:rPr lang="en-US" dirty="0"/>
              <a:t>History of Python</a:t>
            </a:r>
          </a:p>
        </p:txBody>
      </p:sp>
      <p:sp>
        <p:nvSpPr>
          <p:cNvPr id="3" name="Content Placeholder 2">
            <a:extLst>
              <a:ext uri="{FF2B5EF4-FFF2-40B4-BE49-F238E27FC236}">
                <a16:creationId xmlns:a16="http://schemas.microsoft.com/office/drawing/2014/main" id="{8687412B-5832-42ED-9A3E-2BF75E787782}"/>
              </a:ext>
            </a:extLst>
          </p:cNvPr>
          <p:cNvSpPr>
            <a:spLocks noGrp="1"/>
          </p:cNvSpPr>
          <p:nvPr>
            <p:ph idx="1"/>
          </p:nvPr>
        </p:nvSpPr>
        <p:spPr/>
        <p:txBody>
          <a:bodyPr>
            <a:normAutofit fontScale="92500" lnSpcReduction="20000"/>
          </a:bodyPr>
          <a:lstStyle/>
          <a:p>
            <a:r>
              <a:rPr lang="en-US" dirty="0"/>
              <a:t>Python was developed by Guido van Rossum in the late eighties and early nineties at the National Research Institute for Mathematics and Computer Science in the Netherlands.</a:t>
            </a:r>
          </a:p>
          <a:p>
            <a:r>
              <a:rPr lang="en-US" dirty="0"/>
              <a:t>Python is derived from many other languages, including ABC, Modula-3, C, C++, Algol-68, </a:t>
            </a:r>
            <a:r>
              <a:rPr lang="en-US" dirty="0" err="1"/>
              <a:t>SmallTalk</a:t>
            </a:r>
            <a:r>
              <a:rPr lang="en-US" dirty="0"/>
              <a:t>, and Unix shell and other scripting languages.</a:t>
            </a:r>
          </a:p>
          <a:p>
            <a:r>
              <a:rPr lang="en-US" dirty="0"/>
              <a:t>Python is copyrighted. Like Perl, Python source code is now available under the GNU General Public License (GPL).</a:t>
            </a:r>
          </a:p>
          <a:p>
            <a:r>
              <a:rPr lang="en-US" dirty="0"/>
              <a:t>Python is now maintained by a core development team at the institute, although Guido van Rossum still holds a vital role in directing its progress.</a:t>
            </a:r>
          </a:p>
          <a:p>
            <a:r>
              <a:rPr lang="en-US" dirty="0"/>
              <a:t>Python 1.0 was released in November 1994. In 2000, Python 2.0 was released. Python 2.7.11 is the latest edition of Python 2.</a:t>
            </a:r>
          </a:p>
          <a:p>
            <a:r>
              <a:rPr lang="en-US" dirty="0"/>
              <a:t>Meanwhile, Python 3.0 was released in 2008. Python 3 is not backward compatible with Python 2. The emphasis in Python 3 had been on the removal of duplicate programming constructs and modules so that "There should be one -- and preferably only one -- obvious way to do it." Python 3.5.1 is the latest version of Python 3.</a:t>
            </a:r>
          </a:p>
          <a:p>
            <a:endParaRPr lang="en-US" dirty="0"/>
          </a:p>
        </p:txBody>
      </p:sp>
    </p:spTree>
    <p:extLst>
      <p:ext uri="{BB962C8B-B14F-4D97-AF65-F5344CB8AC3E}">
        <p14:creationId xmlns:p14="http://schemas.microsoft.com/office/powerpoint/2010/main" val="3849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5069-1890-45B1-B82E-F72644C04B51}"/>
              </a:ext>
            </a:extLst>
          </p:cNvPr>
          <p:cNvSpPr>
            <a:spLocks noGrp="1"/>
          </p:cNvSpPr>
          <p:nvPr>
            <p:ph type="title"/>
          </p:nvPr>
        </p:nvSpPr>
        <p:spPr/>
        <p:txBody>
          <a:bodyPr/>
          <a:lstStyle/>
          <a:p>
            <a:r>
              <a:rPr lang="en-US" dirty="0"/>
              <a:t>Python Features</a:t>
            </a:r>
          </a:p>
        </p:txBody>
      </p:sp>
      <p:sp>
        <p:nvSpPr>
          <p:cNvPr id="3" name="Content Placeholder 2">
            <a:extLst>
              <a:ext uri="{FF2B5EF4-FFF2-40B4-BE49-F238E27FC236}">
                <a16:creationId xmlns:a16="http://schemas.microsoft.com/office/drawing/2014/main" id="{F75DD5D1-E6AB-45D5-B6E1-5AA3FF3C4B37}"/>
              </a:ext>
            </a:extLst>
          </p:cNvPr>
          <p:cNvSpPr>
            <a:spLocks noGrp="1"/>
          </p:cNvSpPr>
          <p:nvPr>
            <p:ph idx="1"/>
          </p:nvPr>
        </p:nvSpPr>
        <p:spPr/>
        <p:txBody>
          <a:bodyPr>
            <a:normAutofit fontScale="70000" lnSpcReduction="20000"/>
          </a:bodyPr>
          <a:lstStyle/>
          <a:p>
            <a:r>
              <a:rPr lang="en-US" b="1" dirty="0"/>
              <a:t>Easy-to-learn</a:t>
            </a:r>
            <a:r>
              <a:rPr lang="en-US" dirty="0"/>
              <a:t> − Python has few keywords, simple structure, and a clearly defined syntax. This allows a student to pick up the language quickly.</a:t>
            </a:r>
          </a:p>
          <a:p>
            <a:r>
              <a:rPr lang="en-US" b="1" dirty="0"/>
              <a:t>Easy-to-read</a:t>
            </a:r>
            <a:r>
              <a:rPr lang="en-US" dirty="0"/>
              <a:t> − Python code is more clearly defined and visible to the eyes.</a:t>
            </a:r>
          </a:p>
          <a:p>
            <a:r>
              <a:rPr lang="en-US" b="1" dirty="0"/>
              <a:t>Easy-to-maintain</a:t>
            </a:r>
            <a:r>
              <a:rPr lang="en-US" dirty="0"/>
              <a:t> − Python's source code is fairly easy-to-maintain.</a:t>
            </a:r>
          </a:p>
          <a:p>
            <a:r>
              <a:rPr lang="en-US" b="1" dirty="0"/>
              <a:t>A broad standard library</a:t>
            </a:r>
            <a:r>
              <a:rPr lang="en-US" dirty="0"/>
              <a:t> − Python's bulk of the library is very portable and cross-platform compatible on UNIX, Windows, and Macintosh.</a:t>
            </a:r>
          </a:p>
          <a:p>
            <a:r>
              <a:rPr lang="en-US" b="1" dirty="0"/>
              <a:t>Interactive Mode</a:t>
            </a:r>
            <a:r>
              <a:rPr lang="en-US" dirty="0"/>
              <a:t> − Python has support for an interactive mode which allows interactive testing and debugging of snippets of code.</a:t>
            </a:r>
          </a:p>
          <a:p>
            <a:r>
              <a:rPr lang="en-US" b="1" dirty="0"/>
              <a:t>Portable</a:t>
            </a:r>
            <a:r>
              <a:rPr lang="en-US" dirty="0"/>
              <a:t> − Python can run on a wide variety of hardware platforms and has the same interface on all platforms.</a:t>
            </a:r>
          </a:p>
          <a:p>
            <a:r>
              <a:rPr lang="en-US" b="1" dirty="0"/>
              <a:t>Extendable</a:t>
            </a:r>
            <a:r>
              <a:rPr lang="en-US" dirty="0"/>
              <a:t> − You can add low-level modules to the Python interpreter. These modules enable programmers to add to or customize their tools to be more efficient.</a:t>
            </a:r>
          </a:p>
          <a:p>
            <a:r>
              <a:rPr lang="en-US" b="1" dirty="0"/>
              <a:t>Databases</a:t>
            </a:r>
            <a:r>
              <a:rPr lang="en-US" dirty="0"/>
              <a:t> − Python provides interfaces to all major commercial databases.</a:t>
            </a:r>
          </a:p>
          <a:p>
            <a:r>
              <a:rPr lang="en-US" b="1" dirty="0"/>
              <a:t>GUI Programming</a:t>
            </a:r>
            <a:r>
              <a:rPr lang="en-US" dirty="0"/>
              <a:t> − Python supports GUI applications that can be created and ported to many system calls, libraries and windows systems, such as Windows MFC, Macintosh, and the X Window system of Unix.</a:t>
            </a:r>
          </a:p>
          <a:p>
            <a:r>
              <a:rPr lang="en-US" b="1" dirty="0"/>
              <a:t>Scalable</a:t>
            </a:r>
            <a:r>
              <a:rPr lang="en-US" dirty="0"/>
              <a:t> − Python provides a better structure and support for large programs than shell scripting.</a:t>
            </a:r>
          </a:p>
          <a:p>
            <a:pPr marL="0" indent="0">
              <a:buNone/>
            </a:pPr>
            <a:endParaRPr lang="en-US" dirty="0"/>
          </a:p>
        </p:txBody>
      </p:sp>
    </p:spTree>
    <p:extLst>
      <p:ext uri="{BB962C8B-B14F-4D97-AF65-F5344CB8AC3E}">
        <p14:creationId xmlns:p14="http://schemas.microsoft.com/office/powerpoint/2010/main" val="320179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2457-B263-4611-B101-BB88E5D3915E}"/>
              </a:ext>
            </a:extLst>
          </p:cNvPr>
          <p:cNvSpPr>
            <a:spLocks noGrp="1"/>
          </p:cNvSpPr>
          <p:nvPr>
            <p:ph type="title"/>
          </p:nvPr>
        </p:nvSpPr>
        <p:spPr/>
        <p:txBody>
          <a:bodyPr/>
          <a:lstStyle/>
          <a:p>
            <a:r>
              <a:rPr lang="en-US" dirty="0"/>
              <a:t>Simple Program</a:t>
            </a:r>
          </a:p>
        </p:txBody>
      </p:sp>
      <p:sp>
        <p:nvSpPr>
          <p:cNvPr id="3" name="Content Placeholder 2">
            <a:extLst>
              <a:ext uri="{FF2B5EF4-FFF2-40B4-BE49-F238E27FC236}">
                <a16:creationId xmlns:a16="http://schemas.microsoft.com/office/drawing/2014/main" id="{ED49A17B-E63A-4272-8F9B-924898C04D30}"/>
              </a:ext>
            </a:extLst>
          </p:cNvPr>
          <p:cNvSpPr>
            <a:spLocks noGrp="1"/>
          </p:cNvSpPr>
          <p:nvPr>
            <p:ph idx="1"/>
          </p:nvPr>
        </p:nvSpPr>
        <p:spPr/>
        <p:txBody>
          <a:bodyPr/>
          <a:lstStyle/>
          <a:p>
            <a:r>
              <a:rPr lang="en-US" dirty="0"/>
              <a:t>print ("Hello, Python!")</a:t>
            </a:r>
          </a:p>
        </p:txBody>
      </p:sp>
    </p:spTree>
    <p:extLst>
      <p:ext uri="{BB962C8B-B14F-4D97-AF65-F5344CB8AC3E}">
        <p14:creationId xmlns:p14="http://schemas.microsoft.com/office/powerpoint/2010/main" val="1144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FE3C-9D54-459F-A95A-2E1F1DEB5317}"/>
              </a:ext>
            </a:extLst>
          </p:cNvPr>
          <p:cNvSpPr>
            <a:spLocks noGrp="1"/>
          </p:cNvSpPr>
          <p:nvPr>
            <p:ph type="title"/>
          </p:nvPr>
        </p:nvSpPr>
        <p:spPr/>
        <p:txBody>
          <a:bodyPr/>
          <a:lstStyle/>
          <a:p>
            <a:r>
              <a:rPr lang="en-US" dirty="0"/>
              <a:t>Reserved Words</a:t>
            </a:r>
          </a:p>
        </p:txBody>
      </p:sp>
      <p:sp>
        <p:nvSpPr>
          <p:cNvPr id="5" name="Rectangle 1">
            <a:extLst>
              <a:ext uri="{FF2B5EF4-FFF2-40B4-BE49-F238E27FC236}">
                <a16:creationId xmlns:a16="http://schemas.microsoft.com/office/drawing/2014/main" id="{03437FC9-18C4-4C74-A067-C674B74B9FC2}"/>
              </a:ext>
            </a:extLst>
          </p:cNvPr>
          <p:cNvSpPr>
            <a:spLocks noChangeArrowheads="1"/>
          </p:cNvSpPr>
          <p:nvPr/>
        </p:nvSpPr>
        <p:spPr bwMode="auto">
          <a:xfrm>
            <a:off x="3838575" y="1846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1937BB07-ADD9-4FBF-8DE8-244CE7EA7E7C}"/>
              </a:ext>
            </a:extLst>
          </p:cNvPr>
          <p:cNvGraphicFramePr>
            <a:graphicFrameLocks noGrp="1"/>
          </p:cNvGraphicFramePr>
          <p:nvPr>
            <p:ph idx="1"/>
            <p:extLst>
              <p:ext uri="{D42A27DB-BD31-4B8C-83A1-F6EECF244321}">
                <p14:modId xmlns:p14="http://schemas.microsoft.com/office/powerpoint/2010/main" val="1717611328"/>
              </p:ext>
            </p:extLst>
          </p:nvPr>
        </p:nvGraphicFramePr>
        <p:xfrm>
          <a:off x="3185652" y="1955168"/>
          <a:ext cx="5722374" cy="3752456"/>
        </p:xfrm>
        <a:graphic>
          <a:graphicData uri="http://schemas.openxmlformats.org/drawingml/2006/table">
            <a:tbl>
              <a:tblPr>
                <a:tableStyleId>{5C22544A-7EE6-4342-B048-85BDC9FD1C3A}</a:tableStyleId>
              </a:tblPr>
              <a:tblGrid>
                <a:gridCol w="2158739">
                  <a:extLst>
                    <a:ext uri="{9D8B030D-6E8A-4147-A177-3AD203B41FA5}">
                      <a16:colId xmlns:a16="http://schemas.microsoft.com/office/drawing/2014/main" val="4015577503"/>
                    </a:ext>
                  </a:extLst>
                </a:gridCol>
                <a:gridCol w="1884615">
                  <a:extLst>
                    <a:ext uri="{9D8B030D-6E8A-4147-A177-3AD203B41FA5}">
                      <a16:colId xmlns:a16="http://schemas.microsoft.com/office/drawing/2014/main" val="2325304533"/>
                    </a:ext>
                  </a:extLst>
                </a:gridCol>
                <a:gridCol w="1679020">
                  <a:extLst>
                    <a:ext uri="{9D8B030D-6E8A-4147-A177-3AD203B41FA5}">
                      <a16:colId xmlns:a16="http://schemas.microsoft.com/office/drawing/2014/main" val="383143178"/>
                    </a:ext>
                  </a:extLst>
                </a:gridCol>
              </a:tblGrid>
              <a:tr h="338001">
                <a:tc>
                  <a:txBody>
                    <a:bodyPr/>
                    <a:lstStyle/>
                    <a:p>
                      <a:pPr algn="ctr" rtl="0" fontAlgn="b"/>
                      <a:r>
                        <a:rPr lang="en-US" sz="1600" u="none" strike="noStrike">
                          <a:effectLst/>
                        </a:rPr>
                        <a:t>and</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exec</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not</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83160074"/>
                  </a:ext>
                </a:extLst>
              </a:tr>
              <a:tr h="338001">
                <a:tc>
                  <a:txBody>
                    <a:bodyPr/>
                    <a:lstStyle/>
                    <a:p>
                      <a:pPr algn="ctr" rtl="0" fontAlgn="b"/>
                      <a:r>
                        <a:rPr lang="en-US" sz="1600" u="none" strike="noStrike">
                          <a:effectLst/>
                        </a:rPr>
                        <a:t>as</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finally</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or</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42346483"/>
                  </a:ext>
                </a:extLst>
              </a:tr>
              <a:tr h="338001">
                <a:tc>
                  <a:txBody>
                    <a:bodyPr/>
                    <a:lstStyle/>
                    <a:p>
                      <a:pPr algn="ctr" rtl="0" fontAlgn="b"/>
                      <a:r>
                        <a:rPr lang="en-US" sz="1600" u="none" strike="noStrike">
                          <a:effectLst/>
                        </a:rPr>
                        <a:t>assert</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for</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pass</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02261777"/>
                  </a:ext>
                </a:extLst>
              </a:tr>
              <a:tr h="338001">
                <a:tc>
                  <a:txBody>
                    <a:bodyPr/>
                    <a:lstStyle/>
                    <a:p>
                      <a:pPr algn="ctr" rtl="0" fontAlgn="b"/>
                      <a:r>
                        <a:rPr lang="en-US" sz="1600" u="none" strike="noStrike">
                          <a:effectLst/>
                        </a:rPr>
                        <a:t>break</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from</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print</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6170762"/>
                  </a:ext>
                </a:extLst>
              </a:tr>
              <a:tr h="338001">
                <a:tc>
                  <a:txBody>
                    <a:bodyPr/>
                    <a:lstStyle/>
                    <a:p>
                      <a:pPr algn="ctr" rtl="0" fontAlgn="b"/>
                      <a:r>
                        <a:rPr lang="en-US" sz="1600" u="none" strike="noStrike">
                          <a:effectLst/>
                        </a:rPr>
                        <a:t>class</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global</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raise</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989318094"/>
                  </a:ext>
                </a:extLst>
              </a:tr>
              <a:tr h="338001">
                <a:tc>
                  <a:txBody>
                    <a:bodyPr/>
                    <a:lstStyle/>
                    <a:p>
                      <a:pPr algn="ctr" rtl="0" fontAlgn="b"/>
                      <a:r>
                        <a:rPr lang="en-US" sz="1600" u="none" strike="noStrike">
                          <a:effectLst/>
                        </a:rPr>
                        <a:t>continue</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if</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return</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53878295"/>
                  </a:ext>
                </a:extLst>
              </a:tr>
              <a:tr h="338001">
                <a:tc>
                  <a:txBody>
                    <a:bodyPr/>
                    <a:lstStyle/>
                    <a:p>
                      <a:pPr algn="ctr" rtl="0" fontAlgn="b"/>
                      <a:r>
                        <a:rPr lang="en-US" sz="1600" u="none" strike="noStrike">
                          <a:effectLst/>
                        </a:rPr>
                        <a:t>def</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import</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try</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671029903"/>
                  </a:ext>
                </a:extLst>
              </a:tr>
              <a:tr h="338001">
                <a:tc>
                  <a:txBody>
                    <a:bodyPr/>
                    <a:lstStyle/>
                    <a:p>
                      <a:pPr algn="ctr" rtl="0" fontAlgn="b"/>
                      <a:r>
                        <a:rPr lang="en-US" sz="1600" u="none" strike="noStrike">
                          <a:effectLst/>
                        </a:rPr>
                        <a:t>del</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in</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while</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942239981"/>
                  </a:ext>
                </a:extLst>
              </a:tr>
              <a:tr h="338001">
                <a:tc>
                  <a:txBody>
                    <a:bodyPr/>
                    <a:lstStyle/>
                    <a:p>
                      <a:pPr algn="ctr" rtl="0" fontAlgn="b"/>
                      <a:r>
                        <a:rPr lang="en-US" sz="1600" u="none" strike="noStrike">
                          <a:effectLst/>
                        </a:rPr>
                        <a:t>elif</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is</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with</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45288036"/>
                  </a:ext>
                </a:extLst>
              </a:tr>
              <a:tr h="338001">
                <a:tc>
                  <a:txBody>
                    <a:bodyPr/>
                    <a:lstStyle/>
                    <a:p>
                      <a:pPr algn="ctr" rtl="0" fontAlgn="b"/>
                      <a:r>
                        <a:rPr lang="en-US" sz="1600" u="none" strike="noStrike">
                          <a:effectLst/>
                        </a:rPr>
                        <a:t>else</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lambda</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r>
                        <a:rPr lang="en-US" sz="1600" u="none" strike="noStrike">
                          <a:effectLst/>
                        </a:rPr>
                        <a:t>yield</a:t>
                      </a:r>
                      <a:endParaRPr lang="en-US" sz="16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66821020"/>
                  </a:ext>
                </a:extLst>
              </a:tr>
              <a:tr h="372446">
                <a:tc>
                  <a:txBody>
                    <a:bodyPr/>
                    <a:lstStyle/>
                    <a:p>
                      <a:pPr algn="ctr" rtl="0" fontAlgn="b"/>
                      <a:r>
                        <a:rPr lang="en-US" sz="1600" u="none" strike="noStrike">
                          <a:effectLst/>
                        </a:rPr>
                        <a:t>except</a:t>
                      </a:r>
                      <a:endParaRPr lang="en-US" sz="1600" b="0" i="0" u="none" strike="noStrike">
                        <a:solidFill>
                          <a:srgbClr val="000000"/>
                        </a:solidFill>
                        <a:effectLst/>
                        <a:latin typeface="Calibri" panose="020F0502020204030204" pitchFamily="34" charset="0"/>
                      </a:endParaRPr>
                    </a:p>
                  </a:txBody>
                  <a:tcPr marL="9525" marR="9525" marT="9525" anchor="b"/>
                </a:tc>
                <a:tc>
                  <a:txBody>
                    <a:bodyPr/>
                    <a:lstStyle/>
                    <a:p>
                      <a:pPr algn="ctr" rtl="0" fontAlgn="b"/>
                      <a:endParaRPr lang="en-US" sz="1800" b="0" i="0" u="none" strike="noStrike">
                        <a:solidFill>
                          <a:srgbClr val="000000"/>
                        </a:solidFill>
                        <a:effectLst/>
                        <a:latin typeface="Arial" panose="020B0604020202020204" pitchFamily="34" charset="0"/>
                      </a:endParaRPr>
                    </a:p>
                  </a:txBody>
                  <a:tcPr marL="9525" marR="9525" marT="9525" anchor="b"/>
                </a:tc>
                <a:tc>
                  <a:txBody>
                    <a:bodyPr/>
                    <a:lstStyle/>
                    <a:p>
                      <a:pPr algn="ctr" rtl="0" fontAlgn="b"/>
                      <a:endParaRPr lang="en-US" sz="1800" b="0" i="0" u="none" strike="noStrike" dirty="0">
                        <a:solidFill>
                          <a:srgbClr val="000000"/>
                        </a:solidFill>
                        <a:effectLst/>
                        <a:latin typeface="Arial" panose="020B0604020202020204" pitchFamily="34" charset="0"/>
                      </a:endParaRPr>
                    </a:p>
                  </a:txBody>
                  <a:tcPr marL="9525" marR="9525" marT="9525" anchor="b"/>
                </a:tc>
                <a:extLst>
                  <a:ext uri="{0D108BD9-81ED-4DB2-BD59-A6C34878D82A}">
                    <a16:rowId xmlns:a16="http://schemas.microsoft.com/office/drawing/2014/main" val="504169832"/>
                  </a:ext>
                </a:extLst>
              </a:tr>
            </a:tbl>
          </a:graphicData>
        </a:graphic>
      </p:graphicFrame>
    </p:spTree>
    <p:extLst>
      <p:ext uri="{BB962C8B-B14F-4D97-AF65-F5344CB8AC3E}">
        <p14:creationId xmlns:p14="http://schemas.microsoft.com/office/powerpoint/2010/main" val="166243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FCAF-61BD-454D-B60F-382857A09E5D}"/>
              </a:ext>
            </a:extLst>
          </p:cNvPr>
          <p:cNvSpPr>
            <a:spLocks noGrp="1"/>
          </p:cNvSpPr>
          <p:nvPr>
            <p:ph type="title"/>
          </p:nvPr>
        </p:nvSpPr>
        <p:spPr/>
        <p:txBody>
          <a:bodyPr/>
          <a:lstStyle/>
          <a:p>
            <a:r>
              <a:rPr lang="en-US" dirty="0"/>
              <a:t>Lines and Indentation</a:t>
            </a:r>
          </a:p>
        </p:txBody>
      </p:sp>
      <p:sp>
        <p:nvSpPr>
          <p:cNvPr id="3" name="Content Placeholder 2">
            <a:extLst>
              <a:ext uri="{FF2B5EF4-FFF2-40B4-BE49-F238E27FC236}">
                <a16:creationId xmlns:a16="http://schemas.microsoft.com/office/drawing/2014/main" id="{916D2435-9FEC-4D4F-B970-73AC11D2A15B}"/>
              </a:ext>
            </a:extLst>
          </p:cNvPr>
          <p:cNvSpPr>
            <a:spLocks noGrp="1"/>
          </p:cNvSpPr>
          <p:nvPr>
            <p:ph idx="1"/>
          </p:nvPr>
        </p:nvSpPr>
        <p:spPr/>
        <p:txBody>
          <a:bodyPr/>
          <a:lstStyle/>
          <a:p>
            <a:r>
              <a:rPr lang="en-US" dirty="0"/>
              <a:t>Python does not use braces({}) to indicate blocks of code for class and function definitions or flow control. Blocks of code are denoted by line indentation, which is rigidly enforced.</a:t>
            </a:r>
          </a:p>
          <a:p>
            <a:r>
              <a:rPr lang="en-US" dirty="0"/>
              <a:t>The number of spaces in the indentation is variable, but all statements within the block must be indented the same amount. For example −</a:t>
            </a:r>
          </a:p>
          <a:p>
            <a:r>
              <a:rPr lang="en-US" dirty="0"/>
              <a:t>if True:</a:t>
            </a:r>
          </a:p>
          <a:p>
            <a:r>
              <a:rPr lang="en-US" dirty="0"/>
              <a:t>   print ("True")</a:t>
            </a:r>
          </a:p>
          <a:p>
            <a:endParaRPr lang="en-US" dirty="0"/>
          </a:p>
          <a:p>
            <a:r>
              <a:rPr lang="en-US" dirty="0"/>
              <a:t>else:</a:t>
            </a:r>
          </a:p>
          <a:p>
            <a:r>
              <a:rPr lang="en-US" dirty="0"/>
              <a:t>   print ("False")</a:t>
            </a:r>
          </a:p>
        </p:txBody>
      </p:sp>
    </p:spTree>
    <p:extLst>
      <p:ext uri="{BB962C8B-B14F-4D97-AF65-F5344CB8AC3E}">
        <p14:creationId xmlns:p14="http://schemas.microsoft.com/office/powerpoint/2010/main" val="129703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BD20-0D1D-40CA-9551-35A1279B349C}"/>
              </a:ext>
            </a:extLst>
          </p:cNvPr>
          <p:cNvSpPr>
            <a:spLocks noGrp="1"/>
          </p:cNvSpPr>
          <p:nvPr>
            <p:ph type="title"/>
          </p:nvPr>
        </p:nvSpPr>
        <p:spPr/>
        <p:txBody>
          <a:bodyPr/>
          <a:lstStyle/>
          <a:p>
            <a:r>
              <a:rPr lang="en-US" dirty="0"/>
              <a:t>Multi-Line Statements</a:t>
            </a:r>
          </a:p>
        </p:txBody>
      </p:sp>
      <p:sp>
        <p:nvSpPr>
          <p:cNvPr id="3" name="Content Placeholder 2">
            <a:extLst>
              <a:ext uri="{FF2B5EF4-FFF2-40B4-BE49-F238E27FC236}">
                <a16:creationId xmlns:a16="http://schemas.microsoft.com/office/drawing/2014/main" id="{34B6AACB-C9DE-4CAC-B91F-F41C61604CA1}"/>
              </a:ext>
            </a:extLst>
          </p:cNvPr>
          <p:cNvSpPr>
            <a:spLocks noGrp="1"/>
          </p:cNvSpPr>
          <p:nvPr>
            <p:ph idx="1"/>
          </p:nvPr>
        </p:nvSpPr>
        <p:spPr/>
        <p:txBody>
          <a:bodyPr/>
          <a:lstStyle/>
          <a:p>
            <a:r>
              <a:rPr lang="en-US" dirty="0"/>
              <a:t>Statements in Python typically end with a new line. Python, however, allows the use of the line continuation character (\) to denote that the line should continue. For example −</a:t>
            </a:r>
          </a:p>
          <a:p>
            <a:r>
              <a:rPr lang="en-US" dirty="0"/>
              <a:t>total = </a:t>
            </a:r>
            <a:r>
              <a:rPr lang="en-US" dirty="0" err="1"/>
              <a:t>item_one</a:t>
            </a:r>
            <a:r>
              <a:rPr lang="en-US" dirty="0"/>
              <a:t> + \</a:t>
            </a:r>
          </a:p>
          <a:p>
            <a:r>
              <a:rPr lang="en-US" dirty="0"/>
              <a:t>        </a:t>
            </a:r>
            <a:r>
              <a:rPr lang="en-US" dirty="0" err="1"/>
              <a:t>item_two</a:t>
            </a:r>
            <a:r>
              <a:rPr lang="en-US" dirty="0"/>
              <a:t> + \</a:t>
            </a:r>
          </a:p>
          <a:p>
            <a:r>
              <a:rPr lang="en-US" dirty="0"/>
              <a:t>        </a:t>
            </a:r>
            <a:r>
              <a:rPr lang="en-US" dirty="0" err="1"/>
              <a:t>item_three</a:t>
            </a:r>
            <a:endParaRPr lang="en-US" dirty="0"/>
          </a:p>
        </p:txBody>
      </p:sp>
    </p:spTree>
    <p:extLst>
      <p:ext uri="{BB962C8B-B14F-4D97-AF65-F5344CB8AC3E}">
        <p14:creationId xmlns:p14="http://schemas.microsoft.com/office/powerpoint/2010/main" val="38757769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182</TotalTime>
  <Words>3247</Words>
  <Application>Microsoft Office PowerPoint</Application>
  <PresentationFormat>Widescreen</PresentationFormat>
  <Paragraphs>451</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Verdana</vt:lpstr>
      <vt:lpstr>Retrospect</vt:lpstr>
      <vt:lpstr>Introduction to Python </vt:lpstr>
      <vt:lpstr>What is Python</vt:lpstr>
      <vt:lpstr>PowerPoint Presentation</vt:lpstr>
      <vt:lpstr>History of Python</vt:lpstr>
      <vt:lpstr>Python Features</vt:lpstr>
      <vt:lpstr>Simple Program</vt:lpstr>
      <vt:lpstr>Reserved Words</vt:lpstr>
      <vt:lpstr>Lines and Indentation</vt:lpstr>
      <vt:lpstr>Multi-Line Statements</vt:lpstr>
      <vt:lpstr>Quotation in Python</vt:lpstr>
      <vt:lpstr>Comments in Python</vt:lpstr>
      <vt:lpstr>Using Blank Lines</vt:lpstr>
      <vt:lpstr>Waiting for the User</vt:lpstr>
      <vt:lpstr>Multiple Statements on a Single Line</vt:lpstr>
      <vt:lpstr>Multiple Statement Groups as Suites</vt:lpstr>
      <vt:lpstr>Assigning Values to Variables</vt:lpstr>
      <vt:lpstr>Multiple Assignment</vt:lpstr>
      <vt:lpstr>Standard Data Types</vt:lpstr>
      <vt:lpstr>Python Numbers</vt:lpstr>
      <vt:lpstr>Python Strings</vt:lpstr>
      <vt:lpstr>String Operations</vt:lpstr>
      <vt:lpstr>Python Lists</vt:lpstr>
      <vt:lpstr>Python Tuples</vt:lpstr>
      <vt:lpstr>Python Dictionary</vt:lpstr>
      <vt:lpstr>Data Type Conversion</vt:lpstr>
      <vt:lpstr>Types of Operator</vt:lpstr>
      <vt:lpstr>Python Arithmetic Operators</vt:lpstr>
      <vt:lpstr>Python Comparison Operators</vt:lpstr>
      <vt:lpstr>Python Assignment Operators</vt:lpstr>
      <vt:lpstr>Python Bitwise Operators</vt:lpstr>
      <vt:lpstr>Python Logical Operators</vt:lpstr>
      <vt:lpstr>Python Membership Operators</vt:lpstr>
      <vt:lpstr>Python Identity Operators</vt:lpstr>
      <vt:lpstr>Decision Making</vt:lpstr>
      <vt:lpstr>Types of “if Statement”</vt:lpstr>
      <vt:lpstr>Single Statement Suites</vt:lpstr>
      <vt:lpstr>Loops</vt:lpstr>
      <vt:lpstr>Type of Loops</vt:lpstr>
      <vt:lpstr>Loop Control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dc:title>
  <dc:creator>Siddharth Singh</dc:creator>
  <cp:lastModifiedBy>Siddharth Singh</cp:lastModifiedBy>
  <cp:revision>25</cp:revision>
  <dcterms:created xsi:type="dcterms:W3CDTF">2017-06-30T12:06:46Z</dcterms:created>
  <dcterms:modified xsi:type="dcterms:W3CDTF">2017-06-30T19:14:28Z</dcterms:modified>
</cp:coreProperties>
</file>