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412" r:id="rId3"/>
    <p:sldId id="413" r:id="rId4"/>
    <p:sldId id="447" r:id="rId5"/>
    <p:sldId id="448" r:id="rId6"/>
    <p:sldId id="416" r:id="rId7"/>
    <p:sldId id="444" r:id="rId8"/>
    <p:sldId id="445" r:id="rId9"/>
    <p:sldId id="417" r:id="rId10"/>
    <p:sldId id="418" r:id="rId11"/>
    <p:sldId id="419" r:id="rId12"/>
    <p:sldId id="420" r:id="rId13"/>
    <p:sldId id="42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 id="437" r:id="rId30"/>
    <p:sldId id="439" r:id="rId31"/>
    <p:sldId id="440" r:id="rId32"/>
    <p:sldId id="441" r:id="rId33"/>
    <p:sldId id="442" r:id="rId34"/>
    <p:sldId id="44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6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9A7E6-E163-4CA9-BC17-757FFA1E013F}" type="datetimeFigureOut">
              <a:rPr lang="en-US" smtClean="0"/>
              <a:t>6/27/2017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B52CC-064B-4358-8CF1-E833CEAB97E9}" type="slidenum">
              <a:rPr lang="en-US" smtClean="0"/>
              <a:t>‹#›</a:t>
            </a:fld>
            <a:endParaRPr lang="en-US"/>
          </a:p>
        </p:txBody>
      </p:sp>
    </p:spTree>
    <p:extLst>
      <p:ext uri="{BB962C8B-B14F-4D97-AF65-F5344CB8AC3E}">
        <p14:creationId xmlns:p14="http://schemas.microsoft.com/office/powerpoint/2010/main" val="275403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3B03F70-9693-4DDD-A70A-EF60D3C7230E}"/>
              </a:ext>
            </a:extLst>
          </p:cNvPr>
          <p:cNvSpPr>
            <a:spLocks noGrp="1" noChangeArrowheads="1"/>
          </p:cNvSpPr>
          <p:nvPr>
            <p:ph type="sldNum" sz="quarter" idx="5"/>
          </p:nvPr>
        </p:nvSpPr>
        <p:spPr>
          <a:ln/>
        </p:spPr>
        <p:txBody>
          <a:bodyPr/>
          <a:lstStyle/>
          <a:p>
            <a:fld id="{7519714F-8E48-4BC5-A7A3-FC07D47FC43A}" type="slidenum">
              <a:rPr lang="en-US" altLang="en-US"/>
              <a:pPr/>
              <a:t>7</a:t>
            </a:fld>
            <a:endParaRPr lang="en-US" altLang="en-US"/>
          </a:p>
        </p:txBody>
      </p:sp>
      <p:sp>
        <p:nvSpPr>
          <p:cNvPr id="55298" name="Rectangle 7">
            <a:extLst>
              <a:ext uri="{FF2B5EF4-FFF2-40B4-BE49-F238E27FC236}">
                <a16:creationId xmlns:a16="http://schemas.microsoft.com/office/drawing/2014/main" id="{06BA9ADD-76B5-4417-92DA-E222BBDE9E8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809758A2-9A13-4C61-B90A-CB46AB456532}" type="slidenum">
              <a:rPr lang="en-US" altLang="en-US" sz="1200"/>
              <a:pPr algn="r" eaLnBrk="1" hangingPunct="1"/>
              <a:t>7</a:t>
            </a:fld>
            <a:endParaRPr lang="en-US" altLang="en-US" sz="1200"/>
          </a:p>
        </p:txBody>
      </p:sp>
      <p:sp>
        <p:nvSpPr>
          <p:cNvPr id="55299" name="Rectangle 2">
            <a:extLst>
              <a:ext uri="{FF2B5EF4-FFF2-40B4-BE49-F238E27FC236}">
                <a16:creationId xmlns:a16="http://schemas.microsoft.com/office/drawing/2014/main" id="{B0C30610-D7DF-49FA-9237-60EE8E79891F}"/>
              </a:ext>
            </a:extLst>
          </p:cNvPr>
          <p:cNvSpPr>
            <a:spLocks noChangeArrowheads="1" noTextEdit="1"/>
          </p:cNvSpPr>
          <p:nvPr>
            <p:ph type="sldImg"/>
          </p:nvPr>
        </p:nvSpPr>
        <p:spPr>
          <a:ln/>
        </p:spPr>
      </p:sp>
      <p:sp>
        <p:nvSpPr>
          <p:cNvPr id="55300" name="Rectangle 3">
            <a:extLst>
              <a:ext uri="{FF2B5EF4-FFF2-40B4-BE49-F238E27FC236}">
                <a16:creationId xmlns:a16="http://schemas.microsoft.com/office/drawing/2014/main" id="{2AD6D1B2-56F8-4C4C-A144-C49E22FAE3C5}"/>
              </a:ext>
            </a:extLst>
          </p:cNvPr>
          <p:cNvSpPr>
            <a:spLocks noGrp="1" noChangeArrowheads="1"/>
          </p:cNvSpPr>
          <p:nvPr>
            <p:ph type="body" idx="1"/>
          </p:nvPr>
        </p:nvSpPr>
        <p:spPr>
          <a:xfrm>
            <a:off x="914400" y="4343400"/>
            <a:ext cx="5029200" cy="4114800"/>
          </a:xfrm>
        </p:spPr>
        <p:txBody>
          <a:bodyPr/>
          <a:lstStyle/>
          <a:p>
            <a:r>
              <a:rPr lang="en-US" altLang="en-US"/>
              <a:t>The header cell of a table</a:t>
            </a:r>
          </a:p>
        </p:txBody>
      </p:sp>
    </p:spTree>
    <p:extLst>
      <p:ext uri="{BB962C8B-B14F-4D97-AF65-F5344CB8AC3E}">
        <p14:creationId xmlns:p14="http://schemas.microsoft.com/office/powerpoint/2010/main" val="2081528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32</a:t>
            </a:fld>
            <a:endParaRPr lang="en-US"/>
          </a:p>
        </p:txBody>
      </p:sp>
    </p:spTree>
    <p:extLst>
      <p:ext uri="{BB962C8B-B14F-4D97-AF65-F5344CB8AC3E}">
        <p14:creationId xmlns:p14="http://schemas.microsoft.com/office/powerpoint/2010/main" val="219622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33</a:t>
            </a:fld>
            <a:endParaRPr lang="en-US"/>
          </a:p>
        </p:txBody>
      </p:sp>
    </p:spTree>
    <p:extLst>
      <p:ext uri="{BB962C8B-B14F-4D97-AF65-F5344CB8AC3E}">
        <p14:creationId xmlns:p14="http://schemas.microsoft.com/office/powerpoint/2010/main" val="2301148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34</a:t>
            </a:fld>
            <a:endParaRPr lang="en-US"/>
          </a:p>
        </p:txBody>
      </p:sp>
    </p:spTree>
    <p:extLst>
      <p:ext uri="{BB962C8B-B14F-4D97-AF65-F5344CB8AC3E}">
        <p14:creationId xmlns:p14="http://schemas.microsoft.com/office/powerpoint/2010/main" val="1820580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conflict (two sheets define a style for the same HTML element</a:t>
            </a:r>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9</a:t>
            </a:fld>
            <a:endParaRPr lang="en-US"/>
          </a:p>
        </p:txBody>
      </p:sp>
    </p:spTree>
    <p:extLst>
      <p:ext uri="{BB962C8B-B14F-4D97-AF65-F5344CB8AC3E}">
        <p14:creationId xmlns:p14="http://schemas.microsoft.com/office/powerpoint/2010/main" val="1826258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ourier New" pitchFamily="49" charset="0"/>
                <a:cs typeface="Courier New" pitchFamily="49" charset="0"/>
              </a:rPr>
              <a:t>justify </a:t>
            </a:r>
            <a:r>
              <a:rPr lang="en-US" sz="1200" dirty="0"/>
              <a:t>(which widens all full lines</a:t>
            </a:r>
          </a:p>
          <a:p>
            <a:r>
              <a:rPr lang="en-US" sz="1200" dirty="0"/>
              <a:t>of the element so that they occupy its entire width)</a:t>
            </a:r>
          </a:p>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23</a:t>
            </a:fld>
            <a:endParaRPr lang="en-US"/>
          </a:p>
        </p:txBody>
      </p:sp>
    </p:spTree>
    <p:extLst>
      <p:ext uri="{BB962C8B-B14F-4D97-AF65-F5344CB8AC3E}">
        <p14:creationId xmlns:p14="http://schemas.microsoft.com/office/powerpoint/2010/main" val="411084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24</a:t>
            </a:fld>
            <a:endParaRPr lang="en-US"/>
          </a:p>
        </p:txBody>
      </p:sp>
    </p:spTree>
    <p:extLst>
      <p:ext uri="{BB962C8B-B14F-4D97-AF65-F5344CB8AC3E}">
        <p14:creationId xmlns:p14="http://schemas.microsoft.com/office/powerpoint/2010/main" val="1805672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25</a:t>
            </a:fld>
            <a:endParaRPr lang="en-US"/>
          </a:p>
        </p:txBody>
      </p:sp>
    </p:spTree>
    <p:extLst>
      <p:ext uri="{BB962C8B-B14F-4D97-AF65-F5344CB8AC3E}">
        <p14:creationId xmlns:p14="http://schemas.microsoft.com/office/powerpoint/2010/main" val="272817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26</a:t>
            </a:fld>
            <a:endParaRPr lang="en-US"/>
          </a:p>
        </p:txBody>
      </p:sp>
    </p:spTree>
    <p:extLst>
      <p:ext uri="{BB962C8B-B14F-4D97-AF65-F5344CB8AC3E}">
        <p14:creationId xmlns:p14="http://schemas.microsoft.com/office/powerpoint/2010/main" val="50824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not all properties are inherited (notice link's color above)</a:t>
            </a:r>
            <a:endParaRPr lang="en-US" sz="120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28</a:t>
            </a:fld>
            <a:endParaRPr lang="en-US"/>
          </a:p>
        </p:txBody>
      </p:sp>
    </p:spTree>
    <p:extLst>
      <p:ext uri="{BB962C8B-B14F-4D97-AF65-F5344CB8AC3E}">
        <p14:creationId xmlns:p14="http://schemas.microsoft.com/office/powerpoint/2010/main" val="2072493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(later we will learn about more specific styles that can override more general styles)</a:t>
            </a:r>
          </a:p>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29</a:t>
            </a:fld>
            <a:endParaRPr lang="en-US"/>
          </a:p>
        </p:txBody>
      </p:sp>
    </p:spTree>
    <p:extLst>
      <p:ext uri="{BB962C8B-B14F-4D97-AF65-F5344CB8AC3E}">
        <p14:creationId xmlns:p14="http://schemas.microsoft.com/office/powerpoint/2010/main" val="743335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31</a:t>
            </a:fld>
            <a:endParaRPr lang="en-US"/>
          </a:p>
        </p:txBody>
      </p:sp>
    </p:spTree>
    <p:extLst>
      <p:ext uri="{BB962C8B-B14F-4D97-AF65-F5344CB8AC3E}">
        <p14:creationId xmlns:p14="http://schemas.microsoft.com/office/powerpoint/2010/main" val="554827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587510-7C84-43D3-A09D-7BC3BFC6244C}"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2818B-6371-4A15-B841-969BDA3AB9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013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87510-7C84-43D3-A09D-7BC3BFC6244C}"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165788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87510-7C84-43D3-A09D-7BC3BFC6244C}"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368459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87510-7C84-43D3-A09D-7BC3BFC6244C}"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223286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587510-7C84-43D3-A09D-7BC3BFC6244C}"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2818B-6371-4A15-B841-969BDA3AB9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916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587510-7C84-43D3-A09D-7BC3BFC6244C}"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141315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587510-7C84-43D3-A09D-7BC3BFC6244C}" type="datetimeFigureOut">
              <a:rPr lang="en-US" smtClean="0"/>
              <a:t>6/27/2017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3832890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587510-7C84-43D3-A09D-7BC3BFC6244C}" type="datetimeFigureOut">
              <a:rPr lang="en-US" smtClean="0"/>
              <a:t>6/27/2017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3192286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587510-7C84-43D3-A09D-7BC3BFC6244C}" type="datetimeFigureOut">
              <a:rPr lang="en-US" smtClean="0"/>
              <a:t>6/27/2017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4300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587510-7C84-43D3-A09D-7BC3BFC6244C}" type="datetimeFigureOut">
              <a:rPr lang="en-US" smtClean="0"/>
              <a:t>6/27/2017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82818B-6371-4A15-B841-969BDA3AB970}" type="slidenum">
              <a:rPr lang="en-US" smtClean="0"/>
              <a:t>‹#›</a:t>
            </a:fld>
            <a:endParaRPr lang="en-US"/>
          </a:p>
        </p:txBody>
      </p:sp>
    </p:spTree>
    <p:extLst>
      <p:ext uri="{BB962C8B-B14F-4D97-AF65-F5344CB8AC3E}">
        <p14:creationId xmlns:p14="http://schemas.microsoft.com/office/powerpoint/2010/main" val="234986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8587510-7C84-43D3-A09D-7BC3BFC6244C}"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292563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587510-7C84-43D3-A09D-7BC3BFC6244C}" type="datetimeFigureOut">
              <a:rPr lang="en-US" smtClean="0"/>
              <a:t>6/27/2017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82818B-6371-4A15-B841-969BDA3AB97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453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w3schools.com/css/css_reference.asp#fo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CAD5-A83B-4E64-9067-D6267F37C3E4}"/>
              </a:ext>
            </a:extLst>
          </p:cNvPr>
          <p:cNvSpPr>
            <a:spLocks noGrp="1"/>
          </p:cNvSpPr>
          <p:nvPr>
            <p:ph type="ctrTitle"/>
          </p:nvPr>
        </p:nvSpPr>
        <p:spPr/>
        <p:txBody>
          <a:bodyPr>
            <a:normAutofit/>
          </a:bodyPr>
          <a:lstStyle/>
          <a:p>
            <a:r>
              <a:rPr lang="en-US" altLang="en-US" sz="6600" dirty="0"/>
              <a:t>CSS(</a:t>
            </a:r>
            <a:r>
              <a:rPr lang="en-US" altLang="en-US" sz="6600" b="1" dirty="0"/>
              <a:t>C</a:t>
            </a:r>
            <a:r>
              <a:rPr lang="en-US" altLang="en-US" sz="6600" dirty="0"/>
              <a:t>ascading </a:t>
            </a:r>
            <a:r>
              <a:rPr lang="en-US" altLang="en-US" sz="6600" b="1" dirty="0"/>
              <a:t>S</a:t>
            </a:r>
            <a:r>
              <a:rPr lang="en-US" altLang="en-US" sz="6600" dirty="0"/>
              <a:t>tyle </a:t>
            </a:r>
            <a:r>
              <a:rPr lang="en-US" altLang="en-US" sz="6600" b="1" dirty="0"/>
              <a:t>S</a:t>
            </a:r>
            <a:r>
              <a:rPr lang="en-US" altLang="en-US" sz="6600" dirty="0"/>
              <a:t>heets )</a:t>
            </a:r>
            <a:endParaRPr lang="en-US" sz="6600" dirty="0"/>
          </a:p>
        </p:txBody>
      </p:sp>
      <p:sp>
        <p:nvSpPr>
          <p:cNvPr id="3" name="Subtitle 2">
            <a:extLst>
              <a:ext uri="{FF2B5EF4-FFF2-40B4-BE49-F238E27FC236}">
                <a16:creationId xmlns:a16="http://schemas.microsoft.com/office/drawing/2014/main" id="{4F3DB601-9FFC-4F43-BC61-7731652F548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89516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style sheets: &lt;style&gt;</a:t>
            </a:r>
          </a:p>
        </p:txBody>
      </p:sp>
      <p:sp>
        <p:nvSpPr>
          <p:cNvPr id="8" name="Content Placeholder 7"/>
          <p:cNvSpPr>
            <a:spLocks noGrp="1"/>
          </p:cNvSpPr>
          <p:nvPr>
            <p:ph sz="quarter" idx="1"/>
          </p:nvPr>
        </p:nvSpPr>
        <p:spPr>
          <a:xfrm>
            <a:off x="2164976" y="4572000"/>
            <a:ext cx="8153400" cy="1524000"/>
          </a:xfrm>
        </p:spPr>
        <p:txBody>
          <a:bodyPr/>
          <a:lstStyle/>
          <a:p>
            <a:r>
              <a:rPr lang="en-US" sz="2400" dirty="0"/>
              <a:t>CSS code can be embedded within the head of an HTML page</a:t>
            </a:r>
          </a:p>
          <a:p>
            <a:r>
              <a:rPr lang="en-US" sz="2400" dirty="0"/>
              <a:t>B</a:t>
            </a:r>
            <a:r>
              <a:rPr lang="en-US" sz="2400" i="1" dirty="0"/>
              <a:t>ad style </a:t>
            </a:r>
            <a:r>
              <a:rPr lang="en-US" sz="2400" dirty="0"/>
              <a:t>and should be avoided when possible (why?)</a:t>
            </a:r>
            <a:endParaRPr lang="en-US" dirty="0"/>
          </a:p>
        </p:txBody>
      </p:sp>
      <p:sp>
        <p:nvSpPr>
          <p:cNvPr id="9" name="TextBox 8"/>
          <p:cNvSpPr txBox="1"/>
          <p:nvPr/>
        </p:nvSpPr>
        <p:spPr>
          <a:xfrm>
            <a:off x="2133600" y="1827075"/>
            <a:ext cx="8153400" cy="203132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&lt;head&gt;</a:t>
            </a:r>
          </a:p>
          <a:p>
            <a:r>
              <a:rPr lang="en-US" b="1" dirty="0">
                <a:latin typeface="Courier New" pitchFamily="49" charset="0"/>
                <a:cs typeface="Courier New" pitchFamily="49" charset="0"/>
              </a:rPr>
              <a:t>&lt;style type="text/</a:t>
            </a:r>
            <a:r>
              <a:rPr lang="en-US" b="1" dirty="0" err="1">
                <a:latin typeface="Courier New" pitchFamily="49" charset="0"/>
                <a:cs typeface="Courier New" pitchFamily="49" charset="0"/>
              </a:rPr>
              <a:t>css</a:t>
            </a:r>
            <a:r>
              <a:rPr lang="en-US" b="1" dirty="0">
                <a:latin typeface="Courier New" pitchFamily="49" charset="0"/>
                <a:cs typeface="Courier New" pitchFamily="49" charset="0"/>
              </a:rPr>
              <a:t>"&gt;</a:t>
            </a:r>
          </a:p>
          <a:p>
            <a:r>
              <a:rPr lang="en-US" dirty="0">
                <a:latin typeface="Courier New" pitchFamily="49" charset="0"/>
                <a:cs typeface="Courier New" pitchFamily="49" charset="0"/>
              </a:rPr>
              <a:t>p { font-family: sans-serif; color: red; }</a:t>
            </a:r>
          </a:p>
          <a:p>
            <a:r>
              <a:rPr lang="en-US" dirty="0">
                <a:latin typeface="Courier New" pitchFamily="49" charset="0"/>
                <a:cs typeface="Courier New" pitchFamily="49" charset="0"/>
              </a:rPr>
              <a:t>h2 { background-color: yellow; }</a:t>
            </a:r>
          </a:p>
          <a:p>
            <a:r>
              <a:rPr lang="en-US" b="1" dirty="0">
                <a:latin typeface="Courier New" pitchFamily="49" charset="0"/>
                <a:cs typeface="Courier New" pitchFamily="49" charset="0"/>
              </a:rPr>
              <a:t>&lt;/style&gt;</a:t>
            </a:r>
          </a:p>
          <a:p>
            <a:r>
              <a:rPr lang="en-US" dirty="0">
                <a:latin typeface="Courier New" pitchFamily="49" charset="0"/>
                <a:cs typeface="Courier New" pitchFamily="49" charset="0"/>
              </a:rPr>
              <a:t>&lt;/head&gt; 							</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2971759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styles: the style attribute</a:t>
            </a:r>
          </a:p>
        </p:txBody>
      </p:sp>
      <p:sp>
        <p:nvSpPr>
          <p:cNvPr id="8" name="Content Placeholder 7"/>
          <p:cNvSpPr>
            <a:spLocks noGrp="1"/>
          </p:cNvSpPr>
          <p:nvPr>
            <p:ph sz="quarter" idx="1"/>
          </p:nvPr>
        </p:nvSpPr>
        <p:spPr>
          <a:xfrm>
            <a:off x="2164976" y="4572000"/>
            <a:ext cx="8153400" cy="1524000"/>
          </a:xfrm>
        </p:spPr>
        <p:txBody>
          <a:bodyPr/>
          <a:lstStyle/>
          <a:p>
            <a:r>
              <a:rPr lang="en-US" sz="2400" dirty="0"/>
              <a:t>Higher precedence than embedded or linked styles</a:t>
            </a:r>
          </a:p>
          <a:p>
            <a:r>
              <a:rPr lang="en-US" sz="2400" dirty="0"/>
              <a:t>Used for one-time overrides and styling a particular element</a:t>
            </a:r>
          </a:p>
          <a:p>
            <a:r>
              <a:rPr lang="en-US" sz="2400" dirty="0"/>
              <a:t>B</a:t>
            </a:r>
            <a:r>
              <a:rPr lang="en-US" sz="2400" i="1" dirty="0"/>
              <a:t>ad style </a:t>
            </a:r>
            <a:r>
              <a:rPr lang="en-US" sz="2400" dirty="0"/>
              <a:t>and should be avoided when possible (why?)</a:t>
            </a:r>
            <a:endParaRPr lang="en-US" dirty="0"/>
          </a:p>
        </p:txBody>
      </p:sp>
      <p:sp>
        <p:nvSpPr>
          <p:cNvPr id="9" name="TextBox 8"/>
          <p:cNvSpPr txBox="1"/>
          <p:nvPr/>
        </p:nvSpPr>
        <p:spPr>
          <a:xfrm>
            <a:off x="2133600" y="1827074"/>
            <a:ext cx="8153400" cy="923330"/>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 </a:t>
            </a:r>
            <a:r>
              <a:rPr lang="en-US" b="1" dirty="0">
                <a:latin typeface="Courier New" pitchFamily="49" charset="0"/>
                <a:cs typeface="Courier New" pitchFamily="49" charset="0"/>
              </a:rPr>
              <a:t>style="font-family: sans-serif; color: red;"</a:t>
            </a:r>
            <a:r>
              <a:rPr lang="en-US" dirty="0">
                <a:latin typeface="Courier New" pitchFamily="49" charset="0"/>
                <a:cs typeface="Courier New" pitchFamily="49" charset="0"/>
              </a:rPr>
              <a:t>&gt;</a:t>
            </a:r>
          </a:p>
          <a:p>
            <a:r>
              <a:rPr lang="en-US" dirty="0">
                <a:latin typeface="Courier New" pitchFamily="49" charset="0"/>
                <a:cs typeface="Courier New" pitchFamily="49" charset="0"/>
              </a:rPr>
              <a:t>This is a paragraph&lt;/p&gt; 							</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2133600" y="3143071"/>
            <a:ext cx="8153400" cy="67710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This is a paragraph</a:t>
            </a:r>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40577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colors</a:t>
            </a:r>
          </a:p>
        </p:txBody>
      </p:sp>
      <p:sp>
        <p:nvSpPr>
          <p:cNvPr id="9" name="TextBox 8"/>
          <p:cNvSpPr txBox="1"/>
          <p:nvPr/>
        </p:nvSpPr>
        <p:spPr>
          <a:xfrm>
            <a:off x="2133600" y="1600200"/>
            <a:ext cx="815340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b="1" dirty="0">
                <a:latin typeface="Courier New" pitchFamily="49" charset="0"/>
                <a:cs typeface="Courier New" pitchFamily="49" charset="0"/>
              </a:rPr>
              <a:t>color: red;</a:t>
            </a:r>
          </a:p>
          <a:p>
            <a:r>
              <a:rPr lang="en-US" b="1" dirty="0">
                <a:latin typeface="Courier New" pitchFamily="49" charset="0"/>
                <a:cs typeface="Courier New" pitchFamily="49" charset="0"/>
              </a:rPr>
              <a:t>background-color: yellow;</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33600" y="3143071"/>
            <a:ext cx="8153400" cy="400110"/>
          </a:xfrm>
          <a:prstGeom prst="rect">
            <a:avLst/>
          </a:prstGeom>
          <a:solidFill>
            <a:srgbClr val="FFFF00"/>
          </a:solidFill>
          <a:ln w="19050">
            <a:solidFill>
              <a:schemeClr val="tx1"/>
            </a:solidFill>
          </a:ln>
        </p:spPr>
        <p:txBody>
          <a:bodyPr wrap="square" rtlCol="0">
            <a:spAutoFit/>
          </a:bodyPr>
          <a:lstStyle/>
          <a:p>
            <a:r>
              <a:rPr lang="en-US" sz="2000" dirty="0">
                <a:solidFill>
                  <a:srgbClr val="FF0000"/>
                </a:solidFill>
                <a:latin typeface="Times New Roman" pitchFamily="18" charset="0"/>
                <a:cs typeface="Times New Roman" pitchFamily="18" charset="0"/>
              </a:rPr>
              <a:t>This paragraph uses the style above                                                        </a:t>
            </a:r>
            <a:r>
              <a:rPr lang="en-US" i="1" dirty="0">
                <a:solidFill>
                  <a:schemeClr val="tx1">
                    <a:lumMod val="50000"/>
                    <a:lumOff val="50000"/>
                  </a:schemeClr>
                </a:solidFill>
                <a:latin typeface="Consolas" pitchFamily="49" charset="0"/>
                <a:cs typeface="Consolas" pitchFamily="49" charset="0"/>
              </a:rPr>
              <a:t>output</a:t>
            </a:r>
          </a:p>
        </p:txBody>
      </p:sp>
      <p:graphicFrame>
        <p:nvGraphicFramePr>
          <p:cNvPr id="10" name="Table 9"/>
          <p:cNvGraphicFramePr>
            <a:graphicFrameLocks noGrp="1"/>
          </p:cNvGraphicFramePr>
          <p:nvPr>
            <p:extLst/>
          </p:nvPr>
        </p:nvGraphicFramePr>
        <p:xfrm>
          <a:off x="2286000" y="4236720"/>
          <a:ext cx="8153400" cy="1493520"/>
        </p:xfrm>
        <a:graphic>
          <a:graphicData uri="http://schemas.openxmlformats.org/drawingml/2006/table">
            <a:tbl>
              <a:tblPr>
                <a:tableStyleId>{775DCB02-9BB8-47FD-8907-85C794F793BA}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sz="2000" dirty="0"/>
                        <a:t>property </a:t>
                      </a:r>
                      <a:endParaRPr lang="en-US" sz="2000" b="1" dirty="0"/>
                    </a:p>
                  </a:txBody>
                  <a:tcPr anchor="ctr"/>
                </a:tc>
                <a:tc>
                  <a:txBody>
                    <a:bodyPr/>
                    <a:lstStyle/>
                    <a:p>
                      <a:r>
                        <a:rPr lang="en-US" sz="2000" dirty="0"/>
                        <a:t>description </a:t>
                      </a:r>
                      <a:endParaRPr lang="en-US" sz="2000" b="1" dirty="0"/>
                    </a:p>
                  </a:txBody>
                  <a:tcPr anchor="ctr"/>
                </a:tc>
                <a:extLst>
                  <a:ext uri="{0D108BD9-81ED-4DB2-BD59-A6C34878D82A}">
                    <a16:rowId xmlns:a16="http://schemas.microsoft.com/office/drawing/2014/main" val="10000"/>
                  </a:ext>
                </a:extLst>
              </a:tr>
              <a:tr h="0">
                <a:tc>
                  <a:txBody>
                    <a:bodyPr/>
                    <a:lstStyle/>
                    <a:p>
                      <a:r>
                        <a:rPr lang="en-US" sz="2000" dirty="0"/>
                        <a:t>color </a:t>
                      </a:r>
                    </a:p>
                  </a:txBody>
                  <a:tcPr anchor="ctr"/>
                </a:tc>
                <a:tc>
                  <a:txBody>
                    <a:bodyPr/>
                    <a:lstStyle/>
                    <a:p>
                      <a:r>
                        <a:rPr lang="en-US" sz="2000" dirty="0"/>
                        <a:t>color of the element's text </a:t>
                      </a:r>
                    </a:p>
                  </a:txBody>
                  <a:tcPr anchor="ctr"/>
                </a:tc>
                <a:extLst>
                  <a:ext uri="{0D108BD9-81ED-4DB2-BD59-A6C34878D82A}">
                    <a16:rowId xmlns:a16="http://schemas.microsoft.com/office/drawing/2014/main" val="10001"/>
                  </a:ext>
                </a:extLst>
              </a:tr>
              <a:tr h="0">
                <a:tc>
                  <a:txBody>
                    <a:bodyPr/>
                    <a:lstStyle/>
                    <a:p>
                      <a:r>
                        <a:rPr lang="en-US" sz="2000" dirty="0"/>
                        <a:t>background-color </a:t>
                      </a:r>
                    </a:p>
                  </a:txBody>
                  <a:tcPr anchor="ctr"/>
                </a:tc>
                <a:tc>
                  <a:txBody>
                    <a:bodyPr/>
                    <a:lstStyle/>
                    <a:p>
                      <a:r>
                        <a:rPr lang="en-US" sz="2000" dirty="0"/>
                        <a:t>color that will appear behind the element </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5788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colors</a:t>
            </a:r>
          </a:p>
        </p:txBody>
      </p:sp>
      <p:sp>
        <p:nvSpPr>
          <p:cNvPr id="9" name="TextBox 8"/>
          <p:cNvSpPr txBox="1"/>
          <p:nvPr/>
        </p:nvSpPr>
        <p:spPr>
          <a:xfrm>
            <a:off x="2133600" y="1600201"/>
            <a:ext cx="8153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 color: </a:t>
            </a:r>
            <a:r>
              <a:rPr lang="en-US" b="1" dirty="0">
                <a:latin typeface="Courier New" pitchFamily="49" charset="0"/>
                <a:cs typeface="Courier New" pitchFamily="49" charset="0"/>
              </a:rPr>
              <a:t>red</a:t>
            </a:r>
            <a:r>
              <a:rPr lang="en-US" dirty="0">
                <a:latin typeface="Courier New" pitchFamily="49" charset="0"/>
                <a:cs typeface="Courier New" pitchFamily="49" charset="0"/>
              </a:rPr>
              <a:t>; }</a:t>
            </a:r>
          </a:p>
          <a:p>
            <a:r>
              <a:rPr lang="en-US" dirty="0">
                <a:latin typeface="Courier New" pitchFamily="49" charset="0"/>
                <a:cs typeface="Courier New" pitchFamily="49" charset="0"/>
              </a:rPr>
              <a:t>h2 { color: </a:t>
            </a:r>
            <a:r>
              <a:rPr lang="en-US" b="1" dirty="0" err="1">
                <a:latin typeface="Courier New" pitchFamily="49" charset="0"/>
                <a:cs typeface="Courier New" pitchFamily="49" charset="0"/>
              </a:rPr>
              <a:t>rgb</a:t>
            </a:r>
            <a:r>
              <a:rPr lang="en-US" b="1" dirty="0">
                <a:latin typeface="Courier New" pitchFamily="49" charset="0"/>
                <a:cs typeface="Courier New" pitchFamily="49" charset="0"/>
              </a:rPr>
              <a:t>(128, 0, 196)</a:t>
            </a:r>
            <a:r>
              <a:rPr lang="en-US" dirty="0">
                <a:latin typeface="Courier New" pitchFamily="49" charset="0"/>
                <a:cs typeface="Courier New" pitchFamily="49" charset="0"/>
              </a:rPr>
              <a:t>; }</a:t>
            </a:r>
          </a:p>
          <a:p>
            <a:r>
              <a:rPr lang="en-US" dirty="0">
                <a:latin typeface="Courier New" pitchFamily="49" charset="0"/>
                <a:cs typeface="Courier New" pitchFamily="49" charset="0"/>
              </a:rPr>
              <a:t>h4 { color: </a:t>
            </a:r>
            <a:r>
              <a:rPr lang="en-US" b="1" dirty="0">
                <a:latin typeface="Courier New" pitchFamily="49" charset="0"/>
                <a:cs typeface="Courier New" pitchFamily="49" charset="0"/>
              </a:rPr>
              <a:t>#FF8800</a:t>
            </a:r>
            <a:r>
              <a:rPr lang="en-US" dirty="0">
                <a:latin typeface="Courier New" pitchFamily="49" charset="0"/>
                <a:cs typeface="Courier New" pitchFamily="49" charset="0"/>
              </a:rPr>
              <a:t>; }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11188" y="2895601"/>
            <a:ext cx="8153400" cy="2246769"/>
          </a:xfrm>
          <a:prstGeom prst="rect">
            <a:avLst/>
          </a:prstGeom>
          <a:solidFill>
            <a:schemeClr val="bg1"/>
          </a:solidFill>
          <a:ln w="19050">
            <a:solidFill>
              <a:schemeClr val="tx1"/>
            </a:solidFill>
          </a:ln>
        </p:spPr>
        <p:txBody>
          <a:bodyPr wrap="square" rtlCol="0">
            <a:spAutoFit/>
          </a:bodyPr>
          <a:lstStyle/>
          <a:p>
            <a:r>
              <a:rPr lang="en-US" sz="2000" dirty="0">
                <a:solidFill>
                  <a:srgbClr val="FF0000"/>
                </a:solidFill>
                <a:latin typeface="Times New Roman" pitchFamily="18" charset="0"/>
                <a:cs typeface="Times New Roman" pitchFamily="18" charset="0"/>
              </a:rPr>
              <a:t>This paragraph uses the first style above   </a:t>
            </a:r>
          </a:p>
          <a:p>
            <a:r>
              <a:rPr lang="en-US" sz="2000" dirty="0">
                <a:solidFill>
                  <a:srgbClr val="FF0000"/>
                </a:solidFill>
                <a:latin typeface="Times New Roman" pitchFamily="18" charset="0"/>
                <a:cs typeface="Times New Roman" pitchFamily="18" charset="0"/>
              </a:rPr>
              <a:t>      </a:t>
            </a:r>
          </a:p>
          <a:p>
            <a:r>
              <a:rPr lang="en-US" sz="2800" b="1" dirty="0">
                <a:solidFill>
                  <a:srgbClr val="9900CC"/>
                </a:solidFill>
                <a:latin typeface="Times New Roman" pitchFamily="18" charset="0"/>
                <a:cs typeface="Times New Roman" pitchFamily="18" charset="0"/>
              </a:rPr>
              <a:t>This h2 uses the second style above.</a:t>
            </a:r>
          </a:p>
          <a:p>
            <a:endParaRPr lang="en-US" sz="2800" b="1" dirty="0">
              <a:solidFill>
                <a:srgbClr val="9900CC"/>
              </a:solidFill>
              <a:latin typeface="Times New Roman" pitchFamily="18" charset="0"/>
              <a:cs typeface="Times New Roman" pitchFamily="18" charset="0"/>
            </a:endParaRPr>
          </a:p>
          <a:p>
            <a:r>
              <a:rPr lang="en-US" sz="2400" b="1" dirty="0">
                <a:solidFill>
                  <a:srgbClr val="FF9933"/>
                </a:solidFill>
                <a:latin typeface="Times New Roman" pitchFamily="18" charset="0"/>
                <a:cs typeface="Times New Roman" pitchFamily="18" charset="0"/>
              </a:rPr>
              <a:t>This h4 uses the third style above.</a:t>
            </a:r>
            <a:endParaRPr lang="en-US" sz="2400" dirty="0">
              <a:solidFill>
                <a:srgbClr val="FF9933"/>
              </a:solidFill>
              <a:latin typeface="Times New Roman" pitchFamily="18" charset="0"/>
              <a:cs typeface="Times New Roman" pitchFamily="18" charset="0"/>
            </a:endParaRPr>
          </a:p>
          <a:p>
            <a:r>
              <a:rPr lang="en-US" sz="2000" dirty="0">
                <a:solidFill>
                  <a:srgbClr val="FF0000"/>
                </a:solidFill>
                <a:latin typeface="Times New Roman" pitchFamily="18" charset="0"/>
                <a:cs typeface="Times New Roman" pitchFamily="18" charset="0"/>
              </a:rPr>
              <a:t>                                               				            </a:t>
            </a:r>
            <a:r>
              <a:rPr lang="en-US" i="1" dirty="0">
                <a:solidFill>
                  <a:schemeClr val="tx1">
                    <a:lumMod val="50000"/>
                    <a:lumOff val="50000"/>
                  </a:schemeClr>
                </a:solidFill>
                <a:latin typeface="Consolas" pitchFamily="49" charset="0"/>
                <a:cs typeface="Consolas" pitchFamily="49" charset="0"/>
              </a:rPr>
              <a:t>output</a:t>
            </a:r>
          </a:p>
        </p:txBody>
      </p:sp>
      <p:sp>
        <p:nvSpPr>
          <p:cNvPr id="8" name="Content Placeholder 7"/>
          <p:cNvSpPr>
            <a:spLocks noGrp="1"/>
          </p:cNvSpPr>
          <p:nvPr>
            <p:ph sz="quarter" idx="1"/>
          </p:nvPr>
        </p:nvSpPr>
        <p:spPr>
          <a:xfrm>
            <a:off x="2164976" y="5181599"/>
            <a:ext cx="8153400" cy="1119011"/>
          </a:xfrm>
        </p:spPr>
        <p:txBody>
          <a:bodyPr>
            <a:normAutofit fontScale="70000" lnSpcReduction="20000"/>
          </a:bodyPr>
          <a:lstStyle/>
          <a:p>
            <a:r>
              <a:rPr lang="en-US" sz="2200" dirty="0"/>
              <a:t>color names: aqua, black, blue, fuchsia, gray, green, lime, maroon, navy, olive, purple, red, silver, teal, white (white), yellow</a:t>
            </a:r>
          </a:p>
          <a:p>
            <a:r>
              <a:rPr lang="en-US" sz="2200" dirty="0"/>
              <a:t>RGB codes: red, green, and blue values from 0 (none) to 255 (full)</a:t>
            </a:r>
          </a:p>
          <a:p>
            <a:r>
              <a:rPr lang="en-US" sz="2200" dirty="0"/>
              <a:t>hex codes: RGB values in base-16 from 00 (0, none) to FF (255, full)</a:t>
            </a:r>
          </a:p>
        </p:txBody>
      </p:sp>
    </p:spTree>
    <p:extLst>
      <p:ext uri="{BB962C8B-B14F-4D97-AF65-F5344CB8AC3E}">
        <p14:creationId xmlns:p14="http://schemas.microsoft.com/office/powerpoint/2010/main" val="345146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styles</a:t>
            </a:r>
          </a:p>
        </p:txBody>
      </p:sp>
      <p:sp>
        <p:nvSpPr>
          <p:cNvPr id="9" name="TextBox 8"/>
          <p:cNvSpPr txBox="1"/>
          <p:nvPr/>
        </p:nvSpPr>
        <p:spPr>
          <a:xfrm>
            <a:off x="2133600" y="1600200"/>
            <a:ext cx="8153400" cy="1754326"/>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a:t>
            </a:r>
            <a:r>
              <a:rPr lang="en-US" b="1" dirty="0">
                <a:latin typeface="Courier New" pitchFamily="49" charset="0"/>
                <a:cs typeface="Courier New" pitchFamily="49" charset="0"/>
              </a:rPr>
              <a:t>, h1, h2 </a:t>
            </a:r>
            <a:r>
              <a:rPr lang="en-US" dirty="0">
                <a:latin typeface="Courier New" pitchFamily="49" charset="0"/>
                <a:cs typeface="Courier New" pitchFamily="49" charset="0"/>
              </a:rPr>
              <a:t>{</a:t>
            </a:r>
          </a:p>
          <a:p>
            <a:r>
              <a:rPr lang="en-US" dirty="0">
                <a:latin typeface="Courier New" pitchFamily="49" charset="0"/>
                <a:cs typeface="Courier New" pitchFamily="49" charset="0"/>
              </a:rPr>
              <a:t>color: green;</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h2 {</a:t>
            </a:r>
          </a:p>
          <a:p>
            <a:r>
              <a:rPr lang="en-US" dirty="0">
                <a:latin typeface="Courier New" pitchFamily="49" charset="0"/>
                <a:cs typeface="Courier New" pitchFamily="49" charset="0"/>
              </a:rPr>
              <a:t>background-color: yellow;</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11188" y="3505200"/>
            <a:ext cx="8153400" cy="1261884"/>
          </a:xfrm>
          <a:prstGeom prst="rect">
            <a:avLst/>
          </a:prstGeom>
          <a:solidFill>
            <a:schemeClr val="bg1"/>
          </a:solidFill>
          <a:ln w="19050">
            <a:solidFill>
              <a:schemeClr val="tx1"/>
            </a:solidFill>
          </a:ln>
        </p:spPr>
        <p:txBody>
          <a:bodyPr wrap="square" rtlCol="0">
            <a:spAutoFit/>
          </a:bodyPr>
          <a:lstStyle/>
          <a:p>
            <a:r>
              <a:rPr lang="en-US" sz="2000" dirty="0">
                <a:solidFill>
                  <a:schemeClr val="accent5">
                    <a:lumMod val="50000"/>
                  </a:schemeClr>
                </a:solidFill>
                <a:latin typeface="Times New Roman" pitchFamily="18" charset="0"/>
                <a:cs typeface="Times New Roman" pitchFamily="18" charset="0"/>
              </a:rPr>
              <a:t>This paragraph uses the above style.</a:t>
            </a:r>
          </a:p>
          <a:p>
            <a:endParaRPr lang="en-US" sz="2000" dirty="0"/>
          </a:p>
          <a:p>
            <a:endParaRPr lang="en-US" i="1" dirty="0">
              <a:solidFill>
                <a:schemeClr val="tx1">
                  <a:lumMod val="50000"/>
                  <a:lumOff val="50000"/>
                </a:schemeClr>
              </a:solidFill>
              <a:latin typeface="Consolas" pitchFamily="49" charset="0"/>
              <a:cs typeface="Consolas" pitchFamily="49" charset="0"/>
            </a:endParaRPr>
          </a:p>
          <a:p>
            <a:r>
              <a:rPr lang="en-US" i="1" dirty="0">
                <a:solidFill>
                  <a:schemeClr val="tx1">
                    <a:lumMod val="50000"/>
                    <a:lumOff val="50000"/>
                  </a:schemeClr>
                </a:solidFill>
                <a:latin typeface="Consolas" pitchFamily="49" charset="0"/>
                <a:cs typeface="Consolas" pitchFamily="49" charset="0"/>
              </a:rPr>
              <a:t>							      output</a:t>
            </a:r>
          </a:p>
        </p:txBody>
      </p:sp>
      <p:sp>
        <p:nvSpPr>
          <p:cNvPr id="3" name="Rectangle 2"/>
          <p:cNvSpPr/>
          <p:nvPr/>
        </p:nvSpPr>
        <p:spPr>
          <a:xfrm>
            <a:off x="2133600" y="3962400"/>
            <a:ext cx="8130988" cy="33855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5">
                    <a:lumMod val="50000"/>
                  </a:schemeClr>
                </a:solidFill>
                <a:latin typeface="Times New Roman" pitchFamily="18" charset="0"/>
                <a:cs typeface="Times New Roman" pitchFamily="18" charset="0"/>
              </a:rPr>
              <a:t>This h2 uses the above styles.</a:t>
            </a:r>
            <a:endParaRPr lang="en-US" sz="2400" dirty="0">
              <a:latin typeface="Times New Roman" pitchFamily="18" charset="0"/>
              <a:cs typeface="Times New Roman" pitchFamily="18" charset="0"/>
            </a:endParaRPr>
          </a:p>
        </p:txBody>
      </p:sp>
      <p:sp>
        <p:nvSpPr>
          <p:cNvPr id="8" name="Content Placeholder 7"/>
          <p:cNvSpPr>
            <a:spLocks noGrp="1"/>
          </p:cNvSpPr>
          <p:nvPr>
            <p:ph sz="quarter" idx="1"/>
          </p:nvPr>
        </p:nvSpPr>
        <p:spPr>
          <a:xfrm>
            <a:off x="2164976" y="5029200"/>
            <a:ext cx="8153400" cy="1524000"/>
          </a:xfrm>
        </p:spPr>
        <p:txBody>
          <a:bodyPr/>
          <a:lstStyle/>
          <a:p>
            <a:r>
              <a:rPr lang="en-US" sz="2400" dirty="0"/>
              <a:t>A style can select multiple elements separated by commas</a:t>
            </a:r>
          </a:p>
          <a:p>
            <a:r>
              <a:rPr lang="en-US" sz="2400" dirty="0"/>
              <a:t>The individual elements can also have their own styles </a:t>
            </a:r>
          </a:p>
        </p:txBody>
      </p:sp>
    </p:spTree>
    <p:extLst>
      <p:ext uri="{BB962C8B-B14F-4D97-AF65-F5344CB8AC3E}">
        <p14:creationId xmlns:p14="http://schemas.microsoft.com/office/powerpoint/2010/main" val="273680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comments /*…*/</a:t>
            </a:r>
          </a:p>
        </p:txBody>
      </p:sp>
      <p:sp>
        <p:nvSpPr>
          <p:cNvPr id="9" name="TextBox 8"/>
          <p:cNvSpPr txBox="1"/>
          <p:nvPr/>
        </p:nvSpPr>
        <p:spPr>
          <a:xfrm>
            <a:off x="2133600" y="1600200"/>
            <a:ext cx="815340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b="1" dirty="0">
                <a:latin typeface="Courier New" pitchFamily="49" charset="0"/>
                <a:cs typeface="Courier New" pitchFamily="49" charset="0"/>
              </a:rPr>
              <a:t>/* This is a comment.</a:t>
            </a:r>
          </a:p>
          <a:p>
            <a:r>
              <a:rPr lang="en-US" b="1" dirty="0">
                <a:latin typeface="Courier New" pitchFamily="49" charset="0"/>
                <a:cs typeface="Courier New" pitchFamily="49" charset="0"/>
              </a:rPr>
              <a:t>It can span many lines in the CSS file. */</a:t>
            </a:r>
          </a:p>
          <a:p>
            <a:r>
              <a:rPr lang="en-US" dirty="0">
                <a:latin typeface="Courier New" pitchFamily="49" charset="0"/>
                <a:cs typeface="Courier New" pitchFamily="49" charset="0"/>
              </a:rPr>
              <a:t>p {</a:t>
            </a:r>
          </a:p>
          <a:p>
            <a:r>
              <a:rPr lang="en-US" dirty="0">
                <a:latin typeface="Courier New" pitchFamily="49" charset="0"/>
                <a:cs typeface="Courier New" pitchFamily="49" charset="0"/>
              </a:rPr>
              <a:t>color: red; background-color: aqua;</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2164976" y="3657600"/>
            <a:ext cx="8153400" cy="1524000"/>
          </a:xfrm>
        </p:spPr>
        <p:txBody>
          <a:bodyPr>
            <a:normAutofit fontScale="92500" lnSpcReduction="10000"/>
          </a:bodyPr>
          <a:lstStyle/>
          <a:p>
            <a:r>
              <a:rPr lang="en-US" sz="2400" dirty="0"/>
              <a:t>CSS (like HTML) is usually not commented as rigorously as programming languages such as Java</a:t>
            </a:r>
          </a:p>
          <a:p>
            <a:r>
              <a:rPr lang="en-US" sz="2400" dirty="0"/>
              <a:t>The // single-line comment style is NOT supported in CSS</a:t>
            </a:r>
          </a:p>
          <a:p>
            <a:r>
              <a:rPr lang="en-US" sz="2400" dirty="0"/>
              <a:t>The &lt;!-- ... --&gt; HTML comment style is also NOT supported in CSS</a:t>
            </a:r>
          </a:p>
        </p:txBody>
      </p:sp>
    </p:spTree>
    <p:extLst>
      <p:ext uri="{BB962C8B-B14F-4D97-AF65-F5344CB8AC3E}">
        <p14:creationId xmlns:p14="http://schemas.microsoft.com/office/powerpoint/2010/main" val="798265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fonts</a:t>
            </a:r>
          </a:p>
        </p:txBody>
      </p:sp>
      <p:graphicFrame>
        <p:nvGraphicFramePr>
          <p:cNvPr id="6" name="Content Placeholder 5"/>
          <p:cNvGraphicFramePr>
            <a:graphicFrameLocks noGrp="1"/>
          </p:cNvGraphicFramePr>
          <p:nvPr>
            <p:ph sz="quarter" idx="1"/>
            <p:extLst/>
          </p:nvPr>
        </p:nvGraphicFramePr>
        <p:xfrm>
          <a:off x="2133600" y="1752600"/>
          <a:ext cx="8153400" cy="1981200"/>
        </p:xfrm>
        <a:graphic>
          <a:graphicData uri="http://schemas.openxmlformats.org/drawingml/2006/table">
            <a:tbl>
              <a:tblPr>
                <a:tableStyleId>{284E427A-3D55-4303-BF80-6455036E1DE7}</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sz="2000" dirty="0"/>
                        <a:t>property </a:t>
                      </a:r>
                      <a:endParaRPr lang="en-US" sz="2000" b="1" dirty="0"/>
                    </a:p>
                  </a:txBody>
                  <a:tcPr anchor="ctr"/>
                </a:tc>
                <a:tc>
                  <a:txBody>
                    <a:bodyPr/>
                    <a:lstStyle/>
                    <a:p>
                      <a:r>
                        <a:rPr lang="en-US" sz="2000" dirty="0"/>
                        <a:t>description </a:t>
                      </a:r>
                      <a:endParaRPr lang="en-US" sz="2000" b="1" dirty="0"/>
                    </a:p>
                  </a:txBody>
                  <a:tcPr anchor="ctr"/>
                </a:tc>
                <a:extLst>
                  <a:ext uri="{0D108BD9-81ED-4DB2-BD59-A6C34878D82A}">
                    <a16:rowId xmlns:a16="http://schemas.microsoft.com/office/drawing/2014/main" val="10000"/>
                  </a:ext>
                </a:extLst>
              </a:tr>
              <a:tr h="0">
                <a:tc>
                  <a:txBody>
                    <a:bodyPr/>
                    <a:lstStyle/>
                    <a:p>
                      <a:r>
                        <a:rPr lang="en-US" sz="2000" dirty="0"/>
                        <a:t>font-family </a:t>
                      </a:r>
                    </a:p>
                  </a:txBody>
                  <a:tcPr anchor="ctr"/>
                </a:tc>
                <a:tc>
                  <a:txBody>
                    <a:bodyPr/>
                    <a:lstStyle/>
                    <a:p>
                      <a:r>
                        <a:rPr lang="en-US" sz="2000" dirty="0"/>
                        <a:t>which font will be used </a:t>
                      </a:r>
                    </a:p>
                  </a:txBody>
                  <a:tcPr anchor="ctr"/>
                </a:tc>
                <a:extLst>
                  <a:ext uri="{0D108BD9-81ED-4DB2-BD59-A6C34878D82A}">
                    <a16:rowId xmlns:a16="http://schemas.microsoft.com/office/drawing/2014/main" val="10001"/>
                  </a:ext>
                </a:extLst>
              </a:tr>
              <a:tr h="0">
                <a:tc>
                  <a:txBody>
                    <a:bodyPr/>
                    <a:lstStyle/>
                    <a:p>
                      <a:r>
                        <a:rPr lang="en-US" sz="2000" dirty="0"/>
                        <a:t>font-size </a:t>
                      </a:r>
                    </a:p>
                  </a:txBody>
                  <a:tcPr anchor="ctr"/>
                </a:tc>
                <a:tc>
                  <a:txBody>
                    <a:bodyPr/>
                    <a:lstStyle/>
                    <a:p>
                      <a:r>
                        <a:rPr lang="en-US" sz="2000"/>
                        <a:t>how large the letters will be drawn </a:t>
                      </a:r>
                    </a:p>
                  </a:txBody>
                  <a:tcPr anchor="ctr"/>
                </a:tc>
                <a:extLst>
                  <a:ext uri="{0D108BD9-81ED-4DB2-BD59-A6C34878D82A}">
                    <a16:rowId xmlns:a16="http://schemas.microsoft.com/office/drawing/2014/main" val="10002"/>
                  </a:ext>
                </a:extLst>
              </a:tr>
              <a:tr h="0">
                <a:tc>
                  <a:txBody>
                    <a:bodyPr/>
                    <a:lstStyle/>
                    <a:p>
                      <a:r>
                        <a:rPr lang="en-US" sz="2000" dirty="0"/>
                        <a:t>font-style </a:t>
                      </a:r>
                    </a:p>
                  </a:txBody>
                  <a:tcPr anchor="ctr"/>
                </a:tc>
                <a:tc>
                  <a:txBody>
                    <a:bodyPr/>
                    <a:lstStyle/>
                    <a:p>
                      <a:r>
                        <a:rPr lang="en-US" sz="2000" dirty="0"/>
                        <a:t>used to enable/disable italic style </a:t>
                      </a:r>
                    </a:p>
                  </a:txBody>
                  <a:tcPr anchor="ctr"/>
                </a:tc>
                <a:extLst>
                  <a:ext uri="{0D108BD9-81ED-4DB2-BD59-A6C34878D82A}">
                    <a16:rowId xmlns:a16="http://schemas.microsoft.com/office/drawing/2014/main" val="10003"/>
                  </a:ext>
                </a:extLst>
              </a:tr>
              <a:tr h="0">
                <a:tc>
                  <a:txBody>
                    <a:bodyPr/>
                    <a:lstStyle/>
                    <a:p>
                      <a:r>
                        <a:rPr lang="en-US" sz="2000" dirty="0"/>
                        <a:t>font-weight </a:t>
                      </a:r>
                    </a:p>
                  </a:txBody>
                  <a:tcPr anchor="ctr"/>
                </a:tc>
                <a:tc>
                  <a:txBody>
                    <a:bodyPr/>
                    <a:lstStyle/>
                    <a:p>
                      <a:r>
                        <a:rPr lang="en-US" sz="2000" dirty="0"/>
                        <a:t>used to enable/disable bold style </a:t>
                      </a:r>
                    </a:p>
                  </a:txBody>
                  <a:tcPr anchor="ctr"/>
                </a:tc>
                <a:extLst>
                  <a:ext uri="{0D108BD9-81ED-4DB2-BD59-A6C34878D82A}">
                    <a16:rowId xmlns:a16="http://schemas.microsoft.com/office/drawing/2014/main" val="10004"/>
                  </a:ext>
                </a:extLst>
              </a:tr>
            </a:tbl>
          </a:graphicData>
        </a:graphic>
      </p:graphicFrame>
      <p:sp>
        <p:nvSpPr>
          <p:cNvPr id="7" name="Rectangle 6"/>
          <p:cNvSpPr/>
          <p:nvPr/>
        </p:nvSpPr>
        <p:spPr>
          <a:xfrm>
            <a:off x="2133600" y="4431268"/>
            <a:ext cx="8540736" cy="369332"/>
          </a:xfrm>
          <a:prstGeom prst="rect">
            <a:avLst/>
          </a:prstGeom>
        </p:spPr>
        <p:txBody>
          <a:bodyPr wrap="none">
            <a:spAutoFit/>
          </a:bodyPr>
          <a:lstStyle/>
          <a:p>
            <a:r>
              <a:rPr lang="en-US" dirty="0">
                <a:hlinkClick r:id="rId2"/>
              </a:rPr>
              <a:t>Complete list of font properties</a:t>
            </a:r>
            <a:r>
              <a:rPr lang="en-US" dirty="0"/>
              <a:t> (http://www.w3schools.com/css/css_reference.asp#font)</a:t>
            </a:r>
          </a:p>
        </p:txBody>
      </p:sp>
    </p:spTree>
    <p:extLst>
      <p:ext uri="{BB962C8B-B14F-4D97-AF65-F5344CB8AC3E}">
        <p14:creationId xmlns:p14="http://schemas.microsoft.com/office/powerpoint/2010/main" val="340667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font-family</a:t>
            </a:r>
          </a:p>
        </p:txBody>
      </p:sp>
      <p:sp>
        <p:nvSpPr>
          <p:cNvPr id="9" name="TextBox 8"/>
          <p:cNvSpPr txBox="1"/>
          <p:nvPr/>
        </p:nvSpPr>
        <p:spPr>
          <a:xfrm>
            <a:off x="2133600" y="1600200"/>
            <a:ext cx="8153400" cy="1754326"/>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font-family: Georgia;</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h2 {</a:t>
            </a:r>
          </a:p>
          <a:p>
            <a:r>
              <a:rPr lang="en-US" dirty="0">
                <a:latin typeface="Courier New" pitchFamily="49" charset="0"/>
                <a:cs typeface="Courier New" pitchFamily="49" charset="0"/>
              </a:rPr>
              <a:t>font-family: "Courier New";</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11188" y="3505201"/>
            <a:ext cx="8153400" cy="1354217"/>
          </a:xfrm>
          <a:prstGeom prst="rect">
            <a:avLst/>
          </a:prstGeom>
          <a:solidFill>
            <a:schemeClr val="bg1"/>
          </a:solidFill>
          <a:ln w="19050">
            <a:solidFill>
              <a:schemeClr val="tx1"/>
            </a:solidFill>
          </a:ln>
        </p:spPr>
        <p:txBody>
          <a:bodyPr wrap="square" rtlCol="0">
            <a:spAutoFit/>
          </a:bodyPr>
          <a:lstStyle/>
          <a:p>
            <a:r>
              <a:rPr lang="en-US" sz="2000" dirty="0">
                <a:latin typeface="Georgia" pitchFamily="18" charset="0"/>
              </a:rPr>
              <a:t>This paragraph uses the first style above.</a:t>
            </a:r>
          </a:p>
          <a:p>
            <a:endParaRPr lang="en-US" sz="2000" dirty="0">
              <a:latin typeface="Georgia" pitchFamily="18" charset="0"/>
            </a:endParaRPr>
          </a:p>
          <a:p>
            <a:r>
              <a:rPr lang="en-US" sz="2400" b="1" dirty="0">
                <a:latin typeface="Courier New" pitchFamily="49" charset="0"/>
                <a:cs typeface="Courier New" pitchFamily="49" charset="0"/>
              </a:rPr>
              <a:t>This h2 uses the second style above.</a:t>
            </a:r>
            <a:endParaRPr lang="en-US" sz="2000" b="1" i="1" dirty="0">
              <a:solidFill>
                <a:schemeClr val="tx1">
                  <a:lumMod val="50000"/>
                  <a:lumOff val="50000"/>
                </a:schemeClr>
              </a:solidFill>
              <a:latin typeface="Courier New" pitchFamily="49" charset="0"/>
              <a:cs typeface="Courier New" pitchFamily="49" charset="0"/>
            </a:endParaRPr>
          </a:p>
          <a:p>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2164976" y="5029200"/>
            <a:ext cx="8153400" cy="1524000"/>
          </a:xfrm>
        </p:spPr>
        <p:txBody>
          <a:bodyPr/>
          <a:lstStyle/>
          <a:p>
            <a:r>
              <a:rPr lang="en-US" sz="2400" dirty="0"/>
              <a:t>Enclose multi-word font names in quotes</a:t>
            </a:r>
          </a:p>
        </p:txBody>
      </p:sp>
    </p:spTree>
    <p:extLst>
      <p:ext uri="{BB962C8B-B14F-4D97-AF65-F5344CB8AC3E}">
        <p14:creationId xmlns:p14="http://schemas.microsoft.com/office/powerpoint/2010/main" val="64762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font-family</a:t>
            </a:r>
          </a:p>
        </p:txBody>
      </p:sp>
      <p:sp>
        <p:nvSpPr>
          <p:cNvPr id="9" name="TextBox 8"/>
          <p:cNvSpPr txBox="1"/>
          <p:nvPr/>
        </p:nvSpPr>
        <p:spPr>
          <a:xfrm>
            <a:off x="2133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font-family: Garamond, "Times New Roman", serif;</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11188" y="2667000"/>
            <a:ext cx="8153400" cy="677108"/>
          </a:xfrm>
          <a:prstGeom prst="rect">
            <a:avLst/>
          </a:prstGeom>
          <a:solidFill>
            <a:schemeClr val="bg1"/>
          </a:solidFill>
          <a:ln w="19050">
            <a:solidFill>
              <a:schemeClr val="tx1"/>
            </a:solidFill>
          </a:ln>
        </p:spPr>
        <p:txBody>
          <a:bodyPr wrap="square" rtlCol="0">
            <a:spAutoFit/>
          </a:bodyPr>
          <a:lstStyle/>
          <a:p>
            <a:r>
              <a:rPr lang="en-US" sz="2000" dirty="0">
                <a:latin typeface="Garamond" pitchFamily="18" charset="0"/>
              </a:rPr>
              <a:t>This paragraph uses the above style.</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2164976" y="3352800"/>
            <a:ext cx="8153400" cy="1524000"/>
          </a:xfrm>
        </p:spPr>
        <p:txBody>
          <a:bodyPr>
            <a:normAutofit fontScale="55000" lnSpcReduction="20000"/>
          </a:bodyPr>
          <a:lstStyle/>
          <a:p>
            <a:r>
              <a:rPr lang="en-US" sz="2400" dirty="0"/>
              <a:t>We can specify multiple fonts from highest to lowest priority</a:t>
            </a:r>
          </a:p>
          <a:p>
            <a:r>
              <a:rPr lang="en-US" sz="2400" dirty="0"/>
              <a:t>Generic font names:</a:t>
            </a:r>
          </a:p>
          <a:p>
            <a:pPr lvl="1"/>
            <a:r>
              <a:rPr lang="en-US" sz="2400" dirty="0">
                <a:latin typeface="Times New Roman"/>
              </a:rPr>
              <a:t>serif</a:t>
            </a:r>
            <a:r>
              <a:rPr lang="en-US" sz="2400" dirty="0"/>
              <a:t>, </a:t>
            </a:r>
            <a:r>
              <a:rPr lang="en-US" sz="2400" dirty="0">
                <a:latin typeface="Arial"/>
              </a:rPr>
              <a:t>sans-serif</a:t>
            </a:r>
            <a:r>
              <a:rPr lang="en-US" sz="2400" dirty="0"/>
              <a:t>, </a:t>
            </a:r>
            <a:r>
              <a:rPr lang="en-US" sz="2400" dirty="0">
                <a:latin typeface="Comic Sans MS"/>
              </a:rPr>
              <a:t>cursive</a:t>
            </a:r>
            <a:r>
              <a:rPr lang="en-US" sz="2400" dirty="0"/>
              <a:t>, </a:t>
            </a:r>
            <a:r>
              <a:rPr lang="en-US" sz="2400" dirty="0">
                <a:latin typeface="Algerian"/>
              </a:rPr>
              <a:t>fantasy</a:t>
            </a:r>
            <a:r>
              <a:rPr lang="en-US" sz="2400" dirty="0"/>
              <a:t>, </a:t>
            </a:r>
            <a:r>
              <a:rPr lang="en-US" sz="2400" dirty="0" err="1">
                <a:latin typeface="Courier New"/>
              </a:rPr>
              <a:t>monospace</a:t>
            </a:r>
            <a:endParaRPr lang="en-US" sz="2400" dirty="0">
              <a:latin typeface="Courier New"/>
            </a:endParaRPr>
          </a:p>
          <a:p>
            <a:r>
              <a:rPr lang="en-US" sz="2700" dirty="0"/>
              <a:t>If the first font is not found on the user's computer, the next is tried</a:t>
            </a:r>
          </a:p>
          <a:p>
            <a:r>
              <a:rPr lang="en-US" sz="2400" dirty="0"/>
              <a:t>Placing a generic font name at the end of your font-family value, ensures that every computer will use a valid font</a:t>
            </a:r>
          </a:p>
        </p:txBody>
      </p:sp>
    </p:spTree>
    <p:extLst>
      <p:ext uri="{BB962C8B-B14F-4D97-AF65-F5344CB8AC3E}">
        <p14:creationId xmlns:p14="http://schemas.microsoft.com/office/powerpoint/2010/main" val="747153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font-size</a:t>
            </a:r>
          </a:p>
        </p:txBody>
      </p:sp>
      <p:sp>
        <p:nvSpPr>
          <p:cNvPr id="9" name="TextBox 8"/>
          <p:cNvSpPr txBox="1"/>
          <p:nvPr/>
        </p:nvSpPr>
        <p:spPr>
          <a:xfrm>
            <a:off x="2133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	font-size: 24pt;</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11188" y="2667000"/>
            <a:ext cx="8153400" cy="738664"/>
          </a:xfrm>
          <a:prstGeom prst="rect">
            <a:avLst/>
          </a:prstGeom>
          <a:solidFill>
            <a:schemeClr val="bg1"/>
          </a:solidFill>
          <a:ln w="19050">
            <a:solidFill>
              <a:schemeClr val="tx1"/>
            </a:solidFill>
          </a:ln>
        </p:spPr>
        <p:txBody>
          <a:bodyPr wrap="square" rtlCol="0">
            <a:spAutoFit/>
          </a:bodyPr>
          <a:lstStyle/>
          <a:p>
            <a:r>
              <a:rPr lang="en-US" sz="2400" dirty="0">
                <a:latin typeface="Times New Roman" pitchFamily="18" charset="0"/>
                <a:cs typeface="Times New Roman" pitchFamily="18" charset="0"/>
              </a:rPr>
              <a:t>This paragraph uses the style above.</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2164976" y="3352800"/>
            <a:ext cx="8153400" cy="1524000"/>
          </a:xfrm>
        </p:spPr>
        <p:txBody>
          <a:bodyPr>
            <a:normAutofit fontScale="70000" lnSpcReduction="20000"/>
          </a:bodyPr>
          <a:lstStyle/>
          <a:p>
            <a:r>
              <a:rPr lang="en-US" sz="2400" dirty="0">
                <a:solidFill>
                  <a:srgbClr val="00009A"/>
                </a:solidFill>
                <a:latin typeface="Garamond"/>
              </a:rPr>
              <a:t>units: pixels (</a:t>
            </a:r>
            <a:r>
              <a:rPr lang="en-US" sz="2400" dirty="0" err="1">
                <a:solidFill>
                  <a:srgbClr val="00009A"/>
                </a:solidFill>
                <a:latin typeface="CourierNew"/>
              </a:rPr>
              <a:t>px</a:t>
            </a:r>
            <a:r>
              <a:rPr lang="en-US" sz="2400" dirty="0">
                <a:solidFill>
                  <a:srgbClr val="00009A"/>
                </a:solidFill>
                <a:latin typeface="Garamond"/>
              </a:rPr>
              <a:t>) vs. point (</a:t>
            </a:r>
            <a:r>
              <a:rPr lang="en-US" sz="2400" dirty="0" err="1">
                <a:solidFill>
                  <a:srgbClr val="00009A"/>
                </a:solidFill>
                <a:latin typeface="CourierNew"/>
              </a:rPr>
              <a:t>pt</a:t>
            </a:r>
            <a:r>
              <a:rPr lang="en-US" sz="2400" dirty="0">
                <a:solidFill>
                  <a:srgbClr val="00009A"/>
                </a:solidFill>
                <a:latin typeface="Garamond"/>
              </a:rPr>
              <a:t>) vs. m-size (</a:t>
            </a:r>
            <a:r>
              <a:rPr lang="en-US" sz="2400" dirty="0" err="1">
                <a:solidFill>
                  <a:srgbClr val="00009A"/>
                </a:solidFill>
                <a:latin typeface="CourierNew"/>
              </a:rPr>
              <a:t>em</a:t>
            </a:r>
            <a:r>
              <a:rPr lang="en-US" sz="2400" dirty="0">
                <a:solidFill>
                  <a:srgbClr val="00009A"/>
                </a:solidFill>
                <a:latin typeface="Garamond"/>
              </a:rPr>
              <a:t>)</a:t>
            </a:r>
          </a:p>
          <a:p>
            <a:pPr marL="0" indent="0">
              <a:buNone/>
            </a:pPr>
            <a:r>
              <a:rPr lang="en-US" dirty="0">
                <a:solidFill>
                  <a:srgbClr val="000000"/>
                </a:solidFill>
                <a:latin typeface="CourierNew"/>
              </a:rPr>
              <a:t>16px</a:t>
            </a:r>
            <a:r>
              <a:rPr lang="en-US" sz="2400" dirty="0">
                <a:solidFill>
                  <a:srgbClr val="000000"/>
                </a:solidFill>
                <a:latin typeface="Garamond"/>
              </a:rPr>
              <a:t>, </a:t>
            </a:r>
            <a:r>
              <a:rPr lang="en-US" sz="2800" dirty="0">
                <a:solidFill>
                  <a:srgbClr val="000000"/>
                </a:solidFill>
                <a:latin typeface="CourierNew"/>
              </a:rPr>
              <a:t>16pt</a:t>
            </a:r>
            <a:r>
              <a:rPr lang="en-US" sz="2400" dirty="0">
                <a:solidFill>
                  <a:srgbClr val="000000"/>
                </a:solidFill>
                <a:latin typeface="Garamond"/>
              </a:rPr>
              <a:t>, </a:t>
            </a:r>
            <a:r>
              <a:rPr lang="en-US" sz="2800" dirty="0">
                <a:solidFill>
                  <a:srgbClr val="000000"/>
                </a:solidFill>
                <a:latin typeface="CourierNew"/>
              </a:rPr>
              <a:t>1.16em</a:t>
            </a:r>
          </a:p>
          <a:p>
            <a:r>
              <a:rPr lang="en-US" sz="2400" dirty="0">
                <a:solidFill>
                  <a:srgbClr val="000000"/>
                </a:solidFill>
                <a:latin typeface="Garamond"/>
              </a:rPr>
              <a:t>vague font sizes: </a:t>
            </a:r>
            <a:r>
              <a:rPr lang="en-US" sz="800" dirty="0">
                <a:solidFill>
                  <a:srgbClr val="000000"/>
                </a:solidFill>
                <a:latin typeface="CourierNew"/>
              </a:rPr>
              <a:t>xx-small</a:t>
            </a:r>
            <a:r>
              <a:rPr lang="en-US" sz="2400" dirty="0">
                <a:solidFill>
                  <a:srgbClr val="000000"/>
                </a:solidFill>
                <a:latin typeface="Garamond"/>
              </a:rPr>
              <a:t>, </a:t>
            </a:r>
            <a:r>
              <a:rPr lang="en-US" sz="800" dirty="0">
                <a:solidFill>
                  <a:srgbClr val="000000"/>
                </a:solidFill>
                <a:latin typeface="CourierNew"/>
              </a:rPr>
              <a:t>x-small</a:t>
            </a:r>
            <a:r>
              <a:rPr lang="en-US" sz="2400" dirty="0">
                <a:solidFill>
                  <a:srgbClr val="000000"/>
                </a:solidFill>
                <a:latin typeface="Garamond"/>
              </a:rPr>
              <a:t>, </a:t>
            </a:r>
            <a:r>
              <a:rPr lang="en-US" sz="800" dirty="0">
                <a:solidFill>
                  <a:srgbClr val="000000"/>
                </a:solidFill>
                <a:latin typeface="CourierNew"/>
              </a:rPr>
              <a:t>small</a:t>
            </a:r>
            <a:r>
              <a:rPr lang="en-US" sz="2400" dirty="0">
                <a:solidFill>
                  <a:srgbClr val="000000"/>
                </a:solidFill>
                <a:latin typeface="Garamond"/>
              </a:rPr>
              <a:t>, </a:t>
            </a:r>
            <a:r>
              <a:rPr lang="en-US" sz="1200" dirty="0">
                <a:solidFill>
                  <a:srgbClr val="000000"/>
                </a:solidFill>
                <a:latin typeface="CourierNew"/>
              </a:rPr>
              <a:t>medium</a:t>
            </a:r>
            <a:r>
              <a:rPr lang="en-US" sz="2400" dirty="0">
                <a:solidFill>
                  <a:srgbClr val="000000"/>
                </a:solidFill>
                <a:latin typeface="Garamond"/>
              </a:rPr>
              <a:t>, </a:t>
            </a:r>
            <a:r>
              <a:rPr lang="en-US" sz="1400" dirty="0">
                <a:solidFill>
                  <a:srgbClr val="000000"/>
                </a:solidFill>
                <a:latin typeface="CourierNew"/>
              </a:rPr>
              <a:t>large</a:t>
            </a:r>
            <a:r>
              <a:rPr lang="en-US" sz="2400" dirty="0">
                <a:solidFill>
                  <a:srgbClr val="000000"/>
                </a:solidFill>
                <a:latin typeface="Garamond"/>
              </a:rPr>
              <a:t>, </a:t>
            </a:r>
            <a:r>
              <a:rPr lang="en-US" sz="2400" dirty="0">
                <a:solidFill>
                  <a:srgbClr val="000000"/>
                </a:solidFill>
                <a:latin typeface="CourierNew"/>
              </a:rPr>
              <a:t>x-large</a:t>
            </a:r>
            <a:r>
              <a:rPr lang="en-US" sz="2400" dirty="0">
                <a:solidFill>
                  <a:srgbClr val="000000"/>
                </a:solidFill>
                <a:latin typeface="Garamond"/>
              </a:rPr>
              <a:t>, </a:t>
            </a:r>
            <a:r>
              <a:rPr lang="en-US" sz="3200" dirty="0">
                <a:solidFill>
                  <a:srgbClr val="000000"/>
                </a:solidFill>
                <a:latin typeface="CourierNew"/>
              </a:rPr>
              <a:t>xx-large</a:t>
            </a:r>
            <a:r>
              <a:rPr lang="en-US" sz="2400" dirty="0">
                <a:solidFill>
                  <a:srgbClr val="000000"/>
                </a:solidFill>
                <a:latin typeface="Garamond"/>
              </a:rPr>
              <a:t>, </a:t>
            </a:r>
            <a:r>
              <a:rPr lang="en-US" sz="1800" dirty="0">
                <a:solidFill>
                  <a:srgbClr val="000000"/>
                </a:solidFill>
                <a:latin typeface="CourierNew"/>
              </a:rPr>
              <a:t>smaller</a:t>
            </a:r>
            <a:r>
              <a:rPr lang="en-US" sz="2400" dirty="0">
                <a:solidFill>
                  <a:srgbClr val="000000"/>
                </a:solidFill>
                <a:latin typeface="Garamond"/>
              </a:rPr>
              <a:t>, </a:t>
            </a:r>
            <a:r>
              <a:rPr lang="en-US" sz="3600" dirty="0">
                <a:solidFill>
                  <a:srgbClr val="000000"/>
                </a:solidFill>
                <a:latin typeface="CourierNew"/>
              </a:rPr>
              <a:t>larger</a:t>
            </a:r>
          </a:p>
          <a:p>
            <a:r>
              <a:rPr lang="fr-FR" sz="2400" dirty="0" err="1">
                <a:solidFill>
                  <a:srgbClr val="000000"/>
                </a:solidFill>
                <a:latin typeface="Garamond"/>
              </a:rPr>
              <a:t>percentage</a:t>
            </a:r>
            <a:r>
              <a:rPr lang="fr-FR" sz="2400" dirty="0">
                <a:solidFill>
                  <a:srgbClr val="000000"/>
                </a:solidFill>
                <a:latin typeface="Garamond"/>
              </a:rPr>
              <a:t> font sizes, </a:t>
            </a:r>
            <a:r>
              <a:rPr lang="fr-FR" sz="2400" dirty="0" err="1">
                <a:solidFill>
                  <a:srgbClr val="000000"/>
                </a:solidFill>
                <a:latin typeface="Garamond"/>
              </a:rPr>
              <a:t>e.g</a:t>
            </a:r>
            <a:r>
              <a:rPr lang="fr-FR" sz="2400" dirty="0">
                <a:solidFill>
                  <a:srgbClr val="000000"/>
                </a:solidFill>
                <a:latin typeface="Garamond"/>
              </a:rPr>
              <a:t>.: </a:t>
            </a:r>
            <a:r>
              <a:rPr lang="fr-FR" dirty="0">
                <a:solidFill>
                  <a:srgbClr val="000000"/>
                </a:solidFill>
                <a:latin typeface="CourierNew"/>
              </a:rPr>
              <a:t>90%</a:t>
            </a:r>
            <a:r>
              <a:rPr lang="fr-FR" sz="2400" dirty="0">
                <a:solidFill>
                  <a:srgbClr val="000000"/>
                </a:solidFill>
                <a:latin typeface="Garamond"/>
              </a:rPr>
              <a:t>, </a:t>
            </a:r>
            <a:r>
              <a:rPr lang="fr-FR" sz="3200" dirty="0">
                <a:solidFill>
                  <a:srgbClr val="000000"/>
                </a:solidFill>
                <a:latin typeface="CourierNew"/>
              </a:rPr>
              <a:t>120%</a:t>
            </a:r>
          </a:p>
        </p:txBody>
      </p:sp>
    </p:spTree>
    <p:extLst>
      <p:ext uri="{BB962C8B-B14F-4D97-AF65-F5344CB8AC3E}">
        <p14:creationId xmlns:p14="http://schemas.microsoft.com/office/powerpoint/2010/main" val="384396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469D9EF-CAC5-48EC-B1C2-352B86A7CA6C}"/>
              </a:ext>
            </a:extLst>
          </p:cNvPr>
          <p:cNvSpPr>
            <a:spLocks noGrp="1"/>
          </p:cNvSpPr>
          <p:nvPr>
            <p:ph type="title"/>
          </p:nvPr>
        </p:nvSpPr>
        <p:spPr/>
        <p:txBody>
          <a:bodyPr/>
          <a:lstStyle/>
          <a:p>
            <a:r>
              <a:rPr lang="en-US" dirty="0"/>
              <a:t>CSS for Styling</a:t>
            </a:r>
          </a:p>
        </p:txBody>
      </p:sp>
      <p:sp>
        <p:nvSpPr>
          <p:cNvPr id="6" name="Content Placeholder 5">
            <a:extLst>
              <a:ext uri="{FF2B5EF4-FFF2-40B4-BE49-F238E27FC236}">
                <a16:creationId xmlns:a16="http://schemas.microsoft.com/office/drawing/2014/main" id="{4BDB89E0-A1BA-4FA0-8CB9-EC2737B3B244}"/>
              </a:ext>
            </a:extLst>
          </p:cNvPr>
          <p:cNvSpPr>
            <a:spLocks noGrp="1"/>
          </p:cNvSpPr>
          <p:nvPr>
            <p:ph idx="1"/>
          </p:nvPr>
        </p:nvSpPr>
        <p:spPr/>
        <p:txBody>
          <a:bodyPr>
            <a:normAutofit/>
          </a:bodyPr>
          <a:lstStyle/>
          <a:p>
            <a:r>
              <a:rPr lang="en-US" altLang="en-US" sz="1800" b="1" dirty="0"/>
              <a:t>CSS</a:t>
            </a:r>
            <a:r>
              <a:rPr lang="en-US" altLang="en-US" sz="1800" dirty="0"/>
              <a:t> stands for </a:t>
            </a:r>
            <a:r>
              <a:rPr lang="en-US" altLang="en-US" sz="1800" b="1" dirty="0"/>
              <a:t>C</a:t>
            </a:r>
            <a:r>
              <a:rPr lang="en-US" altLang="en-US" sz="1800" dirty="0"/>
              <a:t>ascading </a:t>
            </a:r>
            <a:r>
              <a:rPr lang="en-US" altLang="en-US" sz="1800" b="1" dirty="0"/>
              <a:t>S</a:t>
            </a:r>
            <a:r>
              <a:rPr lang="en-US" altLang="en-US" sz="1800" dirty="0"/>
              <a:t>tyle </a:t>
            </a:r>
            <a:r>
              <a:rPr lang="en-US" altLang="en-US" sz="1800" b="1" dirty="0"/>
              <a:t>S</a:t>
            </a:r>
            <a:r>
              <a:rPr lang="en-US" altLang="en-US" sz="1800" dirty="0"/>
              <a:t>heets</a:t>
            </a:r>
            <a:br>
              <a:rPr lang="en-US" altLang="en-US" sz="4000" dirty="0"/>
            </a:br>
            <a:r>
              <a:rPr lang="en-US" altLang="en-US" dirty="0"/>
              <a:t>CSS Saves a Lot of Work!</a:t>
            </a:r>
          </a:p>
          <a:p>
            <a:r>
              <a:rPr lang="en-US" dirty="0"/>
              <a:t>Describes the appearance, layout, and presentation of information on a web page</a:t>
            </a:r>
          </a:p>
          <a:p>
            <a:pPr lvl="1"/>
            <a:r>
              <a:rPr lang="en-US" dirty="0"/>
              <a:t>HTML describes </a:t>
            </a:r>
            <a:r>
              <a:rPr lang="en-US" b="1" dirty="0"/>
              <a:t>the content </a:t>
            </a:r>
            <a:r>
              <a:rPr lang="en-US" dirty="0"/>
              <a:t>of the page</a:t>
            </a:r>
          </a:p>
          <a:p>
            <a:r>
              <a:rPr lang="en-US" dirty="0"/>
              <a:t>Describes </a:t>
            </a:r>
            <a:r>
              <a:rPr lang="en-US" i="1" dirty="0"/>
              <a:t>how </a:t>
            </a:r>
            <a:r>
              <a:rPr lang="en-US" dirty="0"/>
              <a:t>information is to be displayed, not </a:t>
            </a:r>
            <a:r>
              <a:rPr lang="en-US" i="1" dirty="0"/>
              <a:t>what </a:t>
            </a:r>
            <a:r>
              <a:rPr lang="en-US" dirty="0"/>
              <a:t>is being displayed</a:t>
            </a:r>
          </a:p>
          <a:p>
            <a:r>
              <a:rPr lang="en-US" dirty="0"/>
              <a:t>Can be embedded in HTML document or placed into separate .</a:t>
            </a:r>
            <a:r>
              <a:rPr lang="en-US" dirty="0" err="1"/>
              <a:t>css</a:t>
            </a:r>
            <a:r>
              <a:rPr lang="en-US" dirty="0"/>
              <a:t> file</a:t>
            </a:r>
          </a:p>
          <a:p>
            <a:r>
              <a:rPr lang="en-US" altLang="en-US" dirty="0"/>
              <a:t>Styles are normally saved in external .</a:t>
            </a:r>
            <a:r>
              <a:rPr lang="en-US" altLang="en-US" dirty="0" err="1"/>
              <a:t>css</a:t>
            </a:r>
            <a:r>
              <a:rPr lang="en-US" altLang="en-US" dirty="0"/>
              <a:t> files. External style sheets enable you to change the appearance and layout of all the pages in a Web site, just by editing one single file!</a:t>
            </a:r>
          </a:p>
          <a:p>
            <a:endParaRPr lang="en-US" dirty="0"/>
          </a:p>
          <a:p>
            <a:endParaRPr lang="en-US" sz="4000" dirty="0"/>
          </a:p>
        </p:txBody>
      </p:sp>
    </p:spTree>
    <p:extLst>
      <p:ext uri="{BB962C8B-B14F-4D97-AF65-F5344CB8AC3E}">
        <p14:creationId xmlns:p14="http://schemas.microsoft.com/office/powerpoint/2010/main" val="469900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font-size</a:t>
            </a:r>
          </a:p>
        </p:txBody>
      </p:sp>
      <p:sp>
        <p:nvSpPr>
          <p:cNvPr id="9" name="TextBox 8"/>
          <p:cNvSpPr txBox="1"/>
          <p:nvPr/>
        </p:nvSpPr>
        <p:spPr>
          <a:xfrm>
            <a:off x="2133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	font-size: 24pt;</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11188" y="2667000"/>
            <a:ext cx="8153400" cy="738664"/>
          </a:xfrm>
          <a:prstGeom prst="rect">
            <a:avLst/>
          </a:prstGeom>
          <a:solidFill>
            <a:schemeClr val="bg1"/>
          </a:solidFill>
          <a:ln w="19050">
            <a:solidFill>
              <a:schemeClr val="tx1"/>
            </a:solidFill>
          </a:ln>
        </p:spPr>
        <p:txBody>
          <a:bodyPr wrap="square" rtlCol="0">
            <a:spAutoFit/>
          </a:bodyPr>
          <a:lstStyle/>
          <a:p>
            <a:r>
              <a:rPr lang="en-US" sz="2400" dirty="0">
                <a:latin typeface="Times New Roman" pitchFamily="18" charset="0"/>
                <a:cs typeface="Times New Roman" pitchFamily="18" charset="0"/>
              </a:rPr>
              <a:t>This paragraph uses the style above.</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2164976" y="3352800"/>
            <a:ext cx="8153400" cy="1524000"/>
          </a:xfrm>
        </p:spPr>
        <p:txBody>
          <a:bodyPr>
            <a:normAutofit fontScale="85000" lnSpcReduction="10000"/>
          </a:bodyPr>
          <a:lstStyle/>
          <a:p>
            <a:r>
              <a:rPr lang="en-US" sz="2400" dirty="0" err="1">
                <a:solidFill>
                  <a:srgbClr val="000000"/>
                </a:solidFill>
                <a:latin typeface="CourierNew"/>
              </a:rPr>
              <a:t>pt</a:t>
            </a:r>
            <a:r>
              <a:rPr lang="en-US" sz="2400" dirty="0">
                <a:solidFill>
                  <a:srgbClr val="000000"/>
                </a:solidFill>
                <a:latin typeface="CourierNew"/>
              </a:rPr>
              <a:t> </a:t>
            </a:r>
            <a:r>
              <a:rPr lang="en-US" sz="2400" dirty="0">
                <a:solidFill>
                  <a:srgbClr val="000000"/>
                </a:solidFill>
                <a:latin typeface="Garamond"/>
              </a:rPr>
              <a:t>specifies number of point, where a point is 1/72 of an inch onscreen</a:t>
            </a:r>
          </a:p>
          <a:p>
            <a:r>
              <a:rPr lang="en-US" sz="2400" dirty="0" err="1">
                <a:solidFill>
                  <a:srgbClr val="000000"/>
                </a:solidFill>
                <a:latin typeface="CourierNew"/>
              </a:rPr>
              <a:t>px</a:t>
            </a:r>
            <a:r>
              <a:rPr lang="en-US" sz="2400" dirty="0">
                <a:solidFill>
                  <a:srgbClr val="000000"/>
                </a:solidFill>
                <a:latin typeface="CourierNew"/>
              </a:rPr>
              <a:t> </a:t>
            </a:r>
            <a:r>
              <a:rPr lang="en-US" sz="2400" dirty="0">
                <a:solidFill>
                  <a:srgbClr val="000000"/>
                </a:solidFill>
                <a:latin typeface="Garamond"/>
              </a:rPr>
              <a:t>specifies a number of pixels on the screen</a:t>
            </a:r>
          </a:p>
          <a:p>
            <a:r>
              <a:rPr lang="en-US" sz="2400" dirty="0" err="1">
                <a:solidFill>
                  <a:srgbClr val="000000"/>
                </a:solidFill>
                <a:latin typeface="CourierNew"/>
              </a:rPr>
              <a:t>em</a:t>
            </a:r>
            <a:r>
              <a:rPr lang="en-US" sz="2400" dirty="0">
                <a:solidFill>
                  <a:srgbClr val="000000"/>
                </a:solidFill>
                <a:latin typeface="CourierNew"/>
              </a:rPr>
              <a:t> </a:t>
            </a:r>
            <a:r>
              <a:rPr lang="en-US" sz="2400" dirty="0">
                <a:solidFill>
                  <a:srgbClr val="000000"/>
                </a:solidFill>
                <a:latin typeface="Garamond"/>
              </a:rPr>
              <a:t>specifies number of m-widths, where 1 </a:t>
            </a:r>
            <a:r>
              <a:rPr lang="en-US" sz="2400" dirty="0" err="1">
                <a:solidFill>
                  <a:srgbClr val="000000"/>
                </a:solidFill>
                <a:latin typeface="Garamond"/>
              </a:rPr>
              <a:t>em</a:t>
            </a:r>
            <a:r>
              <a:rPr lang="en-US" sz="2400" dirty="0">
                <a:solidFill>
                  <a:srgbClr val="000000"/>
                </a:solidFill>
                <a:latin typeface="Garamond"/>
              </a:rPr>
              <a:t> is equal to the font's current size</a:t>
            </a:r>
            <a:endParaRPr lang="en-US" sz="2400" dirty="0"/>
          </a:p>
        </p:txBody>
      </p:sp>
    </p:spTree>
    <p:extLst>
      <p:ext uri="{BB962C8B-B14F-4D97-AF65-F5344CB8AC3E}">
        <p14:creationId xmlns:p14="http://schemas.microsoft.com/office/powerpoint/2010/main" val="32573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font-weight, font-style</a:t>
            </a:r>
          </a:p>
        </p:txBody>
      </p:sp>
      <p:sp>
        <p:nvSpPr>
          <p:cNvPr id="9" name="TextBox 8"/>
          <p:cNvSpPr txBox="1"/>
          <p:nvPr/>
        </p:nvSpPr>
        <p:spPr>
          <a:xfrm>
            <a:off x="2133600" y="1600201"/>
            <a:ext cx="8153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font-weight: bold;</a:t>
            </a:r>
          </a:p>
          <a:p>
            <a:r>
              <a:rPr lang="en-US" dirty="0">
                <a:latin typeface="Courier New" pitchFamily="49" charset="0"/>
                <a:cs typeface="Courier New" pitchFamily="49" charset="0"/>
              </a:rPr>
              <a:t>font-style: italic;</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33600" y="2918936"/>
            <a:ext cx="8153400" cy="677108"/>
          </a:xfrm>
          <a:prstGeom prst="rect">
            <a:avLst/>
          </a:prstGeom>
          <a:solidFill>
            <a:schemeClr val="bg1"/>
          </a:solidFill>
          <a:ln w="19050">
            <a:solidFill>
              <a:schemeClr val="tx1"/>
            </a:solidFill>
          </a:ln>
        </p:spPr>
        <p:txBody>
          <a:bodyPr wrap="square" rtlCol="0">
            <a:spAutoFit/>
          </a:bodyPr>
          <a:lstStyle/>
          <a:p>
            <a:r>
              <a:rPr lang="en-US" sz="2000" b="1" i="1" dirty="0">
                <a:latin typeface="Times New Roman" pitchFamily="18" charset="0"/>
                <a:cs typeface="Times New Roman" pitchFamily="18" charset="0"/>
              </a:rPr>
              <a:t>This paragraph uses the style above.</a:t>
            </a:r>
            <a:r>
              <a:rPr lang="en-US" sz="2000" b="1" i="1" dirty="0">
                <a:solidFill>
                  <a:schemeClr val="tx1">
                    <a:lumMod val="50000"/>
                    <a:lumOff val="50000"/>
                  </a:schemeClr>
                </a:solidFill>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2164976" y="3886200"/>
            <a:ext cx="8153400" cy="1524000"/>
          </a:xfrm>
        </p:spPr>
        <p:txBody>
          <a:bodyPr/>
          <a:lstStyle/>
          <a:p>
            <a:r>
              <a:rPr lang="en-US" sz="2400" dirty="0"/>
              <a:t>Either of the above can be set to normal to turn them off (e.g. headings)</a:t>
            </a:r>
          </a:p>
        </p:txBody>
      </p:sp>
    </p:spTree>
    <p:extLst>
      <p:ext uri="{BB962C8B-B14F-4D97-AF65-F5344CB8AC3E}">
        <p14:creationId xmlns:p14="http://schemas.microsoft.com/office/powerpoint/2010/main" val="3078163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text</a:t>
            </a:r>
          </a:p>
        </p:txBody>
      </p:sp>
      <p:graphicFrame>
        <p:nvGraphicFramePr>
          <p:cNvPr id="6" name="Content Placeholder 5"/>
          <p:cNvGraphicFramePr>
            <a:graphicFrameLocks noGrp="1"/>
          </p:cNvGraphicFramePr>
          <p:nvPr>
            <p:ph sz="quarter" idx="1"/>
            <p:extLst/>
          </p:nvPr>
        </p:nvGraphicFramePr>
        <p:xfrm>
          <a:off x="2133600" y="1828800"/>
          <a:ext cx="8153400" cy="2895600"/>
        </p:xfrm>
        <a:graphic>
          <a:graphicData uri="http://schemas.openxmlformats.org/drawingml/2006/table">
            <a:tbl>
              <a:tblPr>
                <a:tableStyleId>{284E427A-3D55-4303-BF80-6455036E1DE7}</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sz="2000" b="1" dirty="0"/>
                        <a:t>property </a:t>
                      </a:r>
                    </a:p>
                  </a:txBody>
                  <a:tcPr anchor="ctr"/>
                </a:tc>
                <a:tc>
                  <a:txBody>
                    <a:bodyPr/>
                    <a:lstStyle/>
                    <a:p>
                      <a:r>
                        <a:rPr lang="en-US" sz="2000" b="1" dirty="0"/>
                        <a:t>description </a:t>
                      </a:r>
                    </a:p>
                  </a:txBody>
                  <a:tcPr anchor="ctr"/>
                </a:tc>
                <a:extLst>
                  <a:ext uri="{0D108BD9-81ED-4DB2-BD59-A6C34878D82A}">
                    <a16:rowId xmlns:a16="http://schemas.microsoft.com/office/drawing/2014/main" val="10000"/>
                  </a:ext>
                </a:extLst>
              </a:tr>
              <a:tr h="0">
                <a:tc>
                  <a:txBody>
                    <a:bodyPr/>
                    <a:lstStyle/>
                    <a:p>
                      <a:r>
                        <a:rPr lang="en-US" sz="2000" dirty="0"/>
                        <a:t>text-align </a:t>
                      </a:r>
                    </a:p>
                  </a:txBody>
                  <a:tcPr anchor="ctr"/>
                </a:tc>
                <a:tc>
                  <a:txBody>
                    <a:bodyPr/>
                    <a:lstStyle/>
                    <a:p>
                      <a:r>
                        <a:rPr lang="en-US" sz="2000" dirty="0"/>
                        <a:t>alignment of text within its element </a:t>
                      </a:r>
                    </a:p>
                  </a:txBody>
                  <a:tcPr anchor="ctr"/>
                </a:tc>
                <a:extLst>
                  <a:ext uri="{0D108BD9-81ED-4DB2-BD59-A6C34878D82A}">
                    <a16:rowId xmlns:a16="http://schemas.microsoft.com/office/drawing/2014/main" val="10001"/>
                  </a:ext>
                </a:extLst>
              </a:tr>
              <a:tr h="0">
                <a:tc>
                  <a:txBody>
                    <a:bodyPr/>
                    <a:lstStyle/>
                    <a:p>
                      <a:r>
                        <a:rPr lang="en-US" sz="2000" dirty="0"/>
                        <a:t>text-decoration </a:t>
                      </a:r>
                    </a:p>
                  </a:txBody>
                  <a:tcPr anchor="ctr"/>
                </a:tc>
                <a:tc>
                  <a:txBody>
                    <a:bodyPr/>
                    <a:lstStyle/>
                    <a:p>
                      <a:r>
                        <a:rPr lang="en-US" sz="2000" dirty="0"/>
                        <a:t>decorations such as underlining </a:t>
                      </a:r>
                    </a:p>
                  </a:txBody>
                  <a:tcPr anchor="ctr"/>
                </a:tc>
                <a:extLst>
                  <a:ext uri="{0D108BD9-81ED-4DB2-BD59-A6C34878D82A}">
                    <a16:rowId xmlns:a16="http://schemas.microsoft.com/office/drawing/2014/main" val="10002"/>
                  </a:ext>
                </a:extLst>
              </a:tr>
              <a:tr h="0">
                <a:tc>
                  <a:txBody>
                    <a:bodyPr/>
                    <a:lstStyle/>
                    <a:p>
                      <a:r>
                        <a:rPr lang="en-US" sz="2000" dirty="0"/>
                        <a:t>line-height, </a:t>
                      </a:r>
                      <a:br>
                        <a:rPr lang="en-US" sz="2000" dirty="0"/>
                      </a:br>
                      <a:r>
                        <a:rPr lang="en-US" sz="2000" dirty="0"/>
                        <a:t>word-spacing, </a:t>
                      </a:r>
                      <a:br>
                        <a:rPr lang="en-US" sz="2000" dirty="0"/>
                      </a:br>
                      <a:r>
                        <a:rPr lang="en-US" sz="2000" dirty="0"/>
                        <a:t>letter-spacing </a:t>
                      </a:r>
                    </a:p>
                  </a:txBody>
                  <a:tcPr anchor="ctr"/>
                </a:tc>
                <a:tc>
                  <a:txBody>
                    <a:bodyPr/>
                    <a:lstStyle/>
                    <a:p>
                      <a:r>
                        <a:rPr lang="en-US" sz="2000"/>
                        <a:t>gaps between the various portions of the text </a:t>
                      </a:r>
                    </a:p>
                  </a:txBody>
                  <a:tcPr anchor="ctr"/>
                </a:tc>
                <a:extLst>
                  <a:ext uri="{0D108BD9-81ED-4DB2-BD59-A6C34878D82A}">
                    <a16:rowId xmlns:a16="http://schemas.microsoft.com/office/drawing/2014/main" val="10003"/>
                  </a:ext>
                </a:extLst>
              </a:tr>
              <a:tr h="0">
                <a:tc>
                  <a:txBody>
                    <a:bodyPr/>
                    <a:lstStyle/>
                    <a:p>
                      <a:r>
                        <a:rPr lang="en-US" sz="2000" dirty="0"/>
                        <a:t>text-indent </a:t>
                      </a:r>
                    </a:p>
                  </a:txBody>
                  <a:tcPr anchor="ctr"/>
                </a:tc>
                <a:tc>
                  <a:txBody>
                    <a:bodyPr/>
                    <a:lstStyle/>
                    <a:p>
                      <a:r>
                        <a:rPr lang="en-US" sz="2000" dirty="0"/>
                        <a:t>indents the first letter of each paragraph </a:t>
                      </a:r>
                    </a:p>
                  </a:txBody>
                  <a:tcPr anchor="ct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normAutofit/>
          </a:bodyPr>
          <a:lstStyle/>
          <a:p>
            <a:fld id="{F56B81A7-7EBE-4055-A988-4EA163496A0A}" type="slidenum">
              <a:rPr lang="en-US" smtClean="0"/>
              <a:t>22</a:t>
            </a:fld>
            <a:endParaRPr lang="en-US"/>
          </a:p>
        </p:txBody>
      </p:sp>
      <p:sp>
        <p:nvSpPr>
          <p:cNvPr id="7" name="Rectangle 6"/>
          <p:cNvSpPr/>
          <p:nvPr/>
        </p:nvSpPr>
        <p:spPr>
          <a:xfrm>
            <a:off x="2133600" y="5040868"/>
            <a:ext cx="6703374" cy="369332"/>
          </a:xfrm>
          <a:prstGeom prst="rect">
            <a:avLst/>
          </a:prstGeom>
        </p:spPr>
        <p:txBody>
          <a:bodyPr wrap="none">
            <a:spAutoFit/>
          </a:bodyPr>
          <a:lstStyle/>
          <a:p>
            <a:r>
              <a:rPr lang="en-US" dirty="0"/>
              <a:t>Complete list of text properties (https://www.w3schools.com/cssref/)</a:t>
            </a:r>
          </a:p>
        </p:txBody>
      </p:sp>
    </p:spTree>
    <p:extLst>
      <p:ext uri="{BB962C8B-B14F-4D97-AF65-F5344CB8AC3E}">
        <p14:creationId xmlns:p14="http://schemas.microsoft.com/office/powerpoint/2010/main" val="1206243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text-align</a:t>
            </a:r>
          </a:p>
        </p:txBody>
      </p:sp>
      <p:sp>
        <p:nvSpPr>
          <p:cNvPr id="9" name="TextBox 8"/>
          <p:cNvSpPr txBox="1"/>
          <p:nvPr/>
        </p:nvSpPr>
        <p:spPr>
          <a:xfrm>
            <a:off x="2133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blockquote</a:t>
            </a:r>
            <a:r>
              <a:rPr lang="en-US" dirty="0">
                <a:latin typeface="Courier New" pitchFamily="49" charset="0"/>
                <a:cs typeface="Courier New" pitchFamily="49" charset="0"/>
              </a:rPr>
              <a:t> { </a:t>
            </a:r>
            <a:r>
              <a:rPr lang="en-US" b="1" dirty="0">
                <a:latin typeface="Courier New" pitchFamily="49" charset="0"/>
                <a:cs typeface="Courier New" pitchFamily="49" charset="0"/>
              </a:rPr>
              <a:t>text-align: justify; </a:t>
            </a:r>
            <a:r>
              <a:rPr lang="en-US" dirty="0">
                <a:latin typeface="Courier New" pitchFamily="49" charset="0"/>
                <a:cs typeface="Courier New" pitchFamily="49" charset="0"/>
              </a:rPr>
              <a:t>}</a:t>
            </a:r>
          </a:p>
          <a:p>
            <a:r>
              <a:rPr lang="en-US" dirty="0">
                <a:latin typeface="Courier New" pitchFamily="49" charset="0"/>
                <a:cs typeface="Courier New" pitchFamily="49" charset="0"/>
              </a:rPr>
              <a:t>h2 { </a:t>
            </a:r>
            <a:r>
              <a:rPr lang="en-US" b="1" dirty="0">
                <a:latin typeface="Courier New" pitchFamily="49" charset="0"/>
                <a:cs typeface="Courier New" pitchFamily="49" charset="0"/>
              </a:rPr>
              <a:t>text-align: center; </a:t>
            </a:r>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33600" y="2667001"/>
            <a:ext cx="8153400" cy="1661993"/>
          </a:xfrm>
          <a:prstGeom prst="rect">
            <a:avLst/>
          </a:prstGeom>
          <a:solidFill>
            <a:schemeClr val="bg1"/>
          </a:solidFill>
          <a:ln w="19050">
            <a:solidFill>
              <a:schemeClr val="tx1"/>
            </a:solidFill>
          </a:ln>
        </p:spPr>
        <p:txBody>
          <a:bodyPr wrap="square" rtlCol="0">
            <a:spAutoFit/>
          </a:bodyPr>
          <a:lstStyle/>
          <a:p>
            <a:pPr algn="ctr"/>
            <a:r>
              <a:rPr lang="en-US" sz="2400" b="1" dirty="0">
                <a:latin typeface="Times New Roman" pitchFamily="18" charset="0"/>
                <a:cs typeface="Times New Roman" pitchFamily="18" charset="0"/>
              </a:rPr>
              <a:t>The Gollum’s Quote</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We wants it, we needs it. Must have the precious. They stole it from us. Sneaky little </a:t>
            </a:r>
            <a:r>
              <a:rPr lang="en-US" sz="2000" dirty="0" err="1">
                <a:latin typeface="Times New Roman" pitchFamily="18" charset="0"/>
                <a:cs typeface="Times New Roman" pitchFamily="18" charset="0"/>
              </a:rPr>
              <a:t>hobbitses</a:t>
            </a:r>
            <a:r>
              <a:rPr lang="en-US" sz="2000" dirty="0">
                <a:latin typeface="Times New Roman" pitchFamily="18" charset="0"/>
                <a:cs typeface="Times New Roman" pitchFamily="18" charset="0"/>
              </a:rPr>
              <a:t>. Wicked, </a:t>
            </a:r>
            <a:r>
              <a:rPr lang="en-US" sz="2000" dirty="0" err="1">
                <a:latin typeface="Times New Roman" pitchFamily="18" charset="0"/>
                <a:cs typeface="Times New Roman" pitchFamily="18" charset="0"/>
              </a:rPr>
              <a:t>tricksy</a:t>
            </a:r>
            <a:r>
              <a:rPr lang="en-US" sz="2000" dirty="0">
                <a:latin typeface="Times New Roman" pitchFamily="18" charset="0"/>
                <a:cs typeface="Times New Roman" pitchFamily="18" charset="0"/>
              </a:rPr>
              <a:t>, false!</a:t>
            </a:r>
            <a:r>
              <a:rPr lang="en-US" sz="2000" b="1" i="1" dirty="0">
                <a:solidFill>
                  <a:schemeClr val="tx1">
                    <a:lumMod val="50000"/>
                    <a:lumOff val="50000"/>
                  </a:schemeClr>
                </a:solidFill>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2164976" y="4419600"/>
            <a:ext cx="8153400" cy="1524000"/>
          </a:xfrm>
        </p:spPr>
        <p:txBody>
          <a:bodyPr/>
          <a:lstStyle/>
          <a:p>
            <a:r>
              <a:rPr lang="en-US" sz="2400" dirty="0"/>
              <a:t>text-align can be </a:t>
            </a:r>
            <a:r>
              <a:rPr lang="en-US" sz="2400" dirty="0">
                <a:latin typeface="Courier New" pitchFamily="49" charset="0"/>
                <a:cs typeface="Courier New" pitchFamily="49" charset="0"/>
              </a:rPr>
              <a:t>left, right, center, or justify</a:t>
            </a:r>
            <a:endParaRPr lang="en-US" sz="2400" dirty="0"/>
          </a:p>
        </p:txBody>
      </p:sp>
      <p:pic>
        <p:nvPicPr>
          <p:cNvPr id="204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4894648"/>
            <a:ext cx="1981200" cy="196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31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text-decoration</a:t>
            </a:r>
          </a:p>
        </p:txBody>
      </p:sp>
      <p:sp>
        <p:nvSpPr>
          <p:cNvPr id="9" name="TextBox 8"/>
          <p:cNvSpPr txBox="1"/>
          <p:nvPr/>
        </p:nvSpPr>
        <p:spPr>
          <a:xfrm>
            <a:off x="2133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b="1" dirty="0">
                <a:latin typeface="Courier New" pitchFamily="49" charset="0"/>
                <a:cs typeface="Courier New" pitchFamily="49" charset="0"/>
              </a:rPr>
              <a:t>text-decoration: underline;</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33600" y="2667000"/>
            <a:ext cx="8153400" cy="677108"/>
          </a:xfrm>
          <a:prstGeom prst="rect">
            <a:avLst/>
          </a:prstGeom>
          <a:solidFill>
            <a:schemeClr val="bg1"/>
          </a:solidFill>
          <a:ln w="19050">
            <a:solidFill>
              <a:schemeClr val="tx1"/>
            </a:solidFill>
          </a:ln>
        </p:spPr>
        <p:txBody>
          <a:bodyPr wrap="square" rtlCol="0">
            <a:spAutoFit/>
          </a:bodyPr>
          <a:lstStyle/>
          <a:p>
            <a:pPr algn="ctr"/>
            <a:r>
              <a:rPr lang="en-US" sz="2000" u="sng" dirty="0">
                <a:latin typeface="Times New Roman" pitchFamily="18" charset="0"/>
                <a:cs typeface="Times New Roman" pitchFamily="18" charset="0"/>
              </a:rPr>
              <a:t>This paragraph uses the style above.</a:t>
            </a:r>
            <a:r>
              <a:rPr lang="en-US" sz="2000" b="1" dirty="0">
                <a:latin typeface="Consolas" pitchFamily="49" charset="0"/>
                <a:cs typeface="Consolas" pitchFamily="49" charset="0"/>
              </a:rPr>
              <a:t>	</a:t>
            </a:r>
            <a:r>
              <a:rPr lang="en-US" dirty="0">
                <a:latin typeface="Consolas" pitchFamily="49" charset="0"/>
                <a:cs typeface="Consolas" pitchFamily="49" charset="0"/>
              </a:rPr>
              <a:t>	 	  	         				                            </a:t>
            </a:r>
            <a:r>
              <a:rPr lang="en-US" dirty="0">
                <a:solidFill>
                  <a:schemeClr val="tx1">
                    <a:lumMod val="50000"/>
                    <a:lumOff val="50000"/>
                  </a:schemeClr>
                </a:solidFill>
                <a:latin typeface="Consolas" pitchFamily="49" charset="0"/>
                <a:cs typeface="Consolas" pitchFamily="49" charset="0"/>
              </a:rPr>
              <a:t>output</a:t>
            </a:r>
          </a:p>
        </p:txBody>
      </p:sp>
      <p:sp>
        <p:nvSpPr>
          <p:cNvPr id="8" name="Content Placeholder 7"/>
          <p:cNvSpPr>
            <a:spLocks noGrp="1"/>
          </p:cNvSpPr>
          <p:nvPr>
            <p:ph sz="quarter" idx="1"/>
          </p:nvPr>
        </p:nvSpPr>
        <p:spPr>
          <a:xfrm>
            <a:off x="2164976" y="3505200"/>
            <a:ext cx="8153400" cy="1524000"/>
          </a:xfrm>
        </p:spPr>
        <p:txBody>
          <a:bodyPr>
            <a:normAutofit fontScale="92500"/>
          </a:bodyPr>
          <a:lstStyle/>
          <a:p>
            <a:r>
              <a:rPr lang="en-US" sz="2400" dirty="0"/>
              <a:t>can also be </a:t>
            </a:r>
            <a:r>
              <a:rPr lang="en-US" sz="2400" dirty="0" err="1">
                <a:latin typeface="Courier New" pitchFamily="49" charset="0"/>
                <a:cs typeface="Courier New" pitchFamily="49" charset="0"/>
              </a:rPr>
              <a:t>overline</a:t>
            </a:r>
            <a:r>
              <a:rPr lang="en-US" sz="2400" dirty="0">
                <a:latin typeface="Courier New" pitchFamily="49" charset="0"/>
                <a:cs typeface="Courier New" pitchFamily="49" charset="0"/>
              </a:rPr>
              <a:t>, </a:t>
            </a:r>
            <a:r>
              <a:rPr lang="en-US" sz="2400" strike="sngStrike" dirty="0">
                <a:latin typeface="Courier New" pitchFamily="49" charset="0"/>
                <a:cs typeface="Courier New" pitchFamily="49" charset="0"/>
              </a:rPr>
              <a:t>line-through</a:t>
            </a:r>
            <a:r>
              <a:rPr lang="en-US" sz="2400" dirty="0">
                <a:latin typeface="Courier New" pitchFamily="49" charset="0"/>
                <a:cs typeface="Courier New" pitchFamily="49" charset="0"/>
              </a:rPr>
              <a:t>, blink, or none</a:t>
            </a:r>
          </a:p>
          <a:p>
            <a:r>
              <a:rPr lang="en-US" sz="2400" dirty="0"/>
              <a:t>effects can be combined:</a:t>
            </a:r>
          </a:p>
          <a:p>
            <a:pPr marL="0" indent="0">
              <a:buNone/>
            </a:pPr>
            <a:r>
              <a:rPr lang="en-US" sz="2400" dirty="0">
                <a:latin typeface="Courier New" pitchFamily="49" charset="0"/>
                <a:cs typeface="Courier New" pitchFamily="49" charset="0"/>
              </a:rPr>
              <a:t>text-decoration: </a:t>
            </a:r>
            <a:r>
              <a:rPr lang="en-US" sz="2400" dirty="0" err="1">
                <a:latin typeface="Courier New" pitchFamily="49" charset="0"/>
                <a:cs typeface="Courier New" pitchFamily="49" charset="0"/>
              </a:rPr>
              <a:t>overline</a:t>
            </a:r>
            <a:r>
              <a:rPr lang="en-US" sz="2400" dirty="0">
                <a:latin typeface="Courier New" pitchFamily="49" charset="0"/>
                <a:cs typeface="Courier New" pitchFamily="49" charset="0"/>
              </a:rPr>
              <a:t> underline;</a:t>
            </a:r>
          </a:p>
        </p:txBody>
      </p:sp>
    </p:spTree>
    <p:extLst>
      <p:ext uri="{BB962C8B-B14F-4D97-AF65-F5344CB8AC3E}">
        <p14:creationId xmlns:p14="http://schemas.microsoft.com/office/powerpoint/2010/main" val="3655557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list-style-type property</a:t>
            </a:r>
          </a:p>
        </p:txBody>
      </p:sp>
      <p:sp>
        <p:nvSpPr>
          <p:cNvPr id="9" name="TextBox 8"/>
          <p:cNvSpPr txBox="1"/>
          <p:nvPr/>
        </p:nvSpPr>
        <p:spPr>
          <a:xfrm>
            <a:off x="2133600" y="1600201"/>
            <a:ext cx="8153400" cy="646331"/>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ol</a:t>
            </a:r>
            <a:r>
              <a:rPr lang="en-US" dirty="0">
                <a:latin typeface="Courier New" pitchFamily="49" charset="0"/>
                <a:cs typeface="Courier New" pitchFamily="49" charset="0"/>
              </a:rPr>
              <a:t> { </a:t>
            </a:r>
            <a:r>
              <a:rPr lang="en-US" b="1" dirty="0">
                <a:latin typeface="Courier New" pitchFamily="49" charset="0"/>
                <a:cs typeface="Courier New" pitchFamily="49" charset="0"/>
              </a:rPr>
              <a:t>list-style-type: lower-roman; </a:t>
            </a:r>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2164976" y="2230580"/>
            <a:ext cx="8153400" cy="1524000"/>
          </a:xfrm>
        </p:spPr>
        <p:txBody>
          <a:bodyPr>
            <a:noAutofit/>
          </a:bodyPr>
          <a:lstStyle/>
          <a:p>
            <a:pPr>
              <a:spcAft>
                <a:spcPts val="0"/>
              </a:spcAft>
            </a:pPr>
            <a:r>
              <a:rPr lang="en-US" sz="2400" dirty="0"/>
              <a:t>Possible values:</a:t>
            </a:r>
          </a:p>
          <a:p>
            <a:pPr marL="0" indent="0">
              <a:spcBef>
                <a:spcPts val="600"/>
              </a:spcBef>
              <a:spcAft>
                <a:spcPts val="0"/>
              </a:spcAft>
              <a:buNone/>
            </a:pPr>
            <a:r>
              <a:rPr lang="en-US" sz="2400" dirty="0"/>
              <a:t>	</a:t>
            </a:r>
            <a:r>
              <a:rPr lang="en-US" dirty="0"/>
              <a:t>i. </a:t>
            </a:r>
            <a:r>
              <a:rPr lang="en-US" dirty="0">
                <a:latin typeface="Courier New" pitchFamily="49" charset="0"/>
                <a:cs typeface="Courier New" pitchFamily="49" charset="0"/>
              </a:rPr>
              <a:t>none</a:t>
            </a:r>
            <a:r>
              <a:rPr lang="en-US" dirty="0"/>
              <a:t> : No marker</a:t>
            </a:r>
          </a:p>
          <a:p>
            <a:pPr marL="0" indent="0">
              <a:spcBef>
                <a:spcPts val="600"/>
              </a:spcBef>
              <a:buNone/>
            </a:pPr>
            <a:r>
              <a:rPr lang="it-IT" dirty="0"/>
              <a:t>	ii. </a:t>
            </a:r>
            <a:r>
              <a:rPr lang="it-IT" dirty="0">
                <a:latin typeface="Courier New" pitchFamily="49" charset="0"/>
                <a:cs typeface="Courier New" pitchFamily="49" charset="0"/>
              </a:rPr>
              <a:t>disc</a:t>
            </a:r>
            <a:r>
              <a:rPr lang="it-IT" dirty="0"/>
              <a:t> (default), </a:t>
            </a:r>
            <a:r>
              <a:rPr lang="it-IT" dirty="0">
                <a:latin typeface="Courier New" pitchFamily="49" charset="0"/>
                <a:cs typeface="Courier New" pitchFamily="49" charset="0"/>
              </a:rPr>
              <a:t>circle, square</a:t>
            </a:r>
          </a:p>
          <a:p>
            <a:pPr marL="0" indent="0">
              <a:spcBef>
                <a:spcPts val="600"/>
              </a:spcBef>
              <a:buNone/>
            </a:pPr>
            <a:r>
              <a:rPr lang="en-US" dirty="0"/>
              <a:t>	iii. </a:t>
            </a:r>
            <a:r>
              <a:rPr lang="en-US" sz="1800" dirty="0">
                <a:latin typeface="Courier New" pitchFamily="49" charset="0"/>
                <a:cs typeface="Courier New" pitchFamily="49" charset="0"/>
              </a:rPr>
              <a:t>Decimal</a:t>
            </a:r>
            <a:r>
              <a:rPr lang="en-US" dirty="0"/>
              <a:t>: 1, 2, 3, etc.</a:t>
            </a:r>
          </a:p>
          <a:p>
            <a:pPr marL="0" indent="0">
              <a:spcBef>
                <a:spcPts val="600"/>
              </a:spcBef>
              <a:buNone/>
            </a:pPr>
            <a:r>
              <a:rPr lang="en-US" dirty="0"/>
              <a:t>	iv. </a:t>
            </a:r>
            <a:r>
              <a:rPr lang="en-US" sz="1800" dirty="0">
                <a:latin typeface="Courier New" pitchFamily="49" charset="0"/>
                <a:cs typeface="Courier New" pitchFamily="49" charset="0"/>
              </a:rPr>
              <a:t>decimal-leading-zero</a:t>
            </a:r>
            <a:r>
              <a:rPr lang="en-US" dirty="0"/>
              <a:t>: 01, 02, 03, etc.</a:t>
            </a:r>
          </a:p>
          <a:p>
            <a:pPr marL="0" indent="0">
              <a:spcBef>
                <a:spcPts val="600"/>
              </a:spcBef>
              <a:buNone/>
            </a:pPr>
            <a:r>
              <a:rPr lang="en-US" dirty="0"/>
              <a:t>	v. </a:t>
            </a:r>
            <a:r>
              <a:rPr lang="en-US" sz="1800" dirty="0">
                <a:latin typeface="Courier New" pitchFamily="49" charset="0"/>
                <a:cs typeface="Courier New" pitchFamily="49" charset="0"/>
              </a:rPr>
              <a:t>lower-roman</a:t>
            </a:r>
            <a:r>
              <a:rPr lang="en-US" dirty="0"/>
              <a:t>: i, ii, iii, iv, v, etc.</a:t>
            </a:r>
          </a:p>
          <a:p>
            <a:pPr marL="0" indent="0">
              <a:spcBef>
                <a:spcPts val="600"/>
              </a:spcBef>
              <a:buNone/>
            </a:pPr>
            <a:r>
              <a:rPr lang="en-US" dirty="0"/>
              <a:t>	vi. </a:t>
            </a:r>
            <a:r>
              <a:rPr lang="en-US" sz="1800" dirty="0">
                <a:latin typeface="Courier New" pitchFamily="49" charset="0"/>
                <a:cs typeface="Courier New" pitchFamily="49" charset="0"/>
              </a:rPr>
              <a:t>upper-roman</a:t>
            </a:r>
            <a:r>
              <a:rPr lang="en-US" dirty="0"/>
              <a:t>: I, II, III, IV, V, etc.</a:t>
            </a:r>
          </a:p>
          <a:p>
            <a:pPr marL="0" indent="0">
              <a:spcBef>
                <a:spcPts val="600"/>
              </a:spcBef>
              <a:buNone/>
            </a:pPr>
            <a:r>
              <a:rPr lang="pt-BR" dirty="0"/>
              <a:t>	vii. </a:t>
            </a:r>
            <a:r>
              <a:rPr lang="pt-BR" sz="1800" dirty="0">
                <a:latin typeface="Courier New" pitchFamily="49" charset="0"/>
                <a:cs typeface="Courier New" pitchFamily="49" charset="0"/>
              </a:rPr>
              <a:t>lower-alpha</a:t>
            </a:r>
            <a:r>
              <a:rPr lang="pt-BR" dirty="0"/>
              <a:t>: a, b, c, d, e, etc.</a:t>
            </a:r>
          </a:p>
          <a:p>
            <a:pPr marL="0" indent="0">
              <a:spcBef>
                <a:spcPts val="600"/>
              </a:spcBef>
              <a:buNone/>
            </a:pPr>
            <a:r>
              <a:rPr lang="pt-BR" dirty="0"/>
              <a:t>	viii. </a:t>
            </a:r>
            <a:r>
              <a:rPr lang="pt-BR" sz="1800" dirty="0">
                <a:latin typeface="Courier New" pitchFamily="49" charset="0"/>
                <a:cs typeface="Courier New" pitchFamily="49" charset="0"/>
              </a:rPr>
              <a:t>upper-alpha</a:t>
            </a:r>
            <a:r>
              <a:rPr lang="pt-BR" dirty="0"/>
              <a:t>: A, B, C, D, E, etc.</a:t>
            </a:r>
          </a:p>
          <a:p>
            <a:pPr marL="0" indent="0">
              <a:spcBef>
                <a:spcPts val="600"/>
              </a:spcBef>
              <a:buNone/>
            </a:pPr>
            <a:r>
              <a:rPr lang="sv-SE" dirty="0"/>
              <a:t>	x. </a:t>
            </a:r>
            <a:r>
              <a:rPr lang="sv-SE" sz="1800" dirty="0">
                <a:latin typeface="Courier New" pitchFamily="49" charset="0"/>
                <a:cs typeface="Courier New" pitchFamily="49" charset="0"/>
              </a:rPr>
              <a:t>lower-greek</a:t>
            </a:r>
            <a:r>
              <a:rPr lang="sv-SE" dirty="0"/>
              <a:t>: alpha, beta, gamma, etc.</a:t>
            </a:r>
          </a:p>
          <a:p>
            <a:pPr marL="0" indent="0">
              <a:spcBef>
                <a:spcPts val="600"/>
              </a:spcBef>
              <a:buNone/>
            </a:pPr>
            <a:r>
              <a:rPr lang="en-US" dirty="0"/>
              <a:t>	others: </a:t>
            </a:r>
            <a:r>
              <a:rPr lang="en-US" dirty="0" err="1"/>
              <a:t>hebrew</a:t>
            </a:r>
            <a:r>
              <a:rPr lang="en-US" dirty="0"/>
              <a:t>, </a:t>
            </a:r>
            <a:r>
              <a:rPr lang="en-US" dirty="0" err="1"/>
              <a:t>armenian</a:t>
            </a:r>
            <a:r>
              <a:rPr lang="en-US" dirty="0"/>
              <a:t>, </a:t>
            </a:r>
            <a:r>
              <a:rPr lang="en-US" dirty="0" err="1"/>
              <a:t>georgian</a:t>
            </a:r>
            <a:r>
              <a:rPr lang="en-US" dirty="0"/>
              <a:t>, </a:t>
            </a:r>
            <a:r>
              <a:rPr lang="en-US" dirty="0" err="1"/>
              <a:t>cjk</a:t>
            </a:r>
            <a:r>
              <a:rPr lang="en-US" dirty="0"/>
              <a:t>-ideographic, hiragana…</a:t>
            </a:r>
          </a:p>
        </p:txBody>
      </p:sp>
    </p:spTree>
    <p:extLst>
      <p:ext uri="{BB962C8B-B14F-4D97-AF65-F5344CB8AC3E}">
        <p14:creationId xmlns:p14="http://schemas.microsoft.com/office/powerpoint/2010/main" val="3680012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 styles</a:t>
            </a:r>
          </a:p>
        </p:txBody>
      </p:sp>
      <p:sp>
        <p:nvSpPr>
          <p:cNvPr id="9" name="TextBox 8"/>
          <p:cNvSpPr txBox="1"/>
          <p:nvPr/>
        </p:nvSpPr>
        <p:spPr>
          <a:xfrm>
            <a:off x="2133600" y="1600201"/>
            <a:ext cx="8153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dirty="0">
                <a:latin typeface="Courier New" pitchFamily="49" charset="0"/>
                <a:cs typeface="Courier New" pitchFamily="49" charset="0"/>
              </a:rPr>
              <a:t>font-size: 16px;</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2164976" y="3352800"/>
            <a:ext cx="8153400" cy="1524000"/>
          </a:xfrm>
        </p:spPr>
        <p:txBody>
          <a:bodyPr/>
          <a:lstStyle/>
          <a:p>
            <a:r>
              <a:rPr lang="en-US" sz="2400" dirty="0"/>
              <a:t>Applies a style to the entire body of your page</a:t>
            </a:r>
          </a:p>
          <a:p>
            <a:r>
              <a:rPr lang="en-US" sz="2400" dirty="0"/>
              <a:t>Saves you from manually applying a style to each element</a:t>
            </a:r>
            <a:endParaRPr lang="en-US" dirty="0"/>
          </a:p>
        </p:txBody>
      </p:sp>
    </p:spTree>
    <p:extLst>
      <p:ext uri="{BB962C8B-B14F-4D97-AF65-F5344CB8AC3E}">
        <p14:creationId xmlns:p14="http://schemas.microsoft.com/office/powerpoint/2010/main" val="1146331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Cascading</a:t>
            </a:r>
            <a:r>
              <a:rPr lang="en-US" dirty="0"/>
              <a:t> Style Sheets</a:t>
            </a:r>
          </a:p>
        </p:txBody>
      </p:sp>
      <p:sp>
        <p:nvSpPr>
          <p:cNvPr id="3" name="Content Placeholder 2"/>
          <p:cNvSpPr>
            <a:spLocks noGrp="1"/>
          </p:cNvSpPr>
          <p:nvPr>
            <p:ph sz="quarter" idx="1"/>
          </p:nvPr>
        </p:nvSpPr>
        <p:spPr/>
        <p:txBody>
          <a:bodyPr/>
          <a:lstStyle/>
          <a:p>
            <a:r>
              <a:rPr lang="en-US" dirty="0"/>
              <a:t>Properties of an element </a:t>
            </a:r>
            <a:r>
              <a:rPr lang="en-US" i="1" dirty="0"/>
              <a:t>cascade</a:t>
            </a:r>
            <a:r>
              <a:rPr lang="en-US" dirty="0"/>
              <a:t> together in this order:</a:t>
            </a:r>
          </a:p>
          <a:p>
            <a:pPr lvl="1"/>
            <a:r>
              <a:rPr lang="en-US" dirty="0"/>
              <a:t>browser's default styles</a:t>
            </a:r>
          </a:p>
          <a:p>
            <a:pPr lvl="1"/>
            <a:r>
              <a:rPr lang="en-US" dirty="0"/>
              <a:t>external style sheet files (in a &lt;link&gt; tag)</a:t>
            </a:r>
          </a:p>
          <a:p>
            <a:pPr lvl="1"/>
            <a:r>
              <a:rPr lang="en-US" dirty="0"/>
              <a:t>internal style sheets (inside a &lt;style&gt; tag in the page's header)</a:t>
            </a:r>
          </a:p>
          <a:p>
            <a:pPr lvl="1"/>
            <a:r>
              <a:rPr lang="en-US" dirty="0"/>
              <a:t>inline style (the style attribute of the HTML element)</a:t>
            </a:r>
          </a:p>
        </p:txBody>
      </p:sp>
    </p:spTree>
    <p:extLst>
      <p:ext uri="{BB962C8B-B14F-4D97-AF65-F5344CB8AC3E}">
        <p14:creationId xmlns:p14="http://schemas.microsoft.com/office/powerpoint/2010/main" val="509270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Inheriting styles</a:t>
            </a:r>
          </a:p>
        </p:txBody>
      </p:sp>
      <p:sp>
        <p:nvSpPr>
          <p:cNvPr id="9" name="TextBox 8"/>
          <p:cNvSpPr txBox="1"/>
          <p:nvPr/>
        </p:nvSpPr>
        <p:spPr>
          <a:xfrm>
            <a:off x="2133600" y="1600200"/>
            <a:ext cx="8153400" cy="1754326"/>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 font-family: sans-serif; background-color: yellow; }</a:t>
            </a:r>
          </a:p>
          <a:p>
            <a:r>
              <a:rPr lang="en-US" dirty="0">
                <a:latin typeface="Courier New" pitchFamily="49" charset="0"/>
                <a:cs typeface="Courier New" pitchFamily="49" charset="0"/>
              </a:rPr>
              <a:t>p { color: red; background-color: aqua; }</a:t>
            </a:r>
          </a:p>
          <a:p>
            <a:r>
              <a:rPr lang="en-US" dirty="0">
                <a:latin typeface="Courier New" pitchFamily="49" charset="0"/>
                <a:cs typeface="Courier New" pitchFamily="49" charset="0"/>
              </a:rPr>
              <a:t>a { text-decoration: underline; }</a:t>
            </a:r>
          </a:p>
          <a:p>
            <a:r>
              <a:rPr lang="en-US" dirty="0">
                <a:latin typeface="Courier New" pitchFamily="49" charset="0"/>
                <a:cs typeface="Courier New" pitchFamily="49" charset="0"/>
              </a:rPr>
              <a:t>h2 { font-weight: bold; text-align: center; }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33600" y="3581401"/>
            <a:ext cx="8153400" cy="1384995"/>
          </a:xfrm>
          <a:prstGeom prst="rect">
            <a:avLst/>
          </a:prstGeom>
          <a:solidFill>
            <a:srgbClr val="FFFF00"/>
          </a:solidFill>
          <a:ln w="19050">
            <a:solidFill>
              <a:schemeClr val="tx1"/>
            </a:solidFill>
          </a:ln>
        </p:spPr>
        <p:txBody>
          <a:bodyPr wrap="square" rtlCol="0">
            <a:spAutoFit/>
          </a:bodyPr>
          <a:lstStyle/>
          <a:p>
            <a:pPr algn="ctr"/>
            <a:r>
              <a:rPr lang="en-US" sz="2400" b="1" dirty="0">
                <a:latin typeface="Times New Roman" pitchFamily="18" charset="0"/>
                <a:cs typeface="Times New Roman" pitchFamily="18" charset="0"/>
              </a:rPr>
              <a:t>This is a heading</a:t>
            </a:r>
          </a:p>
          <a:p>
            <a:endParaRPr lang="en-US" sz="2000" dirty="0">
              <a:latin typeface="Times New Roman" pitchFamily="18" charset="0"/>
              <a:cs typeface="Times New Roman" pitchFamily="18" charset="0"/>
            </a:endParaRP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A bulleted list						            </a:t>
            </a:r>
            <a:r>
              <a:rPr lang="en-US" dirty="0">
                <a:solidFill>
                  <a:schemeClr val="tx1">
                    <a:lumMod val="50000"/>
                    <a:lumOff val="50000"/>
                  </a:schemeClr>
                </a:solidFill>
                <a:latin typeface="Consolas" pitchFamily="49" charset="0"/>
                <a:cs typeface="Consolas" pitchFamily="49" charset="0"/>
              </a:rPr>
              <a:t>output</a:t>
            </a:r>
          </a:p>
        </p:txBody>
      </p:sp>
      <p:sp>
        <p:nvSpPr>
          <p:cNvPr id="8" name="Content Placeholder 7"/>
          <p:cNvSpPr>
            <a:spLocks noGrp="1"/>
          </p:cNvSpPr>
          <p:nvPr>
            <p:ph sz="quarter" idx="1"/>
          </p:nvPr>
        </p:nvSpPr>
        <p:spPr>
          <a:xfrm>
            <a:off x="2164976" y="5105400"/>
            <a:ext cx="8153400" cy="1524000"/>
          </a:xfrm>
        </p:spPr>
        <p:txBody>
          <a:bodyPr/>
          <a:lstStyle/>
          <a:p>
            <a:r>
              <a:rPr lang="en-US" sz="2400" dirty="0"/>
              <a:t>when multiple styles apply to an element, they are inherited</a:t>
            </a:r>
          </a:p>
          <a:p>
            <a:r>
              <a:rPr lang="en-US" sz="2400" dirty="0"/>
              <a:t>a more tightly matching rule can override a more general inherited rule</a:t>
            </a:r>
          </a:p>
        </p:txBody>
      </p:sp>
      <p:sp>
        <p:nvSpPr>
          <p:cNvPr id="3" name="Rectangle 2"/>
          <p:cNvSpPr/>
          <p:nvPr/>
        </p:nvSpPr>
        <p:spPr>
          <a:xfrm>
            <a:off x="2133600" y="4038600"/>
            <a:ext cx="8153400" cy="457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Times New Roman" pitchFamily="18" charset="0"/>
              <a:cs typeface="Times New Roman" pitchFamily="18" charset="0"/>
            </a:endParaRPr>
          </a:p>
          <a:p>
            <a:r>
              <a:rPr lang="en-US" dirty="0">
                <a:solidFill>
                  <a:srgbClr val="FF0000"/>
                </a:solidFill>
                <a:latin typeface="Times New Roman" pitchFamily="18" charset="0"/>
                <a:cs typeface="Times New Roman" pitchFamily="18" charset="0"/>
              </a:rPr>
              <a:t>A styled paragraph. </a:t>
            </a:r>
            <a:r>
              <a:rPr lang="en-US" u="sng" dirty="0">
                <a:solidFill>
                  <a:schemeClr val="accent1"/>
                </a:solidFill>
                <a:latin typeface="Times New Roman" pitchFamily="18" charset="0"/>
                <a:cs typeface="Times New Roman" pitchFamily="18" charset="0"/>
              </a:rPr>
              <a:t>Previous slides</a:t>
            </a:r>
            <a:r>
              <a:rPr lang="en-US" dirty="0">
                <a:solidFill>
                  <a:srgbClr val="FF0000"/>
                </a:solidFill>
                <a:latin typeface="Times New Roman" pitchFamily="18" charset="0"/>
                <a:cs typeface="Times New Roman" pitchFamily="18" charset="0"/>
              </a:rPr>
              <a:t> are available on the website.</a:t>
            </a:r>
          </a:p>
          <a:p>
            <a:pPr algn="ctr"/>
            <a:endParaRPr lang="en-US" dirty="0"/>
          </a:p>
        </p:txBody>
      </p:sp>
    </p:spTree>
    <p:extLst>
      <p:ext uri="{BB962C8B-B14F-4D97-AF65-F5344CB8AC3E}">
        <p14:creationId xmlns:p14="http://schemas.microsoft.com/office/powerpoint/2010/main" val="2456396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Styles that conflict</a:t>
            </a:r>
          </a:p>
        </p:txBody>
      </p:sp>
      <p:sp>
        <p:nvSpPr>
          <p:cNvPr id="9" name="TextBox 8"/>
          <p:cNvSpPr txBox="1"/>
          <p:nvPr/>
        </p:nvSpPr>
        <p:spPr>
          <a:xfrm>
            <a:off x="2133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h1, h2 { color: blue; font-style: italic; }</a:t>
            </a:r>
          </a:p>
          <a:p>
            <a:r>
              <a:rPr lang="en-US" dirty="0">
                <a:latin typeface="Courier New" pitchFamily="49" charset="0"/>
                <a:cs typeface="Courier New" pitchFamily="49" charset="0"/>
              </a:rPr>
              <a:t>h2 { color: red; background-color: yellow; }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33600" y="2743201"/>
            <a:ext cx="8153400" cy="1323439"/>
          </a:xfrm>
          <a:prstGeom prst="rect">
            <a:avLst/>
          </a:prstGeom>
          <a:solidFill>
            <a:schemeClr val="bg1"/>
          </a:solidFill>
          <a:ln w="19050">
            <a:solidFill>
              <a:schemeClr val="tx1"/>
            </a:solidFill>
          </a:ln>
        </p:spPr>
        <p:txBody>
          <a:bodyPr wrap="square" rtlCol="0">
            <a:spAutoFit/>
          </a:bodyPr>
          <a:lstStyle/>
          <a:p>
            <a:r>
              <a:rPr lang="en-US" sz="2000" i="1" dirty="0">
                <a:solidFill>
                  <a:schemeClr val="accent1"/>
                </a:solidFill>
                <a:latin typeface="Times New Roman" pitchFamily="18" charset="0"/>
                <a:cs typeface="Times New Roman" pitchFamily="18" charset="0"/>
              </a:rPr>
              <a:t>This paragraph uses the first style above.</a:t>
            </a:r>
          </a:p>
          <a:p>
            <a:endParaRPr lang="en-US" sz="2000" i="1" dirty="0">
              <a:solidFill>
                <a:schemeClr val="accent1"/>
              </a:solidFill>
              <a:latin typeface="Times New Roman" pitchFamily="18" charset="0"/>
              <a:cs typeface="Times New Roman" pitchFamily="18" charset="0"/>
            </a:endParaRPr>
          </a:p>
          <a:p>
            <a:endParaRPr lang="en-US" sz="2000" i="1" dirty="0">
              <a:solidFill>
                <a:schemeClr val="accent1"/>
              </a:solidFill>
              <a:latin typeface="Times New Roman" pitchFamily="18" charset="0"/>
              <a:cs typeface="Times New Roman" pitchFamily="18" charset="0"/>
            </a:endParaRPr>
          </a:p>
          <a:p>
            <a:pPr algn="r"/>
            <a:r>
              <a:rPr lang="en-US" sz="2000" i="1" dirty="0">
                <a:solidFill>
                  <a:schemeClr val="bg1">
                    <a:lumMod val="75000"/>
                  </a:schemeClr>
                </a:solidFill>
              </a:rPr>
              <a:t>output</a:t>
            </a:r>
            <a:endParaRPr lang="en-US" sz="2000" i="1" dirty="0">
              <a:solidFill>
                <a:schemeClr val="bg1">
                  <a:lumMod val="75000"/>
                </a:schemeClr>
              </a:solidFill>
              <a:latin typeface="Times New Roman" pitchFamily="18" charset="0"/>
              <a:cs typeface="Times New Roman" pitchFamily="18" charset="0"/>
            </a:endParaRPr>
          </a:p>
        </p:txBody>
      </p:sp>
      <p:sp>
        <p:nvSpPr>
          <p:cNvPr id="8" name="Content Placeholder 7"/>
          <p:cNvSpPr>
            <a:spLocks noGrp="1"/>
          </p:cNvSpPr>
          <p:nvPr>
            <p:ph sz="quarter" idx="1"/>
          </p:nvPr>
        </p:nvSpPr>
        <p:spPr>
          <a:xfrm>
            <a:off x="2164976" y="4419600"/>
            <a:ext cx="8153400" cy="1524000"/>
          </a:xfrm>
        </p:spPr>
        <p:txBody>
          <a:bodyPr/>
          <a:lstStyle/>
          <a:p>
            <a:r>
              <a:rPr lang="en-US" sz="2400" dirty="0"/>
              <a:t>when two styles set conflicting values for the same property, the latter style takes precedence</a:t>
            </a:r>
          </a:p>
        </p:txBody>
      </p:sp>
      <p:sp>
        <p:nvSpPr>
          <p:cNvPr id="4" name="Rectangle 3"/>
          <p:cNvSpPr/>
          <p:nvPr/>
        </p:nvSpPr>
        <p:spPr>
          <a:xfrm>
            <a:off x="2133600" y="3124201"/>
            <a:ext cx="8153400" cy="48276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solidFill>
                <a:srgbClr val="FF0000"/>
              </a:solidFill>
              <a:latin typeface="Times New Roman" pitchFamily="18" charset="0"/>
              <a:cs typeface="Times New Roman" pitchFamily="18" charset="0"/>
            </a:endParaRPr>
          </a:p>
          <a:p>
            <a:r>
              <a:rPr lang="en-US" sz="2400" b="1" i="1" dirty="0">
                <a:solidFill>
                  <a:srgbClr val="FF0000"/>
                </a:solidFill>
                <a:latin typeface="Times New Roman" pitchFamily="18" charset="0"/>
                <a:cs typeface="Times New Roman" pitchFamily="18" charset="0"/>
              </a:rPr>
              <a:t>This heading uses both styles above.</a:t>
            </a:r>
          </a:p>
          <a:p>
            <a:pPr algn="ctr"/>
            <a:endParaRPr lang="en-US" dirty="0"/>
          </a:p>
        </p:txBody>
      </p:sp>
    </p:spTree>
    <p:extLst>
      <p:ext uri="{BB962C8B-B14F-4D97-AF65-F5344CB8AC3E}">
        <p14:creationId xmlns:p14="http://schemas.microsoft.com/office/powerpoint/2010/main" val="132532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E8A2-D264-4B5D-A3A3-A07CC4C34EB3}"/>
              </a:ext>
            </a:extLst>
          </p:cNvPr>
          <p:cNvSpPr>
            <a:spLocks noGrp="1"/>
          </p:cNvSpPr>
          <p:nvPr>
            <p:ph type="title"/>
          </p:nvPr>
        </p:nvSpPr>
        <p:spPr/>
        <p:txBody>
          <a:bodyPr/>
          <a:lstStyle/>
          <a:p>
            <a:r>
              <a:rPr lang="en-US" dirty="0"/>
              <a:t>CSS History</a:t>
            </a:r>
          </a:p>
        </p:txBody>
      </p:sp>
      <p:sp>
        <p:nvSpPr>
          <p:cNvPr id="3" name="Content Placeholder 2">
            <a:extLst>
              <a:ext uri="{FF2B5EF4-FFF2-40B4-BE49-F238E27FC236}">
                <a16:creationId xmlns:a16="http://schemas.microsoft.com/office/drawing/2014/main" id="{B6C43BDD-8CB2-4649-8E49-A4FE38D6C2E4}"/>
              </a:ext>
            </a:extLst>
          </p:cNvPr>
          <p:cNvSpPr>
            <a:spLocks noGrp="1"/>
          </p:cNvSpPr>
          <p:nvPr>
            <p:ph idx="1"/>
          </p:nvPr>
        </p:nvSpPr>
        <p:spPr/>
        <p:txBody>
          <a:bodyPr/>
          <a:lstStyle/>
          <a:p>
            <a:pPr>
              <a:lnSpc>
                <a:spcPct val="80000"/>
              </a:lnSpc>
              <a:buFont typeface="Wingdings" panose="05000000000000000000" pitchFamily="2" charset="2"/>
              <a:buNone/>
            </a:pPr>
            <a:r>
              <a:rPr lang="en-US" altLang="en-US" dirty="0"/>
              <a:t> CSS has various levels and profiles. Each level of CSS builds upon the last, typically adding new features and typically denoted as CSS1, CSS2, and CSS3. </a:t>
            </a:r>
          </a:p>
          <a:p>
            <a:pPr>
              <a:lnSpc>
                <a:spcPct val="80000"/>
              </a:lnSpc>
              <a:buFont typeface="Wingdings" panose="05000000000000000000" pitchFamily="2" charset="2"/>
              <a:buNone/>
            </a:pPr>
            <a:r>
              <a:rPr lang="en-US" altLang="en-US" b="1" dirty="0"/>
              <a:t>    The first CSS</a:t>
            </a:r>
            <a:r>
              <a:rPr lang="en-US" altLang="en-US" dirty="0"/>
              <a:t> specification to become an official W3C Recommendation is CSS level 1, published in December 1996</a:t>
            </a:r>
            <a:endParaRPr lang="en-US" altLang="en-US" b="1" dirty="0"/>
          </a:p>
          <a:p>
            <a:pPr>
              <a:lnSpc>
                <a:spcPct val="80000"/>
              </a:lnSpc>
              <a:buFont typeface="Wingdings" panose="05000000000000000000" pitchFamily="2" charset="2"/>
              <a:buNone/>
            </a:pPr>
            <a:r>
              <a:rPr lang="en-US" altLang="en-US" b="1" dirty="0"/>
              <a:t>    CSS level 2</a:t>
            </a:r>
            <a:r>
              <a:rPr lang="en-US" altLang="en-US" dirty="0"/>
              <a:t> was developed by the W3C and published as a Recommendation in May 1998. A superset of CSS1, CSS2 includes a number of new capabilities like absolute, relative, and fixed positioning of elements and z-index, the concept of media types etc.</a:t>
            </a:r>
          </a:p>
          <a:p>
            <a:pPr>
              <a:lnSpc>
                <a:spcPct val="80000"/>
              </a:lnSpc>
              <a:buFont typeface="Wingdings" panose="05000000000000000000" pitchFamily="2" charset="2"/>
              <a:buNone/>
            </a:pPr>
            <a:r>
              <a:rPr lang="en-US" altLang="en-US" b="1" dirty="0"/>
              <a:t>    CSS 3</a:t>
            </a:r>
          </a:p>
          <a:p>
            <a:pPr>
              <a:lnSpc>
                <a:spcPct val="80000"/>
              </a:lnSpc>
              <a:buFont typeface="Wingdings" panose="05000000000000000000" pitchFamily="2" charset="2"/>
              <a:buNone/>
            </a:pPr>
            <a:r>
              <a:rPr lang="en-US" altLang="en-US" dirty="0"/>
              <a:t>    CSS level 3 is currently under development. The W3C maintains a CSS3 progress report. </a:t>
            </a:r>
            <a:endParaRPr lang="en-US" dirty="0"/>
          </a:p>
        </p:txBody>
      </p:sp>
    </p:spTree>
    <p:extLst>
      <p:ext uri="{BB962C8B-B14F-4D97-AF65-F5344CB8AC3E}">
        <p14:creationId xmlns:p14="http://schemas.microsoft.com/office/powerpoint/2010/main" val="4041501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backgrounds</a:t>
            </a:r>
          </a:p>
        </p:txBody>
      </p:sp>
      <p:graphicFrame>
        <p:nvGraphicFramePr>
          <p:cNvPr id="6" name="Content Placeholder 5"/>
          <p:cNvGraphicFramePr>
            <a:graphicFrameLocks noGrp="1"/>
          </p:cNvGraphicFramePr>
          <p:nvPr>
            <p:ph sz="quarter" idx="1"/>
            <p:extLst/>
          </p:nvPr>
        </p:nvGraphicFramePr>
        <p:xfrm>
          <a:off x="2133600" y="1676400"/>
          <a:ext cx="8153400" cy="3688080"/>
        </p:xfrm>
        <a:graphic>
          <a:graphicData uri="http://schemas.openxmlformats.org/drawingml/2006/table">
            <a:tbl>
              <a:tblPr>
                <a:tableStyleId>{284E427A-3D55-4303-BF80-6455036E1DE7}</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sz="2000" b="1" dirty="0"/>
                        <a:t>property </a:t>
                      </a:r>
                    </a:p>
                  </a:txBody>
                  <a:tcPr anchor="ctr"/>
                </a:tc>
                <a:tc>
                  <a:txBody>
                    <a:bodyPr/>
                    <a:lstStyle/>
                    <a:p>
                      <a:r>
                        <a:rPr lang="en-US" sz="2000" b="1" dirty="0"/>
                        <a:t>description </a:t>
                      </a:r>
                    </a:p>
                  </a:txBody>
                  <a:tcPr anchor="ctr"/>
                </a:tc>
                <a:extLst>
                  <a:ext uri="{0D108BD9-81ED-4DB2-BD59-A6C34878D82A}">
                    <a16:rowId xmlns:a16="http://schemas.microsoft.com/office/drawing/2014/main" val="10000"/>
                  </a:ext>
                </a:extLst>
              </a:tr>
              <a:tr h="0">
                <a:tc>
                  <a:txBody>
                    <a:bodyPr/>
                    <a:lstStyle/>
                    <a:p>
                      <a:r>
                        <a:rPr lang="en-US" sz="2000" dirty="0"/>
                        <a:t>background-color </a:t>
                      </a:r>
                    </a:p>
                  </a:txBody>
                  <a:tcPr anchor="ctr"/>
                </a:tc>
                <a:tc>
                  <a:txBody>
                    <a:bodyPr/>
                    <a:lstStyle/>
                    <a:p>
                      <a:r>
                        <a:rPr lang="en-US" sz="2000"/>
                        <a:t>color to fill background </a:t>
                      </a:r>
                    </a:p>
                  </a:txBody>
                  <a:tcPr anchor="ctr"/>
                </a:tc>
                <a:extLst>
                  <a:ext uri="{0D108BD9-81ED-4DB2-BD59-A6C34878D82A}">
                    <a16:rowId xmlns:a16="http://schemas.microsoft.com/office/drawing/2014/main" val="10001"/>
                  </a:ext>
                </a:extLst>
              </a:tr>
              <a:tr h="0">
                <a:tc>
                  <a:txBody>
                    <a:bodyPr/>
                    <a:lstStyle/>
                    <a:p>
                      <a:r>
                        <a:rPr lang="en-US" sz="2000" dirty="0"/>
                        <a:t>background-image </a:t>
                      </a:r>
                    </a:p>
                  </a:txBody>
                  <a:tcPr anchor="ctr"/>
                </a:tc>
                <a:tc>
                  <a:txBody>
                    <a:bodyPr/>
                    <a:lstStyle/>
                    <a:p>
                      <a:r>
                        <a:rPr lang="en-US" sz="2000"/>
                        <a:t>image to place in background </a:t>
                      </a:r>
                    </a:p>
                  </a:txBody>
                  <a:tcPr anchor="ctr"/>
                </a:tc>
                <a:extLst>
                  <a:ext uri="{0D108BD9-81ED-4DB2-BD59-A6C34878D82A}">
                    <a16:rowId xmlns:a16="http://schemas.microsoft.com/office/drawing/2014/main" val="10002"/>
                  </a:ext>
                </a:extLst>
              </a:tr>
              <a:tr h="0">
                <a:tc>
                  <a:txBody>
                    <a:bodyPr/>
                    <a:lstStyle/>
                    <a:p>
                      <a:r>
                        <a:rPr lang="en-US" sz="2000" dirty="0"/>
                        <a:t>background-position </a:t>
                      </a:r>
                    </a:p>
                  </a:txBody>
                  <a:tcPr anchor="ctr"/>
                </a:tc>
                <a:tc>
                  <a:txBody>
                    <a:bodyPr/>
                    <a:lstStyle/>
                    <a:p>
                      <a:r>
                        <a:rPr lang="en-US" sz="2000"/>
                        <a:t>placement of bg image within element </a:t>
                      </a:r>
                    </a:p>
                  </a:txBody>
                  <a:tcPr anchor="ctr"/>
                </a:tc>
                <a:extLst>
                  <a:ext uri="{0D108BD9-81ED-4DB2-BD59-A6C34878D82A}">
                    <a16:rowId xmlns:a16="http://schemas.microsoft.com/office/drawing/2014/main" val="10003"/>
                  </a:ext>
                </a:extLst>
              </a:tr>
              <a:tr h="0">
                <a:tc>
                  <a:txBody>
                    <a:bodyPr/>
                    <a:lstStyle/>
                    <a:p>
                      <a:r>
                        <a:rPr lang="en-US" sz="2000" dirty="0"/>
                        <a:t>background-repeat </a:t>
                      </a:r>
                    </a:p>
                  </a:txBody>
                  <a:tcPr anchor="ctr"/>
                </a:tc>
                <a:tc>
                  <a:txBody>
                    <a:bodyPr/>
                    <a:lstStyle/>
                    <a:p>
                      <a:r>
                        <a:rPr lang="en-US" sz="2000" dirty="0"/>
                        <a:t>whether/how </a:t>
                      </a:r>
                      <a:r>
                        <a:rPr lang="en-US" sz="2000" dirty="0" err="1"/>
                        <a:t>bg</a:t>
                      </a:r>
                      <a:r>
                        <a:rPr lang="en-US" sz="2000" dirty="0"/>
                        <a:t> image should be repeated </a:t>
                      </a:r>
                    </a:p>
                  </a:txBody>
                  <a:tcPr anchor="ctr"/>
                </a:tc>
                <a:extLst>
                  <a:ext uri="{0D108BD9-81ED-4DB2-BD59-A6C34878D82A}">
                    <a16:rowId xmlns:a16="http://schemas.microsoft.com/office/drawing/2014/main" val="10004"/>
                  </a:ext>
                </a:extLst>
              </a:tr>
              <a:tr h="0">
                <a:tc>
                  <a:txBody>
                    <a:bodyPr/>
                    <a:lstStyle/>
                    <a:p>
                      <a:r>
                        <a:rPr lang="en-US" sz="2000" dirty="0"/>
                        <a:t>background-attachment </a:t>
                      </a:r>
                    </a:p>
                  </a:txBody>
                  <a:tcPr anchor="ctr"/>
                </a:tc>
                <a:tc>
                  <a:txBody>
                    <a:bodyPr/>
                    <a:lstStyle/>
                    <a:p>
                      <a:r>
                        <a:rPr lang="en-US" sz="2000" dirty="0"/>
                        <a:t>whether </a:t>
                      </a:r>
                      <a:r>
                        <a:rPr lang="en-US" sz="2000" dirty="0" err="1"/>
                        <a:t>bg</a:t>
                      </a:r>
                      <a:r>
                        <a:rPr lang="en-US" sz="2000" dirty="0"/>
                        <a:t> image scrolls with page </a:t>
                      </a:r>
                    </a:p>
                  </a:txBody>
                  <a:tcPr anchor="ctr"/>
                </a:tc>
                <a:extLst>
                  <a:ext uri="{0D108BD9-81ED-4DB2-BD59-A6C34878D82A}">
                    <a16:rowId xmlns:a16="http://schemas.microsoft.com/office/drawing/2014/main" val="10005"/>
                  </a:ext>
                </a:extLst>
              </a:tr>
              <a:tr h="0">
                <a:tc>
                  <a:txBody>
                    <a:bodyPr/>
                    <a:lstStyle/>
                    <a:p>
                      <a:r>
                        <a:rPr lang="en-US" sz="2000" dirty="0"/>
                        <a:t>background </a:t>
                      </a:r>
                    </a:p>
                  </a:txBody>
                  <a:tcPr anchor="ctr"/>
                </a:tc>
                <a:tc>
                  <a:txBody>
                    <a:bodyPr/>
                    <a:lstStyle/>
                    <a:p>
                      <a:r>
                        <a:rPr lang="en-US" sz="2000" dirty="0"/>
                        <a:t>shorthand to set all background properties </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61502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background-image </a:t>
            </a:r>
          </a:p>
        </p:txBody>
      </p:sp>
      <p:sp>
        <p:nvSpPr>
          <p:cNvPr id="9" name="TextBox 8"/>
          <p:cNvSpPr txBox="1"/>
          <p:nvPr/>
        </p:nvSpPr>
        <p:spPr>
          <a:xfrm>
            <a:off x="2169710" y="1600201"/>
            <a:ext cx="8153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b="1" dirty="0">
                <a:latin typeface="Courier New" pitchFamily="49" charset="0"/>
                <a:cs typeface="Courier New" pitchFamily="49" charset="0"/>
              </a:rPr>
              <a:t>background-image: </a:t>
            </a:r>
            <a:r>
              <a:rPr lang="en-US" b="1" dirty="0" err="1">
                <a:latin typeface="Courier New" pitchFamily="49" charset="0"/>
                <a:cs typeface="Courier New" pitchFamily="49" charset="0"/>
              </a:rPr>
              <a:t>url</a:t>
            </a:r>
            <a:r>
              <a:rPr lang="en-US" b="1" dirty="0">
                <a:latin typeface="Courier New" pitchFamily="49" charset="0"/>
                <a:cs typeface="Courier New" pitchFamily="49" charset="0"/>
              </a:rPr>
              <a:t>("images/draft.jpg");</a:t>
            </a:r>
          </a:p>
          <a:p>
            <a:r>
              <a:rPr lang="en-US" dirty="0">
                <a:latin typeface="Courier New" pitchFamily="49" charset="0"/>
                <a:cs typeface="Courier New" pitchFamily="49" charset="0"/>
              </a:rPr>
              <a:t>}            	                              </a:t>
            </a:r>
          </a:p>
          <a:p>
            <a:r>
              <a:rPr lang="en-US" i="1" dirty="0">
                <a:solidFill>
                  <a:schemeClr val="tx1">
                    <a:lumMod val="50000"/>
                    <a:lumOff val="50000"/>
                  </a:schemeClr>
                </a:solidFill>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2164976" y="4876800"/>
            <a:ext cx="8153400" cy="1524000"/>
          </a:xfrm>
        </p:spPr>
        <p:txBody>
          <a:bodyPr/>
          <a:lstStyle/>
          <a:p>
            <a:r>
              <a:rPr lang="en-US" sz="2400" dirty="0"/>
              <a:t>background image/color fills the element's content area</a:t>
            </a:r>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933700"/>
            <a:ext cx="82486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950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background-repeat </a:t>
            </a:r>
          </a:p>
        </p:txBody>
      </p:sp>
      <p:sp>
        <p:nvSpPr>
          <p:cNvPr id="9" name="TextBox 8"/>
          <p:cNvSpPr txBox="1"/>
          <p:nvPr/>
        </p:nvSpPr>
        <p:spPr>
          <a:xfrm>
            <a:off x="2169710" y="1600200"/>
            <a:ext cx="815340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dirty="0">
                <a:latin typeface="Courier New" pitchFamily="49" charset="0"/>
                <a:cs typeface="Courier New" pitchFamily="49" charset="0"/>
              </a:rPr>
              <a:t>background-image: </a:t>
            </a:r>
            <a:r>
              <a:rPr lang="en-US" dirty="0" err="1">
                <a:latin typeface="Courier New" pitchFamily="49" charset="0"/>
                <a:cs typeface="Courier New" pitchFamily="49" charset="0"/>
              </a:rPr>
              <a:t>url</a:t>
            </a:r>
            <a:r>
              <a:rPr lang="en-US" dirty="0">
                <a:latin typeface="Courier New" pitchFamily="49" charset="0"/>
                <a:cs typeface="Courier New" pitchFamily="49" charset="0"/>
              </a:rPr>
              <a:t>("images/draft.jpg");</a:t>
            </a:r>
          </a:p>
          <a:p>
            <a:r>
              <a:rPr lang="en-US" b="1" dirty="0">
                <a:latin typeface="Courier New" pitchFamily="49" charset="0"/>
                <a:cs typeface="Courier New" pitchFamily="49" charset="0"/>
              </a:rPr>
              <a:t>background-repeat: repeat-x;</a:t>
            </a:r>
          </a:p>
          <a:p>
            <a:r>
              <a:rPr lang="en-US" dirty="0">
                <a:latin typeface="Courier New" pitchFamily="49" charset="0"/>
                <a:cs typeface="Courier New" pitchFamily="49" charset="0"/>
              </a:rPr>
              <a:t>}	                              </a:t>
            </a:r>
          </a:p>
          <a:p>
            <a:r>
              <a:rPr lang="en-US" i="1" dirty="0">
                <a:solidFill>
                  <a:schemeClr val="tx1">
                    <a:lumMod val="50000"/>
                    <a:lumOff val="50000"/>
                  </a:schemeClr>
                </a:solidFill>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2164976" y="4876800"/>
            <a:ext cx="8153400" cy="1524000"/>
          </a:xfrm>
        </p:spPr>
        <p:txBody>
          <a:bodyPr/>
          <a:lstStyle/>
          <a:p>
            <a:r>
              <a:rPr lang="en-US" sz="2400" dirty="0"/>
              <a:t>can be repeat (default), repeat-x, repeat-y, or no-repeat</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464" y="3295650"/>
            <a:ext cx="70770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130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background-position </a:t>
            </a:r>
          </a:p>
        </p:txBody>
      </p:sp>
      <p:sp>
        <p:nvSpPr>
          <p:cNvPr id="9" name="TextBox 8"/>
          <p:cNvSpPr txBox="1"/>
          <p:nvPr/>
        </p:nvSpPr>
        <p:spPr>
          <a:xfrm>
            <a:off x="2169710" y="1600200"/>
            <a:ext cx="815340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dirty="0">
                <a:latin typeface="Courier New" pitchFamily="49" charset="0"/>
                <a:cs typeface="Courier New" pitchFamily="49" charset="0"/>
              </a:rPr>
              <a:t>background-image: </a:t>
            </a:r>
            <a:r>
              <a:rPr lang="en-US" dirty="0" err="1">
                <a:latin typeface="Courier New" pitchFamily="49" charset="0"/>
                <a:cs typeface="Courier New" pitchFamily="49" charset="0"/>
              </a:rPr>
              <a:t>url</a:t>
            </a:r>
            <a:r>
              <a:rPr lang="en-US" dirty="0">
                <a:latin typeface="Courier New" pitchFamily="49" charset="0"/>
                <a:cs typeface="Courier New" pitchFamily="49" charset="0"/>
              </a:rPr>
              <a:t>("images/draft.jpg");</a:t>
            </a:r>
          </a:p>
          <a:p>
            <a:r>
              <a:rPr lang="en-US" dirty="0">
                <a:latin typeface="Courier New" pitchFamily="49" charset="0"/>
                <a:cs typeface="Courier New" pitchFamily="49" charset="0"/>
              </a:rPr>
              <a:t>background-repeat: no-repeat;</a:t>
            </a:r>
          </a:p>
          <a:p>
            <a:r>
              <a:rPr lang="en-US" dirty="0">
                <a:latin typeface="Courier New" pitchFamily="49" charset="0"/>
                <a:cs typeface="Courier New" pitchFamily="49" charset="0"/>
              </a:rPr>
              <a:t>background-position: 370px 20px;</a:t>
            </a:r>
          </a:p>
          <a:p>
            <a:r>
              <a:rPr lang="en-US" dirty="0">
                <a:latin typeface="Courier New" pitchFamily="49" charset="0"/>
                <a:cs typeface="Courier New" pitchFamily="49" charset="0"/>
              </a:rPr>
              <a:t>}</a:t>
            </a:r>
            <a:r>
              <a:rPr lang="en-US" i="1" dirty="0">
                <a:solidFill>
                  <a:schemeClr val="tx1">
                    <a:lumMod val="50000"/>
                    <a:lumOff val="50000"/>
                  </a:schemeClr>
                </a:solidFill>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2133600" y="4724400"/>
            <a:ext cx="8153400" cy="1524000"/>
          </a:xfrm>
        </p:spPr>
        <p:txBody>
          <a:bodyPr/>
          <a:lstStyle/>
          <a:p>
            <a:r>
              <a:rPr lang="en-US" sz="2400" dirty="0"/>
              <a:t>value consists of two tokens, each of which can be top, left, right, bottom, center, a percentage, or a length value in </a:t>
            </a:r>
            <a:r>
              <a:rPr lang="en-US" sz="2400" dirty="0" err="1"/>
              <a:t>px</a:t>
            </a:r>
            <a:r>
              <a:rPr lang="en-US" sz="2400" dirty="0"/>
              <a:t>, </a:t>
            </a:r>
            <a:r>
              <a:rPr lang="en-US" sz="2400" dirty="0" err="1"/>
              <a:t>pt</a:t>
            </a:r>
            <a:r>
              <a:rPr lang="en-US" sz="2400" dirty="0"/>
              <a:t>, etc.</a:t>
            </a:r>
          </a:p>
          <a:p>
            <a:r>
              <a:rPr lang="en-US" sz="2400" dirty="0"/>
              <a:t>value can be negative to shift left/up by a given amount</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3324226"/>
            <a:ext cx="71723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354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Favorites icon ("favicon")</a:t>
            </a:r>
          </a:p>
        </p:txBody>
      </p:sp>
      <p:sp>
        <p:nvSpPr>
          <p:cNvPr id="8" name="Content Placeholder 7"/>
          <p:cNvSpPr>
            <a:spLocks noGrp="1"/>
          </p:cNvSpPr>
          <p:nvPr>
            <p:ph sz="quarter" idx="1"/>
          </p:nvPr>
        </p:nvSpPr>
        <p:spPr>
          <a:xfrm>
            <a:off x="2136648" y="4953000"/>
            <a:ext cx="8153400" cy="1524000"/>
          </a:xfrm>
        </p:spPr>
        <p:txBody>
          <a:bodyPr/>
          <a:lstStyle/>
          <a:p>
            <a:r>
              <a:rPr lang="en-US" sz="2400" dirty="0"/>
              <a:t>The link tag, placed in the HTML page's head section, can specify an icon</a:t>
            </a:r>
          </a:p>
          <a:p>
            <a:pPr lvl="1"/>
            <a:r>
              <a:rPr lang="en-US" sz="2000" dirty="0"/>
              <a:t>this icon will be placed in the browser title bar and bookmark/favorite</a:t>
            </a:r>
            <a:endParaRPr lang="en-US" sz="1050" dirty="0"/>
          </a:p>
        </p:txBody>
      </p:sp>
      <p:sp>
        <p:nvSpPr>
          <p:cNvPr id="6" name="TextBox 5"/>
          <p:cNvSpPr txBox="1"/>
          <p:nvPr/>
        </p:nvSpPr>
        <p:spPr>
          <a:xfrm>
            <a:off x="2133600" y="1598475"/>
            <a:ext cx="8153400" cy="646331"/>
          </a:xfrm>
          <a:prstGeom prst="rect">
            <a:avLst/>
          </a:prstGeom>
          <a:solidFill>
            <a:schemeClr val="bg1">
              <a:lumMod val="95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&lt;link </a:t>
            </a:r>
            <a:r>
              <a:rPr lang="en-US" dirty="0" err="1">
                <a:latin typeface="Courier New" pitchFamily="49" charset="0"/>
                <a:cs typeface="Courier New" pitchFamily="49" charset="0"/>
              </a:rPr>
              <a:t>href</a:t>
            </a:r>
            <a:r>
              <a:rPr lang="en-US" dirty="0">
                <a:latin typeface="Courier New" pitchFamily="49" charset="0"/>
                <a:cs typeface="Courier New" pitchFamily="49" charset="0"/>
              </a:rPr>
              <a:t>="</a:t>
            </a:r>
            <a:r>
              <a:rPr lang="en-US" i="1" dirty="0">
                <a:latin typeface="Courier New" pitchFamily="49" charset="0"/>
                <a:cs typeface="Courier New" pitchFamily="49" charset="0"/>
              </a:rPr>
              <a:t>filename</a:t>
            </a:r>
            <a:r>
              <a:rPr lang="en-US" dirty="0">
                <a:latin typeface="Courier New" pitchFamily="49" charset="0"/>
                <a:cs typeface="Courier New" pitchFamily="49" charset="0"/>
              </a:rPr>
              <a:t>" type="</a:t>
            </a:r>
            <a:r>
              <a:rPr lang="en-US" i="1" dirty="0">
                <a:latin typeface="Courier New" pitchFamily="49" charset="0"/>
                <a:cs typeface="Courier New" pitchFamily="49" charset="0"/>
              </a:rPr>
              <a:t>MIME type</a:t>
            </a:r>
            <a:r>
              <a:rPr lang="en-US" dirty="0">
                <a:latin typeface="Courier New" pitchFamily="49" charset="0"/>
                <a:cs typeface="Courier New" pitchFamily="49" charset="0"/>
              </a:rPr>
              <a:t>" </a:t>
            </a:r>
            <a:r>
              <a:rPr lang="en-US" dirty="0" err="1">
                <a:latin typeface="Courier New" pitchFamily="49" charset="0"/>
                <a:cs typeface="Courier New" pitchFamily="49" charset="0"/>
              </a:rPr>
              <a:t>rel</a:t>
            </a:r>
            <a:r>
              <a:rPr lang="en-US" dirty="0">
                <a:latin typeface="Courier New" pitchFamily="49" charset="0"/>
                <a:cs typeface="Courier New" pitchFamily="49" charset="0"/>
              </a:rPr>
              <a:t>="shortcut icon" /&gt; 						              </a:t>
            </a:r>
            <a:r>
              <a:rPr lang="en-US" i="1" dirty="0">
                <a:solidFill>
                  <a:schemeClr val="tx1">
                    <a:lumMod val="50000"/>
                    <a:lumOff val="50000"/>
                  </a:schemeClr>
                </a:solidFill>
                <a:latin typeface="Consolas" pitchFamily="49" charset="0"/>
                <a:cs typeface="Consolas" pitchFamily="49" charset="0"/>
              </a:rPr>
              <a:t>HTML</a:t>
            </a:r>
          </a:p>
        </p:txBody>
      </p:sp>
      <p:sp>
        <p:nvSpPr>
          <p:cNvPr id="9" name="TextBox 8"/>
          <p:cNvSpPr txBox="1"/>
          <p:nvPr/>
        </p:nvSpPr>
        <p:spPr>
          <a:xfrm>
            <a:off x="2133600" y="2362200"/>
            <a:ext cx="8229600" cy="923330"/>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&lt;link </a:t>
            </a:r>
            <a:r>
              <a:rPr lang="en-US" dirty="0" err="1">
                <a:latin typeface="Courier New" pitchFamily="49" charset="0"/>
                <a:cs typeface="Courier New" pitchFamily="49" charset="0"/>
              </a:rPr>
              <a:t>href</a:t>
            </a:r>
            <a:r>
              <a:rPr lang="en-US" dirty="0">
                <a:latin typeface="Courier New" pitchFamily="49" charset="0"/>
                <a:cs typeface="Courier New" pitchFamily="49" charset="0"/>
              </a:rPr>
              <a:t>="yahoo.gif" type="image/gif" </a:t>
            </a:r>
            <a:r>
              <a:rPr lang="en-US" dirty="0" err="1">
                <a:latin typeface="Courier New" pitchFamily="49" charset="0"/>
                <a:cs typeface="Courier New" pitchFamily="49" charset="0"/>
              </a:rPr>
              <a:t>rel</a:t>
            </a:r>
            <a:r>
              <a:rPr lang="en-US" dirty="0">
                <a:latin typeface="Courier New" pitchFamily="49" charset="0"/>
                <a:cs typeface="Courier New" pitchFamily="49" charset="0"/>
              </a:rPr>
              <a:t>="shortcut icon" /&gt; 			  								 				 </a:t>
            </a:r>
            <a:r>
              <a:rPr lang="en-US" i="1" dirty="0">
                <a:solidFill>
                  <a:schemeClr val="tx1">
                    <a:lumMod val="50000"/>
                    <a:lumOff val="50000"/>
                  </a:schemeClr>
                </a:solidFill>
                <a:latin typeface="Consolas" pitchFamily="49" charset="0"/>
                <a:cs typeface="Consolas" pitchFamily="49" charset="0"/>
              </a:rPr>
              <a:t>HTML</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707" y="3352801"/>
            <a:ext cx="4567237" cy="150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88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7AD2-5DC5-468E-93DE-543B6F685CF0}"/>
              </a:ext>
            </a:extLst>
          </p:cNvPr>
          <p:cNvSpPr>
            <a:spLocks noGrp="1"/>
          </p:cNvSpPr>
          <p:nvPr>
            <p:ph type="title"/>
          </p:nvPr>
        </p:nvSpPr>
        <p:spPr/>
        <p:txBody>
          <a:bodyPr/>
          <a:lstStyle/>
          <a:p>
            <a:r>
              <a:rPr lang="en-US" dirty="0"/>
              <a:t>Advantages of CSS</a:t>
            </a:r>
          </a:p>
        </p:txBody>
      </p:sp>
      <p:sp>
        <p:nvSpPr>
          <p:cNvPr id="3" name="Content Placeholder 2">
            <a:extLst>
              <a:ext uri="{FF2B5EF4-FFF2-40B4-BE49-F238E27FC236}">
                <a16:creationId xmlns:a16="http://schemas.microsoft.com/office/drawing/2014/main" id="{B5AF1AD4-D354-437B-8197-C562F69485C1}"/>
              </a:ext>
            </a:extLst>
          </p:cNvPr>
          <p:cNvSpPr>
            <a:spLocks noGrp="1"/>
          </p:cNvSpPr>
          <p:nvPr>
            <p:ph idx="1"/>
          </p:nvPr>
        </p:nvSpPr>
        <p:spPr/>
        <p:txBody>
          <a:bodyPr>
            <a:normAutofit/>
          </a:bodyPr>
          <a:lstStyle/>
          <a:p>
            <a:pPr>
              <a:lnSpc>
                <a:spcPct val="80000"/>
              </a:lnSpc>
            </a:pPr>
            <a:endParaRPr lang="en-US" altLang="en-US" b="1" u="sng" dirty="0"/>
          </a:p>
          <a:p>
            <a:pPr>
              <a:lnSpc>
                <a:spcPct val="80000"/>
              </a:lnSpc>
            </a:pPr>
            <a:r>
              <a:rPr lang="en-US" altLang="en-US" b="1" dirty="0"/>
              <a:t>CSS saves time</a:t>
            </a:r>
            <a:br>
              <a:rPr lang="en-US" altLang="en-US" dirty="0"/>
            </a:br>
            <a:r>
              <a:rPr lang="en-US" altLang="en-US" dirty="0"/>
              <a:t>When most of us first learn HTML, we get taught to set the font face, size, </a:t>
            </a:r>
            <a:r>
              <a:rPr lang="en-US" altLang="en-US" dirty="0" err="1"/>
              <a:t>colour</a:t>
            </a:r>
            <a:r>
              <a:rPr lang="en-US" altLang="en-US" dirty="0"/>
              <a:t>, style </a:t>
            </a:r>
            <a:r>
              <a:rPr lang="en-US" altLang="en-US" dirty="0" err="1"/>
              <a:t>etc</a:t>
            </a:r>
            <a:r>
              <a:rPr lang="en-US" altLang="en-US" dirty="0"/>
              <a:t> every time it occurs on a page. This means we find ourselves typing (or copying &amp; pasting) the same thing over and over again. With CSS, you only have to specify these details once for any element. CSS will automatically apply the specified styles whenever that element occurs. </a:t>
            </a:r>
          </a:p>
          <a:p>
            <a:pPr>
              <a:lnSpc>
                <a:spcPct val="80000"/>
              </a:lnSpc>
            </a:pPr>
            <a:r>
              <a:rPr lang="en-US" altLang="en-US" b="1" dirty="0"/>
              <a:t>Pages load faster</a:t>
            </a:r>
            <a:br>
              <a:rPr lang="en-US" altLang="en-US" dirty="0"/>
            </a:br>
            <a:r>
              <a:rPr lang="en-US" altLang="en-US" dirty="0"/>
              <a:t>Less code means faster download times. </a:t>
            </a:r>
          </a:p>
          <a:p>
            <a:pPr>
              <a:lnSpc>
                <a:spcPct val="80000"/>
              </a:lnSpc>
            </a:pPr>
            <a:r>
              <a:rPr lang="en-US" altLang="en-US" b="1" dirty="0"/>
              <a:t>Easy maintenance</a:t>
            </a:r>
            <a:r>
              <a:rPr lang="en-US" altLang="en-US" dirty="0"/>
              <a:t> </a:t>
            </a:r>
            <a:br>
              <a:rPr lang="en-US" altLang="en-US" dirty="0"/>
            </a:br>
            <a:r>
              <a:rPr lang="en-US" altLang="en-US" dirty="0"/>
              <a:t>To change the style of an element, you only have to make an edit in one place. </a:t>
            </a:r>
          </a:p>
          <a:p>
            <a:pPr>
              <a:lnSpc>
                <a:spcPct val="80000"/>
              </a:lnSpc>
            </a:pPr>
            <a:r>
              <a:rPr lang="en-US" altLang="en-US" b="1" dirty="0"/>
              <a:t>Superior styles to HTML</a:t>
            </a:r>
            <a:r>
              <a:rPr lang="en-US" altLang="en-US" dirty="0"/>
              <a:t> </a:t>
            </a:r>
            <a:br>
              <a:rPr lang="en-US" altLang="en-US" dirty="0"/>
            </a:br>
            <a:r>
              <a:rPr lang="en-US" altLang="en-US" dirty="0"/>
              <a:t>CSS has a much wider array of attributes than HTML. </a:t>
            </a:r>
          </a:p>
          <a:p>
            <a:endParaRPr lang="en-US" dirty="0"/>
          </a:p>
        </p:txBody>
      </p:sp>
    </p:spTree>
    <p:extLst>
      <p:ext uri="{BB962C8B-B14F-4D97-AF65-F5344CB8AC3E}">
        <p14:creationId xmlns:p14="http://schemas.microsoft.com/office/powerpoint/2010/main" val="392944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6207-4D77-4079-AA28-D4F7B0D4BB83}"/>
              </a:ext>
            </a:extLst>
          </p:cNvPr>
          <p:cNvSpPr>
            <a:spLocks noGrp="1"/>
          </p:cNvSpPr>
          <p:nvPr>
            <p:ph type="title"/>
          </p:nvPr>
        </p:nvSpPr>
        <p:spPr/>
        <p:txBody>
          <a:bodyPr/>
          <a:lstStyle/>
          <a:p>
            <a:r>
              <a:rPr lang="en-US" dirty="0"/>
              <a:t>Disadvantages of CSS</a:t>
            </a:r>
          </a:p>
        </p:txBody>
      </p:sp>
      <p:sp>
        <p:nvSpPr>
          <p:cNvPr id="3" name="Content Placeholder 2">
            <a:extLst>
              <a:ext uri="{FF2B5EF4-FFF2-40B4-BE49-F238E27FC236}">
                <a16:creationId xmlns:a16="http://schemas.microsoft.com/office/drawing/2014/main" id="{5AAFF906-9E91-4138-89A6-2233DDB6730E}"/>
              </a:ext>
            </a:extLst>
          </p:cNvPr>
          <p:cNvSpPr>
            <a:spLocks noGrp="1"/>
          </p:cNvSpPr>
          <p:nvPr>
            <p:ph idx="1"/>
          </p:nvPr>
        </p:nvSpPr>
        <p:spPr/>
        <p:txBody>
          <a:bodyPr/>
          <a:lstStyle/>
          <a:p>
            <a:r>
              <a:rPr lang="en-US" altLang="en-US" b="1" dirty="0"/>
              <a:t>Browser compatibility</a:t>
            </a:r>
            <a:r>
              <a:rPr lang="en-US" altLang="en-US" dirty="0"/>
              <a:t> </a:t>
            </a:r>
            <a:br>
              <a:rPr lang="en-US" altLang="en-US" dirty="0"/>
            </a:br>
            <a:r>
              <a:rPr lang="en-US" altLang="en-US" dirty="0"/>
              <a:t>Browsers have varying levels of compliance with Style Sheets. This means that some Style Sheet features are supported and some aren't. To confuse things more, some browser manufacturers decide to come up with their own proprietary tags. </a:t>
            </a:r>
          </a:p>
          <a:p>
            <a:endParaRPr lang="en-US" dirty="0"/>
          </a:p>
        </p:txBody>
      </p:sp>
    </p:spTree>
    <p:extLst>
      <p:ext uri="{BB962C8B-B14F-4D97-AF65-F5344CB8AC3E}">
        <p14:creationId xmlns:p14="http://schemas.microsoft.com/office/powerpoint/2010/main" val="181915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CSS rule syntax</a:t>
            </a:r>
          </a:p>
        </p:txBody>
      </p:sp>
      <p:sp>
        <p:nvSpPr>
          <p:cNvPr id="8" name="Content Placeholder 7"/>
          <p:cNvSpPr>
            <a:spLocks noGrp="1"/>
          </p:cNvSpPr>
          <p:nvPr>
            <p:ph sz="quarter" idx="1"/>
          </p:nvPr>
        </p:nvSpPr>
        <p:spPr>
          <a:xfrm>
            <a:off x="2136648" y="4724400"/>
            <a:ext cx="8153400" cy="1524000"/>
          </a:xfrm>
        </p:spPr>
        <p:txBody>
          <a:bodyPr>
            <a:normAutofit fontScale="77500" lnSpcReduction="20000"/>
          </a:bodyPr>
          <a:lstStyle/>
          <a:p>
            <a:r>
              <a:rPr lang="en-US" sz="2400" dirty="0"/>
              <a:t>A CSS file consists of one or more </a:t>
            </a:r>
            <a:r>
              <a:rPr lang="en-US" sz="2400" b="1" dirty="0"/>
              <a:t>rules</a:t>
            </a:r>
          </a:p>
          <a:p>
            <a:r>
              <a:rPr lang="en-US" sz="2400" dirty="0"/>
              <a:t>Each rule starts with a </a:t>
            </a:r>
            <a:r>
              <a:rPr lang="en-US" sz="2400" b="1" dirty="0"/>
              <a:t>selector </a:t>
            </a:r>
          </a:p>
          <a:p>
            <a:r>
              <a:rPr lang="en-US" sz="2400" dirty="0"/>
              <a:t>A selector specifies an HTML element(s) and then applies style </a:t>
            </a:r>
            <a:r>
              <a:rPr lang="en-US" sz="2400" b="1" dirty="0"/>
              <a:t>properties </a:t>
            </a:r>
            <a:r>
              <a:rPr lang="en-US" sz="2400" dirty="0"/>
              <a:t>to them</a:t>
            </a:r>
          </a:p>
          <a:p>
            <a:pPr lvl="1"/>
            <a:r>
              <a:rPr lang="en-US" sz="2000" dirty="0"/>
              <a:t>a selector of * selects all elements</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6</a:t>
            </a:fld>
            <a:endParaRPr lang="en-US"/>
          </a:p>
        </p:txBody>
      </p:sp>
      <p:sp>
        <p:nvSpPr>
          <p:cNvPr id="6" name="TextBox 5"/>
          <p:cNvSpPr txBox="1"/>
          <p:nvPr/>
        </p:nvSpPr>
        <p:spPr>
          <a:xfrm>
            <a:off x="2133600" y="1598474"/>
            <a:ext cx="8153400" cy="1754326"/>
          </a:xfrm>
          <a:prstGeom prst="rect">
            <a:avLst/>
          </a:prstGeom>
          <a:solidFill>
            <a:schemeClr val="bg1">
              <a:lumMod val="85000"/>
            </a:schemeClr>
          </a:solidFill>
          <a:ln w="19050">
            <a:solidFill>
              <a:schemeClr val="tx1"/>
            </a:solidFill>
          </a:ln>
        </p:spPr>
        <p:txBody>
          <a:bodyPr wrap="square" rtlCol="0">
            <a:spAutoFit/>
          </a:bodyPr>
          <a:lstStyle/>
          <a:p>
            <a:r>
              <a:rPr lang="en-US" i="1" dirty="0">
                <a:latin typeface="Courier New" pitchFamily="49" charset="0"/>
                <a:cs typeface="Courier New" pitchFamily="49" charset="0"/>
              </a:rPr>
              <a:t>selector </a:t>
            </a:r>
            <a:r>
              <a:rPr lang="en-US" dirty="0">
                <a:latin typeface="Courier New" pitchFamily="49" charset="0"/>
                <a:cs typeface="Courier New" pitchFamily="49" charset="0"/>
              </a:rPr>
              <a:t>{</a:t>
            </a:r>
          </a:p>
          <a:p>
            <a:r>
              <a:rPr lang="en-US" i="1" dirty="0">
                <a:latin typeface="Courier New" pitchFamily="49" charset="0"/>
                <a:cs typeface="Courier New" pitchFamily="49" charset="0"/>
              </a:rPr>
              <a:t>property</a:t>
            </a:r>
            <a:r>
              <a:rPr lang="en-US" dirty="0">
                <a:latin typeface="Courier New" pitchFamily="49" charset="0"/>
                <a:cs typeface="Courier New" pitchFamily="49" charset="0"/>
              </a:rPr>
              <a:t>: </a:t>
            </a:r>
            <a:r>
              <a:rPr lang="en-US" i="1" dirty="0">
                <a:latin typeface="Courier New" pitchFamily="49" charset="0"/>
                <a:cs typeface="Courier New" pitchFamily="49" charset="0"/>
              </a:rPr>
              <a:t>value</a:t>
            </a:r>
            <a:r>
              <a:rPr lang="en-US" dirty="0">
                <a:latin typeface="Courier New" pitchFamily="49" charset="0"/>
                <a:cs typeface="Courier New" pitchFamily="49" charset="0"/>
              </a:rPr>
              <a:t>;</a:t>
            </a:r>
          </a:p>
          <a:p>
            <a:r>
              <a:rPr lang="en-US" i="1" dirty="0">
                <a:latin typeface="Courier New" pitchFamily="49" charset="0"/>
                <a:cs typeface="Courier New" pitchFamily="49" charset="0"/>
              </a:rPr>
              <a:t>property</a:t>
            </a:r>
            <a:r>
              <a:rPr lang="en-US" dirty="0">
                <a:latin typeface="Courier New" pitchFamily="49" charset="0"/>
                <a:cs typeface="Courier New" pitchFamily="49" charset="0"/>
              </a:rPr>
              <a:t>: </a:t>
            </a:r>
            <a:r>
              <a:rPr lang="en-US" i="1" dirty="0">
                <a:latin typeface="Courier New" pitchFamily="49" charset="0"/>
                <a:cs typeface="Courier New" pitchFamily="49" charset="0"/>
              </a:rPr>
              <a:t>value</a:t>
            </a:r>
            <a:r>
              <a:rPr lang="en-US" dirty="0">
                <a:latin typeface="Courier New" pitchFamily="49" charset="0"/>
                <a:cs typeface="Courier New" pitchFamily="49" charset="0"/>
              </a:rPr>
              <a:t>;</a:t>
            </a:r>
          </a:p>
          <a:p>
            <a:r>
              <a:rPr lang="en-US" i="1" dirty="0">
                <a:latin typeface="Courier New" pitchFamily="49" charset="0"/>
                <a:cs typeface="Courier New" pitchFamily="49" charset="0"/>
              </a:rPr>
              <a:t>...</a:t>
            </a:r>
          </a:p>
          <a:p>
            <a:r>
              <a:rPr lang="en-US" i="1" dirty="0">
                <a:latin typeface="Courier New" pitchFamily="49" charset="0"/>
                <a:cs typeface="Courier New" pitchFamily="49" charset="0"/>
              </a:rPr>
              <a:t>property: value;</a:t>
            </a:r>
          </a:p>
          <a:p>
            <a:r>
              <a:rPr lang="en-US" i="1" dirty="0">
                <a:latin typeface="Courier New" pitchFamily="49" charset="0"/>
                <a:cs typeface="Courier New" pitchFamily="49" charset="0"/>
              </a:rPr>
              <a:t>}</a:t>
            </a:r>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9" name="TextBox 8"/>
          <p:cNvSpPr txBox="1"/>
          <p:nvPr/>
        </p:nvSpPr>
        <p:spPr>
          <a:xfrm>
            <a:off x="2133600" y="3429001"/>
            <a:ext cx="8153400" cy="1200329"/>
          </a:xfrm>
          <a:prstGeom prst="rect">
            <a:avLst/>
          </a:prstGeom>
          <a:solidFill>
            <a:schemeClr val="bg2">
              <a:lumMod val="9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font-family: sans-serif;</a:t>
            </a:r>
          </a:p>
          <a:p>
            <a:r>
              <a:rPr lang="en-US" dirty="0">
                <a:latin typeface="Courier New" pitchFamily="49" charset="0"/>
                <a:cs typeface="Courier New" pitchFamily="49" charset="0"/>
              </a:rPr>
              <a:t>color: red;</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Tree>
    <p:extLst>
      <p:ext uri="{BB962C8B-B14F-4D97-AF65-F5344CB8AC3E}">
        <p14:creationId xmlns:p14="http://schemas.microsoft.com/office/powerpoint/2010/main" val="148146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62D43E0-EE4C-41AB-B4DF-B6F0C17361A5}"/>
              </a:ext>
            </a:extLst>
          </p:cNvPr>
          <p:cNvSpPr>
            <a:spLocks noGrp="1" noChangeArrowheads="1"/>
          </p:cNvSpPr>
          <p:nvPr>
            <p:ph type="title"/>
          </p:nvPr>
        </p:nvSpPr>
        <p:spPr/>
        <p:txBody>
          <a:bodyPr/>
          <a:lstStyle/>
          <a:p>
            <a:r>
              <a:rPr lang="en-US" altLang="en-US" dirty="0">
                <a:effectLst>
                  <a:outerShdw blurRad="38100" dist="38100" dir="2700000" algn="tl">
                    <a:srgbClr val="C0C0C0"/>
                  </a:outerShdw>
                </a:effectLst>
              </a:rPr>
              <a:t>Understanding Style Rules</a:t>
            </a:r>
          </a:p>
        </p:txBody>
      </p:sp>
      <p:sp>
        <p:nvSpPr>
          <p:cNvPr id="37891" name="Rectangle 3">
            <a:extLst>
              <a:ext uri="{FF2B5EF4-FFF2-40B4-BE49-F238E27FC236}">
                <a16:creationId xmlns:a16="http://schemas.microsoft.com/office/drawing/2014/main" id="{B017512E-8E2D-43D4-AD9B-88F0A3EC296E}"/>
              </a:ext>
            </a:extLst>
          </p:cNvPr>
          <p:cNvSpPr>
            <a:spLocks noGrp="1" noChangeArrowheads="1"/>
          </p:cNvSpPr>
          <p:nvPr>
            <p:ph idx="1"/>
          </p:nvPr>
        </p:nvSpPr>
        <p:spPr/>
        <p:txBody>
          <a:bodyPr/>
          <a:lstStyle/>
          <a:p>
            <a:pPr>
              <a:lnSpc>
                <a:spcPct val="90000"/>
              </a:lnSpc>
            </a:pPr>
            <a:r>
              <a:rPr lang="en-US" altLang="en-US" sz="2800" dirty="0"/>
              <a:t>A </a:t>
            </a:r>
            <a:r>
              <a:rPr lang="en-US" altLang="en-US" sz="2800" u="sng" dirty="0">
                <a:effectLst>
                  <a:outerShdw blurRad="38100" dist="38100" dir="2700000" algn="tl">
                    <a:srgbClr val="C0C0C0"/>
                  </a:outerShdw>
                </a:effectLst>
              </a:rPr>
              <a:t>Style Rule</a:t>
            </a:r>
            <a:r>
              <a:rPr lang="en-US" altLang="en-US" sz="2800" dirty="0"/>
              <a:t> is composed of two parts: a selector and a declaration.</a:t>
            </a:r>
          </a:p>
          <a:p>
            <a:pPr>
              <a:lnSpc>
                <a:spcPct val="90000"/>
              </a:lnSpc>
              <a:buFont typeface="Wingdings" panose="05000000000000000000" pitchFamily="2" charset="2"/>
              <a:buNone/>
            </a:pPr>
            <a:endParaRPr lang="en-US" altLang="en-US" sz="2800" dirty="0"/>
          </a:p>
          <a:p>
            <a:pPr>
              <a:lnSpc>
                <a:spcPct val="90000"/>
              </a:lnSpc>
              <a:buFont typeface="Wingdings" panose="05000000000000000000" pitchFamily="2" charset="2"/>
              <a:buNone/>
            </a:pPr>
            <a:endParaRPr lang="en-US" altLang="en-US" sz="2800" dirty="0"/>
          </a:p>
          <a:p>
            <a:pPr algn="ctr">
              <a:lnSpc>
                <a:spcPct val="90000"/>
              </a:lnSpc>
              <a:buFont typeface="Wingdings" panose="05000000000000000000" pitchFamily="2" charset="2"/>
              <a:buNone/>
            </a:pPr>
            <a:r>
              <a:rPr lang="en-US" altLang="en-US" sz="2800" dirty="0"/>
              <a:t>TH {color: red;}.</a:t>
            </a:r>
          </a:p>
          <a:p>
            <a:pPr>
              <a:lnSpc>
                <a:spcPct val="90000"/>
              </a:lnSpc>
            </a:pPr>
            <a:r>
              <a:rPr lang="en-US" altLang="en-US" sz="2800" dirty="0"/>
              <a:t>The </a:t>
            </a:r>
            <a:r>
              <a:rPr lang="en-US" altLang="en-US" sz="2800" u="sng" dirty="0">
                <a:effectLst>
                  <a:outerShdw blurRad="38100" dist="38100" dir="2700000" algn="tl">
                    <a:srgbClr val="C0C0C0"/>
                  </a:outerShdw>
                </a:effectLst>
              </a:rPr>
              <a:t>Selector</a:t>
            </a:r>
            <a:r>
              <a:rPr lang="en-US" altLang="en-US" sz="2800" dirty="0"/>
              <a:t> indicates the element to which the rule is applied.</a:t>
            </a:r>
          </a:p>
          <a:p>
            <a:pPr>
              <a:lnSpc>
                <a:spcPct val="90000"/>
              </a:lnSpc>
            </a:pPr>
            <a:r>
              <a:rPr lang="en-US" altLang="en-US" sz="2800" dirty="0"/>
              <a:t>The </a:t>
            </a:r>
            <a:r>
              <a:rPr lang="en-US" altLang="en-US" sz="2800" u="sng" dirty="0">
                <a:effectLst>
                  <a:outerShdw blurRad="38100" dist="38100" dir="2700000" algn="tl">
                    <a:srgbClr val="C0C0C0"/>
                  </a:outerShdw>
                </a:effectLst>
              </a:rPr>
              <a:t>Declaration</a:t>
            </a:r>
            <a:r>
              <a:rPr lang="en-US" altLang="en-US" sz="2800" dirty="0"/>
              <a:t> determines the property values of a selector.</a:t>
            </a:r>
          </a:p>
          <a:p>
            <a:pPr algn="ctr">
              <a:lnSpc>
                <a:spcPct val="90000"/>
              </a:lnSpc>
              <a:buFont typeface="Wingdings" panose="05000000000000000000" pitchFamily="2" charset="2"/>
              <a:buNone/>
            </a:pPr>
            <a:endParaRPr lang="en-US" altLang="en-US" sz="2800" dirty="0"/>
          </a:p>
          <a:p>
            <a:pPr>
              <a:lnSpc>
                <a:spcPct val="90000"/>
              </a:lnSpc>
              <a:buFont typeface="Wingdings" panose="05000000000000000000" pitchFamily="2" charset="2"/>
              <a:buNone/>
            </a:pPr>
            <a:endParaRPr lang="en-US" altLang="en-US" sz="2800" dirty="0"/>
          </a:p>
        </p:txBody>
      </p:sp>
      <p:sp>
        <p:nvSpPr>
          <p:cNvPr id="53253" name="AutoShape 6">
            <a:extLst>
              <a:ext uri="{FF2B5EF4-FFF2-40B4-BE49-F238E27FC236}">
                <a16:creationId xmlns:a16="http://schemas.microsoft.com/office/drawing/2014/main" id="{1EACFF39-C301-447E-9F07-3BEF50BCCBCE}"/>
              </a:ext>
            </a:extLst>
          </p:cNvPr>
          <p:cNvSpPr>
            <a:spLocks noChangeArrowheads="1"/>
          </p:cNvSpPr>
          <p:nvPr/>
        </p:nvSpPr>
        <p:spPr bwMode="auto">
          <a:xfrm>
            <a:off x="2895600" y="2743200"/>
            <a:ext cx="1447800" cy="609600"/>
          </a:xfrm>
          <a:prstGeom prst="wedgeRoundRectCallout">
            <a:avLst>
              <a:gd name="adj1" fmla="val 82565"/>
              <a:gd name="adj2" fmla="val 87500"/>
              <a:gd name="adj3" fmla="val 16667"/>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Selector</a:t>
            </a:r>
          </a:p>
        </p:txBody>
      </p:sp>
      <p:sp>
        <p:nvSpPr>
          <p:cNvPr id="53254" name="AutoShape 7">
            <a:extLst>
              <a:ext uri="{FF2B5EF4-FFF2-40B4-BE49-F238E27FC236}">
                <a16:creationId xmlns:a16="http://schemas.microsoft.com/office/drawing/2014/main" id="{9397B309-8D54-450A-A33D-6F71B051C1D7}"/>
              </a:ext>
            </a:extLst>
          </p:cNvPr>
          <p:cNvSpPr>
            <a:spLocks noChangeArrowheads="1"/>
          </p:cNvSpPr>
          <p:nvPr/>
        </p:nvSpPr>
        <p:spPr bwMode="auto">
          <a:xfrm>
            <a:off x="6781800" y="2514600"/>
            <a:ext cx="1828800" cy="609600"/>
          </a:xfrm>
          <a:prstGeom prst="wedgeRoundRectCallout">
            <a:avLst>
              <a:gd name="adj1" fmla="val -64065"/>
              <a:gd name="adj2" fmla="val 128907"/>
              <a:gd name="adj3" fmla="val 16667"/>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Declaration</a:t>
            </a:r>
          </a:p>
        </p:txBody>
      </p:sp>
    </p:spTree>
    <p:extLst>
      <p:ext uri="{BB962C8B-B14F-4D97-AF65-F5344CB8AC3E}">
        <p14:creationId xmlns:p14="http://schemas.microsoft.com/office/powerpoint/2010/main" val="271022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5E2FA59-7381-461B-A6B0-EF5943B4BF45}"/>
              </a:ext>
            </a:extLst>
          </p:cNvPr>
          <p:cNvSpPr>
            <a:spLocks noGrp="1" noChangeArrowheads="1"/>
          </p:cNvSpPr>
          <p:nvPr>
            <p:ph type="title" idx="4294967295"/>
          </p:nvPr>
        </p:nvSpPr>
        <p:spPr/>
        <p:txBody>
          <a:bodyPr/>
          <a:lstStyle/>
          <a:p>
            <a:r>
              <a:rPr lang="en-US" altLang="en-US">
                <a:effectLst>
                  <a:outerShdw blurRad="38100" dist="38100" dir="2700000" algn="tl">
                    <a:srgbClr val="C0C0C0"/>
                  </a:outerShdw>
                </a:effectLst>
              </a:rPr>
              <a:t>Understanding Style Rules</a:t>
            </a:r>
          </a:p>
        </p:txBody>
      </p:sp>
      <p:sp>
        <p:nvSpPr>
          <p:cNvPr id="38915" name="Rectangle 3">
            <a:extLst>
              <a:ext uri="{FF2B5EF4-FFF2-40B4-BE49-F238E27FC236}">
                <a16:creationId xmlns:a16="http://schemas.microsoft.com/office/drawing/2014/main" id="{DBE33ED7-073E-4936-8ACE-28054BC53AF1}"/>
              </a:ext>
            </a:extLst>
          </p:cNvPr>
          <p:cNvSpPr>
            <a:spLocks noGrp="1" noChangeArrowheads="1"/>
          </p:cNvSpPr>
          <p:nvPr>
            <p:ph type="body" idx="4294967295"/>
          </p:nvPr>
        </p:nvSpPr>
        <p:spPr/>
        <p:txBody>
          <a:bodyPr/>
          <a:lstStyle/>
          <a:p>
            <a:pPr>
              <a:lnSpc>
                <a:spcPct val="90000"/>
              </a:lnSpc>
            </a:pPr>
            <a:r>
              <a:rPr lang="en-US" altLang="en-US" sz="2800"/>
              <a:t>The </a:t>
            </a:r>
            <a:r>
              <a:rPr lang="en-US" altLang="en-US" sz="2800" u="sng">
                <a:effectLst>
                  <a:outerShdw blurRad="38100" dist="38100" dir="2700000" algn="tl">
                    <a:srgbClr val="C0C0C0"/>
                  </a:outerShdw>
                </a:effectLst>
              </a:rPr>
              <a:t>Property</a:t>
            </a:r>
            <a:r>
              <a:rPr lang="en-US" altLang="en-US" sz="2800"/>
              <a:t>  specifies a characteristic, such as color, font-family, position, and is followed by a colon (:).</a:t>
            </a:r>
          </a:p>
          <a:p>
            <a:pPr>
              <a:lnSpc>
                <a:spcPct val="90000"/>
              </a:lnSpc>
            </a:pPr>
            <a:r>
              <a:rPr lang="en-US" altLang="en-US" sz="2800"/>
              <a:t>The </a:t>
            </a:r>
            <a:r>
              <a:rPr lang="en-US" altLang="en-US" sz="2800" u="sng">
                <a:effectLst>
                  <a:outerShdw blurRad="38100" dist="38100" dir="2700000" algn="tl">
                    <a:srgbClr val="C0C0C0"/>
                  </a:outerShdw>
                </a:effectLst>
              </a:rPr>
              <a:t>Value</a:t>
            </a:r>
            <a:r>
              <a:rPr lang="en-US" altLang="en-US" sz="2800"/>
              <a:t> expresses specification of a property, such as red for color,  arial for font family, 12 pt  for font-size, and is followed by a semicolon (;).</a:t>
            </a:r>
          </a:p>
          <a:p>
            <a:pPr>
              <a:lnSpc>
                <a:spcPct val="90000"/>
              </a:lnSpc>
              <a:buFont typeface="Wingdings" panose="05000000000000000000" pitchFamily="2" charset="2"/>
              <a:buNone/>
            </a:pPr>
            <a:endParaRPr lang="en-US" altLang="en-US" sz="2800"/>
          </a:p>
          <a:p>
            <a:pPr algn="ctr">
              <a:lnSpc>
                <a:spcPct val="90000"/>
              </a:lnSpc>
              <a:buFont typeface="Wingdings" panose="05000000000000000000" pitchFamily="2" charset="2"/>
              <a:buNone/>
            </a:pPr>
            <a:endParaRPr lang="en-US" altLang="en-US" sz="2800"/>
          </a:p>
          <a:p>
            <a:pPr algn="ctr">
              <a:lnSpc>
                <a:spcPct val="90000"/>
              </a:lnSpc>
              <a:buFont typeface="Wingdings" panose="05000000000000000000" pitchFamily="2" charset="2"/>
              <a:buNone/>
            </a:pPr>
            <a:r>
              <a:rPr lang="en-US" altLang="en-US" sz="2800"/>
              <a:t>P {color: red;}</a:t>
            </a:r>
          </a:p>
        </p:txBody>
      </p:sp>
      <p:sp>
        <p:nvSpPr>
          <p:cNvPr id="56327" name="AutoShape 4">
            <a:extLst>
              <a:ext uri="{FF2B5EF4-FFF2-40B4-BE49-F238E27FC236}">
                <a16:creationId xmlns:a16="http://schemas.microsoft.com/office/drawing/2014/main" id="{B25865BE-BDC9-4F80-A4C1-7C6B1A2DB118}"/>
              </a:ext>
            </a:extLst>
          </p:cNvPr>
          <p:cNvSpPr>
            <a:spLocks noChangeArrowheads="1"/>
          </p:cNvSpPr>
          <p:nvPr/>
        </p:nvSpPr>
        <p:spPr bwMode="auto">
          <a:xfrm>
            <a:off x="4191000" y="4419600"/>
            <a:ext cx="1676400" cy="457200"/>
          </a:xfrm>
          <a:prstGeom prst="wedgeRoundRectCallout">
            <a:avLst>
              <a:gd name="adj1" fmla="val 67329"/>
              <a:gd name="adj2" fmla="val 127778"/>
              <a:gd name="adj3" fmla="val 16667"/>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Property</a:t>
            </a:r>
          </a:p>
        </p:txBody>
      </p:sp>
      <p:sp>
        <p:nvSpPr>
          <p:cNvPr id="56328" name="AutoShape 5">
            <a:extLst>
              <a:ext uri="{FF2B5EF4-FFF2-40B4-BE49-F238E27FC236}">
                <a16:creationId xmlns:a16="http://schemas.microsoft.com/office/drawing/2014/main" id="{536392C3-802D-4B20-A874-512065E1B80C}"/>
              </a:ext>
            </a:extLst>
          </p:cNvPr>
          <p:cNvSpPr>
            <a:spLocks noChangeArrowheads="1"/>
          </p:cNvSpPr>
          <p:nvPr/>
        </p:nvSpPr>
        <p:spPr bwMode="auto">
          <a:xfrm>
            <a:off x="7086600" y="4495800"/>
            <a:ext cx="1371600" cy="457200"/>
          </a:xfrm>
          <a:prstGeom prst="wedgeRoundRectCallout">
            <a:avLst>
              <a:gd name="adj1" fmla="val -45833"/>
              <a:gd name="adj2" fmla="val 110069"/>
              <a:gd name="adj3" fmla="val 16667"/>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Value</a:t>
            </a:r>
          </a:p>
        </p:txBody>
      </p:sp>
    </p:spTree>
    <p:extLst>
      <p:ext uri="{BB962C8B-B14F-4D97-AF65-F5344CB8AC3E}">
        <p14:creationId xmlns:p14="http://schemas.microsoft.com/office/powerpoint/2010/main" val="875554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Attaching a CSS file &lt;link&gt;</a:t>
            </a:r>
          </a:p>
        </p:txBody>
      </p:sp>
      <p:sp>
        <p:nvSpPr>
          <p:cNvPr id="8" name="Content Placeholder 7"/>
          <p:cNvSpPr>
            <a:spLocks noGrp="1"/>
          </p:cNvSpPr>
          <p:nvPr>
            <p:ph sz="quarter" idx="1"/>
          </p:nvPr>
        </p:nvSpPr>
        <p:spPr>
          <a:xfrm>
            <a:off x="2136648" y="4724400"/>
            <a:ext cx="8153400" cy="1524000"/>
          </a:xfrm>
        </p:spPr>
        <p:txBody>
          <a:bodyPr/>
          <a:lstStyle/>
          <a:p>
            <a:r>
              <a:rPr lang="en-US" sz="2400" dirty="0"/>
              <a:t>A page can link to multiple style sheet files</a:t>
            </a:r>
          </a:p>
          <a:p>
            <a:pPr lvl="1"/>
            <a:r>
              <a:rPr lang="en-US" sz="2100" dirty="0"/>
              <a:t>In case of a conflict (two sheets define a style for the same HTML element), the latter sheet's properties will be used</a:t>
            </a:r>
            <a:endParaRPr lang="en-US" sz="1700" dirty="0"/>
          </a:p>
        </p:txBody>
      </p:sp>
      <p:sp>
        <p:nvSpPr>
          <p:cNvPr id="6" name="TextBox 5"/>
          <p:cNvSpPr txBox="1"/>
          <p:nvPr/>
        </p:nvSpPr>
        <p:spPr>
          <a:xfrm>
            <a:off x="2133600" y="1598474"/>
            <a:ext cx="8153400" cy="1477328"/>
          </a:xfrm>
          <a:prstGeom prst="rect">
            <a:avLst/>
          </a:prstGeom>
          <a:solidFill>
            <a:schemeClr val="bg1">
              <a:lumMod val="95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&lt;head&gt;</a:t>
            </a:r>
          </a:p>
          <a:p>
            <a:r>
              <a:rPr lang="en-US" dirty="0">
                <a:latin typeface="Courier New" pitchFamily="49" charset="0"/>
                <a:cs typeface="Courier New" pitchFamily="49" charset="0"/>
              </a:rPr>
              <a:t>...</a:t>
            </a:r>
          </a:p>
          <a:p>
            <a:r>
              <a:rPr lang="en-US" b="1" dirty="0">
                <a:latin typeface="Courier New" pitchFamily="49" charset="0"/>
                <a:cs typeface="Courier New" pitchFamily="49" charset="0"/>
              </a:rPr>
              <a:t>&lt;link </a:t>
            </a:r>
            <a:r>
              <a:rPr lang="en-US" b="1" dirty="0" err="1">
                <a:latin typeface="Courier New" pitchFamily="49" charset="0"/>
                <a:cs typeface="Courier New" pitchFamily="49" charset="0"/>
              </a:rPr>
              <a:t>href</a:t>
            </a:r>
            <a:r>
              <a:rPr lang="en-US" b="1" dirty="0">
                <a:latin typeface="Courier New" pitchFamily="49" charset="0"/>
                <a:cs typeface="Courier New" pitchFamily="49" charset="0"/>
              </a:rPr>
              <a:t>="</a:t>
            </a:r>
            <a:r>
              <a:rPr lang="en-US" i="1" dirty="0">
                <a:latin typeface="Courier New" pitchFamily="49" charset="0"/>
                <a:cs typeface="Courier New" pitchFamily="49" charset="0"/>
              </a:rPr>
              <a:t>filename</a:t>
            </a:r>
            <a:r>
              <a:rPr lang="en-US" b="1" dirty="0">
                <a:latin typeface="Courier New" pitchFamily="49" charset="0"/>
                <a:cs typeface="Courier New" pitchFamily="49" charset="0"/>
              </a:rPr>
              <a:t>" type="text/</a:t>
            </a:r>
            <a:r>
              <a:rPr lang="en-US" b="1" dirty="0" err="1">
                <a:latin typeface="Courier New" pitchFamily="49" charset="0"/>
                <a:cs typeface="Courier New" pitchFamily="49" charset="0"/>
              </a:rPr>
              <a:t>css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rel</a:t>
            </a:r>
            <a:r>
              <a:rPr lang="en-US" b="1" dirty="0">
                <a:latin typeface="Courier New" pitchFamily="49" charset="0"/>
                <a:cs typeface="Courier New" pitchFamily="49" charset="0"/>
              </a:rPr>
              <a:t>="</a:t>
            </a:r>
            <a:r>
              <a:rPr lang="en-US" b="1" dirty="0" err="1">
                <a:latin typeface="Courier New" pitchFamily="49" charset="0"/>
                <a:cs typeface="Courier New" pitchFamily="49" charset="0"/>
              </a:rPr>
              <a:t>stylesheet</a:t>
            </a:r>
            <a:r>
              <a:rPr lang="en-US" b="1" dirty="0">
                <a:latin typeface="Courier New" pitchFamily="49" charset="0"/>
                <a:cs typeface="Courier New" pitchFamily="49" charset="0"/>
              </a:rPr>
              <a:t>" /&gt;</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&lt;/head&gt;						       </a:t>
            </a:r>
            <a:r>
              <a:rPr lang="en-US" i="1" dirty="0">
                <a:solidFill>
                  <a:schemeClr val="tx1">
                    <a:lumMod val="50000"/>
                    <a:lumOff val="50000"/>
                  </a:schemeClr>
                </a:solidFill>
                <a:latin typeface="Consolas" pitchFamily="49" charset="0"/>
                <a:cs typeface="Consolas" pitchFamily="49" charset="0"/>
              </a:rPr>
              <a:t>HTML</a:t>
            </a:r>
          </a:p>
        </p:txBody>
      </p:sp>
      <p:sp>
        <p:nvSpPr>
          <p:cNvPr id="9" name="TextBox 8"/>
          <p:cNvSpPr txBox="1"/>
          <p:nvPr/>
        </p:nvSpPr>
        <p:spPr>
          <a:xfrm>
            <a:off x="2133600" y="3429001"/>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&lt;link </a:t>
            </a:r>
            <a:r>
              <a:rPr lang="en-US" dirty="0" err="1">
                <a:latin typeface="Courier New" pitchFamily="49" charset="0"/>
                <a:cs typeface="Courier New" pitchFamily="49" charset="0"/>
              </a:rPr>
              <a:t>href</a:t>
            </a:r>
            <a:r>
              <a:rPr lang="en-US" dirty="0">
                <a:latin typeface="Courier New" pitchFamily="49" charset="0"/>
                <a:cs typeface="Courier New" pitchFamily="49" charset="0"/>
              </a:rPr>
              <a:t>="style.css" type="text/</a:t>
            </a:r>
            <a:r>
              <a:rPr lang="en-US" dirty="0" err="1">
                <a:latin typeface="Courier New" pitchFamily="49" charset="0"/>
                <a:cs typeface="Courier New" pitchFamily="49" charset="0"/>
              </a:rPr>
              <a:t>css</a:t>
            </a:r>
            <a:r>
              <a:rPr lang="en-US" dirty="0">
                <a:latin typeface="Courier New" pitchFamily="49" charset="0"/>
                <a:cs typeface="Courier New" pitchFamily="49" charset="0"/>
              </a:rPr>
              <a:t>" </a:t>
            </a:r>
            <a:r>
              <a:rPr lang="en-US" dirty="0" err="1">
                <a:latin typeface="Courier New" pitchFamily="49" charset="0"/>
                <a:cs typeface="Courier New" pitchFamily="49" charset="0"/>
              </a:rPr>
              <a:t>rel</a:t>
            </a:r>
            <a:r>
              <a:rPr lang="en-US" dirty="0">
                <a:latin typeface="Courier New" pitchFamily="49" charset="0"/>
                <a:cs typeface="Courier New" pitchFamily="49" charset="0"/>
              </a:rPr>
              <a:t>="</a:t>
            </a:r>
            <a:r>
              <a:rPr lang="en-US" dirty="0" err="1">
                <a:latin typeface="Courier New" pitchFamily="49" charset="0"/>
                <a:cs typeface="Courier New" pitchFamily="49" charset="0"/>
              </a:rPr>
              <a:t>stylesheet</a:t>
            </a:r>
            <a:r>
              <a:rPr lang="en-US" dirty="0">
                <a:latin typeface="Courier New" pitchFamily="49" charset="0"/>
                <a:cs typeface="Courier New" pitchFamily="49" charset="0"/>
              </a:rPr>
              <a:t>" /&gt;</a:t>
            </a:r>
          </a:p>
          <a:p>
            <a:r>
              <a:rPr lang="en-US" dirty="0">
                <a:latin typeface="Courier New" pitchFamily="49" charset="0"/>
                <a:cs typeface="Courier New" pitchFamily="49" charset="0"/>
              </a:rPr>
              <a:t>&lt;link </a:t>
            </a:r>
            <a:r>
              <a:rPr lang="en-US" dirty="0" err="1">
                <a:latin typeface="Courier New" pitchFamily="49" charset="0"/>
                <a:cs typeface="Courier New" pitchFamily="49" charset="0"/>
              </a:rPr>
              <a:t>href</a:t>
            </a:r>
            <a:r>
              <a:rPr lang="en-US" dirty="0">
                <a:latin typeface="Courier New" pitchFamily="49" charset="0"/>
                <a:cs typeface="Courier New" pitchFamily="49" charset="0"/>
              </a:rPr>
              <a:t>="http://www.google.com/uds/css/gsearch.css"</a:t>
            </a:r>
          </a:p>
          <a:p>
            <a:r>
              <a:rPr lang="en-US" dirty="0" err="1">
                <a:latin typeface="Courier New" pitchFamily="49" charset="0"/>
                <a:cs typeface="Courier New" pitchFamily="49" charset="0"/>
              </a:rPr>
              <a:t>rel</a:t>
            </a:r>
            <a:r>
              <a:rPr lang="en-US" dirty="0">
                <a:latin typeface="Courier New" pitchFamily="49" charset="0"/>
                <a:cs typeface="Courier New" pitchFamily="49" charset="0"/>
              </a:rPr>
              <a:t>="</a:t>
            </a:r>
            <a:r>
              <a:rPr lang="en-US" dirty="0" err="1">
                <a:latin typeface="Courier New" pitchFamily="49" charset="0"/>
                <a:cs typeface="Courier New" pitchFamily="49" charset="0"/>
              </a:rPr>
              <a:t>stylesheet</a:t>
            </a:r>
            <a:r>
              <a:rPr lang="en-US" dirty="0">
                <a:latin typeface="Courier New" pitchFamily="49" charset="0"/>
                <a:cs typeface="Courier New" pitchFamily="49" charset="0"/>
              </a:rPr>
              <a:t>" type="text/</a:t>
            </a:r>
            <a:r>
              <a:rPr lang="en-US" dirty="0" err="1">
                <a:latin typeface="Courier New" pitchFamily="49" charset="0"/>
                <a:cs typeface="Courier New" pitchFamily="49" charset="0"/>
              </a:rPr>
              <a:t>css</a:t>
            </a:r>
            <a:r>
              <a:rPr lang="en-US" dirty="0">
                <a:latin typeface="Courier New" pitchFamily="49" charset="0"/>
                <a:cs typeface="Courier New" pitchFamily="49" charset="0"/>
              </a:rPr>
              <a:t>" /&gt;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2712361953"/>
      </p:ext>
    </p:extLst>
  </p:cSld>
  <p:clrMapOvr>
    <a:masterClrMapping/>
  </p:clrMapOvr>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TotalTime>
  <Words>1912</Words>
  <Application>Microsoft Office PowerPoint</Application>
  <PresentationFormat>Widescreen</PresentationFormat>
  <Paragraphs>328</Paragraphs>
  <Slides>34</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Algerian</vt:lpstr>
      <vt:lpstr>Arial</vt:lpstr>
      <vt:lpstr>Calibri</vt:lpstr>
      <vt:lpstr>Calibri Light</vt:lpstr>
      <vt:lpstr>Comic Sans MS</vt:lpstr>
      <vt:lpstr>Consolas</vt:lpstr>
      <vt:lpstr>Courier New</vt:lpstr>
      <vt:lpstr>CourierNew</vt:lpstr>
      <vt:lpstr>Garamond</vt:lpstr>
      <vt:lpstr>Georgia</vt:lpstr>
      <vt:lpstr>Times New Roman</vt:lpstr>
      <vt:lpstr>Wingdings</vt:lpstr>
      <vt:lpstr>Retrospect</vt:lpstr>
      <vt:lpstr>CSS(Cascading Style Sheets )</vt:lpstr>
      <vt:lpstr>CSS for Styling</vt:lpstr>
      <vt:lpstr>CSS History</vt:lpstr>
      <vt:lpstr>Advantages of CSS</vt:lpstr>
      <vt:lpstr>Disadvantages of CSS</vt:lpstr>
      <vt:lpstr>Basic CSS rule syntax</vt:lpstr>
      <vt:lpstr>Understanding Style Rules</vt:lpstr>
      <vt:lpstr>Understanding Style Rules</vt:lpstr>
      <vt:lpstr>Attaching a CSS file &lt;link&gt;</vt:lpstr>
      <vt:lpstr>Embedding style sheets: &lt;style&gt;</vt:lpstr>
      <vt:lpstr>Inline styles: the style attribute</vt:lpstr>
      <vt:lpstr>CSS properties for colors</vt:lpstr>
      <vt:lpstr>Specifying colors</vt:lpstr>
      <vt:lpstr>Grouping styles</vt:lpstr>
      <vt:lpstr>CSS comments /*…*/</vt:lpstr>
      <vt:lpstr>CSS properties for fonts</vt:lpstr>
      <vt:lpstr>font-family</vt:lpstr>
      <vt:lpstr>More about font-family</vt:lpstr>
      <vt:lpstr>font-size</vt:lpstr>
      <vt:lpstr>font-size</vt:lpstr>
      <vt:lpstr>font-weight, font-style</vt:lpstr>
      <vt:lpstr>CSS properties for text</vt:lpstr>
      <vt:lpstr>text-align</vt:lpstr>
      <vt:lpstr>text-decoration</vt:lpstr>
      <vt:lpstr>The list-style-type property</vt:lpstr>
      <vt:lpstr>Body styles</vt:lpstr>
      <vt:lpstr>Cascading Style Sheets</vt:lpstr>
      <vt:lpstr>Inheriting styles</vt:lpstr>
      <vt:lpstr>Styles that conflict</vt:lpstr>
      <vt:lpstr>CSS properties for backgrounds</vt:lpstr>
      <vt:lpstr>background-image </vt:lpstr>
      <vt:lpstr>background-repeat </vt:lpstr>
      <vt:lpstr>background-position </vt:lpstr>
      <vt:lpstr>Aside: Favorites icon ("favicon")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CSS(Cascading Style Sheets )</dc:title>
  <dc:creator>Siddharth Singh</dc:creator>
  <cp:lastModifiedBy>Siddharth Singh</cp:lastModifiedBy>
  <cp:revision>6</cp:revision>
  <dcterms:created xsi:type="dcterms:W3CDTF">2017-06-27T11:15:01Z</dcterms:created>
  <dcterms:modified xsi:type="dcterms:W3CDTF">2017-06-27T11:57:49Z</dcterms:modified>
</cp:coreProperties>
</file>