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64" r:id="rId3"/>
    <p:sldId id="265" r:id="rId4"/>
    <p:sldId id="266" r:id="rId5"/>
    <p:sldId id="267" r:id="rId6"/>
    <p:sldId id="268" r:id="rId7"/>
    <p:sldId id="269" r:id="rId8"/>
    <p:sldId id="270" r:id="rId9"/>
    <p:sldId id="271" r:id="rId10"/>
    <p:sldId id="276" r:id="rId11"/>
    <p:sldId id="277" r:id="rId12"/>
    <p:sldId id="272" r:id="rId13"/>
    <p:sldId id="274" r:id="rId14"/>
    <p:sldId id="275" r:id="rId15"/>
    <p:sldId id="278" r:id="rId16"/>
    <p:sldId id="280" r:id="rId17"/>
    <p:sldId id="282" r:id="rId18"/>
    <p:sldId id="28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80" autoAdjust="0"/>
  </p:normalViewPr>
  <p:slideViewPr>
    <p:cSldViewPr snapToGrid="0">
      <p:cViewPr varScale="1">
        <p:scale>
          <a:sx n="65" d="100"/>
          <a:sy n="65" d="100"/>
        </p:scale>
        <p:origin x="21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29A354-62FD-4E70-8D9E-0CEA64D94A43}" type="datetimeFigureOut">
              <a:rPr lang="en-US" smtClean="0"/>
              <a:t>7/7/2017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B20E97-DA34-4CDF-8051-52A4DA544E8A}" type="slidenum">
              <a:rPr lang="en-US" smtClean="0"/>
              <a:t>‹#›</a:t>
            </a:fld>
            <a:endParaRPr lang="en-US"/>
          </a:p>
        </p:txBody>
      </p:sp>
    </p:spTree>
    <p:extLst>
      <p:ext uri="{BB962C8B-B14F-4D97-AF65-F5344CB8AC3E}">
        <p14:creationId xmlns:p14="http://schemas.microsoft.com/office/powerpoint/2010/main" val="2619518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variable </a:t>
            </a:r>
            <a:r>
              <a:rPr lang="en-US" sz="1200" b="0" i="1" kern="1200" dirty="0" err="1">
                <a:solidFill>
                  <a:schemeClr val="tx1"/>
                </a:solidFill>
                <a:effectLst/>
                <a:latin typeface="+mn-lt"/>
                <a:ea typeface="+mn-ea"/>
                <a:cs typeface="+mn-cs"/>
              </a:rPr>
              <a:t>empCount</a:t>
            </a:r>
            <a:r>
              <a:rPr lang="en-US" sz="1200" b="0" i="0" kern="1200" dirty="0">
                <a:solidFill>
                  <a:schemeClr val="tx1"/>
                </a:solidFill>
                <a:effectLst/>
                <a:latin typeface="+mn-lt"/>
                <a:ea typeface="+mn-ea"/>
                <a:cs typeface="+mn-cs"/>
              </a:rPr>
              <a:t> is a class variable whose value is shared among all the instances of a in this class. This can be accessed as </a:t>
            </a:r>
            <a:r>
              <a:rPr lang="en-US" sz="1200" b="0" i="1" kern="1200" dirty="0" err="1">
                <a:solidFill>
                  <a:schemeClr val="tx1"/>
                </a:solidFill>
                <a:effectLst/>
                <a:latin typeface="+mn-lt"/>
                <a:ea typeface="+mn-ea"/>
                <a:cs typeface="+mn-cs"/>
              </a:rPr>
              <a:t>Employee.empCount</a:t>
            </a:r>
            <a:r>
              <a:rPr lang="en-US" sz="1200" b="0" i="0" kern="1200" dirty="0">
                <a:solidFill>
                  <a:schemeClr val="tx1"/>
                </a:solidFill>
                <a:effectLst/>
                <a:latin typeface="+mn-lt"/>
                <a:ea typeface="+mn-ea"/>
                <a:cs typeface="+mn-cs"/>
              </a:rPr>
              <a:t> from inside the class or outside the class.</a:t>
            </a:r>
          </a:p>
          <a:p>
            <a:r>
              <a:rPr lang="en-US" sz="1200" b="0" i="0" kern="1200" dirty="0">
                <a:solidFill>
                  <a:schemeClr val="tx1"/>
                </a:solidFill>
                <a:effectLst/>
                <a:latin typeface="+mn-lt"/>
                <a:ea typeface="+mn-ea"/>
                <a:cs typeface="+mn-cs"/>
              </a:rPr>
              <a:t>The first method </a:t>
            </a:r>
            <a:r>
              <a:rPr lang="en-US" sz="1200" b="0" i="1" kern="1200" dirty="0">
                <a:solidFill>
                  <a:schemeClr val="tx1"/>
                </a:solidFill>
                <a:effectLst/>
                <a:latin typeface="+mn-lt"/>
                <a:ea typeface="+mn-ea"/>
                <a:cs typeface="+mn-cs"/>
              </a:rPr>
              <a:t>__</a:t>
            </a:r>
            <a:r>
              <a:rPr lang="en-US" sz="1200" b="0" i="1" kern="1200" dirty="0" err="1">
                <a:solidFill>
                  <a:schemeClr val="tx1"/>
                </a:solidFill>
                <a:effectLst/>
                <a:latin typeface="+mn-lt"/>
                <a:ea typeface="+mn-ea"/>
                <a:cs typeface="+mn-cs"/>
              </a:rPr>
              <a:t>init</a:t>
            </a:r>
            <a:r>
              <a:rPr lang="en-US" sz="1200" b="0" i="1" kern="1200" dirty="0">
                <a:solidFill>
                  <a:schemeClr val="tx1"/>
                </a:solidFill>
                <a:effectLst/>
                <a:latin typeface="+mn-lt"/>
                <a:ea typeface="+mn-ea"/>
                <a:cs typeface="+mn-cs"/>
              </a:rPr>
              <a:t>__()</a:t>
            </a:r>
            <a:r>
              <a:rPr lang="en-US" sz="1200" b="0" i="0" kern="1200" dirty="0">
                <a:solidFill>
                  <a:schemeClr val="tx1"/>
                </a:solidFill>
                <a:effectLst/>
                <a:latin typeface="+mn-lt"/>
                <a:ea typeface="+mn-ea"/>
                <a:cs typeface="+mn-cs"/>
              </a:rPr>
              <a:t> is a special method, which is called class constructor or initialization method that Python calls when you create a new instance of this class.</a:t>
            </a:r>
          </a:p>
          <a:p>
            <a:r>
              <a:rPr lang="en-US" sz="1200" b="0" i="0" kern="1200" dirty="0">
                <a:solidFill>
                  <a:schemeClr val="tx1"/>
                </a:solidFill>
                <a:effectLst/>
                <a:latin typeface="+mn-lt"/>
                <a:ea typeface="+mn-ea"/>
                <a:cs typeface="+mn-cs"/>
              </a:rPr>
              <a:t>You declare other class methods like normal functions with the exception that the first argument to each method is </a:t>
            </a:r>
            <a:r>
              <a:rPr lang="en-US" sz="1200" b="0" i="1" kern="1200" dirty="0">
                <a:solidFill>
                  <a:schemeClr val="tx1"/>
                </a:solidFill>
                <a:effectLst/>
                <a:latin typeface="+mn-lt"/>
                <a:ea typeface="+mn-ea"/>
                <a:cs typeface="+mn-cs"/>
              </a:rPr>
              <a:t>self</a:t>
            </a:r>
            <a:r>
              <a:rPr lang="en-US" sz="1200" b="0" i="0" kern="1200" dirty="0">
                <a:solidFill>
                  <a:schemeClr val="tx1"/>
                </a:solidFill>
                <a:effectLst/>
                <a:latin typeface="+mn-lt"/>
                <a:ea typeface="+mn-ea"/>
                <a:cs typeface="+mn-cs"/>
              </a:rPr>
              <a:t>. Python adds the </a:t>
            </a:r>
            <a:r>
              <a:rPr lang="en-US" sz="1200" b="0" i="1" kern="1200" dirty="0">
                <a:solidFill>
                  <a:schemeClr val="tx1"/>
                </a:solidFill>
                <a:effectLst/>
                <a:latin typeface="+mn-lt"/>
                <a:ea typeface="+mn-ea"/>
                <a:cs typeface="+mn-cs"/>
              </a:rPr>
              <a:t>self</a:t>
            </a:r>
            <a:r>
              <a:rPr lang="en-US" sz="1200" b="0" i="0" kern="1200" dirty="0">
                <a:solidFill>
                  <a:schemeClr val="tx1"/>
                </a:solidFill>
                <a:effectLst/>
                <a:latin typeface="+mn-lt"/>
                <a:ea typeface="+mn-ea"/>
                <a:cs typeface="+mn-cs"/>
              </a:rPr>
              <a:t> argument to the list for you; you do not need to include it when you call the methods.</a:t>
            </a:r>
          </a:p>
          <a:p>
            <a:endParaRPr lang="en-US" dirty="0"/>
          </a:p>
        </p:txBody>
      </p:sp>
      <p:sp>
        <p:nvSpPr>
          <p:cNvPr id="4" name="Slide Number Placeholder 3"/>
          <p:cNvSpPr>
            <a:spLocks noGrp="1"/>
          </p:cNvSpPr>
          <p:nvPr>
            <p:ph type="sldNum" sz="quarter" idx="10"/>
          </p:nvPr>
        </p:nvSpPr>
        <p:spPr/>
        <p:txBody>
          <a:bodyPr/>
          <a:lstStyle/>
          <a:p>
            <a:fld id="{00B20E97-DA34-4CDF-8051-52A4DA544E8A}" type="slidenum">
              <a:rPr lang="en-US" smtClean="0"/>
              <a:t>4</a:t>
            </a:fld>
            <a:endParaRPr lang="en-US"/>
          </a:p>
        </p:txBody>
      </p:sp>
    </p:spTree>
    <p:extLst>
      <p:ext uri="{BB962C8B-B14F-4D97-AF65-F5344CB8AC3E}">
        <p14:creationId xmlns:p14="http://schemas.microsoft.com/office/powerpoint/2010/main" val="2805901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B20E97-DA34-4CDF-8051-52A4DA544E8A}" type="slidenum">
              <a:rPr lang="en-US" smtClean="0"/>
              <a:t>12</a:t>
            </a:fld>
            <a:endParaRPr lang="en-US"/>
          </a:p>
        </p:txBody>
      </p:sp>
    </p:spTree>
    <p:extLst>
      <p:ext uri="{BB962C8B-B14F-4D97-AF65-F5344CB8AC3E}">
        <p14:creationId xmlns:p14="http://schemas.microsoft.com/office/powerpoint/2010/main" val="3843780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B20E97-DA34-4CDF-8051-52A4DA544E8A}" type="slidenum">
              <a:rPr lang="en-US" smtClean="0"/>
              <a:t>17</a:t>
            </a:fld>
            <a:endParaRPr lang="en-US"/>
          </a:p>
        </p:txBody>
      </p:sp>
    </p:spTree>
    <p:extLst>
      <p:ext uri="{BB962C8B-B14F-4D97-AF65-F5344CB8AC3E}">
        <p14:creationId xmlns:p14="http://schemas.microsoft.com/office/powerpoint/2010/main" val="3632220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D7208-0476-4822-A8C7-1C233D4D2376}"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19647-6908-4824-AB78-DB1129F5014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21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D7208-0476-4822-A8C7-1C233D4D2376}"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19647-6908-4824-AB78-DB1129F50142}" type="slidenum">
              <a:rPr lang="en-US" smtClean="0"/>
              <a:t>‹#›</a:t>
            </a:fld>
            <a:endParaRPr lang="en-US"/>
          </a:p>
        </p:txBody>
      </p:sp>
    </p:spTree>
    <p:extLst>
      <p:ext uri="{BB962C8B-B14F-4D97-AF65-F5344CB8AC3E}">
        <p14:creationId xmlns:p14="http://schemas.microsoft.com/office/powerpoint/2010/main" val="2897933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D7208-0476-4822-A8C7-1C233D4D2376}"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19647-6908-4824-AB78-DB1129F50142}" type="slidenum">
              <a:rPr lang="en-US" smtClean="0"/>
              <a:t>‹#›</a:t>
            </a:fld>
            <a:endParaRPr lang="en-US"/>
          </a:p>
        </p:txBody>
      </p:sp>
    </p:spTree>
    <p:extLst>
      <p:ext uri="{BB962C8B-B14F-4D97-AF65-F5344CB8AC3E}">
        <p14:creationId xmlns:p14="http://schemas.microsoft.com/office/powerpoint/2010/main" val="4044133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D7208-0476-4822-A8C7-1C233D4D2376}"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19647-6908-4824-AB78-DB1129F50142}" type="slidenum">
              <a:rPr lang="en-US" smtClean="0"/>
              <a:t>‹#›</a:t>
            </a:fld>
            <a:endParaRPr lang="en-US"/>
          </a:p>
        </p:txBody>
      </p:sp>
    </p:spTree>
    <p:extLst>
      <p:ext uri="{BB962C8B-B14F-4D97-AF65-F5344CB8AC3E}">
        <p14:creationId xmlns:p14="http://schemas.microsoft.com/office/powerpoint/2010/main" val="2862208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4D7208-0476-4822-A8C7-1C233D4D2376}"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19647-6908-4824-AB78-DB1129F5014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880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D7208-0476-4822-A8C7-1C233D4D2376}" type="datetimeFigureOut">
              <a:rPr lang="en-US" smtClean="0"/>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19647-6908-4824-AB78-DB1129F50142}" type="slidenum">
              <a:rPr lang="en-US" smtClean="0"/>
              <a:t>‹#›</a:t>
            </a:fld>
            <a:endParaRPr lang="en-US"/>
          </a:p>
        </p:txBody>
      </p:sp>
    </p:spTree>
    <p:extLst>
      <p:ext uri="{BB962C8B-B14F-4D97-AF65-F5344CB8AC3E}">
        <p14:creationId xmlns:p14="http://schemas.microsoft.com/office/powerpoint/2010/main" val="1888496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D7208-0476-4822-A8C7-1C233D4D2376}" type="datetimeFigureOut">
              <a:rPr lang="en-US" smtClean="0"/>
              <a:t>7/7/2017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319647-6908-4824-AB78-DB1129F50142}" type="slidenum">
              <a:rPr lang="en-US" smtClean="0"/>
              <a:t>‹#›</a:t>
            </a:fld>
            <a:endParaRPr lang="en-US"/>
          </a:p>
        </p:txBody>
      </p:sp>
    </p:spTree>
    <p:extLst>
      <p:ext uri="{BB962C8B-B14F-4D97-AF65-F5344CB8AC3E}">
        <p14:creationId xmlns:p14="http://schemas.microsoft.com/office/powerpoint/2010/main" val="3650150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D7208-0476-4822-A8C7-1C233D4D2376}" type="datetimeFigureOut">
              <a:rPr lang="en-US" smtClean="0"/>
              <a:t>7/7/2017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319647-6908-4824-AB78-DB1129F50142}" type="slidenum">
              <a:rPr lang="en-US" smtClean="0"/>
              <a:t>‹#›</a:t>
            </a:fld>
            <a:endParaRPr lang="en-US"/>
          </a:p>
        </p:txBody>
      </p:sp>
    </p:spTree>
    <p:extLst>
      <p:ext uri="{BB962C8B-B14F-4D97-AF65-F5344CB8AC3E}">
        <p14:creationId xmlns:p14="http://schemas.microsoft.com/office/powerpoint/2010/main" val="273508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24D7208-0476-4822-A8C7-1C233D4D2376}" type="datetimeFigureOut">
              <a:rPr lang="en-US" smtClean="0"/>
              <a:t>7/7/2017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0319647-6908-4824-AB78-DB1129F50142}" type="slidenum">
              <a:rPr lang="en-US" smtClean="0"/>
              <a:t>‹#›</a:t>
            </a:fld>
            <a:endParaRPr lang="en-US"/>
          </a:p>
        </p:txBody>
      </p:sp>
    </p:spTree>
    <p:extLst>
      <p:ext uri="{BB962C8B-B14F-4D97-AF65-F5344CB8AC3E}">
        <p14:creationId xmlns:p14="http://schemas.microsoft.com/office/powerpoint/2010/main" val="3649800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4D7208-0476-4822-A8C7-1C233D4D2376}" type="datetimeFigureOut">
              <a:rPr lang="en-US" smtClean="0"/>
              <a:t>7/7/2017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0319647-6908-4824-AB78-DB1129F50142}" type="slidenum">
              <a:rPr lang="en-US" smtClean="0"/>
              <a:t>‹#›</a:t>
            </a:fld>
            <a:endParaRPr lang="en-US"/>
          </a:p>
        </p:txBody>
      </p:sp>
    </p:spTree>
    <p:extLst>
      <p:ext uri="{BB962C8B-B14F-4D97-AF65-F5344CB8AC3E}">
        <p14:creationId xmlns:p14="http://schemas.microsoft.com/office/powerpoint/2010/main" val="3151324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4D7208-0476-4822-A8C7-1C233D4D2376}" type="datetimeFigureOut">
              <a:rPr lang="en-US" smtClean="0"/>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19647-6908-4824-AB78-DB1129F50142}" type="slidenum">
              <a:rPr lang="en-US" smtClean="0"/>
              <a:t>‹#›</a:t>
            </a:fld>
            <a:endParaRPr lang="en-US"/>
          </a:p>
        </p:txBody>
      </p:sp>
    </p:spTree>
    <p:extLst>
      <p:ext uri="{BB962C8B-B14F-4D97-AF65-F5344CB8AC3E}">
        <p14:creationId xmlns:p14="http://schemas.microsoft.com/office/powerpoint/2010/main" val="2004794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4D7208-0476-4822-A8C7-1C233D4D2376}" type="datetimeFigureOut">
              <a:rPr lang="en-US" smtClean="0"/>
              <a:t>7/7/2017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0319647-6908-4824-AB78-DB1129F5014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73693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D0C667-061E-4562-AE13-EBE7BC817A81}"/>
              </a:ext>
            </a:extLst>
          </p:cNvPr>
          <p:cNvSpPr>
            <a:spLocks noGrp="1"/>
          </p:cNvSpPr>
          <p:nvPr>
            <p:ph type="ctrTitle"/>
          </p:nvPr>
        </p:nvSpPr>
        <p:spPr/>
        <p:txBody>
          <a:bodyPr/>
          <a:lstStyle/>
          <a:p>
            <a:r>
              <a:rPr lang="en-US" dirty="0"/>
              <a:t>Python</a:t>
            </a:r>
          </a:p>
        </p:txBody>
      </p:sp>
      <p:sp>
        <p:nvSpPr>
          <p:cNvPr id="5" name="Subtitle 4">
            <a:extLst>
              <a:ext uri="{FF2B5EF4-FFF2-40B4-BE49-F238E27FC236}">
                <a16:creationId xmlns:a16="http://schemas.microsoft.com/office/drawing/2014/main" id="{392837D9-0831-4208-B286-93C063B54662}"/>
              </a:ext>
            </a:extLst>
          </p:cNvPr>
          <p:cNvSpPr>
            <a:spLocks noGrp="1"/>
          </p:cNvSpPr>
          <p:nvPr>
            <p:ph type="subTitle" idx="1"/>
          </p:nvPr>
        </p:nvSpPr>
        <p:spPr/>
        <p:txBody>
          <a:bodyPr/>
          <a:lstStyle/>
          <a:p>
            <a:r>
              <a:rPr lang="en-US" dirty="0"/>
              <a:t>Session -8</a:t>
            </a:r>
          </a:p>
        </p:txBody>
      </p:sp>
    </p:spTree>
    <p:extLst>
      <p:ext uri="{BB962C8B-B14F-4D97-AF65-F5344CB8AC3E}">
        <p14:creationId xmlns:p14="http://schemas.microsoft.com/office/powerpoint/2010/main" val="2861619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6138-F492-4C33-9BC0-E8B8EA91EE65}"/>
              </a:ext>
            </a:extLst>
          </p:cNvPr>
          <p:cNvSpPr>
            <a:spLocks noGrp="1"/>
          </p:cNvSpPr>
          <p:nvPr>
            <p:ph type="title"/>
          </p:nvPr>
        </p:nvSpPr>
        <p:spPr/>
        <p:txBody>
          <a:bodyPr/>
          <a:lstStyle/>
          <a:p>
            <a:r>
              <a:rPr lang="en-US" dirty="0"/>
              <a:t>Overriding Methods</a:t>
            </a:r>
          </a:p>
        </p:txBody>
      </p:sp>
      <p:sp>
        <p:nvSpPr>
          <p:cNvPr id="3" name="Content Placeholder 2">
            <a:extLst>
              <a:ext uri="{FF2B5EF4-FFF2-40B4-BE49-F238E27FC236}">
                <a16:creationId xmlns:a16="http://schemas.microsoft.com/office/drawing/2014/main" id="{48B6EFCA-CF6A-459B-B22B-085834209911}"/>
              </a:ext>
            </a:extLst>
          </p:cNvPr>
          <p:cNvSpPr>
            <a:spLocks noGrp="1"/>
          </p:cNvSpPr>
          <p:nvPr>
            <p:ph idx="1"/>
          </p:nvPr>
        </p:nvSpPr>
        <p:spPr/>
        <p:txBody>
          <a:bodyPr>
            <a:normAutofit fontScale="70000" lnSpcReduction="20000"/>
          </a:bodyPr>
          <a:lstStyle/>
          <a:p>
            <a:r>
              <a:rPr lang="en-US" dirty="0"/>
              <a:t>You can always override your parent class methods. One reason for overriding parent's methods is that you may want special or different functionality in your subclass.</a:t>
            </a:r>
          </a:p>
          <a:p>
            <a:endParaRPr lang="en-US" dirty="0"/>
          </a:p>
          <a:p>
            <a:r>
              <a:rPr lang="en-US" dirty="0"/>
              <a:t>class Parent:        # define parent class</a:t>
            </a:r>
          </a:p>
          <a:p>
            <a:r>
              <a:rPr lang="en-US" dirty="0"/>
              <a:t>   def </a:t>
            </a:r>
            <a:r>
              <a:rPr lang="en-US" dirty="0" err="1"/>
              <a:t>myMethod</a:t>
            </a:r>
            <a:r>
              <a:rPr lang="en-US" dirty="0"/>
              <a:t>(self):</a:t>
            </a:r>
          </a:p>
          <a:p>
            <a:r>
              <a:rPr lang="en-US" dirty="0"/>
              <a:t>      print ('Calling parent method')</a:t>
            </a:r>
          </a:p>
          <a:p>
            <a:endParaRPr lang="en-US" dirty="0"/>
          </a:p>
          <a:p>
            <a:r>
              <a:rPr lang="en-US" dirty="0"/>
              <a:t>class Child(Parent): # define child class</a:t>
            </a:r>
          </a:p>
          <a:p>
            <a:r>
              <a:rPr lang="en-US" dirty="0"/>
              <a:t>   def </a:t>
            </a:r>
            <a:r>
              <a:rPr lang="en-US" dirty="0" err="1"/>
              <a:t>myMethod</a:t>
            </a:r>
            <a:r>
              <a:rPr lang="en-US" dirty="0"/>
              <a:t>(self):</a:t>
            </a:r>
          </a:p>
          <a:p>
            <a:r>
              <a:rPr lang="en-US" dirty="0"/>
              <a:t>      print ('Calling child method')</a:t>
            </a:r>
          </a:p>
          <a:p>
            <a:endParaRPr lang="en-US" dirty="0"/>
          </a:p>
          <a:p>
            <a:r>
              <a:rPr lang="en-US" dirty="0"/>
              <a:t>c = Child()          # instance of child</a:t>
            </a:r>
          </a:p>
          <a:p>
            <a:r>
              <a:rPr lang="en-US" dirty="0" err="1"/>
              <a:t>c.myMethod</a:t>
            </a:r>
            <a:r>
              <a:rPr lang="en-US" dirty="0"/>
              <a:t>()         # child calls overridden method</a:t>
            </a:r>
          </a:p>
        </p:txBody>
      </p:sp>
    </p:spTree>
    <p:extLst>
      <p:ext uri="{BB962C8B-B14F-4D97-AF65-F5344CB8AC3E}">
        <p14:creationId xmlns:p14="http://schemas.microsoft.com/office/powerpoint/2010/main" val="2019811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ADBD-C5EA-4E8E-AE97-58BE532389FE}"/>
              </a:ext>
            </a:extLst>
          </p:cNvPr>
          <p:cNvSpPr>
            <a:spLocks noGrp="1"/>
          </p:cNvSpPr>
          <p:nvPr>
            <p:ph type="title"/>
          </p:nvPr>
        </p:nvSpPr>
        <p:spPr/>
        <p:txBody>
          <a:bodyPr/>
          <a:lstStyle/>
          <a:p>
            <a:r>
              <a:rPr lang="en-US" dirty="0"/>
              <a:t>Base Overloading Methods</a:t>
            </a:r>
          </a:p>
        </p:txBody>
      </p:sp>
      <p:graphicFrame>
        <p:nvGraphicFramePr>
          <p:cNvPr id="4" name="Content Placeholder 3">
            <a:extLst>
              <a:ext uri="{FF2B5EF4-FFF2-40B4-BE49-F238E27FC236}">
                <a16:creationId xmlns:a16="http://schemas.microsoft.com/office/drawing/2014/main" id="{C39C67F4-CDFB-431A-822F-4B5E4FB21A21}"/>
              </a:ext>
            </a:extLst>
          </p:cNvPr>
          <p:cNvGraphicFramePr>
            <a:graphicFrameLocks noGrp="1"/>
          </p:cNvGraphicFramePr>
          <p:nvPr>
            <p:ph idx="1"/>
            <p:extLst>
              <p:ext uri="{D42A27DB-BD31-4B8C-83A1-F6EECF244321}">
                <p14:modId xmlns:p14="http://schemas.microsoft.com/office/powerpoint/2010/main" val="1979601844"/>
              </p:ext>
            </p:extLst>
          </p:nvPr>
        </p:nvGraphicFramePr>
        <p:xfrm>
          <a:off x="3113314" y="1912226"/>
          <a:ext cx="6335486" cy="4036662"/>
        </p:xfrm>
        <a:graphic>
          <a:graphicData uri="http://schemas.openxmlformats.org/drawingml/2006/table">
            <a:tbl>
              <a:tblPr/>
              <a:tblGrid>
                <a:gridCol w="1175657">
                  <a:extLst>
                    <a:ext uri="{9D8B030D-6E8A-4147-A177-3AD203B41FA5}">
                      <a16:colId xmlns:a16="http://schemas.microsoft.com/office/drawing/2014/main" val="1003614637"/>
                    </a:ext>
                  </a:extLst>
                </a:gridCol>
                <a:gridCol w="5159829">
                  <a:extLst>
                    <a:ext uri="{9D8B030D-6E8A-4147-A177-3AD203B41FA5}">
                      <a16:colId xmlns:a16="http://schemas.microsoft.com/office/drawing/2014/main" val="3170647614"/>
                    </a:ext>
                  </a:extLst>
                </a:gridCol>
              </a:tblGrid>
              <a:tr h="422478">
                <a:tc>
                  <a:txBody>
                    <a:bodyPr/>
                    <a:lstStyle/>
                    <a:p>
                      <a:pPr algn="ctr" fontAlgn="t"/>
                      <a:r>
                        <a:rPr lang="en-US" sz="1100">
                          <a:effectLst/>
                        </a:rPr>
                        <a:t>S.No.</a:t>
                      </a:r>
                    </a:p>
                  </a:txBody>
                  <a:tcPr marL="45922" marR="45922" marT="45922" marB="4592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100" dirty="0">
                          <a:effectLst/>
                        </a:rPr>
                        <a:t>Method, Description &amp; Sample Call</a:t>
                      </a:r>
                    </a:p>
                  </a:txBody>
                  <a:tcPr marL="45922" marR="45922" marT="45922" marB="4592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219463492"/>
                  </a:ext>
                </a:extLst>
              </a:tr>
              <a:tr h="918430">
                <a:tc>
                  <a:txBody>
                    <a:bodyPr/>
                    <a:lstStyle/>
                    <a:p>
                      <a:pPr algn="ctr" fontAlgn="ctr"/>
                      <a:r>
                        <a:rPr lang="en-US" sz="1100">
                          <a:effectLst/>
                        </a:rPr>
                        <a:t>1</a:t>
                      </a:r>
                    </a:p>
                  </a:txBody>
                  <a:tcPr marL="45922" marR="45922" marT="45922" marB="4592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100" b="1" dirty="0">
                          <a:solidFill>
                            <a:srgbClr val="000000"/>
                          </a:solidFill>
                          <a:effectLst/>
                        </a:rPr>
                        <a:t>__</a:t>
                      </a:r>
                      <a:r>
                        <a:rPr lang="en-US" sz="1100" b="1" dirty="0" err="1">
                          <a:solidFill>
                            <a:srgbClr val="000000"/>
                          </a:solidFill>
                          <a:effectLst/>
                        </a:rPr>
                        <a:t>init</a:t>
                      </a:r>
                      <a:r>
                        <a:rPr lang="en-US" sz="1100" b="1" dirty="0">
                          <a:solidFill>
                            <a:srgbClr val="000000"/>
                          </a:solidFill>
                          <a:effectLst/>
                        </a:rPr>
                        <a:t>__ ( self [,</a:t>
                      </a:r>
                      <a:r>
                        <a:rPr lang="en-US" sz="1100" b="1" dirty="0" err="1">
                          <a:solidFill>
                            <a:srgbClr val="000000"/>
                          </a:solidFill>
                          <a:effectLst/>
                        </a:rPr>
                        <a:t>args</a:t>
                      </a:r>
                      <a:r>
                        <a:rPr lang="en-US" sz="1100" b="1" dirty="0">
                          <a:solidFill>
                            <a:srgbClr val="000000"/>
                          </a:solidFill>
                          <a:effectLst/>
                        </a:rPr>
                        <a:t>...] )</a:t>
                      </a:r>
                      <a:endParaRPr lang="en-US" sz="1100" dirty="0">
                        <a:solidFill>
                          <a:srgbClr val="000000"/>
                        </a:solidFill>
                        <a:effectLst/>
                      </a:endParaRPr>
                    </a:p>
                    <a:p>
                      <a:pPr algn="ctr" fontAlgn="t"/>
                      <a:r>
                        <a:rPr lang="en-US" sz="1100" dirty="0">
                          <a:solidFill>
                            <a:srgbClr val="000000"/>
                          </a:solidFill>
                          <a:effectLst/>
                        </a:rPr>
                        <a:t>Constructor (with any optional arguments)</a:t>
                      </a:r>
                    </a:p>
                    <a:p>
                      <a:pPr algn="ctr" fontAlgn="t"/>
                      <a:r>
                        <a:rPr lang="en-US" sz="1100" dirty="0">
                          <a:solidFill>
                            <a:srgbClr val="000000"/>
                          </a:solidFill>
                          <a:effectLst/>
                        </a:rPr>
                        <a:t>Sample Call : </a:t>
                      </a:r>
                      <a:r>
                        <a:rPr lang="en-US" sz="1100" i="1" dirty="0" err="1">
                          <a:solidFill>
                            <a:srgbClr val="000000"/>
                          </a:solidFill>
                          <a:effectLst/>
                        </a:rPr>
                        <a:t>obj</a:t>
                      </a:r>
                      <a:r>
                        <a:rPr lang="en-US" sz="1100" i="1" dirty="0">
                          <a:solidFill>
                            <a:srgbClr val="000000"/>
                          </a:solidFill>
                          <a:effectLst/>
                        </a:rPr>
                        <a:t> = </a:t>
                      </a:r>
                      <a:r>
                        <a:rPr lang="en-US" sz="1100" i="1" dirty="0" err="1">
                          <a:solidFill>
                            <a:srgbClr val="000000"/>
                          </a:solidFill>
                          <a:effectLst/>
                        </a:rPr>
                        <a:t>className</a:t>
                      </a:r>
                      <a:r>
                        <a:rPr lang="en-US" sz="1100" i="1" dirty="0">
                          <a:solidFill>
                            <a:srgbClr val="000000"/>
                          </a:solidFill>
                          <a:effectLst/>
                        </a:rPr>
                        <a:t>(</a:t>
                      </a:r>
                      <a:r>
                        <a:rPr lang="en-US" sz="1100" i="1" dirty="0" err="1">
                          <a:solidFill>
                            <a:srgbClr val="000000"/>
                          </a:solidFill>
                          <a:effectLst/>
                        </a:rPr>
                        <a:t>args</a:t>
                      </a:r>
                      <a:r>
                        <a:rPr lang="en-US" sz="1100" i="1" dirty="0">
                          <a:solidFill>
                            <a:srgbClr val="000000"/>
                          </a:solidFill>
                          <a:effectLst/>
                        </a:rPr>
                        <a:t>)</a:t>
                      </a:r>
                      <a:endParaRPr lang="en-US" sz="1100" dirty="0">
                        <a:solidFill>
                          <a:srgbClr val="000000"/>
                        </a:solidFill>
                        <a:effectLst/>
                      </a:endParaRPr>
                    </a:p>
                  </a:txBody>
                  <a:tcPr marL="45922" marR="45922" marT="45922" marB="4592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22339908"/>
                  </a:ext>
                </a:extLst>
              </a:tr>
              <a:tr h="587795">
                <a:tc>
                  <a:txBody>
                    <a:bodyPr/>
                    <a:lstStyle/>
                    <a:p>
                      <a:pPr algn="ctr" fontAlgn="ctr"/>
                      <a:r>
                        <a:rPr lang="en-US" sz="1100">
                          <a:effectLst/>
                        </a:rPr>
                        <a:t>2</a:t>
                      </a:r>
                    </a:p>
                  </a:txBody>
                  <a:tcPr marL="45922" marR="45922" marT="45922" marB="4592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100" b="1" dirty="0">
                          <a:solidFill>
                            <a:srgbClr val="000000"/>
                          </a:solidFill>
                          <a:effectLst/>
                        </a:rPr>
                        <a:t>__del__( self )</a:t>
                      </a:r>
                      <a:endParaRPr lang="en-US" sz="1100" dirty="0">
                        <a:solidFill>
                          <a:srgbClr val="000000"/>
                        </a:solidFill>
                        <a:effectLst/>
                      </a:endParaRPr>
                    </a:p>
                    <a:p>
                      <a:pPr algn="ctr" fontAlgn="t"/>
                      <a:r>
                        <a:rPr lang="en-US" sz="1100" dirty="0">
                          <a:solidFill>
                            <a:srgbClr val="000000"/>
                          </a:solidFill>
                          <a:effectLst/>
                        </a:rPr>
                        <a:t>Destructor, deletes an object</a:t>
                      </a:r>
                    </a:p>
                    <a:p>
                      <a:pPr algn="ctr" fontAlgn="t"/>
                      <a:r>
                        <a:rPr lang="en-US" sz="1100" dirty="0">
                          <a:solidFill>
                            <a:srgbClr val="000000"/>
                          </a:solidFill>
                          <a:effectLst/>
                        </a:rPr>
                        <a:t>Sample Call : </a:t>
                      </a:r>
                      <a:r>
                        <a:rPr lang="en-US" sz="1100" i="1" dirty="0">
                          <a:solidFill>
                            <a:srgbClr val="000000"/>
                          </a:solidFill>
                          <a:effectLst/>
                        </a:rPr>
                        <a:t>del </a:t>
                      </a:r>
                      <a:r>
                        <a:rPr lang="en-US" sz="1100" i="1" dirty="0" err="1">
                          <a:solidFill>
                            <a:srgbClr val="000000"/>
                          </a:solidFill>
                          <a:effectLst/>
                        </a:rPr>
                        <a:t>obj</a:t>
                      </a:r>
                      <a:endParaRPr lang="en-US" sz="1100" dirty="0">
                        <a:solidFill>
                          <a:srgbClr val="000000"/>
                        </a:solidFill>
                        <a:effectLst/>
                      </a:endParaRPr>
                    </a:p>
                  </a:txBody>
                  <a:tcPr marL="45922" marR="45922" marT="45922" marB="4592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23691242"/>
                  </a:ext>
                </a:extLst>
              </a:tr>
              <a:tr h="753113">
                <a:tc>
                  <a:txBody>
                    <a:bodyPr/>
                    <a:lstStyle/>
                    <a:p>
                      <a:pPr algn="ctr" fontAlgn="ctr"/>
                      <a:r>
                        <a:rPr lang="en-US" sz="1100">
                          <a:effectLst/>
                        </a:rPr>
                        <a:t>3</a:t>
                      </a:r>
                    </a:p>
                  </a:txBody>
                  <a:tcPr marL="45922" marR="45922" marT="45922" marB="4592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100" b="1">
                          <a:solidFill>
                            <a:srgbClr val="000000"/>
                          </a:solidFill>
                          <a:effectLst/>
                        </a:rPr>
                        <a:t>__repr__( self )</a:t>
                      </a:r>
                      <a:endParaRPr lang="en-US" sz="1100">
                        <a:solidFill>
                          <a:srgbClr val="000000"/>
                        </a:solidFill>
                        <a:effectLst/>
                      </a:endParaRPr>
                    </a:p>
                    <a:p>
                      <a:pPr algn="ctr" fontAlgn="t"/>
                      <a:r>
                        <a:rPr lang="en-US" sz="1100">
                          <a:solidFill>
                            <a:srgbClr val="000000"/>
                          </a:solidFill>
                          <a:effectLst/>
                        </a:rPr>
                        <a:t>Evaluatable string representation</a:t>
                      </a:r>
                    </a:p>
                    <a:p>
                      <a:pPr algn="ctr" fontAlgn="t"/>
                      <a:r>
                        <a:rPr lang="en-US" sz="1100">
                          <a:solidFill>
                            <a:srgbClr val="000000"/>
                          </a:solidFill>
                          <a:effectLst/>
                        </a:rPr>
                        <a:t>Sample Call : </a:t>
                      </a:r>
                      <a:r>
                        <a:rPr lang="en-US" sz="1100" i="1">
                          <a:solidFill>
                            <a:srgbClr val="000000"/>
                          </a:solidFill>
                          <a:effectLst/>
                        </a:rPr>
                        <a:t>repr(obj)</a:t>
                      </a:r>
                      <a:endParaRPr lang="en-US" sz="1100">
                        <a:solidFill>
                          <a:srgbClr val="000000"/>
                        </a:solidFill>
                        <a:effectLst/>
                      </a:endParaRPr>
                    </a:p>
                  </a:txBody>
                  <a:tcPr marL="45922" marR="45922" marT="45922" marB="4592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34077204"/>
                  </a:ext>
                </a:extLst>
              </a:tr>
              <a:tr h="753113">
                <a:tc>
                  <a:txBody>
                    <a:bodyPr/>
                    <a:lstStyle/>
                    <a:p>
                      <a:pPr algn="ctr" fontAlgn="ctr"/>
                      <a:r>
                        <a:rPr lang="en-US" sz="1100">
                          <a:effectLst/>
                        </a:rPr>
                        <a:t>4</a:t>
                      </a:r>
                    </a:p>
                  </a:txBody>
                  <a:tcPr marL="45922" marR="45922" marT="45922" marB="4592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100" b="1">
                          <a:solidFill>
                            <a:srgbClr val="000000"/>
                          </a:solidFill>
                          <a:effectLst/>
                        </a:rPr>
                        <a:t>__str__( self )</a:t>
                      </a:r>
                      <a:endParaRPr lang="en-US" sz="1100">
                        <a:solidFill>
                          <a:srgbClr val="000000"/>
                        </a:solidFill>
                        <a:effectLst/>
                      </a:endParaRPr>
                    </a:p>
                    <a:p>
                      <a:pPr algn="ctr" fontAlgn="t"/>
                      <a:r>
                        <a:rPr lang="en-US" sz="1100">
                          <a:solidFill>
                            <a:srgbClr val="000000"/>
                          </a:solidFill>
                          <a:effectLst/>
                        </a:rPr>
                        <a:t>Printable string representation</a:t>
                      </a:r>
                    </a:p>
                    <a:p>
                      <a:pPr algn="ctr" fontAlgn="t"/>
                      <a:r>
                        <a:rPr lang="en-US" sz="1100">
                          <a:solidFill>
                            <a:srgbClr val="000000"/>
                          </a:solidFill>
                          <a:effectLst/>
                        </a:rPr>
                        <a:t>Sample Call : </a:t>
                      </a:r>
                      <a:r>
                        <a:rPr lang="en-US" sz="1100" i="1">
                          <a:solidFill>
                            <a:srgbClr val="000000"/>
                          </a:solidFill>
                          <a:effectLst/>
                        </a:rPr>
                        <a:t>str(obj)</a:t>
                      </a:r>
                      <a:endParaRPr lang="en-US" sz="1100">
                        <a:solidFill>
                          <a:srgbClr val="000000"/>
                        </a:solidFill>
                        <a:effectLst/>
                      </a:endParaRPr>
                    </a:p>
                  </a:txBody>
                  <a:tcPr marL="45922" marR="45922" marT="45922" marB="4592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19241355"/>
                  </a:ext>
                </a:extLst>
              </a:tr>
              <a:tr h="587795">
                <a:tc>
                  <a:txBody>
                    <a:bodyPr/>
                    <a:lstStyle/>
                    <a:p>
                      <a:pPr algn="ctr" fontAlgn="ctr"/>
                      <a:r>
                        <a:rPr lang="en-US" sz="1100">
                          <a:effectLst/>
                        </a:rPr>
                        <a:t>5</a:t>
                      </a:r>
                    </a:p>
                  </a:txBody>
                  <a:tcPr marL="45922" marR="45922" marT="45922" marB="4592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100" b="1" dirty="0">
                          <a:solidFill>
                            <a:srgbClr val="000000"/>
                          </a:solidFill>
                          <a:effectLst/>
                        </a:rPr>
                        <a:t>__</a:t>
                      </a:r>
                      <a:r>
                        <a:rPr lang="en-US" sz="1100" b="1" dirty="0" err="1">
                          <a:solidFill>
                            <a:srgbClr val="000000"/>
                          </a:solidFill>
                          <a:effectLst/>
                        </a:rPr>
                        <a:t>cmp</a:t>
                      </a:r>
                      <a:r>
                        <a:rPr lang="en-US" sz="1100" b="1" dirty="0">
                          <a:solidFill>
                            <a:srgbClr val="000000"/>
                          </a:solidFill>
                          <a:effectLst/>
                        </a:rPr>
                        <a:t>__ ( self, x )</a:t>
                      </a:r>
                      <a:endParaRPr lang="en-US" sz="1100" dirty="0">
                        <a:solidFill>
                          <a:srgbClr val="000000"/>
                        </a:solidFill>
                        <a:effectLst/>
                      </a:endParaRPr>
                    </a:p>
                    <a:p>
                      <a:pPr algn="ctr" fontAlgn="t"/>
                      <a:r>
                        <a:rPr lang="en-US" sz="1100" dirty="0">
                          <a:solidFill>
                            <a:srgbClr val="000000"/>
                          </a:solidFill>
                          <a:effectLst/>
                        </a:rPr>
                        <a:t>Object comparison</a:t>
                      </a:r>
                    </a:p>
                    <a:p>
                      <a:pPr algn="ctr" fontAlgn="t"/>
                      <a:r>
                        <a:rPr lang="en-US" sz="1100" dirty="0">
                          <a:solidFill>
                            <a:srgbClr val="000000"/>
                          </a:solidFill>
                          <a:effectLst/>
                        </a:rPr>
                        <a:t>Sample Call : </a:t>
                      </a:r>
                      <a:r>
                        <a:rPr lang="en-US" sz="1100" i="1" dirty="0" err="1">
                          <a:solidFill>
                            <a:srgbClr val="000000"/>
                          </a:solidFill>
                          <a:effectLst/>
                        </a:rPr>
                        <a:t>cmp</a:t>
                      </a:r>
                      <a:r>
                        <a:rPr lang="en-US" sz="1100" i="1" dirty="0">
                          <a:solidFill>
                            <a:srgbClr val="000000"/>
                          </a:solidFill>
                          <a:effectLst/>
                        </a:rPr>
                        <a:t>(</a:t>
                      </a:r>
                      <a:r>
                        <a:rPr lang="en-US" sz="1100" i="1" dirty="0" err="1">
                          <a:solidFill>
                            <a:srgbClr val="000000"/>
                          </a:solidFill>
                          <a:effectLst/>
                        </a:rPr>
                        <a:t>obj</a:t>
                      </a:r>
                      <a:r>
                        <a:rPr lang="en-US" sz="1100" i="1" dirty="0">
                          <a:solidFill>
                            <a:srgbClr val="000000"/>
                          </a:solidFill>
                          <a:effectLst/>
                        </a:rPr>
                        <a:t>, x)</a:t>
                      </a:r>
                      <a:endParaRPr lang="en-US" sz="1100" dirty="0">
                        <a:solidFill>
                          <a:srgbClr val="000000"/>
                        </a:solidFill>
                        <a:effectLst/>
                      </a:endParaRPr>
                    </a:p>
                  </a:txBody>
                  <a:tcPr marL="45922" marR="45922" marT="45922" marB="4592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21109981"/>
                  </a:ext>
                </a:extLst>
              </a:tr>
            </a:tbl>
          </a:graphicData>
        </a:graphic>
      </p:graphicFrame>
    </p:spTree>
    <p:extLst>
      <p:ext uri="{BB962C8B-B14F-4D97-AF65-F5344CB8AC3E}">
        <p14:creationId xmlns:p14="http://schemas.microsoft.com/office/powerpoint/2010/main" val="588220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4B34B-3BC2-4BBD-8118-5521F1014008}"/>
              </a:ext>
            </a:extLst>
          </p:cNvPr>
          <p:cNvSpPr>
            <a:spLocks noGrp="1"/>
          </p:cNvSpPr>
          <p:nvPr>
            <p:ph type="title"/>
          </p:nvPr>
        </p:nvSpPr>
        <p:spPr/>
        <p:txBody>
          <a:bodyPr/>
          <a:lstStyle/>
          <a:p>
            <a:r>
              <a:rPr lang="en-US" dirty="0"/>
              <a:t>Destroying Objects (Garbage Collection)</a:t>
            </a:r>
          </a:p>
        </p:txBody>
      </p:sp>
      <p:sp>
        <p:nvSpPr>
          <p:cNvPr id="3" name="Content Placeholder 2">
            <a:extLst>
              <a:ext uri="{FF2B5EF4-FFF2-40B4-BE49-F238E27FC236}">
                <a16:creationId xmlns:a16="http://schemas.microsoft.com/office/drawing/2014/main" id="{39E12403-8154-4A4B-9045-AEFA12ABCF27}"/>
              </a:ext>
            </a:extLst>
          </p:cNvPr>
          <p:cNvSpPr>
            <a:spLocks noGrp="1"/>
          </p:cNvSpPr>
          <p:nvPr>
            <p:ph idx="1"/>
          </p:nvPr>
        </p:nvSpPr>
        <p:spPr/>
        <p:txBody>
          <a:bodyPr/>
          <a:lstStyle/>
          <a:p>
            <a:r>
              <a:rPr lang="en-US" dirty="0"/>
              <a:t>Python deletes unneeded objects (built-in types or class instances) automatically to free the memory space. The process by which Python periodically reclaims blocks of memory that no longer are in use is termed as Garbage Collection.</a:t>
            </a:r>
          </a:p>
          <a:p>
            <a:r>
              <a:rPr lang="en-US" dirty="0"/>
              <a:t>Python's garbage collector runs during program execution and is triggered when an object's reference count reaches zero. An object's reference count changes as the number of aliases that point to it changes.</a:t>
            </a:r>
          </a:p>
          <a:p>
            <a:endParaRPr lang="en-US" dirty="0"/>
          </a:p>
          <a:p>
            <a:r>
              <a:rPr lang="en-US" dirty="0"/>
              <a:t>However, a class can implement the special method </a:t>
            </a:r>
            <a:r>
              <a:rPr lang="en-US" i="1" dirty="0"/>
              <a:t>__del__()</a:t>
            </a:r>
            <a:r>
              <a:rPr lang="en-US" dirty="0"/>
              <a:t>, called a destructor, that is invoked when the instance is about to be destroyed. </a:t>
            </a:r>
          </a:p>
          <a:p>
            <a:endParaRPr lang="en-US" dirty="0"/>
          </a:p>
        </p:txBody>
      </p:sp>
    </p:spTree>
    <p:extLst>
      <p:ext uri="{BB962C8B-B14F-4D97-AF65-F5344CB8AC3E}">
        <p14:creationId xmlns:p14="http://schemas.microsoft.com/office/powerpoint/2010/main" val="4109847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5E11C-7AFF-4D4A-9626-627EB5AD4FD6}"/>
              </a:ext>
            </a:extLst>
          </p:cNvPr>
          <p:cNvSpPr>
            <a:spLocks noGrp="1"/>
          </p:cNvSpPr>
          <p:nvPr>
            <p:ph type="title"/>
          </p:nvPr>
        </p:nvSpPr>
        <p:spPr/>
        <p:txBody>
          <a:bodyPr/>
          <a:lstStyle/>
          <a:p>
            <a:r>
              <a:rPr lang="en-US" dirty="0"/>
              <a:t>Class Inheritance</a:t>
            </a:r>
          </a:p>
        </p:txBody>
      </p:sp>
      <p:sp>
        <p:nvSpPr>
          <p:cNvPr id="3" name="Content Placeholder 2">
            <a:extLst>
              <a:ext uri="{FF2B5EF4-FFF2-40B4-BE49-F238E27FC236}">
                <a16:creationId xmlns:a16="http://schemas.microsoft.com/office/drawing/2014/main" id="{DF1659EC-B8B9-4731-815F-2004220BB55B}"/>
              </a:ext>
            </a:extLst>
          </p:cNvPr>
          <p:cNvSpPr>
            <a:spLocks noGrp="1"/>
          </p:cNvSpPr>
          <p:nvPr>
            <p:ph idx="1"/>
          </p:nvPr>
        </p:nvSpPr>
        <p:spPr/>
        <p:txBody>
          <a:bodyPr/>
          <a:lstStyle/>
          <a:p>
            <a:r>
              <a:rPr lang="en-US" dirty="0"/>
              <a:t>Instead of starting from a scratch, you can create a class by deriving it from a pre-existing class by listing the parent class in parentheses after the new class name.</a:t>
            </a:r>
          </a:p>
          <a:p>
            <a:r>
              <a:rPr lang="en-US" dirty="0"/>
              <a:t>The child class inherits the attributes of its parent class, and you can use those attributes as if they were defined in the child class. A child class can also override data members and methods from the parent.</a:t>
            </a:r>
          </a:p>
          <a:p>
            <a:r>
              <a:rPr lang="en-US" dirty="0"/>
              <a:t>class </a:t>
            </a:r>
            <a:r>
              <a:rPr lang="en-US" dirty="0" err="1"/>
              <a:t>SubClassName</a:t>
            </a:r>
            <a:r>
              <a:rPr lang="en-US" dirty="0"/>
              <a:t> (ParentClass1[, ParentClass2, ...]):</a:t>
            </a:r>
          </a:p>
          <a:p>
            <a:r>
              <a:rPr lang="en-US" dirty="0"/>
              <a:t>   'Optional class documentation string'</a:t>
            </a:r>
          </a:p>
          <a:p>
            <a:r>
              <a:rPr lang="en-US" dirty="0"/>
              <a:t>   </a:t>
            </a:r>
            <a:r>
              <a:rPr lang="en-US" dirty="0" err="1"/>
              <a:t>class_suite</a:t>
            </a:r>
            <a:endParaRPr lang="en-US" dirty="0"/>
          </a:p>
        </p:txBody>
      </p:sp>
    </p:spTree>
    <p:extLst>
      <p:ext uri="{BB962C8B-B14F-4D97-AF65-F5344CB8AC3E}">
        <p14:creationId xmlns:p14="http://schemas.microsoft.com/office/powerpoint/2010/main" val="3228849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A94C325-0E4D-48D8-B161-73E1C0B0BBB5}"/>
              </a:ext>
            </a:extLst>
          </p:cNvPr>
          <p:cNvSpPr/>
          <p:nvPr/>
        </p:nvSpPr>
        <p:spPr>
          <a:xfrm>
            <a:off x="3069772" y="0"/>
            <a:ext cx="7228114" cy="7294305"/>
          </a:xfrm>
          <a:prstGeom prst="rect">
            <a:avLst/>
          </a:prstGeom>
        </p:spPr>
        <p:txBody>
          <a:bodyPr wrap="square">
            <a:spAutoFit/>
          </a:bodyPr>
          <a:lstStyle/>
          <a:p>
            <a:r>
              <a:rPr lang="en-US" dirty="0"/>
              <a:t>class Parent:        # define parent class</a:t>
            </a:r>
          </a:p>
          <a:p>
            <a:r>
              <a:rPr lang="en-US" dirty="0"/>
              <a:t>   </a:t>
            </a:r>
            <a:r>
              <a:rPr lang="en-US" dirty="0" err="1"/>
              <a:t>parentAttr</a:t>
            </a:r>
            <a:r>
              <a:rPr lang="en-US" dirty="0"/>
              <a:t> = 100</a:t>
            </a:r>
          </a:p>
          <a:p>
            <a:r>
              <a:rPr lang="en-US" dirty="0"/>
              <a:t>   def __</a:t>
            </a:r>
            <a:r>
              <a:rPr lang="en-US" dirty="0" err="1"/>
              <a:t>init</a:t>
            </a:r>
            <a:r>
              <a:rPr lang="en-US" dirty="0"/>
              <a:t>__(self):</a:t>
            </a:r>
          </a:p>
          <a:p>
            <a:r>
              <a:rPr lang="en-US" dirty="0"/>
              <a:t>      print ("Calling parent constructor")</a:t>
            </a:r>
          </a:p>
          <a:p>
            <a:endParaRPr lang="en-US" dirty="0"/>
          </a:p>
          <a:p>
            <a:r>
              <a:rPr lang="en-US" dirty="0"/>
              <a:t>   def </a:t>
            </a:r>
            <a:r>
              <a:rPr lang="en-US" dirty="0" err="1"/>
              <a:t>parentMethod</a:t>
            </a:r>
            <a:r>
              <a:rPr lang="en-US" dirty="0"/>
              <a:t>(self):</a:t>
            </a:r>
          </a:p>
          <a:p>
            <a:r>
              <a:rPr lang="en-US" dirty="0"/>
              <a:t>      print ('Calling parent method')</a:t>
            </a:r>
          </a:p>
          <a:p>
            <a:endParaRPr lang="en-US" dirty="0"/>
          </a:p>
          <a:p>
            <a:r>
              <a:rPr lang="en-US" dirty="0"/>
              <a:t>   def </a:t>
            </a:r>
            <a:r>
              <a:rPr lang="en-US" dirty="0" err="1"/>
              <a:t>setAttr</a:t>
            </a:r>
            <a:r>
              <a:rPr lang="en-US" dirty="0"/>
              <a:t>(self, </a:t>
            </a:r>
            <a:r>
              <a:rPr lang="en-US" dirty="0" err="1"/>
              <a:t>attr</a:t>
            </a:r>
            <a:r>
              <a:rPr lang="en-US" dirty="0"/>
              <a:t>):</a:t>
            </a:r>
          </a:p>
          <a:p>
            <a:r>
              <a:rPr lang="en-US" dirty="0"/>
              <a:t>      </a:t>
            </a:r>
            <a:r>
              <a:rPr lang="en-US" dirty="0" err="1"/>
              <a:t>Parent.parentAttr</a:t>
            </a:r>
            <a:r>
              <a:rPr lang="en-US" dirty="0"/>
              <a:t> = </a:t>
            </a:r>
            <a:r>
              <a:rPr lang="en-US" dirty="0" err="1"/>
              <a:t>attr</a:t>
            </a:r>
            <a:endParaRPr lang="en-US" dirty="0"/>
          </a:p>
          <a:p>
            <a:endParaRPr lang="en-US" dirty="0"/>
          </a:p>
          <a:p>
            <a:r>
              <a:rPr lang="en-US" dirty="0"/>
              <a:t>   def </a:t>
            </a:r>
            <a:r>
              <a:rPr lang="en-US" dirty="0" err="1"/>
              <a:t>getAttr</a:t>
            </a:r>
            <a:r>
              <a:rPr lang="en-US" dirty="0"/>
              <a:t>(self):</a:t>
            </a:r>
          </a:p>
          <a:p>
            <a:r>
              <a:rPr lang="en-US" dirty="0"/>
              <a:t>      print ("Parent attribute :", </a:t>
            </a:r>
            <a:r>
              <a:rPr lang="en-US" dirty="0" err="1"/>
              <a:t>Parent.parentAttr</a:t>
            </a:r>
            <a:r>
              <a:rPr lang="en-US" dirty="0"/>
              <a:t>)</a:t>
            </a:r>
          </a:p>
          <a:p>
            <a:endParaRPr lang="en-US" dirty="0"/>
          </a:p>
          <a:p>
            <a:r>
              <a:rPr lang="en-US" dirty="0"/>
              <a:t>class Child(Parent): # define child class</a:t>
            </a:r>
          </a:p>
          <a:p>
            <a:r>
              <a:rPr lang="en-US" dirty="0"/>
              <a:t>   def __</a:t>
            </a:r>
            <a:r>
              <a:rPr lang="en-US" dirty="0" err="1"/>
              <a:t>init</a:t>
            </a:r>
            <a:r>
              <a:rPr lang="en-US" dirty="0"/>
              <a:t>__(self):</a:t>
            </a:r>
          </a:p>
          <a:p>
            <a:r>
              <a:rPr lang="en-US" dirty="0"/>
              <a:t>      print ("Calling child constructor")</a:t>
            </a:r>
          </a:p>
          <a:p>
            <a:endParaRPr lang="en-US" dirty="0"/>
          </a:p>
          <a:p>
            <a:r>
              <a:rPr lang="en-US" dirty="0"/>
              <a:t>   def </a:t>
            </a:r>
            <a:r>
              <a:rPr lang="en-US" dirty="0" err="1"/>
              <a:t>childMethod</a:t>
            </a:r>
            <a:r>
              <a:rPr lang="en-US" dirty="0"/>
              <a:t>(self):</a:t>
            </a:r>
          </a:p>
          <a:p>
            <a:r>
              <a:rPr lang="en-US" dirty="0"/>
              <a:t>      print ('Calling child method')</a:t>
            </a:r>
          </a:p>
          <a:p>
            <a:endParaRPr lang="en-US" dirty="0"/>
          </a:p>
          <a:p>
            <a:r>
              <a:rPr lang="en-US" dirty="0"/>
              <a:t>c = Child()          # instance of child</a:t>
            </a:r>
          </a:p>
          <a:p>
            <a:r>
              <a:rPr lang="en-US" dirty="0" err="1"/>
              <a:t>c.childMethod</a:t>
            </a:r>
            <a:r>
              <a:rPr lang="en-US" dirty="0"/>
              <a:t>()      # child calls its method</a:t>
            </a:r>
          </a:p>
          <a:p>
            <a:r>
              <a:rPr lang="en-US" dirty="0" err="1"/>
              <a:t>c.parentMethod</a:t>
            </a:r>
            <a:r>
              <a:rPr lang="en-US" dirty="0"/>
              <a:t>()     # calls parent's method</a:t>
            </a:r>
          </a:p>
          <a:p>
            <a:r>
              <a:rPr lang="en-US" dirty="0" err="1"/>
              <a:t>c.setAttr</a:t>
            </a:r>
            <a:r>
              <a:rPr lang="en-US" dirty="0"/>
              <a:t>(200)       # again call parent's method</a:t>
            </a:r>
          </a:p>
          <a:p>
            <a:r>
              <a:rPr lang="en-US" dirty="0" err="1"/>
              <a:t>c.getAttr</a:t>
            </a:r>
            <a:r>
              <a:rPr lang="en-US" dirty="0"/>
              <a:t>()          # again call parent's method</a:t>
            </a:r>
          </a:p>
        </p:txBody>
      </p:sp>
    </p:spTree>
    <p:extLst>
      <p:ext uri="{BB962C8B-B14F-4D97-AF65-F5344CB8AC3E}">
        <p14:creationId xmlns:p14="http://schemas.microsoft.com/office/powerpoint/2010/main" val="3639437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76730-B44D-4530-8606-733B9DE5FE3D}"/>
              </a:ext>
            </a:extLst>
          </p:cNvPr>
          <p:cNvSpPr>
            <a:spLocks noGrp="1"/>
          </p:cNvSpPr>
          <p:nvPr>
            <p:ph type="title"/>
          </p:nvPr>
        </p:nvSpPr>
        <p:spPr/>
        <p:txBody>
          <a:bodyPr/>
          <a:lstStyle/>
          <a:p>
            <a:r>
              <a:rPr lang="en-US" dirty="0"/>
              <a:t>Regular expression</a:t>
            </a:r>
          </a:p>
        </p:txBody>
      </p:sp>
      <p:sp>
        <p:nvSpPr>
          <p:cNvPr id="3" name="Content Placeholder 2">
            <a:extLst>
              <a:ext uri="{FF2B5EF4-FFF2-40B4-BE49-F238E27FC236}">
                <a16:creationId xmlns:a16="http://schemas.microsoft.com/office/drawing/2014/main" id="{E59B55BC-06C5-4464-AB11-1F42742E2CFA}"/>
              </a:ext>
            </a:extLst>
          </p:cNvPr>
          <p:cNvSpPr>
            <a:spLocks noGrp="1"/>
          </p:cNvSpPr>
          <p:nvPr>
            <p:ph idx="1"/>
          </p:nvPr>
        </p:nvSpPr>
        <p:spPr/>
        <p:txBody>
          <a:bodyPr/>
          <a:lstStyle/>
          <a:p>
            <a:r>
              <a:rPr lang="en-US" dirty="0"/>
              <a:t>A </a:t>
            </a:r>
            <a:r>
              <a:rPr lang="en-US" i="1" dirty="0"/>
              <a:t>regular expression</a:t>
            </a:r>
            <a:r>
              <a:rPr lang="en-US" dirty="0"/>
              <a:t> is a special sequence of characters that helps you match or find other strings or sets of strings, using a specialized syntax held in a pattern. Regular expressions are widely used in UNIX world.</a:t>
            </a:r>
          </a:p>
          <a:p>
            <a:r>
              <a:rPr lang="en-US" dirty="0"/>
              <a:t>To avoid any confusion while dealing with regular expressions, we would use Raw Strings as </a:t>
            </a:r>
            <a:r>
              <a:rPr lang="en-US" b="1" dirty="0" err="1"/>
              <a:t>r'expression</a:t>
            </a:r>
            <a:r>
              <a:rPr lang="en-US" b="1" dirty="0"/>
              <a:t>'</a:t>
            </a:r>
            <a:r>
              <a:rPr lang="en-US" dirty="0"/>
              <a:t>.</a:t>
            </a:r>
          </a:p>
        </p:txBody>
      </p:sp>
    </p:spTree>
    <p:extLst>
      <p:ext uri="{BB962C8B-B14F-4D97-AF65-F5344CB8AC3E}">
        <p14:creationId xmlns:p14="http://schemas.microsoft.com/office/powerpoint/2010/main" val="2311687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06AF6-6C7B-4A93-BF05-D1A5DC61AAB8}"/>
              </a:ext>
            </a:extLst>
          </p:cNvPr>
          <p:cNvSpPr>
            <a:spLocks noGrp="1"/>
          </p:cNvSpPr>
          <p:nvPr>
            <p:ph type="title"/>
          </p:nvPr>
        </p:nvSpPr>
        <p:spPr>
          <a:xfrm>
            <a:off x="1075509" y="2311345"/>
            <a:ext cx="3888377" cy="1450757"/>
          </a:xfrm>
        </p:spPr>
        <p:txBody>
          <a:bodyPr>
            <a:normAutofit fontScale="90000"/>
          </a:bodyPr>
          <a:lstStyle/>
          <a:p>
            <a:r>
              <a:rPr lang="en-US" dirty="0"/>
              <a:t>Basic patterns that match single chars</a:t>
            </a:r>
          </a:p>
        </p:txBody>
      </p:sp>
      <p:graphicFrame>
        <p:nvGraphicFramePr>
          <p:cNvPr id="10" name="Content Placeholder 9">
            <a:extLst>
              <a:ext uri="{FF2B5EF4-FFF2-40B4-BE49-F238E27FC236}">
                <a16:creationId xmlns:a16="http://schemas.microsoft.com/office/drawing/2014/main" id="{B50F21FD-FC8A-499F-8AE0-8A39CE1BDFF2}"/>
              </a:ext>
            </a:extLst>
          </p:cNvPr>
          <p:cNvGraphicFramePr>
            <a:graphicFrameLocks noGrp="1"/>
          </p:cNvGraphicFramePr>
          <p:nvPr>
            <p:ph idx="1"/>
            <p:extLst>
              <p:ext uri="{D42A27DB-BD31-4B8C-83A1-F6EECF244321}">
                <p14:modId xmlns:p14="http://schemas.microsoft.com/office/powerpoint/2010/main" val="999904349"/>
              </p:ext>
            </p:extLst>
          </p:nvPr>
        </p:nvGraphicFramePr>
        <p:xfrm>
          <a:off x="6313714" y="0"/>
          <a:ext cx="5445775" cy="6267835"/>
        </p:xfrm>
        <a:graphic>
          <a:graphicData uri="http://schemas.openxmlformats.org/drawingml/2006/table">
            <a:tbl>
              <a:tblPr>
                <a:tableStyleId>{5C22544A-7EE6-4342-B048-85BDC9FD1C3A}</a:tableStyleId>
              </a:tblPr>
              <a:tblGrid>
                <a:gridCol w="522197">
                  <a:extLst>
                    <a:ext uri="{9D8B030D-6E8A-4147-A177-3AD203B41FA5}">
                      <a16:colId xmlns:a16="http://schemas.microsoft.com/office/drawing/2014/main" val="268719680"/>
                    </a:ext>
                  </a:extLst>
                </a:gridCol>
                <a:gridCol w="4923578">
                  <a:extLst>
                    <a:ext uri="{9D8B030D-6E8A-4147-A177-3AD203B41FA5}">
                      <a16:colId xmlns:a16="http://schemas.microsoft.com/office/drawing/2014/main" val="3096026910"/>
                    </a:ext>
                  </a:extLst>
                </a:gridCol>
              </a:tblGrid>
              <a:tr h="237275">
                <a:tc>
                  <a:txBody>
                    <a:bodyPr/>
                    <a:lstStyle/>
                    <a:p>
                      <a:pPr algn="l" fontAlgn="b"/>
                      <a:r>
                        <a:rPr lang="en-US" sz="1400" u="none" strike="noStrike">
                          <a:effectLst/>
                        </a:rPr>
                        <a:t>S.No.</a:t>
                      </a:r>
                      <a:endParaRPr lang="en-US" sz="1400" b="1" i="0" u="none" strike="noStrike">
                        <a:solidFill>
                          <a:srgbClr val="313131"/>
                        </a:solidFill>
                        <a:effectLst/>
                        <a:latin typeface="Calibri" panose="020F0502020204030204" pitchFamily="34" charset="0"/>
                      </a:endParaRPr>
                    </a:p>
                  </a:txBody>
                  <a:tcPr marL="4969" marR="4969" marT="4969" marB="23850" anchor="b"/>
                </a:tc>
                <a:tc>
                  <a:txBody>
                    <a:bodyPr/>
                    <a:lstStyle/>
                    <a:p>
                      <a:pPr algn="l" fontAlgn="b"/>
                      <a:r>
                        <a:rPr lang="en-US" sz="1400" u="none" strike="noStrike">
                          <a:effectLst/>
                        </a:rPr>
                        <a:t>Expression &amp; Matches</a:t>
                      </a:r>
                      <a:endParaRPr lang="en-US" sz="1400" b="1" i="0" u="none" strike="noStrike">
                        <a:solidFill>
                          <a:srgbClr val="313131"/>
                        </a:solidFill>
                        <a:effectLst/>
                        <a:latin typeface="Calibri" panose="020F0502020204030204" pitchFamily="34" charset="0"/>
                      </a:endParaRPr>
                    </a:p>
                  </a:txBody>
                  <a:tcPr marL="4969" marR="4969" marT="4969" marB="23850" anchor="b"/>
                </a:tc>
                <a:extLst>
                  <a:ext uri="{0D108BD9-81ED-4DB2-BD59-A6C34878D82A}">
                    <a16:rowId xmlns:a16="http://schemas.microsoft.com/office/drawing/2014/main" val="463128600"/>
                  </a:ext>
                </a:extLst>
              </a:tr>
              <a:tr h="237275">
                <a:tc>
                  <a:txBody>
                    <a:bodyPr/>
                    <a:lstStyle/>
                    <a:p>
                      <a:pPr algn="r" fontAlgn="b"/>
                      <a:r>
                        <a:rPr lang="en-US" sz="1400" u="none" strike="noStrike">
                          <a:effectLst/>
                        </a:rPr>
                        <a:t>1</a:t>
                      </a:r>
                      <a:endParaRPr lang="en-US" sz="1400" b="0" i="0" u="none" strike="noStrike">
                        <a:solidFill>
                          <a:srgbClr val="313131"/>
                        </a:solidFill>
                        <a:effectLst/>
                        <a:latin typeface="Calibri" panose="020F0502020204030204" pitchFamily="34" charset="0"/>
                      </a:endParaRPr>
                    </a:p>
                  </a:txBody>
                  <a:tcPr marL="4969" marR="4969" marT="4969" marB="23850" anchor="b"/>
                </a:tc>
                <a:tc>
                  <a:txBody>
                    <a:bodyPr/>
                    <a:lstStyle/>
                    <a:p>
                      <a:pPr algn="l" fontAlgn="b"/>
                      <a:r>
                        <a:rPr lang="en-US" sz="1400" u="none" strike="noStrike">
                          <a:effectLst/>
                        </a:rPr>
                        <a:t>a, X, 9, &lt;</a:t>
                      </a:r>
                      <a:endParaRPr lang="en-US" sz="1400" b="1" i="0" u="none" strike="noStrike">
                        <a:solidFill>
                          <a:srgbClr val="000000"/>
                        </a:solidFill>
                        <a:effectLst/>
                        <a:latin typeface="Calibri" panose="020F0502020204030204" pitchFamily="34" charset="0"/>
                      </a:endParaRPr>
                    </a:p>
                  </a:txBody>
                  <a:tcPr marL="4969" marR="4969" marT="4969" marB="23850" anchor="b"/>
                </a:tc>
                <a:extLst>
                  <a:ext uri="{0D108BD9-81ED-4DB2-BD59-A6C34878D82A}">
                    <a16:rowId xmlns:a16="http://schemas.microsoft.com/office/drawing/2014/main" val="3976654225"/>
                  </a:ext>
                </a:extLst>
              </a:tr>
              <a:tr h="237275">
                <a:tc>
                  <a:txBody>
                    <a:bodyPr/>
                    <a:lstStyle/>
                    <a:p>
                      <a:pPr algn="l" fontAlgn="b"/>
                      <a:endParaRPr lang="en-US" sz="1400" b="0" i="0" u="none" strike="noStrike">
                        <a:solidFill>
                          <a:srgbClr val="000000"/>
                        </a:solidFill>
                        <a:effectLst/>
                        <a:latin typeface="Calibri" panose="020F0502020204030204" pitchFamily="34" charset="0"/>
                      </a:endParaRPr>
                    </a:p>
                  </a:txBody>
                  <a:tcPr marL="4969" marR="4969" marT="4969" marB="23850" anchor="b"/>
                </a:tc>
                <a:tc>
                  <a:txBody>
                    <a:bodyPr/>
                    <a:lstStyle/>
                    <a:p>
                      <a:pPr algn="l" fontAlgn="b"/>
                      <a:r>
                        <a:rPr lang="en-US" sz="1400" u="none" strike="noStrike">
                          <a:effectLst/>
                        </a:rPr>
                        <a:t>ordinary characters just match themselves exactly.</a:t>
                      </a:r>
                      <a:endParaRPr lang="en-US" sz="1400" b="0" i="0" u="none" strike="noStrike">
                        <a:solidFill>
                          <a:srgbClr val="000000"/>
                        </a:solidFill>
                        <a:effectLst/>
                        <a:latin typeface="Calibri" panose="020F0502020204030204" pitchFamily="34" charset="0"/>
                      </a:endParaRPr>
                    </a:p>
                  </a:txBody>
                  <a:tcPr marL="4969" marR="4969" marT="4969" marB="23850" anchor="b"/>
                </a:tc>
                <a:extLst>
                  <a:ext uri="{0D108BD9-81ED-4DB2-BD59-A6C34878D82A}">
                    <a16:rowId xmlns:a16="http://schemas.microsoft.com/office/drawing/2014/main" val="1085443662"/>
                  </a:ext>
                </a:extLst>
              </a:tr>
              <a:tr h="237275">
                <a:tc>
                  <a:txBody>
                    <a:bodyPr/>
                    <a:lstStyle/>
                    <a:p>
                      <a:pPr algn="r" fontAlgn="b"/>
                      <a:r>
                        <a:rPr lang="en-US" sz="1400" u="none" strike="noStrike">
                          <a:effectLst/>
                        </a:rPr>
                        <a:t>2</a:t>
                      </a:r>
                      <a:endParaRPr lang="en-US" sz="1400" b="0" i="0" u="none" strike="noStrike">
                        <a:solidFill>
                          <a:srgbClr val="313131"/>
                        </a:solidFill>
                        <a:effectLst/>
                        <a:latin typeface="Calibri" panose="020F0502020204030204" pitchFamily="34" charset="0"/>
                      </a:endParaRPr>
                    </a:p>
                  </a:txBody>
                  <a:tcPr marL="4969" marR="4969" marT="4969" marB="23850" anchor="b"/>
                </a:tc>
                <a:tc>
                  <a:txBody>
                    <a:bodyPr/>
                    <a:lstStyle/>
                    <a:p>
                      <a:pPr algn="l" fontAlgn="b"/>
                      <a:r>
                        <a:rPr lang="en-US" sz="1400" u="none" strike="noStrike">
                          <a:effectLst/>
                        </a:rPr>
                        <a:t>. (a period)</a:t>
                      </a:r>
                      <a:endParaRPr lang="en-US" sz="1400" b="1" i="0" u="none" strike="noStrike">
                        <a:solidFill>
                          <a:srgbClr val="000000"/>
                        </a:solidFill>
                        <a:effectLst/>
                        <a:latin typeface="Calibri" panose="020F0502020204030204" pitchFamily="34" charset="0"/>
                      </a:endParaRPr>
                    </a:p>
                  </a:txBody>
                  <a:tcPr marL="4969" marR="4969" marT="4969" marB="23850" anchor="b"/>
                </a:tc>
                <a:extLst>
                  <a:ext uri="{0D108BD9-81ED-4DB2-BD59-A6C34878D82A}">
                    <a16:rowId xmlns:a16="http://schemas.microsoft.com/office/drawing/2014/main" val="31206534"/>
                  </a:ext>
                </a:extLst>
              </a:tr>
              <a:tr h="237275">
                <a:tc>
                  <a:txBody>
                    <a:bodyPr/>
                    <a:lstStyle/>
                    <a:p>
                      <a:pPr algn="l" fontAlgn="b"/>
                      <a:endParaRPr lang="en-US" sz="1400" b="0" i="0" u="none" strike="noStrike">
                        <a:solidFill>
                          <a:srgbClr val="000000"/>
                        </a:solidFill>
                        <a:effectLst/>
                        <a:latin typeface="Calibri" panose="020F0502020204030204" pitchFamily="34" charset="0"/>
                      </a:endParaRPr>
                    </a:p>
                  </a:txBody>
                  <a:tcPr marL="4969" marR="4969" marT="4969" marB="23850" anchor="b"/>
                </a:tc>
                <a:tc>
                  <a:txBody>
                    <a:bodyPr/>
                    <a:lstStyle/>
                    <a:p>
                      <a:pPr algn="l" fontAlgn="b"/>
                      <a:r>
                        <a:rPr lang="en-US" sz="1400" u="none" strike="noStrike" dirty="0">
                          <a:effectLst/>
                        </a:rPr>
                        <a:t>matches any single character except newline '\n'</a:t>
                      </a:r>
                      <a:endParaRPr lang="en-US" sz="1400" b="0" i="0" u="none" strike="noStrike" dirty="0">
                        <a:solidFill>
                          <a:srgbClr val="000000"/>
                        </a:solidFill>
                        <a:effectLst/>
                        <a:latin typeface="Calibri" panose="020F0502020204030204" pitchFamily="34" charset="0"/>
                      </a:endParaRPr>
                    </a:p>
                  </a:txBody>
                  <a:tcPr marL="4969" marR="4969" marT="4969" marB="23850" anchor="b"/>
                </a:tc>
                <a:extLst>
                  <a:ext uri="{0D108BD9-81ED-4DB2-BD59-A6C34878D82A}">
                    <a16:rowId xmlns:a16="http://schemas.microsoft.com/office/drawing/2014/main" val="3510744580"/>
                  </a:ext>
                </a:extLst>
              </a:tr>
              <a:tr h="237275">
                <a:tc>
                  <a:txBody>
                    <a:bodyPr/>
                    <a:lstStyle/>
                    <a:p>
                      <a:pPr algn="r" fontAlgn="b"/>
                      <a:r>
                        <a:rPr lang="en-US" sz="1400" u="none" strike="noStrike">
                          <a:effectLst/>
                        </a:rPr>
                        <a:t>3</a:t>
                      </a:r>
                      <a:endParaRPr lang="en-US" sz="1400" b="0" i="0" u="none" strike="noStrike">
                        <a:solidFill>
                          <a:srgbClr val="313131"/>
                        </a:solidFill>
                        <a:effectLst/>
                        <a:latin typeface="Calibri" panose="020F0502020204030204" pitchFamily="34" charset="0"/>
                      </a:endParaRPr>
                    </a:p>
                  </a:txBody>
                  <a:tcPr marL="4969" marR="4969" marT="4969" marB="23850" anchor="b"/>
                </a:tc>
                <a:tc>
                  <a:txBody>
                    <a:bodyPr/>
                    <a:lstStyle/>
                    <a:p>
                      <a:pPr algn="l" fontAlgn="b"/>
                      <a:r>
                        <a:rPr lang="en-US" sz="1400" u="none" strike="noStrike">
                          <a:effectLst/>
                        </a:rPr>
                        <a:t>\w</a:t>
                      </a:r>
                      <a:endParaRPr lang="en-US" sz="1400" b="1" i="0" u="none" strike="noStrike">
                        <a:solidFill>
                          <a:srgbClr val="000000"/>
                        </a:solidFill>
                        <a:effectLst/>
                        <a:latin typeface="Calibri" panose="020F0502020204030204" pitchFamily="34" charset="0"/>
                      </a:endParaRPr>
                    </a:p>
                  </a:txBody>
                  <a:tcPr marL="4969" marR="4969" marT="4969" marB="23850" anchor="b"/>
                </a:tc>
                <a:extLst>
                  <a:ext uri="{0D108BD9-81ED-4DB2-BD59-A6C34878D82A}">
                    <a16:rowId xmlns:a16="http://schemas.microsoft.com/office/drawing/2014/main" val="2424474339"/>
                  </a:ext>
                </a:extLst>
              </a:tr>
              <a:tr h="423165">
                <a:tc>
                  <a:txBody>
                    <a:bodyPr/>
                    <a:lstStyle/>
                    <a:p>
                      <a:pPr algn="l" fontAlgn="b"/>
                      <a:endParaRPr lang="en-US" sz="1400" b="0" i="0" u="none" strike="noStrike">
                        <a:solidFill>
                          <a:srgbClr val="000000"/>
                        </a:solidFill>
                        <a:effectLst/>
                        <a:latin typeface="Calibri" panose="020F0502020204030204" pitchFamily="34" charset="0"/>
                      </a:endParaRPr>
                    </a:p>
                  </a:txBody>
                  <a:tcPr marL="4969" marR="4969" marT="4969" marB="23850" anchor="b"/>
                </a:tc>
                <a:tc>
                  <a:txBody>
                    <a:bodyPr/>
                    <a:lstStyle/>
                    <a:p>
                      <a:pPr algn="l" fontAlgn="b"/>
                      <a:r>
                        <a:rPr lang="en-US" sz="1400" u="none" strike="noStrike">
                          <a:effectLst/>
                        </a:rPr>
                        <a:t>matches a "word" character: a letter or digit or underbar [a-zA-Z0-9_].</a:t>
                      </a:r>
                      <a:endParaRPr lang="en-US" sz="1400" b="0" i="0" u="none" strike="noStrike">
                        <a:solidFill>
                          <a:srgbClr val="000000"/>
                        </a:solidFill>
                        <a:effectLst/>
                        <a:latin typeface="Calibri" panose="020F0502020204030204" pitchFamily="34" charset="0"/>
                      </a:endParaRPr>
                    </a:p>
                  </a:txBody>
                  <a:tcPr marL="4969" marR="4969" marT="4969" marB="23850" anchor="b"/>
                </a:tc>
                <a:extLst>
                  <a:ext uri="{0D108BD9-81ED-4DB2-BD59-A6C34878D82A}">
                    <a16:rowId xmlns:a16="http://schemas.microsoft.com/office/drawing/2014/main" val="3468841822"/>
                  </a:ext>
                </a:extLst>
              </a:tr>
              <a:tr h="237275">
                <a:tc>
                  <a:txBody>
                    <a:bodyPr/>
                    <a:lstStyle/>
                    <a:p>
                      <a:pPr algn="r" fontAlgn="b"/>
                      <a:r>
                        <a:rPr lang="en-US" sz="1400" u="none" strike="noStrike">
                          <a:effectLst/>
                        </a:rPr>
                        <a:t>4</a:t>
                      </a:r>
                      <a:endParaRPr lang="en-US" sz="1400" b="0" i="0" u="none" strike="noStrike">
                        <a:solidFill>
                          <a:srgbClr val="313131"/>
                        </a:solidFill>
                        <a:effectLst/>
                        <a:latin typeface="Calibri" panose="020F0502020204030204" pitchFamily="34" charset="0"/>
                      </a:endParaRPr>
                    </a:p>
                  </a:txBody>
                  <a:tcPr marL="4969" marR="4969" marT="4969" marB="23850" anchor="b"/>
                </a:tc>
                <a:tc>
                  <a:txBody>
                    <a:bodyPr/>
                    <a:lstStyle/>
                    <a:p>
                      <a:pPr algn="l" fontAlgn="b"/>
                      <a:r>
                        <a:rPr lang="en-US" sz="1400" u="none" strike="noStrike">
                          <a:effectLst/>
                        </a:rPr>
                        <a:t>\W</a:t>
                      </a:r>
                      <a:endParaRPr lang="en-US" sz="1400" b="1" i="0" u="none" strike="noStrike">
                        <a:solidFill>
                          <a:srgbClr val="000000"/>
                        </a:solidFill>
                        <a:effectLst/>
                        <a:latin typeface="Calibri" panose="020F0502020204030204" pitchFamily="34" charset="0"/>
                      </a:endParaRPr>
                    </a:p>
                  </a:txBody>
                  <a:tcPr marL="4969" marR="4969" marT="4969" marB="23850" anchor="b"/>
                </a:tc>
                <a:extLst>
                  <a:ext uri="{0D108BD9-81ED-4DB2-BD59-A6C34878D82A}">
                    <a16:rowId xmlns:a16="http://schemas.microsoft.com/office/drawing/2014/main" val="1283006879"/>
                  </a:ext>
                </a:extLst>
              </a:tr>
              <a:tr h="237275">
                <a:tc>
                  <a:txBody>
                    <a:bodyPr/>
                    <a:lstStyle/>
                    <a:p>
                      <a:pPr algn="l" fontAlgn="b"/>
                      <a:endParaRPr lang="en-US" sz="1400" b="0" i="0" u="none" strike="noStrike">
                        <a:solidFill>
                          <a:srgbClr val="000000"/>
                        </a:solidFill>
                        <a:effectLst/>
                        <a:latin typeface="Calibri" panose="020F0502020204030204" pitchFamily="34" charset="0"/>
                      </a:endParaRPr>
                    </a:p>
                  </a:txBody>
                  <a:tcPr marL="4969" marR="4969" marT="4969" marB="23850" anchor="b"/>
                </a:tc>
                <a:tc>
                  <a:txBody>
                    <a:bodyPr/>
                    <a:lstStyle/>
                    <a:p>
                      <a:pPr algn="l" fontAlgn="b"/>
                      <a:r>
                        <a:rPr lang="en-US" sz="1400" u="none" strike="noStrike">
                          <a:effectLst/>
                        </a:rPr>
                        <a:t>matches any non-word character.</a:t>
                      </a:r>
                      <a:endParaRPr lang="en-US" sz="1400" b="0" i="0" u="none" strike="noStrike">
                        <a:solidFill>
                          <a:srgbClr val="000000"/>
                        </a:solidFill>
                        <a:effectLst/>
                        <a:latin typeface="Calibri" panose="020F0502020204030204" pitchFamily="34" charset="0"/>
                      </a:endParaRPr>
                    </a:p>
                  </a:txBody>
                  <a:tcPr marL="4969" marR="4969" marT="4969" marB="23850" anchor="b"/>
                </a:tc>
                <a:extLst>
                  <a:ext uri="{0D108BD9-81ED-4DB2-BD59-A6C34878D82A}">
                    <a16:rowId xmlns:a16="http://schemas.microsoft.com/office/drawing/2014/main" val="3692768180"/>
                  </a:ext>
                </a:extLst>
              </a:tr>
              <a:tr h="237275">
                <a:tc>
                  <a:txBody>
                    <a:bodyPr/>
                    <a:lstStyle/>
                    <a:p>
                      <a:pPr algn="r" fontAlgn="b"/>
                      <a:r>
                        <a:rPr lang="en-US" sz="1400" u="none" strike="noStrike">
                          <a:effectLst/>
                        </a:rPr>
                        <a:t>5</a:t>
                      </a:r>
                      <a:endParaRPr lang="en-US" sz="1400" b="0" i="0" u="none" strike="noStrike">
                        <a:solidFill>
                          <a:srgbClr val="313131"/>
                        </a:solidFill>
                        <a:effectLst/>
                        <a:latin typeface="Calibri" panose="020F0502020204030204" pitchFamily="34" charset="0"/>
                      </a:endParaRPr>
                    </a:p>
                  </a:txBody>
                  <a:tcPr marL="4969" marR="4969" marT="4969" marB="23850" anchor="b"/>
                </a:tc>
                <a:tc>
                  <a:txBody>
                    <a:bodyPr/>
                    <a:lstStyle/>
                    <a:p>
                      <a:pPr algn="l" fontAlgn="b"/>
                      <a:r>
                        <a:rPr lang="en-US" sz="1400" u="none" strike="noStrike">
                          <a:effectLst/>
                        </a:rPr>
                        <a:t>\b</a:t>
                      </a:r>
                      <a:endParaRPr lang="en-US" sz="1400" b="1" i="0" u="none" strike="noStrike">
                        <a:solidFill>
                          <a:srgbClr val="000000"/>
                        </a:solidFill>
                        <a:effectLst/>
                        <a:latin typeface="Calibri" panose="020F0502020204030204" pitchFamily="34" charset="0"/>
                      </a:endParaRPr>
                    </a:p>
                  </a:txBody>
                  <a:tcPr marL="4969" marR="4969" marT="4969" marB="23850" anchor="b"/>
                </a:tc>
                <a:extLst>
                  <a:ext uri="{0D108BD9-81ED-4DB2-BD59-A6C34878D82A}">
                    <a16:rowId xmlns:a16="http://schemas.microsoft.com/office/drawing/2014/main" val="1582520197"/>
                  </a:ext>
                </a:extLst>
              </a:tr>
              <a:tr h="237275">
                <a:tc>
                  <a:txBody>
                    <a:bodyPr/>
                    <a:lstStyle/>
                    <a:p>
                      <a:pPr algn="l" fontAlgn="b"/>
                      <a:endParaRPr lang="en-US" sz="1400" b="0" i="0" u="none" strike="noStrike">
                        <a:solidFill>
                          <a:srgbClr val="000000"/>
                        </a:solidFill>
                        <a:effectLst/>
                        <a:latin typeface="Calibri" panose="020F0502020204030204" pitchFamily="34" charset="0"/>
                      </a:endParaRPr>
                    </a:p>
                  </a:txBody>
                  <a:tcPr marL="4969" marR="4969" marT="4969" marB="23850" anchor="b"/>
                </a:tc>
                <a:tc>
                  <a:txBody>
                    <a:bodyPr/>
                    <a:lstStyle/>
                    <a:p>
                      <a:pPr algn="l" fontAlgn="b"/>
                      <a:r>
                        <a:rPr lang="en-US" sz="1400" u="none" strike="noStrike">
                          <a:effectLst/>
                        </a:rPr>
                        <a:t>boundary between word and non-word</a:t>
                      </a:r>
                      <a:endParaRPr lang="en-US" sz="1400" b="0" i="0" u="none" strike="noStrike">
                        <a:solidFill>
                          <a:srgbClr val="000000"/>
                        </a:solidFill>
                        <a:effectLst/>
                        <a:latin typeface="Calibri" panose="020F0502020204030204" pitchFamily="34" charset="0"/>
                      </a:endParaRPr>
                    </a:p>
                  </a:txBody>
                  <a:tcPr marL="4969" marR="4969" marT="4969" marB="23850" anchor="b"/>
                </a:tc>
                <a:extLst>
                  <a:ext uri="{0D108BD9-81ED-4DB2-BD59-A6C34878D82A}">
                    <a16:rowId xmlns:a16="http://schemas.microsoft.com/office/drawing/2014/main" val="2970186523"/>
                  </a:ext>
                </a:extLst>
              </a:tr>
              <a:tr h="237275">
                <a:tc>
                  <a:txBody>
                    <a:bodyPr/>
                    <a:lstStyle/>
                    <a:p>
                      <a:pPr algn="r" fontAlgn="b"/>
                      <a:r>
                        <a:rPr lang="en-US" sz="1400" u="none" strike="noStrike">
                          <a:effectLst/>
                        </a:rPr>
                        <a:t>6</a:t>
                      </a:r>
                      <a:endParaRPr lang="en-US" sz="1400" b="0" i="0" u="none" strike="noStrike">
                        <a:solidFill>
                          <a:srgbClr val="313131"/>
                        </a:solidFill>
                        <a:effectLst/>
                        <a:latin typeface="Calibri" panose="020F0502020204030204" pitchFamily="34" charset="0"/>
                      </a:endParaRPr>
                    </a:p>
                  </a:txBody>
                  <a:tcPr marL="4969" marR="4969" marT="4969" marB="23850" anchor="b"/>
                </a:tc>
                <a:tc>
                  <a:txBody>
                    <a:bodyPr/>
                    <a:lstStyle/>
                    <a:p>
                      <a:pPr algn="l" fontAlgn="b"/>
                      <a:r>
                        <a:rPr lang="en-US" sz="1400" u="none" strike="noStrike">
                          <a:effectLst/>
                        </a:rPr>
                        <a:t>\s</a:t>
                      </a:r>
                      <a:endParaRPr lang="en-US" sz="1400" b="1" i="0" u="none" strike="noStrike">
                        <a:solidFill>
                          <a:srgbClr val="000000"/>
                        </a:solidFill>
                        <a:effectLst/>
                        <a:latin typeface="Calibri" panose="020F0502020204030204" pitchFamily="34" charset="0"/>
                      </a:endParaRPr>
                    </a:p>
                  </a:txBody>
                  <a:tcPr marL="4969" marR="4969" marT="4969" marB="23850" anchor="b"/>
                </a:tc>
                <a:extLst>
                  <a:ext uri="{0D108BD9-81ED-4DB2-BD59-A6C34878D82A}">
                    <a16:rowId xmlns:a16="http://schemas.microsoft.com/office/drawing/2014/main" val="4075298152"/>
                  </a:ext>
                </a:extLst>
              </a:tr>
              <a:tr h="237275">
                <a:tc>
                  <a:txBody>
                    <a:bodyPr/>
                    <a:lstStyle/>
                    <a:p>
                      <a:pPr algn="l" fontAlgn="b"/>
                      <a:endParaRPr lang="en-US" sz="1400" b="0" i="0" u="none" strike="noStrike">
                        <a:solidFill>
                          <a:srgbClr val="000000"/>
                        </a:solidFill>
                        <a:effectLst/>
                        <a:latin typeface="Calibri" panose="020F0502020204030204" pitchFamily="34" charset="0"/>
                      </a:endParaRPr>
                    </a:p>
                  </a:txBody>
                  <a:tcPr marL="4969" marR="4969" marT="4969" marB="23850" anchor="b"/>
                </a:tc>
                <a:tc>
                  <a:txBody>
                    <a:bodyPr/>
                    <a:lstStyle/>
                    <a:p>
                      <a:pPr algn="l" fontAlgn="b"/>
                      <a:r>
                        <a:rPr lang="en-US" sz="1400" u="none" strike="noStrike">
                          <a:effectLst/>
                        </a:rPr>
                        <a:t>matches a single whitespace character -- space, newline, return, tab</a:t>
                      </a:r>
                      <a:endParaRPr lang="en-US" sz="1400" b="0" i="0" u="none" strike="noStrike">
                        <a:solidFill>
                          <a:srgbClr val="000000"/>
                        </a:solidFill>
                        <a:effectLst/>
                        <a:latin typeface="Calibri" panose="020F0502020204030204" pitchFamily="34" charset="0"/>
                      </a:endParaRPr>
                    </a:p>
                  </a:txBody>
                  <a:tcPr marL="4969" marR="4969" marT="4969" marB="23850" anchor="b"/>
                </a:tc>
                <a:extLst>
                  <a:ext uri="{0D108BD9-81ED-4DB2-BD59-A6C34878D82A}">
                    <a16:rowId xmlns:a16="http://schemas.microsoft.com/office/drawing/2014/main" val="3323657226"/>
                  </a:ext>
                </a:extLst>
              </a:tr>
              <a:tr h="237275">
                <a:tc>
                  <a:txBody>
                    <a:bodyPr/>
                    <a:lstStyle/>
                    <a:p>
                      <a:pPr algn="r" fontAlgn="b"/>
                      <a:r>
                        <a:rPr lang="en-US" sz="1400" u="none" strike="noStrike">
                          <a:effectLst/>
                        </a:rPr>
                        <a:t>7</a:t>
                      </a:r>
                      <a:endParaRPr lang="en-US" sz="1400" b="0" i="0" u="none" strike="noStrike">
                        <a:solidFill>
                          <a:srgbClr val="313131"/>
                        </a:solidFill>
                        <a:effectLst/>
                        <a:latin typeface="Calibri" panose="020F0502020204030204" pitchFamily="34" charset="0"/>
                      </a:endParaRPr>
                    </a:p>
                  </a:txBody>
                  <a:tcPr marL="4969" marR="4969" marT="4969" marB="23850" anchor="b"/>
                </a:tc>
                <a:tc>
                  <a:txBody>
                    <a:bodyPr/>
                    <a:lstStyle/>
                    <a:p>
                      <a:pPr algn="l" fontAlgn="b"/>
                      <a:r>
                        <a:rPr lang="en-US" sz="1400" u="none" strike="noStrike">
                          <a:effectLst/>
                        </a:rPr>
                        <a:t>\S</a:t>
                      </a:r>
                      <a:endParaRPr lang="en-US" sz="1400" b="1" i="0" u="none" strike="noStrike">
                        <a:solidFill>
                          <a:srgbClr val="000000"/>
                        </a:solidFill>
                        <a:effectLst/>
                        <a:latin typeface="Calibri" panose="020F0502020204030204" pitchFamily="34" charset="0"/>
                      </a:endParaRPr>
                    </a:p>
                  </a:txBody>
                  <a:tcPr marL="4969" marR="4969" marT="4969" marB="23850" anchor="b"/>
                </a:tc>
                <a:extLst>
                  <a:ext uri="{0D108BD9-81ED-4DB2-BD59-A6C34878D82A}">
                    <a16:rowId xmlns:a16="http://schemas.microsoft.com/office/drawing/2014/main" val="3283920068"/>
                  </a:ext>
                </a:extLst>
              </a:tr>
              <a:tr h="237275">
                <a:tc>
                  <a:txBody>
                    <a:bodyPr/>
                    <a:lstStyle/>
                    <a:p>
                      <a:pPr algn="l" fontAlgn="b"/>
                      <a:endParaRPr lang="en-US" sz="1400" b="0" i="0" u="none" strike="noStrike">
                        <a:solidFill>
                          <a:srgbClr val="000000"/>
                        </a:solidFill>
                        <a:effectLst/>
                        <a:latin typeface="Calibri" panose="020F0502020204030204" pitchFamily="34" charset="0"/>
                      </a:endParaRPr>
                    </a:p>
                  </a:txBody>
                  <a:tcPr marL="4969" marR="4969" marT="4969" marB="23850" anchor="b"/>
                </a:tc>
                <a:tc>
                  <a:txBody>
                    <a:bodyPr/>
                    <a:lstStyle/>
                    <a:p>
                      <a:pPr algn="l" fontAlgn="b"/>
                      <a:r>
                        <a:rPr lang="en-US" sz="1400" u="none" strike="noStrike">
                          <a:effectLst/>
                        </a:rPr>
                        <a:t>matches any non-whitespace character.</a:t>
                      </a:r>
                      <a:endParaRPr lang="en-US" sz="1400" b="0" i="0" u="none" strike="noStrike">
                        <a:solidFill>
                          <a:srgbClr val="000000"/>
                        </a:solidFill>
                        <a:effectLst/>
                        <a:latin typeface="Calibri" panose="020F0502020204030204" pitchFamily="34" charset="0"/>
                      </a:endParaRPr>
                    </a:p>
                  </a:txBody>
                  <a:tcPr marL="4969" marR="4969" marT="4969" marB="23850" anchor="b"/>
                </a:tc>
                <a:extLst>
                  <a:ext uri="{0D108BD9-81ED-4DB2-BD59-A6C34878D82A}">
                    <a16:rowId xmlns:a16="http://schemas.microsoft.com/office/drawing/2014/main" val="3007510535"/>
                  </a:ext>
                </a:extLst>
              </a:tr>
              <a:tr h="237275">
                <a:tc>
                  <a:txBody>
                    <a:bodyPr/>
                    <a:lstStyle/>
                    <a:p>
                      <a:pPr algn="r" fontAlgn="b"/>
                      <a:r>
                        <a:rPr lang="en-US" sz="1400" u="none" strike="noStrike">
                          <a:effectLst/>
                        </a:rPr>
                        <a:t>8</a:t>
                      </a:r>
                      <a:endParaRPr lang="en-US" sz="1400" b="0" i="0" u="none" strike="noStrike">
                        <a:solidFill>
                          <a:srgbClr val="313131"/>
                        </a:solidFill>
                        <a:effectLst/>
                        <a:latin typeface="Calibri" panose="020F0502020204030204" pitchFamily="34" charset="0"/>
                      </a:endParaRPr>
                    </a:p>
                  </a:txBody>
                  <a:tcPr marL="4969" marR="4969" marT="4969" marB="23850" anchor="b"/>
                </a:tc>
                <a:tc>
                  <a:txBody>
                    <a:bodyPr/>
                    <a:lstStyle/>
                    <a:p>
                      <a:pPr algn="l" fontAlgn="b"/>
                      <a:r>
                        <a:rPr lang="en-US" sz="1400" u="none" strike="noStrike">
                          <a:effectLst/>
                        </a:rPr>
                        <a:t>\t, \n, \r</a:t>
                      </a:r>
                      <a:endParaRPr lang="en-US" sz="1400" b="1" i="0" u="none" strike="noStrike">
                        <a:solidFill>
                          <a:srgbClr val="000000"/>
                        </a:solidFill>
                        <a:effectLst/>
                        <a:latin typeface="Calibri" panose="020F0502020204030204" pitchFamily="34" charset="0"/>
                      </a:endParaRPr>
                    </a:p>
                  </a:txBody>
                  <a:tcPr marL="4969" marR="4969" marT="4969" marB="23850" anchor="b"/>
                </a:tc>
                <a:extLst>
                  <a:ext uri="{0D108BD9-81ED-4DB2-BD59-A6C34878D82A}">
                    <a16:rowId xmlns:a16="http://schemas.microsoft.com/office/drawing/2014/main" val="1860783764"/>
                  </a:ext>
                </a:extLst>
              </a:tr>
              <a:tr h="237275">
                <a:tc>
                  <a:txBody>
                    <a:bodyPr/>
                    <a:lstStyle/>
                    <a:p>
                      <a:pPr algn="l" fontAlgn="b"/>
                      <a:endParaRPr lang="en-US" sz="1400" b="0" i="0" u="none" strike="noStrike">
                        <a:solidFill>
                          <a:srgbClr val="000000"/>
                        </a:solidFill>
                        <a:effectLst/>
                        <a:latin typeface="Calibri" panose="020F0502020204030204" pitchFamily="34" charset="0"/>
                      </a:endParaRPr>
                    </a:p>
                  </a:txBody>
                  <a:tcPr marL="4969" marR="4969" marT="4969" marB="23850" anchor="b"/>
                </a:tc>
                <a:tc>
                  <a:txBody>
                    <a:bodyPr/>
                    <a:lstStyle/>
                    <a:p>
                      <a:pPr algn="l" fontAlgn="b"/>
                      <a:r>
                        <a:rPr lang="en-US" sz="1400" u="none" strike="noStrike">
                          <a:effectLst/>
                        </a:rPr>
                        <a:t>tab, newline, return</a:t>
                      </a:r>
                      <a:endParaRPr lang="en-US" sz="1400" b="0" i="0" u="none" strike="noStrike">
                        <a:solidFill>
                          <a:srgbClr val="000000"/>
                        </a:solidFill>
                        <a:effectLst/>
                        <a:latin typeface="Calibri" panose="020F0502020204030204" pitchFamily="34" charset="0"/>
                      </a:endParaRPr>
                    </a:p>
                  </a:txBody>
                  <a:tcPr marL="4969" marR="4969" marT="4969" marB="23850" anchor="b"/>
                </a:tc>
                <a:extLst>
                  <a:ext uri="{0D108BD9-81ED-4DB2-BD59-A6C34878D82A}">
                    <a16:rowId xmlns:a16="http://schemas.microsoft.com/office/drawing/2014/main" val="1515189019"/>
                  </a:ext>
                </a:extLst>
              </a:tr>
              <a:tr h="237275">
                <a:tc>
                  <a:txBody>
                    <a:bodyPr/>
                    <a:lstStyle/>
                    <a:p>
                      <a:pPr algn="r" fontAlgn="b"/>
                      <a:r>
                        <a:rPr lang="en-US" sz="1400" u="none" strike="noStrike">
                          <a:effectLst/>
                        </a:rPr>
                        <a:t>9</a:t>
                      </a:r>
                      <a:endParaRPr lang="en-US" sz="1400" b="0" i="0" u="none" strike="noStrike">
                        <a:solidFill>
                          <a:srgbClr val="313131"/>
                        </a:solidFill>
                        <a:effectLst/>
                        <a:latin typeface="Calibri" panose="020F0502020204030204" pitchFamily="34" charset="0"/>
                      </a:endParaRPr>
                    </a:p>
                  </a:txBody>
                  <a:tcPr marL="4969" marR="4969" marT="4969" marB="23850" anchor="b"/>
                </a:tc>
                <a:tc>
                  <a:txBody>
                    <a:bodyPr/>
                    <a:lstStyle/>
                    <a:p>
                      <a:pPr algn="l" fontAlgn="b"/>
                      <a:r>
                        <a:rPr lang="en-US" sz="1400" u="none" strike="noStrike">
                          <a:effectLst/>
                        </a:rPr>
                        <a:t>\d</a:t>
                      </a:r>
                      <a:endParaRPr lang="en-US" sz="1400" b="1" i="0" u="none" strike="noStrike">
                        <a:solidFill>
                          <a:srgbClr val="000000"/>
                        </a:solidFill>
                        <a:effectLst/>
                        <a:latin typeface="Calibri" panose="020F0502020204030204" pitchFamily="34" charset="0"/>
                      </a:endParaRPr>
                    </a:p>
                  </a:txBody>
                  <a:tcPr marL="4969" marR="4969" marT="4969" marB="23850" anchor="b"/>
                </a:tc>
                <a:extLst>
                  <a:ext uri="{0D108BD9-81ED-4DB2-BD59-A6C34878D82A}">
                    <a16:rowId xmlns:a16="http://schemas.microsoft.com/office/drawing/2014/main" val="868617619"/>
                  </a:ext>
                </a:extLst>
              </a:tr>
              <a:tr h="237275">
                <a:tc>
                  <a:txBody>
                    <a:bodyPr/>
                    <a:lstStyle/>
                    <a:p>
                      <a:pPr algn="l" fontAlgn="b"/>
                      <a:endParaRPr lang="en-US" sz="1400" b="0" i="0" u="none" strike="noStrike">
                        <a:solidFill>
                          <a:srgbClr val="000000"/>
                        </a:solidFill>
                        <a:effectLst/>
                        <a:latin typeface="Calibri" panose="020F0502020204030204" pitchFamily="34" charset="0"/>
                      </a:endParaRPr>
                    </a:p>
                  </a:txBody>
                  <a:tcPr marL="4969" marR="4969" marT="4969" marB="23850" anchor="b"/>
                </a:tc>
                <a:tc>
                  <a:txBody>
                    <a:bodyPr/>
                    <a:lstStyle/>
                    <a:p>
                      <a:pPr algn="l" fontAlgn="b"/>
                      <a:r>
                        <a:rPr lang="en-US" sz="1400" u="none" strike="noStrike">
                          <a:effectLst/>
                        </a:rPr>
                        <a:t>decimal digit [0-9]</a:t>
                      </a:r>
                      <a:endParaRPr lang="en-US" sz="1400" b="0" i="0" u="none" strike="noStrike">
                        <a:solidFill>
                          <a:srgbClr val="000000"/>
                        </a:solidFill>
                        <a:effectLst/>
                        <a:latin typeface="Calibri" panose="020F0502020204030204" pitchFamily="34" charset="0"/>
                      </a:endParaRPr>
                    </a:p>
                  </a:txBody>
                  <a:tcPr marL="4969" marR="4969" marT="4969" marB="23850" anchor="b"/>
                </a:tc>
                <a:extLst>
                  <a:ext uri="{0D108BD9-81ED-4DB2-BD59-A6C34878D82A}">
                    <a16:rowId xmlns:a16="http://schemas.microsoft.com/office/drawing/2014/main" val="577057658"/>
                  </a:ext>
                </a:extLst>
              </a:tr>
              <a:tr h="237275">
                <a:tc>
                  <a:txBody>
                    <a:bodyPr/>
                    <a:lstStyle/>
                    <a:p>
                      <a:pPr algn="r" fontAlgn="b"/>
                      <a:r>
                        <a:rPr lang="en-US" sz="1400" u="none" strike="noStrike">
                          <a:effectLst/>
                        </a:rPr>
                        <a:t>10</a:t>
                      </a:r>
                      <a:endParaRPr lang="en-US" sz="1400" b="0" i="0" u="none" strike="noStrike">
                        <a:solidFill>
                          <a:srgbClr val="313131"/>
                        </a:solidFill>
                        <a:effectLst/>
                        <a:latin typeface="Calibri" panose="020F0502020204030204" pitchFamily="34" charset="0"/>
                      </a:endParaRPr>
                    </a:p>
                  </a:txBody>
                  <a:tcPr marL="4969" marR="4969" marT="4969" marB="23850" anchor="b"/>
                </a:tc>
                <a:tc>
                  <a:txBody>
                    <a:bodyPr/>
                    <a:lstStyle/>
                    <a:p>
                      <a:pPr algn="l" fontAlgn="b"/>
                      <a:r>
                        <a:rPr lang="en-US" sz="1400" u="none" strike="noStrike">
                          <a:effectLst/>
                        </a:rPr>
                        <a:t>^</a:t>
                      </a:r>
                      <a:endParaRPr lang="en-US" sz="1400" b="1" i="0" u="none" strike="noStrike">
                        <a:solidFill>
                          <a:srgbClr val="000000"/>
                        </a:solidFill>
                        <a:effectLst/>
                        <a:latin typeface="Calibri" panose="020F0502020204030204" pitchFamily="34" charset="0"/>
                      </a:endParaRPr>
                    </a:p>
                  </a:txBody>
                  <a:tcPr marL="4969" marR="4969" marT="4969" marB="23850" anchor="b"/>
                </a:tc>
                <a:extLst>
                  <a:ext uri="{0D108BD9-81ED-4DB2-BD59-A6C34878D82A}">
                    <a16:rowId xmlns:a16="http://schemas.microsoft.com/office/drawing/2014/main" val="513287748"/>
                  </a:ext>
                </a:extLst>
              </a:tr>
              <a:tr h="237275">
                <a:tc>
                  <a:txBody>
                    <a:bodyPr/>
                    <a:lstStyle/>
                    <a:p>
                      <a:pPr algn="l" fontAlgn="b"/>
                      <a:endParaRPr lang="en-US" sz="1400" b="0" i="0" u="none" strike="noStrike">
                        <a:solidFill>
                          <a:srgbClr val="000000"/>
                        </a:solidFill>
                        <a:effectLst/>
                        <a:latin typeface="Calibri" panose="020F0502020204030204" pitchFamily="34" charset="0"/>
                      </a:endParaRPr>
                    </a:p>
                  </a:txBody>
                  <a:tcPr marL="4969" marR="4969" marT="4969" marB="23850" anchor="b"/>
                </a:tc>
                <a:tc>
                  <a:txBody>
                    <a:bodyPr/>
                    <a:lstStyle/>
                    <a:p>
                      <a:pPr algn="l" fontAlgn="b"/>
                      <a:r>
                        <a:rPr lang="en-US" sz="1400" u="none" strike="noStrike">
                          <a:effectLst/>
                        </a:rPr>
                        <a:t>matches start of the string</a:t>
                      </a:r>
                      <a:endParaRPr lang="en-US" sz="1400" b="0" i="0" u="none" strike="noStrike">
                        <a:solidFill>
                          <a:srgbClr val="000000"/>
                        </a:solidFill>
                        <a:effectLst/>
                        <a:latin typeface="Calibri" panose="020F0502020204030204" pitchFamily="34" charset="0"/>
                      </a:endParaRPr>
                    </a:p>
                  </a:txBody>
                  <a:tcPr marL="4969" marR="4969" marT="4969" marB="23850" anchor="b"/>
                </a:tc>
                <a:extLst>
                  <a:ext uri="{0D108BD9-81ED-4DB2-BD59-A6C34878D82A}">
                    <a16:rowId xmlns:a16="http://schemas.microsoft.com/office/drawing/2014/main" val="635604837"/>
                  </a:ext>
                </a:extLst>
              </a:tr>
              <a:tr h="237275">
                <a:tc>
                  <a:txBody>
                    <a:bodyPr/>
                    <a:lstStyle/>
                    <a:p>
                      <a:pPr algn="r" fontAlgn="b"/>
                      <a:r>
                        <a:rPr lang="en-US" sz="1400" u="none" strike="noStrike">
                          <a:effectLst/>
                        </a:rPr>
                        <a:t>11</a:t>
                      </a:r>
                      <a:endParaRPr lang="en-US" sz="1400" b="0" i="0" u="none" strike="noStrike">
                        <a:solidFill>
                          <a:srgbClr val="313131"/>
                        </a:solidFill>
                        <a:effectLst/>
                        <a:latin typeface="Calibri" panose="020F0502020204030204" pitchFamily="34" charset="0"/>
                      </a:endParaRPr>
                    </a:p>
                  </a:txBody>
                  <a:tcPr marL="4969" marR="4969" marT="4969" marB="23850" anchor="b"/>
                </a:tc>
                <a:tc>
                  <a:txBody>
                    <a:bodyPr/>
                    <a:lstStyle/>
                    <a:p>
                      <a:pPr algn="l" fontAlgn="b"/>
                      <a:r>
                        <a:rPr lang="en-US" sz="1400" u="none" strike="noStrike">
                          <a:effectLst/>
                        </a:rPr>
                        <a:t>$</a:t>
                      </a:r>
                      <a:endParaRPr lang="en-US" sz="1400" b="1" i="0" u="none" strike="noStrike">
                        <a:solidFill>
                          <a:srgbClr val="000000"/>
                        </a:solidFill>
                        <a:effectLst/>
                        <a:latin typeface="Calibri" panose="020F0502020204030204" pitchFamily="34" charset="0"/>
                      </a:endParaRPr>
                    </a:p>
                  </a:txBody>
                  <a:tcPr marL="4969" marR="4969" marT="4969" marB="23850" anchor="b"/>
                </a:tc>
                <a:extLst>
                  <a:ext uri="{0D108BD9-81ED-4DB2-BD59-A6C34878D82A}">
                    <a16:rowId xmlns:a16="http://schemas.microsoft.com/office/drawing/2014/main" val="859668280"/>
                  </a:ext>
                </a:extLst>
              </a:tr>
              <a:tr h="237275">
                <a:tc>
                  <a:txBody>
                    <a:bodyPr/>
                    <a:lstStyle/>
                    <a:p>
                      <a:pPr algn="l" fontAlgn="b"/>
                      <a:endParaRPr lang="en-US" sz="1400" b="0" i="0" u="none" strike="noStrike">
                        <a:solidFill>
                          <a:srgbClr val="000000"/>
                        </a:solidFill>
                        <a:effectLst/>
                        <a:latin typeface="Calibri" panose="020F0502020204030204" pitchFamily="34" charset="0"/>
                      </a:endParaRPr>
                    </a:p>
                  </a:txBody>
                  <a:tcPr marL="4969" marR="4969" marT="4969" marB="23850" anchor="b"/>
                </a:tc>
                <a:tc>
                  <a:txBody>
                    <a:bodyPr/>
                    <a:lstStyle/>
                    <a:p>
                      <a:pPr algn="l" fontAlgn="b"/>
                      <a:r>
                        <a:rPr lang="en-US" sz="1400" u="none" strike="noStrike">
                          <a:effectLst/>
                        </a:rPr>
                        <a:t>match the end of the string</a:t>
                      </a:r>
                      <a:endParaRPr lang="en-US" sz="1400" b="0" i="0" u="none" strike="noStrike">
                        <a:solidFill>
                          <a:srgbClr val="000000"/>
                        </a:solidFill>
                        <a:effectLst/>
                        <a:latin typeface="Calibri" panose="020F0502020204030204" pitchFamily="34" charset="0"/>
                      </a:endParaRPr>
                    </a:p>
                  </a:txBody>
                  <a:tcPr marL="4969" marR="4969" marT="4969" marB="23850" anchor="b"/>
                </a:tc>
                <a:extLst>
                  <a:ext uri="{0D108BD9-81ED-4DB2-BD59-A6C34878D82A}">
                    <a16:rowId xmlns:a16="http://schemas.microsoft.com/office/drawing/2014/main" val="1060870676"/>
                  </a:ext>
                </a:extLst>
              </a:tr>
              <a:tr h="237275">
                <a:tc>
                  <a:txBody>
                    <a:bodyPr/>
                    <a:lstStyle/>
                    <a:p>
                      <a:pPr algn="r" fontAlgn="b"/>
                      <a:r>
                        <a:rPr lang="en-US" sz="1400" u="none" strike="noStrike">
                          <a:effectLst/>
                        </a:rPr>
                        <a:t>12</a:t>
                      </a:r>
                      <a:endParaRPr lang="en-US" sz="1400" b="0" i="0" u="none" strike="noStrike">
                        <a:solidFill>
                          <a:srgbClr val="313131"/>
                        </a:solidFill>
                        <a:effectLst/>
                        <a:latin typeface="Calibri" panose="020F0502020204030204" pitchFamily="34" charset="0"/>
                      </a:endParaRPr>
                    </a:p>
                  </a:txBody>
                  <a:tcPr marL="4969" marR="4969" marT="4969" marB="23850" anchor="b"/>
                </a:tc>
                <a:tc>
                  <a:txBody>
                    <a:bodyPr/>
                    <a:lstStyle/>
                    <a:p>
                      <a:pPr algn="l" fontAlgn="b"/>
                      <a:r>
                        <a:rPr lang="en-US" sz="1400" u="none" strike="noStrike">
                          <a:effectLst/>
                        </a:rPr>
                        <a:t>\</a:t>
                      </a:r>
                      <a:endParaRPr lang="en-US" sz="1400" b="1" i="0" u="none" strike="noStrike">
                        <a:solidFill>
                          <a:srgbClr val="000000"/>
                        </a:solidFill>
                        <a:effectLst/>
                        <a:latin typeface="Calibri" panose="020F0502020204030204" pitchFamily="34" charset="0"/>
                      </a:endParaRPr>
                    </a:p>
                  </a:txBody>
                  <a:tcPr marL="4969" marR="4969" marT="4969" marB="23850" anchor="b"/>
                </a:tc>
                <a:extLst>
                  <a:ext uri="{0D108BD9-81ED-4DB2-BD59-A6C34878D82A}">
                    <a16:rowId xmlns:a16="http://schemas.microsoft.com/office/drawing/2014/main" val="3244357757"/>
                  </a:ext>
                </a:extLst>
              </a:tr>
              <a:tr h="237275">
                <a:tc>
                  <a:txBody>
                    <a:bodyPr/>
                    <a:lstStyle/>
                    <a:p>
                      <a:pPr algn="l" fontAlgn="b"/>
                      <a:endParaRPr lang="en-US" sz="1400" b="0" i="0" u="none" strike="noStrike">
                        <a:solidFill>
                          <a:srgbClr val="000000"/>
                        </a:solidFill>
                        <a:effectLst/>
                        <a:latin typeface="Calibri" panose="020F0502020204030204" pitchFamily="34" charset="0"/>
                      </a:endParaRPr>
                    </a:p>
                  </a:txBody>
                  <a:tcPr marL="4969" marR="4969" marT="4969" marB="23850" anchor="b"/>
                </a:tc>
                <a:tc>
                  <a:txBody>
                    <a:bodyPr/>
                    <a:lstStyle/>
                    <a:p>
                      <a:pPr algn="l" fontAlgn="b"/>
                      <a:r>
                        <a:rPr lang="en-US" sz="1400" u="none" strike="noStrike" dirty="0">
                          <a:effectLst/>
                        </a:rPr>
                        <a:t>inhibit the "specialness" of a character.</a:t>
                      </a:r>
                      <a:endParaRPr lang="en-US" sz="1400" b="0" i="0" u="none" strike="noStrike" dirty="0">
                        <a:solidFill>
                          <a:srgbClr val="000000"/>
                        </a:solidFill>
                        <a:effectLst/>
                        <a:latin typeface="Calibri" panose="020F0502020204030204" pitchFamily="34" charset="0"/>
                      </a:endParaRPr>
                    </a:p>
                  </a:txBody>
                  <a:tcPr marL="4969" marR="4969" marT="4969" marB="23850" anchor="b"/>
                </a:tc>
                <a:extLst>
                  <a:ext uri="{0D108BD9-81ED-4DB2-BD59-A6C34878D82A}">
                    <a16:rowId xmlns:a16="http://schemas.microsoft.com/office/drawing/2014/main" val="4108986907"/>
                  </a:ext>
                </a:extLst>
              </a:tr>
            </a:tbl>
          </a:graphicData>
        </a:graphic>
      </p:graphicFrame>
    </p:spTree>
    <p:extLst>
      <p:ext uri="{BB962C8B-B14F-4D97-AF65-F5344CB8AC3E}">
        <p14:creationId xmlns:p14="http://schemas.microsoft.com/office/powerpoint/2010/main" val="617036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C1CA3-9AFD-4953-85EB-161567CC6A78}"/>
              </a:ext>
            </a:extLst>
          </p:cNvPr>
          <p:cNvSpPr>
            <a:spLocks noGrp="1"/>
          </p:cNvSpPr>
          <p:nvPr>
            <p:ph type="title"/>
          </p:nvPr>
        </p:nvSpPr>
        <p:spPr/>
        <p:txBody>
          <a:bodyPr/>
          <a:lstStyle/>
          <a:p>
            <a:r>
              <a:rPr lang="en-US" dirty="0"/>
              <a:t>Matching Versus Searching</a:t>
            </a:r>
          </a:p>
        </p:txBody>
      </p:sp>
      <p:sp>
        <p:nvSpPr>
          <p:cNvPr id="3" name="Content Placeholder 2">
            <a:extLst>
              <a:ext uri="{FF2B5EF4-FFF2-40B4-BE49-F238E27FC236}">
                <a16:creationId xmlns:a16="http://schemas.microsoft.com/office/drawing/2014/main" id="{9566297A-1597-481E-8F42-94D4778F61CD}"/>
              </a:ext>
            </a:extLst>
          </p:cNvPr>
          <p:cNvSpPr>
            <a:spLocks noGrp="1"/>
          </p:cNvSpPr>
          <p:nvPr>
            <p:ph idx="1"/>
          </p:nvPr>
        </p:nvSpPr>
        <p:spPr/>
        <p:txBody>
          <a:bodyPr>
            <a:normAutofit fontScale="92500" lnSpcReduction="20000"/>
          </a:bodyPr>
          <a:lstStyle/>
          <a:p>
            <a:pPr>
              <a:spcBef>
                <a:spcPts val="0"/>
              </a:spcBef>
            </a:pPr>
            <a:r>
              <a:rPr lang="en-US" dirty="0"/>
              <a:t>Python offers two different primitive operations based on regular expressions: </a:t>
            </a:r>
            <a:r>
              <a:rPr lang="en-US" b="1" dirty="0"/>
              <a:t>match</a:t>
            </a:r>
            <a:r>
              <a:rPr lang="en-US" dirty="0"/>
              <a:t> checks for a match only at the beginning of the string, while </a:t>
            </a:r>
            <a:r>
              <a:rPr lang="en-US" b="1" dirty="0"/>
              <a:t>search</a:t>
            </a:r>
            <a:r>
              <a:rPr lang="en-US" dirty="0"/>
              <a:t> checks for a match anywhere in the string.</a:t>
            </a:r>
          </a:p>
          <a:p>
            <a:pPr>
              <a:spcBef>
                <a:spcPts val="0"/>
              </a:spcBef>
            </a:pPr>
            <a:r>
              <a:rPr lang="en-US" dirty="0"/>
              <a:t>import re</a:t>
            </a:r>
          </a:p>
          <a:p>
            <a:pPr>
              <a:spcBef>
                <a:spcPts val="0"/>
              </a:spcBef>
            </a:pPr>
            <a:endParaRPr lang="en-US" dirty="0"/>
          </a:p>
          <a:p>
            <a:pPr>
              <a:spcBef>
                <a:spcPts val="0"/>
              </a:spcBef>
            </a:pPr>
            <a:r>
              <a:rPr lang="en-US" dirty="0"/>
              <a:t>line = "Cats are smarter than dogs";</a:t>
            </a:r>
          </a:p>
          <a:p>
            <a:pPr>
              <a:spcBef>
                <a:spcPts val="0"/>
              </a:spcBef>
            </a:pPr>
            <a:endParaRPr lang="en-US" dirty="0"/>
          </a:p>
          <a:p>
            <a:pPr>
              <a:spcBef>
                <a:spcPts val="0"/>
              </a:spcBef>
            </a:pPr>
            <a:r>
              <a:rPr lang="en-US" dirty="0" err="1"/>
              <a:t>matchObj</a:t>
            </a:r>
            <a:r>
              <a:rPr lang="en-US" dirty="0"/>
              <a:t> = </a:t>
            </a:r>
            <a:r>
              <a:rPr lang="en-US" dirty="0" err="1"/>
              <a:t>re.match</a:t>
            </a:r>
            <a:r>
              <a:rPr lang="en-US" dirty="0"/>
              <a:t>( </a:t>
            </a:r>
            <a:r>
              <a:rPr lang="en-US" dirty="0" err="1"/>
              <a:t>r'dogs</a:t>
            </a:r>
            <a:r>
              <a:rPr lang="en-US" dirty="0"/>
              <a:t>', line, </a:t>
            </a:r>
            <a:r>
              <a:rPr lang="en-US" dirty="0" err="1"/>
              <a:t>re.M|re.I</a:t>
            </a:r>
            <a:r>
              <a:rPr lang="en-US" dirty="0"/>
              <a:t>)</a:t>
            </a:r>
          </a:p>
          <a:p>
            <a:pPr>
              <a:spcBef>
                <a:spcPts val="0"/>
              </a:spcBef>
            </a:pPr>
            <a:r>
              <a:rPr lang="en-US" dirty="0"/>
              <a:t>if </a:t>
            </a:r>
            <a:r>
              <a:rPr lang="en-US" dirty="0" err="1"/>
              <a:t>matchObj</a:t>
            </a:r>
            <a:r>
              <a:rPr lang="en-US" dirty="0"/>
              <a:t>:</a:t>
            </a:r>
          </a:p>
          <a:p>
            <a:pPr>
              <a:spcBef>
                <a:spcPts val="0"/>
              </a:spcBef>
            </a:pPr>
            <a:r>
              <a:rPr lang="en-US" dirty="0"/>
              <a:t>   print ("match --&gt; </a:t>
            </a:r>
            <a:r>
              <a:rPr lang="en-US" dirty="0" err="1"/>
              <a:t>matchObj.group</a:t>
            </a:r>
            <a:r>
              <a:rPr lang="en-US" dirty="0"/>
              <a:t>() : ", </a:t>
            </a:r>
            <a:r>
              <a:rPr lang="en-US" dirty="0" err="1"/>
              <a:t>matchObj.group</a:t>
            </a:r>
            <a:r>
              <a:rPr lang="en-US" dirty="0"/>
              <a:t>())</a:t>
            </a:r>
          </a:p>
          <a:p>
            <a:pPr>
              <a:spcBef>
                <a:spcPts val="0"/>
              </a:spcBef>
            </a:pPr>
            <a:r>
              <a:rPr lang="en-US" dirty="0"/>
              <a:t>else:</a:t>
            </a:r>
          </a:p>
          <a:p>
            <a:pPr>
              <a:spcBef>
                <a:spcPts val="0"/>
              </a:spcBef>
            </a:pPr>
            <a:r>
              <a:rPr lang="en-US" dirty="0"/>
              <a:t>   print ("No match!!")</a:t>
            </a:r>
          </a:p>
          <a:p>
            <a:pPr>
              <a:spcBef>
                <a:spcPts val="0"/>
              </a:spcBef>
            </a:pPr>
            <a:endParaRPr lang="en-US" dirty="0"/>
          </a:p>
          <a:p>
            <a:pPr>
              <a:spcBef>
                <a:spcPts val="0"/>
              </a:spcBef>
            </a:pPr>
            <a:r>
              <a:rPr lang="en-US" dirty="0" err="1"/>
              <a:t>searchObj</a:t>
            </a:r>
            <a:r>
              <a:rPr lang="en-US" dirty="0"/>
              <a:t> = </a:t>
            </a:r>
            <a:r>
              <a:rPr lang="en-US" dirty="0" err="1"/>
              <a:t>re.search</a:t>
            </a:r>
            <a:r>
              <a:rPr lang="en-US" dirty="0"/>
              <a:t>( </a:t>
            </a:r>
            <a:r>
              <a:rPr lang="en-US" dirty="0" err="1"/>
              <a:t>r'dogs</a:t>
            </a:r>
            <a:r>
              <a:rPr lang="en-US" dirty="0"/>
              <a:t>', line, </a:t>
            </a:r>
            <a:r>
              <a:rPr lang="en-US" dirty="0" err="1"/>
              <a:t>re.M|re.I</a:t>
            </a:r>
            <a:r>
              <a:rPr lang="en-US" dirty="0"/>
              <a:t>)</a:t>
            </a:r>
          </a:p>
          <a:p>
            <a:pPr>
              <a:spcBef>
                <a:spcPts val="0"/>
              </a:spcBef>
            </a:pPr>
            <a:r>
              <a:rPr lang="en-US" dirty="0"/>
              <a:t>if </a:t>
            </a:r>
            <a:r>
              <a:rPr lang="en-US" dirty="0" err="1"/>
              <a:t>searchObj</a:t>
            </a:r>
            <a:r>
              <a:rPr lang="en-US" dirty="0"/>
              <a:t>:</a:t>
            </a:r>
          </a:p>
          <a:p>
            <a:pPr>
              <a:spcBef>
                <a:spcPts val="0"/>
              </a:spcBef>
            </a:pPr>
            <a:r>
              <a:rPr lang="en-US" dirty="0"/>
              <a:t>   print ("search --&gt; </a:t>
            </a:r>
            <a:r>
              <a:rPr lang="en-US" dirty="0" err="1"/>
              <a:t>searchObj.group</a:t>
            </a:r>
            <a:r>
              <a:rPr lang="en-US" dirty="0"/>
              <a:t>() : ", </a:t>
            </a:r>
            <a:r>
              <a:rPr lang="en-US" dirty="0" err="1"/>
              <a:t>searchObj.group</a:t>
            </a:r>
            <a:r>
              <a:rPr lang="en-US" dirty="0"/>
              <a:t>())</a:t>
            </a:r>
          </a:p>
          <a:p>
            <a:pPr>
              <a:spcBef>
                <a:spcPts val="0"/>
              </a:spcBef>
            </a:pPr>
            <a:r>
              <a:rPr lang="en-US" dirty="0"/>
              <a:t>else:</a:t>
            </a:r>
          </a:p>
          <a:p>
            <a:pPr>
              <a:spcBef>
                <a:spcPts val="0"/>
              </a:spcBef>
            </a:pPr>
            <a:r>
              <a:rPr lang="en-US" dirty="0"/>
              <a:t>   print ("Nothing found!!")</a:t>
            </a:r>
          </a:p>
          <a:p>
            <a:endParaRPr lang="en-US" dirty="0"/>
          </a:p>
        </p:txBody>
      </p:sp>
    </p:spTree>
    <p:extLst>
      <p:ext uri="{BB962C8B-B14F-4D97-AF65-F5344CB8AC3E}">
        <p14:creationId xmlns:p14="http://schemas.microsoft.com/office/powerpoint/2010/main" val="4182278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8CB76-0995-4ECB-BCF4-E55071147772}"/>
              </a:ext>
            </a:extLst>
          </p:cNvPr>
          <p:cNvSpPr>
            <a:spLocks noGrp="1"/>
          </p:cNvSpPr>
          <p:nvPr>
            <p:ph type="title"/>
          </p:nvPr>
        </p:nvSpPr>
        <p:spPr/>
        <p:txBody>
          <a:bodyPr/>
          <a:lstStyle/>
          <a:p>
            <a:r>
              <a:rPr lang="en-US" dirty="0"/>
              <a:t>Search and Replace</a:t>
            </a:r>
          </a:p>
        </p:txBody>
      </p:sp>
      <p:sp>
        <p:nvSpPr>
          <p:cNvPr id="3" name="Content Placeholder 2">
            <a:extLst>
              <a:ext uri="{FF2B5EF4-FFF2-40B4-BE49-F238E27FC236}">
                <a16:creationId xmlns:a16="http://schemas.microsoft.com/office/drawing/2014/main" id="{7A164F03-022D-405E-921F-5DE37FB3D91B}"/>
              </a:ext>
            </a:extLst>
          </p:cNvPr>
          <p:cNvSpPr>
            <a:spLocks noGrp="1"/>
          </p:cNvSpPr>
          <p:nvPr>
            <p:ph idx="1"/>
          </p:nvPr>
        </p:nvSpPr>
        <p:spPr/>
        <p:txBody>
          <a:bodyPr>
            <a:normAutofit fontScale="92500" lnSpcReduction="10000"/>
          </a:bodyPr>
          <a:lstStyle/>
          <a:p>
            <a:r>
              <a:rPr lang="en-US" dirty="0"/>
              <a:t>#!/</a:t>
            </a:r>
            <a:r>
              <a:rPr lang="en-US" dirty="0" err="1"/>
              <a:t>usr</a:t>
            </a:r>
            <a:r>
              <a:rPr lang="en-US" dirty="0"/>
              <a:t>/bin/python3</a:t>
            </a:r>
          </a:p>
          <a:p>
            <a:r>
              <a:rPr lang="en-US" dirty="0"/>
              <a:t>import re</a:t>
            </a:r>
          </a:p>
          <a:p>
            <a:r>
              <a:rPr lang="en-US" dirty="0"/>
              <a:t>phone = "2004-959-559 # This is Phone Number"</a:t>
            </a:r>
          </a:p>
          <a:p>
            <a:r>
              <a:rPr lang="en-US" dirty="0"/>
              <a:t># Delete Python-style comments</a:t>
            </a:r>
          </a:p>
          <a:p>
            <a:r>
              <a:rPr lang="en-US" dirty="0" err="1"/>
              <a:t>num</a:t>
            </a:r>
            <a:r>
              <a:rPr lang="en-US" dirty="0"/>
              <a:t> = </a:t>
            </a:r>
            <a:r>
              <a:rPr lang="en-US" dirty="0" err="1"/>
              <a:t>re.sub</a:t>
            </a:r>
            <a:r>
              <a:rPr lang="en-US" dirty="0"/>
              <a:t>(r'#.*$', "", phone)</a:t>
            </a:r>
          </a:p>
          <a:p>
            <a:r>
              <a:rPr lang="en-US" dirty="0"/>
              <a:t>print ("Phone </a:t>
            </a:r>
            <a:r>
              <a:rPr lang="en-US" dirty="0" err="1"/>
              <a:t>Num</a:t>
            </a:r>
            <a:r>
              <a:rPr lang="en-US" dirty="0"/>
              <a:t> : ", </a:t>
            </a:r>
            <a:r>
              <a:rPr lang="en-US" dirty="0" err="1"/>
              <a:t>num</a:t>
            </a:r>
            <a:r>
              <a:rPr lang="en-US" dirty="0"/>
              <a:t>)</a:t>
            </a:r>
          </a:p>
          <a:p>
            <a:endParaRPr lang="en-US" dirty="0"/>
          </a:p>
          <a:p>
            <a:r>
              <a:rPr lang="en-US" dirty="0"/>
              <a:t># Remove anything other than digits</a:t>
            </a:r>
          </a:p>
          <a:p>
            <a:r>
              <a:rPr lang="en-US" dirty="0" err="1"/>
              <a:t>num</a:t>
            </a:r>
            <a:r>
              <a:rPr lang="en-US" dirty="0"/>
              <a:t> = </a:t>
            </a:r>
            <a:r>
              <a:rPr lang="en-US" dirty="0" err="1"/>
              <a:t>re.sub</a:t>
            </a:r>
            <a:r>
              <a:rPr lang="en-US" dirty="0"/>
              <a:t>(r'\D', "", phone)    </a:t>
            </a:r>
          </a:p>
          <a:p>
            <a:r>
              <a:rPr lang="en-US" dirty="0"/>
              <a:t>print ("Phone </a:t>
            </a:r>
            <a:r>
              <a:rPr lang="en-US" dirty="0" err="1"/>
              <a:t>Num</a:t>
            </a:r>
            <a:r>
              <a:rPr lang="en-US" dirty="0"/>
              <a:t> : ", </a:t>
            </a:r>
            <a:r>
              <a:rPr lang="en-US" dirty="0" err="1"/>
              <a:t>num</a:t>
            </a:r>
            <a:r>
              <a:rPr lang="en-US" dirty="0"/>
              <a:t>)</a:t>
            </a:r>
          </a:p>
        </p:txBody>
      </p:sp>
    </p:spTree>
    <p:extLst>
      <p:ext uri="{BB962C8B-B14F-4D97-AF65-F5344CB8AC3E}">
        <p14:creationId xmlns:p14="http://schemas.microsoft.com/office/powerpoint/2010/main" val="2300640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547EF-7EE9-4A51-8F90-7420E151F67F}"/>
              </a:ext>
            </a:extLst>
          </p:cNvPr>
          <p:cNvSpPr>
            <a:spLocks noGrp="1"/>
          </p:cNvSpPr>
          <p:nvPr>
            <p:ph type="title"/>
          </p:nvPr>
        </p:nvSpPr>
        <p:spPr/>
        <p:txBody>
          <a:bodyPr/>
          <a:lstStyle/>
          <a:p>
            <a:r>
              <a:rPr lang="en-US" dirty="0"/>
              <a:t>Object Oriented</a:t>
            </a:r>
          </a:p>
        </p:txBody>
      </p:sp>
      <p:sp>
        <p:nvSpPr>
          <p:cNvPr id="3" name="Content Placeholder 2">
            <a:extLst>
              <a:ext uri="{FF2B5EF4-FFF2-40B4-BE49-F238E27FC236}">
                <a16:creationId xmlns:a16="http://schemas.microsoft.com/office/drawing/2014/main" id="{1E936793-C4BD-4E35-9E78-308F95EFDA15}"/>
              </a:ext>
            </a:extLst>
          </p:cNvPr>
          <p:cNvSpPr>
            <a:spLocks noGrp="1"/>
          </p:cNvSpPr>
          <p:nvPr>
            <p:ph idx="1"/>
          </p:nvPr>
        </p:nvSpPr>
        <p:spPr>
          <a:xfrm>
            <a:off x="1097280" y="1845734"/>
            <a:ext cx="10058400" cy="4540318"/>
          </a:xfrm>
        </p:spPr>
        <p:txBody>
          <a:bodyPr>
            <a:normAutofit fontScale="70000" lnSpcReduction="20000"/>
          </a:bodyPr>
          <a:lstStyle/>
          <a:p>
            <a:r>
              <a:rPr lang="en-US" dirty="0"/>
              <a:t>Overview of OOP Terminology</a:t>
            </a:r>
          </a:p>
          <a:p>
            <a:r>
              <a:rPr lang="en-US" b="1" dirty="0"/>
              <a:t>Class</a:t>
            </a:r>
            <a:r>
              <a:rPr lang="en-US" dirty="0"/>
              <a:t> − A user-defined prototype for an object that defines a set of attributes that characterize any object of the class. The attributes are data members (class variables and instance variables) and methods, accessed via dot notation.</a:t>
            </a:r>
          </a:p>
          <a:p>
            <a:r>
              <a:rPr lang="en-US" b="1" dirty="0"/>
              <a:t>Class variable</a:t>
            </a:r>
            <a:r>
              <a:rPr lang="en-US" dirty="0"/>
              <a:t> − A variable that is shared by all instances of a class. Class variables are defined within a class but outside any of the class's methods. Class variables are not used as frequently as instance variables are.</a:t>
            </a:r>
          </a:p>
          <a:p>
            <a:r>
              <a:rPr lang="en-US" b="1" dirty="0"/>
              <a:t>Data member</a:t>
            </a:r>
            <a:r>
              <a:rPr lang="en-US" dirty="0"/>
              <a:t> − A class variable or instance variable that holds data associated with a class and its objects.</a:t>
            </a:r>
          </a:p>
          <a:p>
            <a:r>
              <a:rPr lang="en-US" b="1" dirty="0"/>
              <a:t>Function overloading</a:t>
            </a:r>
            <a:r>
              <a:rPr lang="en-US" dirty="0"/>
              <a:t> − The assignment of more than one behavior to a particular function. The operation performed varies by the types of objects or arguments involved.</a:t>
            </a:r>
          </a:p>
          <a:p>
            <a:r>
              <a:rPr lang="en-US" b="1" dirty="0"/>
              <a:t>Instance variable</a:t>
            </a:r>
            <a:r>
              <a:rPr lang="en-US" dirty="0"/>
              <a:t> − A variable that is defined inside a method and belongs only to the current instance of a class.</a:t>
            </a:r>
          </a:p>
          <a:p>
            <a:r>
              <a:rPr lang="en-US" b="1" dirty="0"/>
              <a:t>Inheritance</a:t>
            </a:r>
            <a:r>
              <a:rPr lang="en-US" dirty="0"/>
              <a:t> − The transfer of the characteristics of a class to other classes that are derived from it.</a:t>
            </a:r>
          </a:p>
          <a:p>
            <a:r>
              <a:rPr lang="en-US" b="1" dirty="0"/>
              <a:t>Instance</a:t>
            </a:r>
            <a:r>
              <a:rPr lang="en-US" dirty="0"/>
              <a:t> − An individual object of a certain class. An object </a:t>
            </a:r>
            <a:r>
              <a:rPr lang="en-US" dirty="0" err="1"/>
              <a:t>obj</a:t>
            </a:r>
            <a:r>
              <a:rPr lang="en-US" dirty="0"/>
              <a:t> that belongs to a class Circle, for example, is an instance of the class Circle.</a:t>
            </a:r>
          </a:p>
          <a:p>
            <a:r>
              <a:rPr lang="en-US" b="1" dirty="0"/>
              <a:t>Instantiation</a:t>
            </a:r>
            <a:r>
              <a:rPr lang="en-US" dirty="0"/>
              <a:t> − The creation of an instance of a class.</a:t>
            </a:r>
          </a:p>
          <a:p>
            <a:r>
              <a:rPr lang="en-US" b="1" dirty="0"/>
              <a:t>Method </a:t>
            </a:r>
            <a:r>
              <a:rPr lang="en-US" dirty="0"/>
              <a:t>− A special kind of function that is defined in a class definition.</a:t>
            </a:r>
          </a:p>
          <a:p>
            <a:r>
              <a:rPr lang="en-US" b="1" dirty="0"/>
              <a:t>Object</a:t>
            </a:r>
            <a:r>
              <a:rPr lang="en-US" dirty="0"/>
              <a:t> − A unique instance of a data structure that is defined by its class. An object comprises both data members (class variables and instance variables) and methods.</a:t>
            </a:r>
          </a:p>
          <a:p>
            <a:r>
              <a:rPr lang="en-US" b="1" dirty="0"/>
              <a:t>Operator overloading</a:t>
            </a:r>
            <a:r>
              <a:rPr lang="en-US" dirty="0"/>
              <a:t> − The assignment of more than one function to a particular operator.</a:t>
            </a:r>
          </a:p>
        </p:txBody>
      </p:sp>
    </p:spTree>
    <p:extLst>
      <p:ext uri="{BB962C8B-B14F-4D97-AF65-F5344CB8AC3E}">
        <p14:creationId xmlns:p14="http://schemas.microsoft.com/office/powerpoint/2010/main" val="1589419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44FC5-85E1-47F8-AF62-0A1EAD0F10FC}"/>
              </a:ext>
            </a:extLst>
          </p:cNvPr>
          <p:cNvSpPr>
            <a:spLocks noGrp="1"/>
          </p:cNvSpPr>
          <p:nvPr>
            <p:ph type="title"/>
          </p:nvPr>
        </p:nvSpPr>
        <p:spPr/>
        <p:txBody>
          <a:bodyPr/>
          <a:lstStyle/>
          <a:p>
            <a:r>
              <a:rPr lang="en-US" dirty="0"/>
              <a:t>Creating Classes</a:t>
            </a:r>
          </a:p>
        </p:txBody>
      </p:sp>
      <p:sp>
        <p:nvSpPr>
          <p:cNvPr id="3" name="Content Placeholder 2">
            <a:extLst>
              <a:ext uri="{FF2B5EF4-FFF2-40B4-BE49-F238E27FC236}">
                <a16:creationId xmlns:a16="http://schemas.microsoft.com/office/drawing/2014/main" id="{F8529C78-D02E-4C7E-961B-916F8918B53A}"/>
              </a:ext>
            </a:extLst>
          </p:cNvPr>
          <p:cNvSpPr>
            <a:spLocks noGrp="1"/>
          </p:cNvSpPr>
          <p:nvPr>
            <p:ph idx="1"/>
          </p:nvPr>
        </p:nvSpPr>
        <p:spPr/>
        <p:txBody>
          <a:bodyPr/>
          <a:lstStyle/>
          <a:p>
            <a:r>
              <a:rPr lang="en-US" dirty="0"/>
              <a:t>The </a:t>
            </a:r>
            <a:r>
              <a:rPr lang="en-US" i="1" dirty="0"/>
              <a:t>class</a:t>
            </a:r>
            <a:r>
              <a:rPr lang="en-US" dirty="0"/>
              <a:t> statement creates a new class definition. The name of the class immediately follows the keyword </a:t>
            </a:r>
            <a:r>
              <a:rPr lang="en-US" i="1" dirty="0"/>
              <a:t>class</a:t>
            </a:r>
            <a:r>
              <a:rPr lang="en-US" dirty="0"/>
              <a:t> followed by a colon as follows −</a:t>
            </a:r>
          </a:p>
          <a:p>
            <a:r>
              <a:rPr lang="en-US" dirty="0"/>
              <a:t>class </a:t>
            </a:r>
            <a:r>
              <a:rPr lang="en-US" dirty="0" err="1"/>
              <a:t>ClassName</a:t>
            </a:r>
            <a:r>
              <a:rPr lang="en-US" dirty="0"/>
              <a:t>:</a:t>
            </a:r>
          </a:p>
          <a:p>
            <a:r>
              <a:rPr lang="en-US" dirty="0"/>
              <a:t>   'Optional class documentation string'</a:t>
            </a:r>
          </a:p>
          <a:p>
            <a:r>
              <a:rPr lang="en-US" dirty="0"/>
              <a:t>   </a:t>
            </a:r>
            <a:r>
              <a:rPr lang="en-US" dirty="0" err="1"/>
              <a:t>class_suite</a:t>
            </a:r>
            <a:endParaRPr lang="en-US" dirty="0"/>
          </a:p>
          <a:p>
            <a:endParaRPr lang="en-US" dirty="0"/>
          </a:p>
          <a:p>
            <a:r>
              <a:rPr lang="en-US" dirty="0"/>
              <a:t>The class has a documentation string, which can be accessed via </a:t>
            </a:r>
            <a:r>
              <a:rPr lang="en-US" b="1" i="1" dirty="0" err="1"/>
              <a:t>ClassName</a:t>
            </a:r>
            <a:r>
              <a:rPr lang="en-US" b="1" i="1" dirty="0"/>
              <a:t>.__doc__</a:t>
            </a:r>
            <a:r>
              <a:rPr lang="en-US" dirty="0"/>
              <a:t>.</a:t>
            </a:r>
          </a:p>
          <a:p>
            <a:r>
              <a:rPr lang="en-US" dirty="0"/>
              <a:t>The </a:t>
            </a:r>
            <a:r>
              <a:rPr lang="en-US" b="1" i="1" dirty="0" err="1"/>
              <a:t>class_suite</a:t>
            </a:r>
            <a:r>
              <a:rPr lang="en-US" dirty="0"/>
              <a:t> consists of all the component statements defining class members, data attributes and functions.</a:t>
            </a:r>
          </a:p>
          <a:p>
            <a:endParaRPr lang="en-US" dirty="0"/>
          </a:p>
        </p:txBody>
      </p:sp>
    </p:spTree>
    <p:extLst>
      <p:ext uri="{BB962C8B-B14F-4D97-AF65-F5344CB8AC3E}">
        <p14:creationId xmlns:p14="http://schemas.microsoft.com/office/powerpoint/2010/main" val="413277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3A43F-1EC6-4751-94A6-C6C740478AC9}"/>
              </a:ext>
            </a:extLst>
          </p:cNvPr>
          <p:cNvSpPr>
            <a:spLocks noGrp="1"/>
          </p:cNvSpPr>
          <p:nvPr>
            <p:ph type="title"/>
          </p:nvPr>
        </p:nvSpPr>
        <p:spPr/>
        <p:txBody>
          <a:bodyPr/>
          <a:lstStyle/>
          <a:p>
            <a:r>
              <a:rPr lang="en-US" dirty="0"/>
              <a:t>Ex-1</a:t>
            </a:r>
          </a:p>
        </p:txBody>
      </p:sp>
      <p:sp>
        <p:nvSpPr>
          <p:cNvPr id="3" name="Content Placeholder 2">
            <a:extLst>
              <a:ext uri="{FF2B5EF4-FFF2-40B4-BE49-F238E27FC236}">
                <a16:creationId xmlns:a16="http://schemas.microsoft.com/office/drawing/2014/main" id="{EAF49DF6-0532-49A0-A16E-15C21FC7E5D5}"/>
              </a:ext>
            </a:extLst>
          </p:cNvPr>
          <p:cNvSpPr>
            <a:spLocks noGrp="1"/>
          </p:cNvSpPr>
          <p:nvPr>
            <p:ph idx="1"/>
          </p:nvPr>
        </p:nvSpPr>
        <p:spPr/>
        <p:txBody>
          <a:bodyPr>
            <a:normAutofit fontScale="47500" lnSpcReduction="20000"/>
          </a:bodyPr>
          <a:lstStyle/>
          <a:p>
            <a:r>
              <a:rPr lang="en-US" dirty="0"/>
              <a:t>class Employee:</a:t>
            </a:r>
          </a:p>
          <a:p>
            <a:r>
              <a:rPr lang="en-US" dirty="0"/>
              <a:t>   'Common base class for all employees'</a:t>
            </a:r>
          </a:p>
          <a:p>
            <a:r>
              <a:rPr lang="en-US" dirty="0"/>
              <a:t>   </a:t>
            </a:r>
            <a:r>
              <a:rPr lang="en-US" dirty="0" err="1"/>
              <a:t>empCount</a:t>
            </a:r>
            <a:r>
              <a:rPr lang="en-US" dirty="0"/>
              <a:t> = 0</a:t>
            </a:r>
          </a:p>
          <a:p>
            <a:endParaRPr lang="en-US" dirty="0"/>
          </a:p>
          <a:p>
            <a:r>
              <a:rPr lang="en-US" dirty="0"/>
              <a:t>   def __</a:t>
            </a:r>
            <a:r>
              <a:rPr lang="en-US" dirty="0" err="1"/>
              <a:t>init</a:t>
            </a:r>
            <a:r>
              <a:rPr lang="en-US" dirty="0"/>
              <a:t>__(self, name, salary):</a:t>
            </a:r>
          </a:p>
          <a:p>
            <a:r>
              <a:rPr lang="en-US" dirty="0"/>
              <a:t>      self.name = name</a:t>
            </a:r>
          </a:p>
          <a:p>
            <a:r>
              <a:rPr lang="en-US" dirty="0"/>
              <a:t>      </a:t>
            </a:r>
            <a:r>
              <a:rPr lang="en-US" dirty="0" err="1"/>
              <a:t>self.salary</a:t>
            </a:r>
            <a:r>
              <a:rPr lang="en-US" dirty="0"/>
              <a:t> = salary</a:t>
            </a:r>
          </a:p>
          <a:p>
            <a:r>
              <a:rPr lang="en-US" dirty="0"/>
              <a:t>      </a:t>
            </a:r>
            <a:r>
              <a:rPr lang="en-US" dirty="0" err="1"/>
              <a:t>Employee.empCount</a:t>
            </a:r>
            <a:r>
              <a:rPr lang="en-US" dirty="0"/>
              <a:t> += 1</a:t>
            </a:r>
          </a:p>
          <a:p>
            <a:r>
              <a:rPr lang="en-US" dirty="0"/>
              <a:t>   </a:t>
            </a:r>
          </a:p>
          <a:p>
            <a:r>
              <a:rPr lang="en-US" dirty="0"/>
              <a:t>   def </a:t>
            </a:r>
            <a:r>
              <a:rPr lang="en-US" dirty="0" err="1"/>
              <a:t>displayCount</a:t>
            </a:r>
            <a:r>
              <a:rPr lang="en-US" dirty="0"/>
              <a:t>(self):</a:t>
            </a:r>
          </a:p>
          <a:p>
            <a:r>
              <a:rPr lang="en-US" dirty="0"/>
              <a:t>     print "Total Employee %d" % </a:t>
            </a:r>
            <a:r>
              <a:rPr lang="en-US" dirty="0" err="1"/>
              <a:t>Employee.empCount</a:t>
            </a:r>
            <a:endParaRPr lang="en-US" dirty="0"/>
          </a:p>
          <a:p>
            <a:endParaRPr lang="en-US" dirty="0"/>
          </a:p>
          <a:p>
            <a:r>
              <a:rPr lang="en-US" dirty="0"/>
              <a:t>   def </a:t>
            </a:r>
            <a:r>
              <a:rPr lang="en-US" dirty="0" err="1"/>
              <a:t>displayEmployee</a:t>
            </a:r>
            <a:r>
              <a:rPr lang="en-US" dirty="0"/>
              <a:t>(self):</a:t>
            </a:r>
          </a:p>
          <a:p>
            <a:r>
              <a:rPr lang="en-US" dirty="0"/>
              <a:t>      print "Name : ", self.name,  ", Salary: ", </a:t>
            </a:r>
            <a:r>
              <a:rPr lang="en-US" dirty="0" err="1"/>
              <a:t>self.salary</a:t>
            </a:r>
            <a:endParaRPr lang="en-US" dirty="0"/>
          </a:p>
        </p:txBody>
      </p:sp>
    </p:spTree>
    <p:extLst>
      <p:ext uri="{BB962C8B-B14F-4D97-AF65-F5344CB8AC3E}">
        <p14:creationId xmlns:p14="http://schemas.microsoft.com/office/powerpoint/2010/main" val="306670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476F-032A-4515-86FC-6197920E5115}"/>
              </a:ext>
            </a:extLst>
          </p:cNvPr>
          <p:cNvSpPr>
            <a:spLocks noGrp="1"/>
          </p:cNvSpPr>
          <p:nvPr>
            <p:ph type="title"/>
          </p:nvPr>
        </p:nvSpPr>
        <p:spPr/>
        <p:txBody>
          <a:bodyPr/>
          <a:lstStyle/>
          <a:p>
            <a:r>
              <a:rPr lang="en-US" dirty="0"/>
              <a:t>Creating Instance Objects</a:t>
            </a:r>
          </a:p>
        </p:txBody>
      </p:sp>
      <p:sp>
        <p:nvSpPr>
          <p:cNvPr id="3" name="Content Placeholder 2">
            <a:extLst>
              <a:ext uri="{FF2B5EF4-FFF2-40B4-BE49-F238E27FC236}">
                <a16:creationId xmlns:a16="http://schemas.microsoft.com/office/drawing/2014/main" id="{01E6ABAC-F3EA-43CB-BB5A-B6C13D4D34A7}"/>
              </a:ext>
            </a:extLst>
          </p:cNvPr>
          <p:cNvSpPr>
            <a:spLocks noGrp="1"/>
          </p:cNvSpPr>
          <p:nvPr>
            <p:ph idx="1"/>
          </p:nvPr>
        </p:nvSpPr>
        <p:spPr/>
        <p:txBody>
          <a:bodyPr/>
          <a:lstStyle/>
          <a:p>
            <a:r>
              <a:rPr lang="en-US" dirty="0"/>
              <a:t>To create instances of a class, you call the class using class name and pass in whatever arguments its </a:t>
            </a:r>
            <a:r>
              <a:rPr lang="en-US" i="1" dirty="0"/>
              <a:t>__</a:t>
            </a:r>
            <a:r>
              <a:rPr lang="en-US" i="1" dirty="0" err="1"/>
              <a:t>init</a:t>
            </a:r>
            <a:r>
              <a:rPr lang="en-US" i="1" dirty="0"/>
              <a:t>__</a:t>
            </a:r>
            <a:r>
              <a:rPr lang="en-US" dirty="0"/>
              <a:t> method accepts.</a:t>
            </a:r>
          </a:p>
          <a:p>
            <a:endParaRPr lang="en-US" dirty="0"/>
          </a:p>
          <a:p>
            <a:r>
              <a:rPr lang="en-US" dirty="0"/>
              <a:t>This would create first object of Employee class</a:t>
            </a:r>
          </a:p>
          <a:p>
            <a:r>
              <a:rPr lang="en-US" dirty="0"/>
              <a:t>emp1 = Employee("Zara", 2000)</a:t>
            </a:r>
          </a:p>
          <a:p>
            <a:r>
              <a:rPr lang="en-US" dirty="0"/>
              <a:t>This would create second object of Employee class</a:t>
            </a:r>
          </a:p>
          <a:p>
            <a:r>
              <a:rPr lang="en-US" dirty="0"/>
              <a:t>emp2 = Employee("Manni", 5000)</a:t>
            </a:r>
          </a:p>
        </p:txBody>
      </p:sp>
    </p:spTree>
    <p:extLst>
      <p:ext uri="{BB962C8B-B14F-4D97-AF65-F5344CB8AC3E}">
        <p14:creationId xmlns:p14="http://schemas.microsoft.com/office/powerpoint/2010/main" val="312474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8B69-CD3A-498A-B468-687B3D8478D8}"/>
              </a:ext>
            </a:extLst>
          </p:cNvPr>
          <p:cNvSpPr>
            <a:spLocks noGrp="1"/>
          </p:cNvSpPr>
          <p:nvPr>
            <p:ph type="title"/>
          </p:nvPr>
        </p:nvSpPr>
        <p:spPr/>
        <p:txBody>
          <a:bodyPr/>
          <a:lstStyle/>
          <a:p>
            <a:r>
              <a:rPr lang="en-US" dirty="0"/>
              <a:t>Accessing Attributes</a:t>
            </a:r>
          </a:p>
        </p:txBody>
      </p:sp>
      <p:sp>
        <p:nvSpPr>
          <p:cNvPr id="3" name="Content Placeholder 2">
            <a:extLst>
              <a:ext uri="{FF2B5EF4-FFF2-40B4-BE49-F238E27FC236}">
                <a16:creationId xmlns:a16="http://schemas.microsoft.com/office/drawing/2014/main" id="{88C8517A-968A-4981-B72A-BA7527C049D8}"/>
              </a:ext>
            </a:extLst>
          </p:cNvPr>
          <p:cNvSpPr>
            <a:spLocks noGrp="1"/>
          </p:cNvSpPr>
          <p:nvPr>
            <p:ph idx="1"/>
          </p:nvPr>
        </p:nvSpPr>
        <p:spPr/>
        <p:txBody>
          <a:bodyPr/>
          <a:lstStyle/>
          <a:p>
            <a:r>
              <a:rPr lang="en-US" dirty="0"/>
              <a:t>You access the object's attributes using the dot operator with object. Class variable would be accessed using class name as follows −</a:t>
            </a:r>
          </a:p>
          <a:p>
            <a:r>
              <a:rPr lang="en-US" dirty="0"/>
              <a:t>emp1.displayEmployee()</a:t>
            </a:r>
          </a:p>
          <a:p>
            <a:r>
              <a:rPr lang="en-US" dirty="0"/>
              <a:t>emp2.displayEmployee()</a:t>
            </a:r>
          </a:p>
          <a:p>
            <a:r>
              <a:rPr lang="en-US" dirty="0"/>
              <a:t>print ("Total Employee %d" % </a:t>
            </a:r>
            <a:r>
              <a:rPr lang="en-US" dirty="0" err="1"/>
              <a:t>Employee.empCount</a:t>
            </a:r>
            <a:r>
              <a:rPr lang="en-US" dirty="0"/>
              <a:t>)</a:t>
            </a:r>
          </a:p>
        </p:txBody>
      </p:sp>
    </p:spTree>
    <p:extLst>
      <p:ext uri="{BB962C8B-B14F-4D97-AF65-F5344CB8AC3E}">
        <p14:creationId xmlns:p14="http://schemas.microsoft.com/office/powerpoint/2010/main" val="2920256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2835E2-E13E-4B51-A325-327C5358A6C1}"/>
              </a:ext>
            </a:extLst>
          </p:cNvPr>
          <p:cNvSpPr/>
          <p:nvPr/>
        </p:nvSpPr>
        <p:spPr>
          <a:xfrm>
            <a:off x="3048000" y="108857"/>
            <a:ext cx="6096000" cy="6463308"/>
          </a:xfrm>
          <a:prstGeom prst="rect">
            <a:avLst/>
          </a:prstGeom>
        </p:spPr>
        <p:txBody>
          <a:bodyPr>
            <a:spAutoFit/>
          </a:bodyPr>
          <a:lstStyle/>
          <a:p>
            <a:r>
              <a:rPr lang="en-US" dirty="0"/>
              <a:t>class Employee:</a:t>
            </a:r>
          </a:p>
          <a:p>
            <a:r>
              <a:rPr lang="en-US" dirty="0"/>
              <a:t>   'Common base class for all employees'</a:t>
            </a:r>
          </a:p>
          <a:p>
            <a:r>
              <a:rPr lang="en-US" dirty="0"/>
              <a:t>   </a:t>
            </a:r>
            <a:r>
              <a:rPr lang="en-US" dirty="0" err="1"/>
              <a:t>empCount</a:t>
            </a:r>
            <a:r>
              <a:rPr lang="en-US" dirty="0"/>
              <a:t> = 0</a:t>
            </a:r>
          </a:p>
          <a:p>
            <a:endParaRPr lang="en-US" dirty="0"/>
          </a:p>
          <a:p>
            <a:r>
              <a:rPr lang="en-US" dirty="0"/>
              <a:t>   def __</a:t>
            </a:r>
            <a:r>
              <a:rPr lang="en-US" dirty="0" err="1"/>
              <a:t>init</a:t>
            </a:r>
            <a:r>
              <a:rPr lang="en-US" dirty="0"/>
              <a:t>__(self, name, salary):</a:t>
            </a:r>
          </a:p>
          <a:p>
            <a:r>
              <a:rPr lang="en-US" dirty="0"/>
              <a:t>      self.name = name</a:t>
            </a:r>
          </a:p>
          <a:p>
            <a:r>
              <a:rPr lang="en-US" dirty="0"/>
              <a:t>      </a:t>
            </a:r>
            <a:r>
              <a:rPr lang="en-US" dirty="0" err="1"/>
              <a:t>self.salary</a:t>
            </a:r>
            <a:r>
              <a:rPr lang="en-US" dirty="0"/>
              <a:t> = salary</a:t>
            </a:r>
          </a:p>
          <a:p>
            <a:r>
              <a:rPr lang="en-US" dirty="0"/>
              <a:t>      </a:t>
            </a:r>
            <a:r>
              <a:rPr lang="en-US" dirty="0" err="1"/>
              <a:t>Employee.empCount</a:t>
            </a:r>
            <a:r>
              <a:rPr lang="en-US" dirty="0"/>
              <a:t> += 1</a:t>
            </a:r>
          </a:p>
          <a:p>
            <a:r>
              <a:rPr lang="en-US" dirty="0"/>
              <a:t>   </a:t>
            </a:r>
          </a:p>
          <a:p>
            <a:r>
              <a:rPr lang="en-US" dirty="0"/>
              <a:t>   def </a:t>
            </a:r>
            <a:r>
              <a:rPr lang="en-US" dirty="0" err="1"/>
              <a:t>displayCount</a:t>
            </a:r>
            <a:r>
              <a:rPr lang="en-US" dirty="0"/>
              <a:t>(self):</a:t>
            </a:r>
          </a:p>
          <a:p>
            <a:r>
              <a:rPr lang="en-US" dirty="0"/>
              <a:t>     print ("Total Employee %d" % </a:t>
            </a:r>
            <a:r>
              <a:rPr lang="en-US" dirty="0" err="1"/>
              <a:t>Employee.empCount</a:t>
            </a:r>
            <a:r>
              <a:rPr lang="en-US" dirty="0"/>
              <a:t>)</a:t>
            </a:r>
          </a:p>
          <a:p>
            <a:endParaRPr lang="en-US" dirty="0"/>
          </a:p>
          <a:p>
            <a:r>
              <a:rPr lang="en-US" dirty="0"/>
              <a:t>   def </a:t>
            </a:r>
            <a:r>
              <a:rPr lang="en-US" dirty="0" err="1"/>
              <a:t>displayEmployee</a:t>
            </a:r>
            <a:r>
              <a:rPr lang="en-US" dirty="0"/>
              <a:t>(self):</a:t>
            </a:r>
          </a:p>
          <a:p>
            <a:r>
              <a:rPr lang="en-US" dirty="0"/>
              <a:t>      print ("Name : ", self.name,  ", Salary: ", </a:t>
            </a:r>
            <a:r>
              <a:rPr lang="en-US" dirty="0" err="1"/>
              <a:t>self.salary</a:t>
            </a:r>
            <a:r>
              <a:rPr lang="en-US" dirty="0"/>
              <a:t>)</a:t>
            </a:r>
          </a:p>
          <a:p>
            <a:endParaRPr lang="en-US" dirty="0"/>
          </a:p>
          <a:p>
            <a:endParaRPr lang="en-US" dirty="0"/>
          </a:p>
          <a:p>
            <a:r>
              <a:rPr lang="en-US" dirty="0"/>
              <a:t>#This would create first object of Employee class"</a:t>
            </a:r>
          </a:p>
          <a:p>
            <a:r>
              <a:rPr lang="en-US" dirty="0"/>
              <a:t>emp1 = Employee("Zara", 2000)</a:t>
            </a:r>
          </a:p>
          <a:p>
            <a:r>
              <a:rPr lang="en-US" dirty="0"/>
              <a:t>#This would create second object of Employee class"</a:t>
            </a:r>
          </a:p>
          <a:p>
            <a:r>
              <a:rPr lang="en-US" dirty="0"/>
              <a:t>emp2 = Employee("Manni", 5000)</a:t>
            </a:r>
          </a:p>
          <a:p>
            <a:r>
              <a:rPr lang="en-US" dirty="0"/>
              <a:t>emp1.displayEmployee()</a:t>
            </a:r>
          </a:p>
          <a:p>
            <a:r>
              <a:rPr lang="en-US" dirty="0"/>
              <a:t>emp2.displayEmployee()</a:t>
            </a:r>
          </a:p>
          <a:p>
            <a:r>
              <a:rPr lang="en-US" dirty="0"/>
              <a:t>print ("Total Employee %d" % </a:t>
            </a:r>
            <a:r>
              <a:rPr lang="en-US" dirty="0" err="1"/>
              <a:t>Employee.empCount</a:t>
            </a:r>
            <a:r>
              <a:rPr lang="en-US" dirty="0"/>
              <a:t>)</a:t>
            </a:r>
          </a:p>
        </p:txBody>
      </p:sp>
    </p:spTree>
    <p:extLst>
      <p:ext uri="{BB962C8B-B14F-4D97-AF65-F5344CB8AC3E}">
        <p14:creationId xmlns:p14="http://schemas.microsoft.com/office/powerpoint/2010/main" val="4090192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7357A-AC46-42C2-8D23-C4D0AA0F1941}"/>
              </a:ext>
            </a:extLst>
          </p:cNvPr>
          <p:cNvSpPr>
            <a:spLocks noGrp="1"/>
          </p:cNvSpPr>
          <p:nvPr>
            <p:ph type="title"/>
          </p:nvPr>
        </p:nvSpPr>
        <p:spPr/>
        <p:txBody>
          <a:bodyPr/>
          <a:lstStyle/>
          <a:p>
            <a:r>
              <a:rPr lang="en-US" dirty="0"/>
              <a:t>Built-In Class Attributes</a:t>
            </a:r>
          </a:p>
        </p:txBody>
      </p:sp>
      <p:sp>
        <p:nvSpPr>
          <p:cNvPr id="3" name="Content Placeholder 2">
            <a:extLst>
              <a:ext uri="{FF2B5EF4-FFF2-40B4-BE49-F238E27FC236}">
                <a16:creationId xmlns:a16="http://schemas.microsoft.com/office/drawing/2014/main" id="{710ADB6A-2E18-4470-A195-D556627D132C}"/>
              </a:ext>
            </a:extLst>
          </p:cNvPr>
          <p:cNvSpPr>
            <a:spLocks noGrp="1"/>
          </p:cNvSpPr>
          <p:nvPr>
            <p:ph idx="1"/>
          </p:nvPr>
        </p:nvSpPr>
        <p:spPr/>
        <p:txBody>
          <a:bodyPr/>
          <a:lstStyle/>
          <a:p>
            <a:r>
              <a:rPr lang="en-US" dirty="0"/>
              <a:t>Every Python class keeps following built-in attributes and they can be accessed using dot operator like any other attribute −</a:t>
            </a:r>
          </a:p>
          <a:p>
            <a:r>
              <a:rPr lang="en-US" b="1" dirty="0"/>
              <a:t>__</a:t>
            </a:r>
            <a:r>
              <a:rPr lang="en-US" b="1" dirty="0" err="1"/>
              <a:t>dict</a:t>
            </a:r>
            <a:r>
              <a:rPr lang="en-US" b="1" dirty="0"/>
              <a:t>__</a:t>
            </a:r>
            <a:r>
              <a:rPr lang="en-US" dirty="0"/>
              <a:t> − Dictionary containing the class's namespace.</a:t>
            </a:r>
          </a:p>
          <a:p>
            <a:r>
              <a:rPr lang="en-US" b="1" dirty="0"/>
              <a:t>__doc__</a:t>
            </a:r>
            <a:r>
              <a:rPr lang="en-US" dirty="0"/>
              <a:t> − Class documentation string or none, if undefined.</a:t>
            </a:r>
          </a:p>
          <a:p>
            <a:r>
              <a:rPr lang="en-US" b="1" dirty="0"/>
              <a:t>__name__</a:t>
            </a:r>
            <a:r>
              <a:rPr lang="en-US" dirty="0"/>
              <a:t> − Class name.</a:t>
            </a:r>
          </a:p>
          <a:p>
            <a:r>
              <a:rPr lang="en-US" b="1" dirty="0"/>
              <a:t>__module__</a:t>
            </a:r>
            <a:r>
              <a:rPr lang="en-US" dirty="0"/>
              <a:t> − Module name in which the class is defined. This attribute is "__main__" in interactive mode.</a:t>
            </a:r>
          </a:p>
          <a:p>
            <a:r>
              <a:rPr lang="en-US" b="1" dirty="0"/>
              <a:t>__bases__</a:t>
            </a:r>
            <a:r>
              <a:rPr lang="en-US" dirty="0"/>
              <a:t> − A possibly empty tuple containing the base classes, in the order of their occurrence in the base class list.</a:t>
            </a:r>
          </a:p>
          <a:p>
            <a:endParaRPr lang="en-US" dirty="0"/>
          </a:p>
        </p:txBody>
      </p:sp>
    </p:spTree>
    <p:extLst>
      <p:ext uri="{BB962C8B-B14F-4D97-AF65-F5344CB8AC3E}">
        <p14:creationId xmlns:p14="http://schemas.microsoft.com/office/powerpoint/2010/main" val="2703040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746B637-9032-4F5E-AB11-84E86E02CE20}"/>
              </a:ext>
            </a:extLst>
          </p:cNvPr>
          <p:cNvSpPr/>
          <p:nvPr/>
        </p:nvSpPr>
        <p:spPr>
          <a:xfrm>
            <a:off x="3048000" y="292303"/>
            <a:ext cx="6096000" cy="6186309"/>
          </a:xfrm>
          <a:prstGeom prst="rect">
            <a:avLst/>
          </a:prstGeom>
        </p:spPr>
        <p:txBody>
          <a:bodyPr>
            <a:spAutoFit/>
          </a:bodyPr>
          <a:lstStyle/>
          <a:p>
            <a:r>
              <a:rPr lang="en-US" dirty="0"/>
              <a:t>class Employee:</a:t>
            </a:r>
          </a:p>
          <a:p>
            <a:r>
              <a:rPr lang="en-US" dirty="0"/>
              <a:t>   'Common base class for all employees'</a:t>
            </a:r>
          </a:p>
          <a:p>
            <a:r>
              <a:rPr lang="en-US" dirty="0"/>
              <a:t>   </a:t>
            </a:r>
            <a:r>
              <a:rPr lang="en-US" dirty="0" err="1"/>
              <a:t>empCount</a:t>
            </a:r>
            <a:r>
              <a:rPr lang="en-US" dirty="0"/>
              <a:t> = 0</a:t>
            </a:r>
          </a:p>
          <a:p>
            <a:endParaRPr lang="en-US" dirty="0"/>
          </a:p>
          <a:p>
            <a:r>
              <a:rPr lang="en-US" dirty="0"/>
              <a:t>   def __</a:t>
            </a:r>
            <a:r>
              <a:rPr lang="en-US" dirty="0" err="1"/>
              <a:t>init</a:t>
            </a:r>
            <a:r>
              <a:rPr lang="en-US" dirty="0"/>
              <a:t>__(self, name, salary):</a:t>
            </a:r>
          </a:p>
          <a:p>
            <a:r>
              <a:rPr lang="en-US" dirty="0"/>
              <a:t>      self.name = name</a:t>
            </a:r>
          </a:p>
          <a:p>
            <a:r>
              <a:rPr lang="en-US" dirty="0"/>
              <a:t>      </a:t>
            </a:r>
            <a:r>
              <a:rPr lang="en-US" dirty="0" err="1"/>
              <a:t>self.salary</a:t>
            </a:r>
            <a:r>
              <a:rPr lang="en-US" dirty="0"/>
              <a:t> = salary</a:t>
            </a:r>
          </a:p>
          <a:p>
            <a:r>
              <a:rPr lang="en-US" dirty="0"/>
              <a:t>      </a:t>
            </a:r>
            <a:r>
              <a:rPr lang="en-US" dirty="0" err="1"/>
              <a:t>Employee.empCount</a:t>
            </a:r>
            <a:r>
              <a:rPr lang="en-US" dirty="0"/>
              <a:t> += 1</a:t>
            </a:r>
          </a:p>
          <a:p>
            <a:r>
              <a:rPr lang="en-US" dirty="0"/>
              <a:t>   </a:t>
            </a:r>
          </a:p>
          <a:p>
            <a:r>
              <a:rPr lang="en-US" dirty="0"/>
              <a:t>   def </a:t>
            </a:r>
            <a:r>
              <a:rPr lang="en-US" dirty="0" err="1"/>
              <a:t>displayCount</a:t>
            </a:r>
            <a:r>
              <a:rPr lang="en-US" dirty="0"/>
              <a:t>(self):</a:t>
            </a:r>
          </a:p>
          <a:p>
            <a:r>
              <a:rPr lang="en-US" dirty="0"/>
              <a:t>     print ("Total Employee %d" % </a:t>
            </a:r>
            <a:r>
              <a:rPr lang="en-US" dirty="0" err="1"/>
              <a:t>Employee.empCount</a:t>
            </a:r>
            <a:r>
              <a:rPr lang="en-US" dirty="0"/>
              <a:t>)</a:t>
            </a:r>
          </a:p>
          <a:p>
            <a:endParaRPr lang="en-US" dirty="0"/>
          </a:p>
          <a:p>
            <a:r>
              <a:rPr lang="en-US" dirty="0"/>
              <a:t>   def </a:t>
            </a:r>
            <a:r>
              <a:rPr lang="en-US" dirty="0" err="1"/>
              <a:t>displayEmployee</a:t>
            </a:r>
            <a:r>
              <a:rPr lang="en-US" dirty="0"/>
              <a:t>(self):</a:t>
            </a:r>
          </a:p>
          <a:p>
            <a:r>
              <a:rPr lang="en-US" dirty="0"/>
              <a:t>      print ("Name : ", self.name,  ", Salary: ", </a:t>
            </a:r>
            <a:r>
              <a:rPr lang="en-US" dirty="0" err="1"/>
              <a:t>self.salary</a:t>
            </a:r>
            <a:r>
              <a:rPr lang="en-US" dirty="0"/>
              <a:t>)</a:t>
            </a:r>
          </a:p>
          <a:p>
            <a:endParaRPr lang="en-US" dirty="0"/>
          </a:p>
          <a:p>
            <a:r>
              <a:rPr lang="en-US" dirty="0"/>
              <a:t>emp1 = Employee("Zara", 2000)</a:t>
            </a:r>
          </a:p>
          <a:p>
            <a:r>
              <a:rPr lang="en-US" dirty="0"/>
              <a:t>emp2 = Employee("Manni", 5000)</a:t>
            </a:r>
          </a:p>
          <a:p>
            <a:r>
              <a:rPr lang="en-US" dirty="0"/>
              <a:t>print ("</a:t>
            </a:r>
            <a:r>
              <a:rPr lang="en-US" dirty="0" err="1"/>
              <a:t>Employee.__doc</a:t>
            </a:r>
            <a:r>
              <a:rPr lang="en-US" dirty="0"/>
              <a:t>__:", </a:t>
            </a:r>
            <a:r>
              <a:rPr lang="en-US" dirty="0" err="1"/>
              <a:t>Employee.__doc</a:t>
            </a:r>
            <a:r>
              <a:rPr lang="en-US" dirty="0"/>
              <a:t>__)</a:t>
            </a:r>
          </a:p>
          <a:p>
            <a:r>
              <a:rPr lang="en-US" dirty="0"/>
              <a:t>print ("</a:t>
            </a:r>
            <a:r>
              <a:rPr lang="en-US" dirty="0" err="1"/>
              <a:t>Employee.__name</a:t>
            </a:r>
            <a:r>
              <a:rPr lang="en-US" dirty="0"/>
              <a:t>__:", </a:t>
            </a:r>
            <a:r>
              <a:rPr lang="en-US" dirty="0" err="1"/>
              <a:t>Employee.__name</a:t>
            </a:r>
            <a:r>
              <a:rPr lang="en-US" dirty="0"/>
              <a:t>__)</a:t>
            </a:r>
          </a:p>
          <a:p>
            <a:r>
              <a:rPr lang="en-US" dirty="0"/>
              <a:t>print ("</a:t>
            </a:r>
            <a:r>
              <a:rPr lang="en-US" dirty="0" err="1"/>
              <a:t>Employee.__module</a:t>
            </a:r>
            <a:r>
              <a:rPr lang="en-US" dirty="0"/>
              <a:t>__:", </a:t>
            </a:r>
            <a:r>
              <a:rPr lang="en-US" dirty="0" err="1"/>
              <a:t>Employee.__module</a:t>
            </a:r>
            <a:r>
              <a:rPr lang="en-US" dirty="0"/>
              <a:t>__)</a:t>
            </a:r>
          </a:p>
          <a:p>
            <a:r>
              <a:rPr lang="en-US" dirty="0"/>
              <a:t>print ("</a:t>
            </a:r>
            <a:r>
              <a:rPr lang="en-US" dirty="0" err="1"/>
              <a:t>Employee.__bases</a:t>
            </a:r>
            <a:r>
              <a:rPr lang="en-US" dirty="0"/>
              <a:t>__:", </a:t>
            </a:r>
            <a:r>
              <a:rPr lang="en-US" dirty="0" err="1"/>
              <a:t>Employee.__bases</a:t>
            </a:r>
            <a:r>
              <a:rPr lang="en-US" dirty="0"/>
              <a:t>__)</a:t>
            </a:r>
          </a:p>
          <a:p>
            <a:r>
              <a:rPr lang="en-US" dirty="0"/>
              <a:t>print ("Employee.__</a:t>
            </a:r>
            <a:r>
              <a:rPr lang="en-US" dirty="0" err="1"/>
              <a:t>dict</a:t>
            </a:r>
            <a:r>
              <a:rPr lang="en-US" dirty="0"/>
              <a:t>__:", Employee.__</a:t>
            </a:r>
            <a:r>
              <a:rPr lang="en-US" dirty="0" err="1"/>
              <a:t>dict</a:t>
            </a:r>
            <a:r>
              <a:rPr lang="en-US" dirty="0"/>
              <a:t>__ )</a:t>
            </a:r>
          </a:p>
        </p:txBody>
      </p:sp>
    </p:spTree>
    <p:extLst>
      <p:ext uri="{BB962C8B-B14F-4D97-AF65-F5344CB8AC3E}">
        <p14:creationId xmlns:p14="http://schemas.microsoft.com/office/powerpoint/2010/main" val="3733278237"/>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1986</TotalTime>
  <Words>1422</Words>
  <Application>Microsoft Office PowerPoint</Application>
  <PresentationFormat>Widescreen</PresentationFormat>
  <Paragraphs>251</Paragraphs>
  <Slides>18</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Calibri</vt:lpstr>
      <vt:lpstr>Calibri Light</vt:lpstr>
      <vt:lpstr>Retrospect</vt:lpstr>
      <vt:lpstr>Python</vt:lpstr>
      <vt:lpstr>Object Oriented</vt:lpstr>
      <vt:lpstr>Creating Classes</vt:lpstr>
      <vt:lpstr>Ex-1</vt:lpstr>
      <vt:lpstr>Creating Instance Objects</vt:lpstr>
      <vt:lpstr>Accessing Attributes</vt:lpstr>
      <vt:lpstr>PowerPoint Presentation</vt:lpstr>
      <vt:lpstr>Built-In Class Attributes</vt:lpstr>
      <vt:lpstr>PowerPoint Presentation</vt:lpstr>
      <vt:lpstr>Overriding Methods</vt:lpstr>
      <vt:lpstr>Base Overloading Methods</vt:lpstr>
      <vt:lpstr>Destroying Objects (Garbage Collection)</vt:lpstr>
      <vt:lpstr>Class Inheritance</vt:lpstr>
      <vt:lpstr>PowerPoint Presentation</vt:lpstr>
      <vt:lpstr>Regular expression</vt:lpstr>
      <vt:lpstr>Basic patterns that match single chars</vt:lpstr>
      <vt:lpstr>Matching Versus Searching</vt:lpstr>
      <vt:lpstr>Search and Replace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Siddharth Singh</dc:creator>
  <cp:lastModifiedBy>Siddharth Singh</cp:lastModifiedBy>
  <cp:revision>49</cp:revision>
  <dcterms:created xsi:type="dcterms:W3CDTF">2017-07-02T19:13:21Z</dcterms:created>
  <dcterms:modified xsi:type="dcterms:W3CDTF">2017-07-07T18:37:35Z</dcterms:modified>
</cp:coreProperties>
</file>