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2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208-0476-4822-A8C7-1C233D4D237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9647-6908-4824-AB78-DB1129F501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21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208-0476-4822-A8C7-1C233D4D237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9647-6908-4824-AB78-DB1129F5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3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208-0476-4822-A8C7-1C233D4D237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9647-6908-4824-AB78-DB1129F5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3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208-0476-4822-A8C7-1C233D4D237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9647-6908-4824-AB78-DB1129F5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0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208-0476-4822-A8C7-1C233D4D237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9647-6908-4824-AB78-DB1129F501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88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208-0476-4822-A8C7-1C233D4D237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9647-6908-4824-AB78-DB1129F5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9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208-0476-4822-A8C7-1C233D4D237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9647-6908-4824-AB78-DB1129F5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5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208-0476-4822-A8C7-1C233D4D237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9647-6908-4824-AB78-DB1129F5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8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208-0476-4822-A8C7-1C233D4D237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9647-6908-4824-AB78-DB1129F5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0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4D7208-0476-4822-A8C7-1C233D4D237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319647-6908-4824-AB78-DB1129F5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2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208-0476-4822-A8C7-1C233D4D237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9647-6908-4824-AB78-DB1129F5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9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4D7208-0476-4822-A8C7-1C233D4D237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319647-6908-4824-AB78-DB1129F5014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36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D0C667-061E-4562-AE13-EBE7BC817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92837D9-0831-4208-B286-93C063B54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-7</a:t>
            </a:r>
          </a:p>
        </p:txBody>
      </p:sp>
    </p:spTree>
    <p:extLst>
      <p:ext uri="{BB962C8B-B14F-4D97-AF65-F5344CB8AC3E}">
        <p14:creationId xmlns:p14="http://schemas.microsoft.com/office/powerpoint/2010/main" val="2861619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E402-9B78-43FF-8205-9B8673E3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F377-5F77-42D2-9381-4E1143EE4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Environment variables</a:t>
            </a:r>
          </a:p>
          <a:p>
            <a:endParaRPr lang="en-US" dirty="0"/>
          </a:p>
          <a:p>
            <a:r>
              <a:rPr lang="en-US" dirty="0"/>
              <a:t>Add the following path </a:t>
            </a:r>
          </a:p>
          <a:p>
            <a:r>
              <a:rPr lang="en-US" dirty="0"/>
              <a:t>C:\Users\Siddharth\AppData\Local\Programs\Python\Python36-32\</a:t>
            </a:r>
          </a:p>
          <a:p>
            <a:r>
              <a:rPr lang="en-US" dirty="0"/>
              <a:t>C:\Users\Siddharth\AppData\Local\Programs\Python\Python36-32\Scripts\</a:t>
            </a:r>
          </a:p>
        </p:txBody>
      </p:sp>
    </p:spTree>
    <p:extLst>
      <p:ext uri="{BB962C8B-B14F-4D97-AF65-F5344CB8AC3E}">
        <p14:creationId xmlns:p14="http://schemas.microsoft.com/office/powerpoint/2010/main" val="209423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3DFD-CA66-4360-BCD4-DEDE31E3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72C37-4FBE-4964-95C2-5A56DA628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1.  python manage.py </a:t>
            </a:r>
            <a:r>
              <a:rPr lang="en-US" sz="3200" dirty="0" err="1"/>
              <a:t>runserver</a:t>
            </a:r>
            <a:endParaRPr lang="en-US" sz="3200" dirty="0"/>
          </a:p>
          <a:p>
            <a:r>
              <a:rPr lang="en-US" sz="3200" dirty="0"/>
              <a:t>2.   python manage.py </a:t>
            </a:r>
            <a:r>
              <a:rPr lang="en-US" sz="3200" dirty="0" err="1"/>
              <a:t>startapp</a:t>
            </a:r>
            <a:r>
              <a:rPr lang="en-US" sz="3200" dirty="0"/>
              <a:t> home</a:t>
            </a:r>
          </a:p>
          <a:p>
            <a:r>
              <a:rPr lang="en-US" sz="3200" dirty="0"/>
              <a:t>3.   python manage.py migrate</a:t>
            </a:r>
          </a:p>
          <a:p>
            <a:r>
              <a:rPr lang="en-US" sz="3200" dirty="0"/>
              <a:t>4.    python manage.py </a:t>
            </a:r>
            <a:r>
              <a:rPr lang="en-US" sz="3200" dirty="0" err="1"/>
              <a:t>createsuperuser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4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C9BE-3278-4490-A124-338A86B11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773B-839E-4F55-AA65-0FB50D21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You might want to convert data type of one type to another type. Data type conversion is also known as </a:t>
            </a:r>
            <a:r>
              <a:rPr lang="en-US" b="1" dirty="0"/>
              <a:t>Type casting</a:t>
            </a:r>
            <a:r>
              <a:rPr lang="en-US" dirty="0"/>
              <a:t>.</a:t>
            </a:r>
          </a:p>
          <a:p>
            <a:r>
              <a:rPr lang="en-US" b="1" dirty="0"/>
              <a:t>Converting </a:t>
            </a:r>
            <a:r>
              <a:rPr lang="en-US" b="1" dirty="0" err="1"/>
              <a:t>int</a:t>
            </a:r>
            <a:r>
              <a:rPr lang="en-US" b="1" dirty="0"/>
              <a:t> to float</a:t>
            </a:r>
          </a:p>
          <a:p>
            <a:pPr fontAlgn="base"/>
            <a:r>
              <a:rPr lang="en-US" dirty="0" err="1"/>
              <a:t>i</a:t>
            </a:r>
            <a:r>
              <a:rPr lang="en-US" dirty="0"/>
              <a:t> = 10</a:t>
            </a:r>
          </a:p>
          <a:p>
            <a:pPr fontAlgn="base"/>
            <a:r>
              <a:rPr lang="en-US" dirty="0"/>
              <a:t>float(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b="1" dirty="0"/>
          </a:p>
          <a:p>
            <a:r>
              <a:rPr lang="en-US" b="1" dirty="0"/>
              <a:t>Converting float to </a:t>
            </a:r>
            <a:r>
              <a:rPr lang="en-US" b="1" dirty="0" err="1"/>
              <a:t>int</a:t>
            </a:r>
            <a:endParaRPr lang="en-US" b="1" dirty="0"/>
          </a:p>
          <a:p>
            <a:pPr fontAlgn="base"/>
            <a:r>
              <a:rPr lang="en-US" dirty="0"/>
              <a:t>f = 14.66</a:t>
            </a:r>
          </a:p>
          <a:p>
            <a:pPr fontAlgn="base"/>
            <a:r>
              <a:rPr lang="en-US" dirty="0" err="1"/>
              <a:t>int</a:t>
            </a:r>
            <a:r>
              <a:rPr lang="en-US" dirty="0"/>
              <a:t>(f)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1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E7AC-8ABF-4DCF-9D6B-C7BA41E9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77933-C338-4CBD-B0B1-5EAE77C4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Converting string to </a:t>
            </a:r>
            <a:r>
              <a:rPr lang="en-US" b="1" dirty="0" err="1"/>
              <a:t>int</a:t>
            </a:r>
            <a:endParaRPr lang="en-US" b="1" dirty="0"/>
          </a:p>
          <a:p>
            <a:r>
              <a:rPr lang="en-US" dirty="0"/>
              <a:t>You can also use </a:t>
            </a:r>
            <a:r>
              <a:rPr lang="en-US" dirty="0" err="1"/>
              <a:t>int</a:t>
            </a:r>
            <a:r>
              <a:rPr lang="en-US" dirty="0"/>
              <a:t>()  to convert string  to 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s = "123"</a:t>
            </a:r>
          </a:p>
          <a:p>
            <a:r>
              <a:rPr lang="en-US" dirty="0" err="1"/>
              <a:t>int</a:t>
            </a:r>
            <a:r>
              <a:rPr lang="en-US" dirty="0"/>
              <a:t>(s)</a:t>
            </a:r>
          </a:p>
          <a:p>
            <a:endParaRPr lang="en-US" dirty="0"/>
          </a:p>
          <a:p>
            <a:r>
              <a:rPr lang="en-US" b="1" dirty="0"/>
              <a:t>Converting number to string</a:t>
            </a:r>
          </a:p>
          <a:p>
            <a:r>
              <a:rPr lang="en-US" dirty="0"/>
              <a:t>To convert number  to string  you need to use </a:t>
            </a:r>
            <a:r>
              <a:rPr lang="en-US" dirty="0" err="1"/>
              <a:t>str</a:t>
            </a:r>
            <a:r>
              <a:rPr lang="en-US" dirty="0"/>
              <a:t>()  function.</a:t>
            </a:r>
          </a:p>
          <a:p>
            <a:r>
              <a:rPr lang="en-US" dirty="0" err="1"/>
              <a:t>i</a:t>
            </a:r>
            <a:r>
              <a:rPr lang="en-US" dirty="0"/>
              <a:t> = 100</a:t>
            </a:r>
          </a:p>
          <a:p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089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0A6B-7AA6-480D-B65F-A3288DC9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B56C-7088-44D1-AD39-811486823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Rounding numbers</a:t>
            </a:r>
          </a:p>
          <a:p>
            <a:pPr fontAlgn="base"/>
            <a:r>
              <a:rPr lang="en-US" dirty="0"/>
              <a:t>To round numbers you need to use round()  function.</a:t>
            </a:r>
          </a:p>
          <a:p>
            <a:pPr fontAlgn="base"/>
            <a:r>
              <a:rPr lang="en-US" b="1" dirty="0"/>
              <a:t>Syntax</a:t>
            </a:r>
            <a:r>
              <a:rPr lang="en-US" dirty="0"/>
              <a:t>: round(number[, </a:t>
            </a:r>
            <a:r>
              <a:rPr lang="en-US" dirty="0" err="1"/>
              <a:t>ndigits</a:t>
            </a:r>
            <a:r>
              <a:rPr lang="en-US" dirty="0"/>
              <a:t>])</a:t>
            </a:r>
          </a:p>
          <a:p>
            <a:pPr fontAlgn="base"/>
            <a:r>
              <a:rPr lang="en-US" dirty="0" err="1"/>
              <a:t>i</a:t>
            </a:r>
            <a:r>
              <a:rPr lang="en-US" dirty="0"/>
              <a:t> = 23.97312</a:t>
            </a:r>
          </a:p>
          <a:p>
            <a:pPr fontAlgn="base"/>
            <a:r>
              <a:rPr lang="en-US" dirty="0"/>
              <a:t>round(</a:t>
            </a:r>
            <a:r>
              <a:rPr lang="en-US" dirty="0" err="1"/>
              <a:t>i</a:t>
            </a:r>
            <a:r>
              <a:rPr lang="en-US" dirty="0"/>
              <a:t>,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2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FC79-72C6-4C3D-BDC5-B8472E84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Mathematical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9327F-75F2-4371-8F03-278326AA1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Inbuilt Function:-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BEE84A-E838-4833-AAF9-53A5E3058734}"/>
              </a:ext>
            </a:extLst>
          </p:cNvPr>
          <p:cNvGraphicFramePr>
            <a:graphicFrameLocks noGrp="1"/>
          </p:cNvGraphicFramePr>
          <p:nvPr/>
        </p:nvGraphicFramePr>
        <p:xfrm>
          <a:off x="3154363" y="1891665"/>
          <a:ext cx="5943600" cy="3931920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62700770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6619906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b="1" cap="all">
                          <a:solidFill>
                            <a:srgbClr val="636363"/>
                          </a:solidFill>
                          <a:effectLst/>
                        </a:rPr>
                        <a:t>METHOD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cap="all">
                          <a:solidFill>
                            <a:srgbClr val="636363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451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round(number[, ndigits])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 rounds the number, you can also specify precision in the second argument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489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pow(a, b)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Returns a raise to the power of b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40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abs(x)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Return absolute value of x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260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max(x1, x2, …, xn)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Returns largest value among supplied arguments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min(x1, x2, …, xn)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Returns smallest value among supplied arguments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72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26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6CAA-5A6D-436C-8894-87248F46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F927D-6DAF-4772-ACFF-94E24A143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Below mentioned functions are in math  module, so you need to import math module first, using the following line.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084536-C5EC-4237-88B4-85CCDF382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071976"/>
              </p:ext>
            </p:extLst>
          </p:nvPr>
        </p:nvGraphicFramePr>
        <p:xfrm>
          <a:off x="3819329" y="2330016"/>
          <a:ext cx="4614302" cy="4028612"/>
        </p:xfrm>
        <a:graphic>
          <a:graphicData uri="http://schemas.openxmlformats.org/drawingml/2006/table">
            <a:tbl>
              <a:tblPr/>
              <a:tblGrid>
                <a:gridCol w="2307151">
                  <a:extLst>
                    <a:ext uri="{9D8B030D-6E8A-4147-A177-3AD203B41FA5}">
                      <a16:colId xmlns:a16="http://schemas.microsoft.com/office/drawing/2014/main" val="145707812"/>
                    </a:ext>
                  </a:extLst>
                </a:gridCol>
                <a:gridCol w="2307151">
                  <a:extLst>
                    <a:ext uri="{9D8B030D-6E8A-4147-A177-3AD203B41FA5}">
                      <a16:colId xmlns:a16="http://schemas.microsoft.com/office/drawing/2014/main" val="2337061500"/>
                    </a:ext>
                  </a:extLst>
                </a:gridCol>
              </a:tblGrid>
              <a:tr h="3312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cap="all">
                          <a:solidFill>
                            <a:srgbClr val="636363"/>
                          </a:solidFill>
                          <a:effectLst/>
                        </a:rPr>
                        <a:t>METHOD</a:t>
                      </a:r>
                    </a:p>
                  </a:txBody>
                  <a:tcPr marL="59158" marR="59158" marT="59158" marB="59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cap="all">
                          <a:solidFill>
                            <a:srgbClr val="636363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9158" marR="59158" marT="59158" marB="59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647721"/>
                  </a:ext>
                </a:extLst>
              </a:tr>
              <a:tr h="75721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effectLst/>
                        </a:rPr>
                        <a:t>ceil(x)</a:t>
                      </a:r>
                    </a:p>
                  </a:txBody>
                  <a:tcPr marL="59158" marR="59158" marT="59158" marB="591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effectLst/>
                        </a:rPr>
                        <a:t>This function rounds the number up and returns its nearest integer</a:t>
                      </a:r>
                    </a:p>
                  </a:txBody>
                  <a:tcPr marL="59158" marR="59158" marT="59158" marB="591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951589"/>
                  </a:ext>
                </a:extLst>
              </a:tr>
              <a:tr h="75721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effectLst/>
                        </a:rPr>
                        <a:t>floor(x)</a:t>
                      </a:r>
                    </a:p>
                  </a:txBody>
                  <a:tcPr marL="59158" marR="59158" marT="59158" marB="591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effectLst/>
                        </a:rPr>
                        <a:t>This function rounds the down up and returns its nearest integer</a:t>
                      </a:r>
                    </a:p>
                  </a:txBody>
                  <a:tcPr marL="59158" marR="59158" marT="59158" marB="591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985293"/>
                  </a:ext>
                </a:extLst>
              </a:tr>
              <a:tr h="5442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effectLst/>
                        </a:rPr>
                        <a:t>sqrt(x)</a:t>
                      </a:r>
                    </a:p>
                  </a:txBody>
                  <a:tcPr marL="59158" marR="59158" marT="59158" marB="591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effectLst/>
                        </a:rPr>
                        <a:t>Returns the square root of the number</a:t>
                      </a:r>
                    </a:p>
                  </a:txBody>
                  <a:tcPr marL="59158" marR="59158" marT="59158" marB="591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267648"/>
                  </a:ext>
                </a:extLst>
              </a:tr>
              <a:tr h="5442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effectLst/>
                        </a:rPr>
                        <a:t>sin(x)</a:t>
                      </a:r>
                    </a:p>
                  </a:txBody>
                  <a:tcPr marL="59158" marR="59158" marT="59158" marB="591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effectLst/>
                        </a:rPr>
                        <a:t>Returns sin of x where x is in radian</a:t>
                      </a:r>
                    </a:p>
                  </a:txBody>
                  <a:tcPr marL="59158" marR="59158" marT="59158" marB="591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92107"/>
                  </a:ext>
                </a:extLst>
              </a:tr>
              <a:tr h="5442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effectLst/>
                        </a:rPr>
                        <a:t>cos(x)</a:t>
                      </a:r>
                    </a:p>
                  </a:txBody>
                  <a:tcPr marL="59158" marR="59158" marT="59158" marB="591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effectLst/>
                        </a:rPr>
                        <a:t>Returns cosine of x where x is in radian</a:t>
                      </a:r>
                    </a:p>
                  </a:txBody>
                  <a:tcPr marL="59158" marR="59158" marT="59158" marB="591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19377"/>
                  </a:ext>
                </a:extLst>
              </a:tr>
              <a:tr h="5442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effectLst/>
                        </a:rPr>
                        <a:t>tan(x)</a:t>
                      </a:r>
                    </a:p>
                  </a:txBody>
                  <a:tcPr marL="59158" marR="59158" marT="59158" marB="591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</a:rPr>
                        <a:t>Returns tangent of x where x is in radian</a:t>
                      </a:r>
                    </a:p>
                  </a:txBody>
                  <a:tcPr marL="59158" marR="59158" marT="59158" marB="591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399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62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F06C-A00E-4707-B76B-1610E00B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Generating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2E7FC-0049-4514-BD64-2E05B1D11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 random  module contains function to generate random numbers. So first you need to import random  module using the following line.</a:t>
            </a:r>
          </a:p>
          <a:p>
            <a:pPr fontAlgn="base"/>
            <a:r>
              <a:rPr lang="en-US" dirty="0"/>
              <a:t>import random</a:t>
            </a:r>
          </a:p>
          <a:p>
            <a:pPr fontAlgn="base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 10):</a:t>
            </a:r>
          </a:p>
          <a:p>
            <a:pPr marL="0" indent="0" fontAlgn="base">
              <a:buNone/>
            </a:pPr>
            <a:r>
              <a:rPr lang="en-US" dirty="0"/>
              <a:t>	 print(</a:t>
            </a:r>
            <a:r>
              <a:rPr lang="en-US" dirty="0" err="1"/>
              <a:t>random.random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Try </a:t>
            </a:r>
            <a:r>
              <a:rPr lang="en-US" dirty="0" err="1"/>
              <a:t>randint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9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46AB-D07E-4A67-BCA2-6695E691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File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0B170-1710-4120-AFFE-411D4377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open Syntax:-</a:t>
            </a:r>
          </a:p>
          <a:p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70BCBCB-6A13-48EB-8F7F-613FF5BA5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93952"/>
              </p:ext>
            </p:extLst>
          </p:nvPr>
        </p:nvGraphicFramePr>
        <p:xfrm>
          <a:off x="910044" y="2244151"/>
          <a:ext cx="5978226" cy="365760"/>
        </p:xfrm>
        <a:graphic>
          <a:graphicData uri="http://schemas.openxmlformats.org/drawingml/2006/table">
            <a:tbl>
              <a:tblPr/>
              <a:tblGrid>
                <a:gridCol w="282276">
                  <a:extLst>
                    <a:ext uri="{9D8B030D-6E8A-4147-A177-3AD203B41FA5}">
                      <a16:colId xmlns:a16="http://schemas.microsoft.com/office/drawing/2014/main" val="1501033921"/>
                    </a:ext>
                  </a:extLst>
                </a:gridCol>
                <a:gridCol w="5695950">
                  <a:extLst>
                    <a:ext uri="{9D8B030D-6E8A-4147-A177-3AD203B41FA5}">
                      <a16:colId xmlns:a16="http://schemas.microsoft.com/office/drawing/2014/main" val="71079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>
                          <a:solidFill>
                            <a:srgbClr val="AFAFAF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R="47625">
                    <a:lnL>
                      <a:noFill/>
                    </a:lnL>
                    <a:lnR w="28575" cap="flat" cmpd="sng" algn="ctr">
                      <a:solidFill>
                        <a:srgbClr val="6CE2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f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b="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open</a:t>
                      </a:r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b="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filename</a:t>
                      </a:r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mode</a:t>
                      </a:r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28575" cap="flat" cmpd="sng" algn="ctr">
                      <a:solidFill>
                        <a:srgbClr val="6CE2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34367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4B81013-003B-4767-B140-007CFE8A0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8817"/>
              </p:ext>
            </p:extLst>
          </p:nvPr>
        </p:nvGraphicFramePr>
        <p:xfrm>
          <a:off x="5661986" y="2096986"/>
          <a:ext cx="5028406" cy="4022725"/>
        </p:xfrm>
        <a:graphic>
          <a:graphicData uri="http://schemas.openxmlformats.org/drawingml/2006/table">
            <a:tbl>
              <a:tblPr/>
              <a:tblGrid>
                <a:gridCol w="2514203">
                  <a:extLst>
                    <a:ext uri="{9D8B030D-6E8A-4147-A177-3AD203B41FA5}">
                      <a16:colId xmlns:a16="http://schemas.microsoft.com/office/drawing/2014/main" val="3824323856"/>
                    </a:ext>
                  </a:extLst>
                </a:gridCol>
                <a:gridCol w="2514203">
                  <a:extLst>
                    <a:ext uri="{9D8B030D-6E8A-4147-A177-3AD203B41FA5}">
                      <a16:colId xmlns:a16="http://schemas.microsoft.com/office/drawing/2014/main" val="964407194"/>
                    </a:ext>
                  </a:extLst>
                </a:gridCol>
              </a:tblGrid>
              <a:tr h="361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cap="all">
                          <a:solidFill>
                            <a:srgbClr val="636363"/>
                          </a:solidFill>
                          <a:effectLst/>
                        </a:rPr>
                        <a:t>MODES</a:t>
                      </a:r>
                    </a:p>
                  </a:txBody>
                  <a:tcPr marL="64467" marR="64467" marT="64467" marB="644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cap="all">
                          <a:solidFill>
                            <a:srgbClr val="636363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4467" marR="64467" marT="64467" marB="6446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403424"/>
                  </a:ext>
                </a:extLst>
              </a:tr>
              <a:tr h="36101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"r"</a:t>
                      </a:r>
                      <a:r>
                        <a:rPr lang="en-US" sz="1500" b="0">
                          <a:effectLst/>
                        </a:rPr>
                        <a:t> </a:t>
                      </a:r>
                    </a:p>
                  </a:txBody>
                  <a:tcPr marL="64467" marR="64467" marT="64467" marB="644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dirty="0">
                          <a:effectLst/>
                        </a:rPr>
                        <a:t> Open a file for read only</a:t>
                      </a:r>
                    </a:p>
                  </a:txBody>
                  <a:tcPr marL="64467" marR="64467" marT="64467" marB="644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295945"/>
                  </a:ext>
                </a:extLst>
              </a:tr>
              <a:tr h="128933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"w"</a:t>
                      </a:r>
                      <a:r>
                        <a:rPr lang="en-US" sz="1500" b="0">
                          <a:effectLst/>
                        </a:rPr>
                        <a:t> </a:t>
                      </a:r>
                    </a:p>
                  </a:txBody>
                  <a:tcPr marL="64467" marR="64467" marT="64467" marB="644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>
                          <a:effectLst/>
                        </a:rPr>
                        <a:t> Open a file for writing. If file already exists its data will be cleared before opening. Otherwise new file will be created</a:t>
                      </a:r>
                    </a:p>
                  </a:txBody>
                  <a:tcPr marL="64467" marR="64467" marT="64467" marB="644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04169"/>
                  </a:ext>
                </a:extLst>
              </a:tr>
              <a:tr h="82517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"a"</a:t>
                      </a:r>
                      <a:r>
                        <a:rPr lang="en-US" sz="1500" b="0">
                          <a:effectLst/>
                        </a:rPr>
                        <a:t> </a:t>
                      </a:r>
                    </a:p>
                  </a:txBody>
                  <a:tcPr marL="64467" marR="64467" marT="64467" marB="644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>
                          <a:effectLst/>
                        </a:rPr>
                        <a:t> Opens a file in append mode i.e to write a data to the end of the file</a:t>
                      </a:r>
                    </a:p>
                  </a:txBody>
                  <a:tcPr marL="64467" marR="64467" marT="64467" marB="644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618402"/>
                  </a:ext>
                </a:extLst>
              </a:tr>
              <a:tr h="59309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"wb"</a:t>
                      </a:r>
                      <a:r>
                        <a:rPr lang="en-US" sz="1500" b="0">
                          <a:effectLst/>
                        </a:rPr>
                        <a:t> </a:t>
                      </a:r>
                    </a:p>
                  </a:txBody>
                  <a:tcPr marL="64467" marR="64467" marT="64467" marB="644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>
                          <a:effectLst/>
                        </a:rPr>
                        <a:t> Open a file to write in binary mode</a:t>
                      </a:r>
                    </a:p>
                  </a:txBody>
                  <a:tcPr marL="64467" marR="64467" marT="64467" marB="644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567112"/>
                  </a:ext>
                </a:extLst>
              </a:tr>
              <a:tr h="59309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"rb"</a:t>
                      </a:r>
                      <a:r>
                        <a:rPr lang="en-US" sz="1500" b="0">
                          <a:effectLst/>
                        </a:rPr>
                        <a:t> </a:t>
                      </a:r>
                    </a:p>
                  </a:txBody>
                  <a:tcPr marL="64467" marR="64467" marT="64467" marB="644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dirty="0">
                          <a:effectLst/>
                        </a:rPr>
                        <a:t> Open a file to read in binary mode</a:t>
                      </a:r>
                    </a:p>
                  </a:txBody>
                  <a:tcPr marL="64467" marR="64467" marT="64467" marB="644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34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57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5756-AAEE-4CD4-BBF7-34F4525F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 to the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48A61-2BED-4D7E-B471-39A4ACB58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 = open('myfile.txt', 'w')    # open file for writing</a:t>
            </a:r>
          </a:p>
          <a:p>
            <a:r>
              <a:rPr lang="en-US" dirty="0" err="1"/>
              <a:t>f.write</a:t>
            </a:r>
            <a:r>
              <a:rPr lang="en-US" dirty="0"/>
              <a:t>('this first line\n')   # write a line to the file</a:t>
            </a:r>
          </a:p>
          <a:p>
            <a:r>
              <a:rPr lang="en-US" dirty="0" err="1"/>
              <a:t>f.write</a:t>
            </a:r>
            <a:r>
              <a:rPr lang="en-US" dirty="0"/>
              <a:t>('this second line\n')  # write one more line to the file</a:t>
            </a:r>
          </a:p>
          <a:p>
            <a:r>
              <a:rPr lang="en-US" dirty="0" err="1"/>
              <a:t>f.close</a:t>
            </a:r>
            <a:r>
              <a:rPr lang="en-US" dirty="0"/>
              <a:t>()                      # close the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336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1649</TotalTime>
  <Words>351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inherit</vt:lpstr>
      <vt:lpstr>Retrospect</vt:lpstr>
      <vt:lpstr>Python</vt:lpstr>
      <vt:lpstr>Datatype conversion</vt:lpstr>
      <vt:lpstr>PowerPoint Presentation</vt:lpstr>
      <vt:lpstr>PowerPoint Presentation</vt:lpstr>
      <vt:lpstr>Python Mathematical Function</vt:lpstr>
      <vt:lpstr>PowerPoint Presentation</vt:lpstr>
      <vt:lpstr>Python Generating Random numbers</vt:lpstr>
      <vt:lpstr>Python File Handling</vt:lpstr>
      <vt:lpstr>Writing data to the file</vt:lpstr>
      <vt:lpstr>For Windows</vt:lpstr>
      <vt:lpstr>Django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Singh</dc:creator>
  <cp:lastModifiedBy>Siddharth Singh</cp:lastModifiedBy>
  <cp:revision>35</cp:revision>
  <dcterms:created xsi:type="dcterms:W3CDTF">2017-07-02T19:13:21Z</dcterms:created>
  <dcterms:modified xsi:type="dcterms:W3CDTF">2017-07-05T17:35:06Z</dcterms:modified>
</cp:coreProperties>
</file>