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9F48D-B028-4268-B997-88ED5FEB8622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F9738-989C-4FD5-9CA4-C17262062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88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F9738-989C-4FD5-9CA4-C17262062F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7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50E7-1E3F-4E03-9B3C-1194E0B477C4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AB74-4075-4244-9322-C89A517A422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958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50E7-1E3F-4E03-9B3C-1194E0B477C4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AB74-4075-4244-9322-C89A517A4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4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50E7-1E3F-4E03-9B3C-1194E0B477C4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AB74-4075-4244-9322-C89A517A4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5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50E7-1E3F-4E03-9B3C-1194E0B477C4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AB74-4075-4244-9322-C89A517A4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8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50E7-1E3F-4E03-9B3C-1194E0B477C4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AB74-4075-4244-9322-C89A517A422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34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50E7-1E3F-4E03-9B3C-1194E0B477C4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AB74-4075-4244-9322-C89A517A4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0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50E7-1E3F-4E03-9B3C-1194E0B477C4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AB74-4075-4244-9322-C89A517A4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50E7-1E3F-4E03-9B3C-1194E0B477C4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AB74-4075-4244-9322-C89A517A4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8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50E7-1E3F-4E03-9B3C-1194E0B477C4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AB74-4075-4244-9322-C89A517A4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1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12450E7-1E3F-4E03-9B3C-1194E0B477C4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09AB74-4075-4244-9322-C89A517A4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3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50E7-1E3F-4E03-9B3C-1194E0B477C4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AB74-4075-4244-9322-C89A517A4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12450E7-1E3F-4E03-9B3C-1194E0B477C4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709AB74-4075-4244-9322-C89A517A422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10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7DD4F-36E5-4679-BE77-497F3B8490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Python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B1E75-7F45-4E8C-ACCF-0B331FCDF3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5</a:t>
            </a:r>
          </a:p>
        </p:txBody>
      </p:sp>
    </p:spTree>
    <p:extLst>
      <p:ext uri="{BB962C8B-B14F-4D97-AF65-F5344CB8AC3E}">
        <p14:creationId xmlns:p14="http://schemas.microsoft.com/office/powerpoint/2010/main" val="915510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5CE9-CD9D-4CF7-BAE0-66ECC991B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Quotation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E6E48-558B-4104-9B3D-6CE41809D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accepts single ('), double (") and triple (''' or """) quotes to denote string literals, as long as the same type of quote starts and ends the string.</a:t>
            </a:r>
          </a:p>
          <a:p>
            <a:endParaRPr lang="en-US" dirty="0"/>
          </a:p>
          <a:p>
            <a:r>
              <a:rPr lang="en-US" dirty="0"/>
              <a:t>word = 'word'</a:t>
            </a:r>
          </a:p>
          <a:p>
            <a:r>
              <a:rPr lang="en-US" dirty="0"/>
              <a:t>sentence = "This is a sentence."</a:t>
            </a:r>
          </a:p>
          <a:p>
            <a:r>
              <a:rPr lang="en-US" dirty="0"/>
              <a:t>paragraph = """This is a paragraph. It is</a:t>
            </a:r>
          </a:p>
          <a:p>
            <a:r>
              <a:rPr lang="en-US" dirty="0"/>
              <a:t>made up of multiple lines and sentences."""</a:t>
            </a:r>
          </a:p>
        </p:txBody>
      </p:sp>
    </p:spTree>
    <p:extLst>
      <p:ext uri="{BB962C8B-B14F-4D97-AF65-F5344CB8AC3E}">
        <p14:creationId xmlns:p14="http://schemas.microsoft.com/office/powerpoint/2010/main" val="146704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CC612-BA30-48B5-A25C-00F02A9C7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6078E-6CDC-4837-BB3E-03DC83C95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hash sign (#) that is not inside a string literal is the beginning of a comment. All characters after the #, up to the end of the physical line, are part of the comment and the Python interpreter ignores them.</a:t>
            </a:r>
          </a:p>
          <a:p>
            <a:endParaRPr lang="en-US" dirty="0"/>
          </a:p>
          <a:p>
            <a:r>
              <a:rPr lang="en-US" dirty="0"/>
              <a:t># First comment</a:t>
            </a:r>
          </a:p>
          <a:p>
            <a:r>
              <a:rPr lang="en-US" dirty="0"/>
              <a:t>print ("Hello, Python!") # second comment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42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261E-5922-47AD-A5B0-BF04C78B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Blank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C3E53-BDE5-45EE-A582-4BA0ACF8E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line containing only whitespace, possibly with a comment, is known as a blank line and Python totally ignores it.</a:t>
            </a:r>
          </a:p>
          <a:p>
            <a:endParaRPr lang="en-US" dirty="0"/>
          </a:p>
          <a:p>
            <a:r>
              <a:rPr lang="en-US" dirty="0"/>
              <a:t>In an interactive interpreter session, you must enter an empty physical line to terminate a multiline statement.</a:t>
            </a:r>
          </a:p>
        </p:txBody>
      </p:sp>
    </p:spTree>
    <p:extLst>
      <p:ext uri="{BB962C8B-B14F-4D97-AF65-F5344CB8AC3E}">
        <p14:creationId xmlns:p14="http://schemas.microsoft.com/office/powerpoint/2010/main" val="2286732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7D025-2DEA-4364-A4C9-931DB65EA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Waiting for the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29190-AB86-4219-9CC9-1C505E8BA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line of the program displays the prompt and, the statement saying “Press the enter key to exit”, and then waits for the user to take action −</a:t>
            </a:r>
          </a:p>
          <a:p>
            <a:endParaRPr lang="en-US" dirty="0"/>
          </a:p>
          <a:p>
            <a:r>
              <a:rPr lang="en-US" dirty="0"/>
              <a:t>input("\n\n Press the enter key to exit.")</a:t>
            </a:r>
          </a:p>
          <a:p>
            <a:r>
              <a:rPr lang="en-US" dirty="0"/>
              <a:t>Here, "\n\n" is used to create two new lines before displaying the actual line. Once the user presses the key, the program ends. This is a nice trick to keep a console window open until the user is done with an application.</a:t>
            </a:r>
          </a:p>
        </p:txBody>
      </p:sp>
    </p:spTree>
    <p:extLst>
      <p:ext uri="{BB962C8B-B14F-4D97-AF65-F5344CB8AC3E}">
        <p14:creationId xmlns:p14="http://schemas.microsoft.com/office/powerpoint/2010/main" val="1342892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B7500-FB9F-46F0-9A67-B1A45528B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Statements on a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64C5E-F61D-4F47-8E70-29B07AC8D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semicolon ( ; ) allows multiple statements on a single line given that no statement starts a new code block.</a:t>
            </a:r>
          </a:p>
          <a:p>
            <a:r>
              <a:rPr lang="en-US" dirty="0"/>
              <a:t>import sys; x = 'foo'; </a:t>
            </a:r>
            <a:r>
              <a:rPr lang="en-US" dirty="0" err="1"/>
              <a:t>sys.stdout.write</a:t>
            </a:r>
            <a:r>
              <a:rPr lang="en-US" dirty="0"/>
              <a:t>(x + '\n')</a:t>
            </a:r>
          </a:p>
        </p:txBody>
      </p:sp>
    </p:spTree>
    <p:extLst>
      <p:ext uri="{BB962C8B-B14F-4D97-AF65-F5344CB8AC3E}">
        <p14:creationId xmlns:p14="http://schemas.microsoft.com/office/powerpoint/2010/main" val="3362447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EB321-7E82-4E3D-9C7F-4D2A9B2F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Statement Groups as Suites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90D9E-65B4-43E0-93DC-894122EC5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of individual statements, which make a single code block are called </a:t>
            </a:r>
            <a:r>
              <a:rPr lang="en-US" b="1" dirty="0"/>
              <a:t>suites</a:t>
            </a:r>
            <a:r>
              <a:rPr lang="en-US" dirty="0"/>
              <a:t> in Python.</a:t>
            </a:r>
          </a:p>
          <a:p>
            <a:endParaRPr lang="en-US" dirty="0"/>
          </a:p>
          <a:p>
            <a:r>
              <a:rPr lang="fr-FR" dirty="0"/>
              <a:t>if expression : </a:t>
            </a:r>
          </a:p>
          <a:p>
            <a:r>
              <a:rPr lang="fr-FR" dirty="0"/>
              <a:t>   suite</a:t>
            </a:r>
          </a:p>
          <a:p>
            <a:r>
              <a:rPr lang="fr-FR" dirty="0" err="1"/>
              <a:t>elif</a:t>
            </a:r>
            <a:r>
              <a:rPr lang="fr-FR" dirty="0"/>
              <a:t> expression : </a:t>
            </a:r>
          </a:p>
          <a:p>
            <a:r>
              <a:rPr lang="fr-FR" dirty="0"/>
              <a:t>   suite </a:t>
            </a:r>
          </a:p>
          <a:p>
            <a:r>
              <a:rPr lang="fr-FR" dirty="0" err="1"/>
              <a:t>else</a:t>
            </a:r>
            <a:r>
              <a:rPr lang="fr-FR" dirty="0"/>
              <a:t> : </a:t>
            </a:r>
          </a:p>
          <a:p>
            <a:r>
              <a:rPr lang="fr-FR" dirty="0"/>
              <a:t>   suite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637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FADA-F542-417D-8D7C-B27F72200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Values to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231C1-E910-4AA0-B97C-7CF81620C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Python variables do not need explicit declaration to reserve memory space. The declaration happens automatically when you assign a value to a variable. The equal sign (=) is used to assign values to variables.</a:t>
            </a:r>
          </a:p>
          <a:p>
            <a:r>
              <a:rPr lang="en-US" dirty="0"/>
              <a:t>counter = 100          # An integer assignment</a:t>
            </a:r>
          </a:p>
          <a:p>
            <a:r>
              <a:rPr lang="en-US" dirty="0"/>
              <a:t>miles   = 1000.0       # A floating point</a:t>
            </a:r>
          </a:p>
          <a:p>
            <a:r>
              <a:rPr lang="en-US" dirty="0"/>
              <a:t>name    = "John"       # A string</a:t>
            </a:r>
          </a:p>
          <a:p>
            <a:endParaRPr lang="en-US" dirty="0"/>
          </a:p>
          <a:p>
            <a:r>
              <a:rPr lang="en-US" dirty="0"/>
              <a:t>print (counter)</a:t>
            </a:r>
          </a:p>
          <a:p>
            <a:r>
              <a:rPr lang="en-US" dirty="0"/>
              <a:t>print (miles)</a:t>
            </a:r>
          </a:p>
          <a:p>
            <a:r>
              <a:rPr lang="en-US" dirty="0"/>
              <a:t>print (name)</a:t>
            </a:r>
          </a:p>
        </p:txBody>
      </p:sp>
    </p:spTree>
    <p:extLst>
      <p:ext uri="{BB962C8B-B14F-4D97-AF65-F5344CB8AC3E}">
        <p14:creationId xmlns:p14="http://schemas.microsoft.com/office/powerpoint/2010/main" val="1604796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85720-AC3E-4AF7-A430-F6F5DBF0F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D2A6B-970B-442E-B566-C2D6655BC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allows you to assign a single value to several variables simultaneously.</a:t>
            </a:r>
          </a:p>
          <a:p>
            <a:endParaRPr lang="en-US" dirty="0"/>
          </a:p>
          <a:p>
            <a:r>
              <a:rPr lang="en-US" dirty="0"/>
              <a:t>a = b = c = 1</a:t>
            </a:r>
          </a:p>
          <a:p>
            <a:endParaRPr lang="en-US" dirty="0"/>
          </a:p>
          <a:p>
            <a:r>
              <a:rPr lang="en-US" dirty="0"/>
              <a:t>a, b, c = 1, 2, "john"</a:t>
            </a:r>
          </a:p>
        </p:txBody>
      </p:sp>
    </p:spTree>
    <p:extLst>
      <p:ext uri="{BB962C8B-B14F-4D97-AF65-F5344CB8AC3E}">
        <p14:creationId xmlns:p14="http://schemas.microsoft.com/office/powerpoint/2010/main" val="1984829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19F6F-0DB0-4AE2-B908-2B31AE8D3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976AA-CEE7-4012-8385-2B3F6EF59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has five standard data types −</a:t>
            </a:r>
          </a:p>
          <a:p>
            <a:endParaRPr lang="en-US" dirty="0"/>
          </a:p>
          <a:p>
            <a:pPr marL="932688" lvl="2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Numbers</a:t>
            </a:r>
          </a:p>
          <a:p>
            <a:pPr marL="932688" lvl="2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String</a:t>
            </a:r>
          </a:p>
          <a:p>
            <a:pPr marL="932688" lvl="2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List</a:t>
            </a:r>
          </a:p>
          <a:p>
            <a:pPr marL="932688" lvl="2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Tuple</a:t>
            </a:r>
          </a:p>
          <a:p>
            <a:pPr marL="932688" lvl="2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3428749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9FFA9-B431-43D4-BE34-2E79BD74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505E2-8DCD-49D3-8E2B-9A7B101D2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data types store numeric values. Number objects are created when you assign a value to them</a:t>
            </a:r>
          </a:p>
          <a:p>
            <a:r>
              <a:rPr lang="en-US" dirty="0"/>
              <a:t>var1 = 1</a:t>
            </a:r>
          </a:p>
          <a:p>
            <a:r>
              <a:rPr lang="en-US" dirty="0"/>
              <a:t>var2 = 10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EB07A8-6903-4557-907A-6489128C9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793548"/>
              </p:ext>
            </p:extLst>
          </p:nvPr>
        </p:nvGraphicFramePr>
        <p:xfrm>
          <a:off x="6126480" y="2455334"/>
          <a:ext cx="3835400" cy="3413760"/>
        </p:xfrm>
        <a:graphic>
          <a:graphicData uri="http://schemas.openxmlformats.org/drawingml/2006/table">
            <a:tbl>
              <a:tblPr/>
              <a:tblGrid>
                <a:gridCol w="1917700">
                  <a:extLst>
                    <a:ext uri="{9D8B030D-6E8A-4147-A177-3AD203B41FA5}">
                      <a16:colId xmlns:a16="http://schemas.microsoft.com/office/drawing/2014/main" val="720286326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404364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int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432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0.0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88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15.20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680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-786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-21.9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958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080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32.3+e18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086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-0490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-90.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65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-0x260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-32.54e100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667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0x69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70.2-E12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974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6814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9EE0-C827-4BD1-ACC1-8DD3F7B9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99D0D-8F02-4A8E-8F58-48F8B317D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Python is a high-level, interpreted, interactive and object-oriented scripting language.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Python is designed to be highly readable.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 uses English keywords frequently whereas the other languages use punctuations.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 has fewer syntactical constructions than other languages.</a:t>
            </a:r>
          </a:p>
        </p:txBody>
      </p:sp>
    </p:spTree>
    <p:extLst>
      <p:ext uri="{BB962C8B-B14F-4D97-AF65-F5344CB8AC3E}">
        <p14:creationId xmlns:p14="http://schemas.microsoft.com/office/powerpoint/2010/main" val="188875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4E30-6D12-42AD-873F-AF1CC69E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4BD16-E1CB-4803-AE69-93A384660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Strings in Python are identified as a contiguous set of characters represented in the quotation marks. Python allows either pair of single or double quotes. Subsets of strings can be taken using the slice operator ([ ] and [:] ) with indexes starting at 0 in the beginning of the string and working their way from -1 to the end.</a:t>
            </a:r>
          </a:p>
          <a:p>
            <a:r>
              <a:rPr lang="en-US" dirty="0"/>
              <a:t>The plus (+) sign is the string concatenation operator and the asterisk (*) is the repetition operator. For example −</a:t>
            </a:r>
          </a:p>
          <a:p>
            <a:r>
              <a:rPr lang="en-US" dirty="0" err="1"/>
              <a:t>str</a:t>
            </a:r>
            <a:r>
              <a:rPr lang="en-US" dirty="0"/>
              <a:t> = 'Hello World!'</a:t>
            </a:r>
          </a:p>
          <a:p>
            <a:endParaRPr lang="en-US" dirty="0"/>
          </a:p>
          <a:p>
            <a:r>
              <a:rPr lang="en-US" dirty="0"/>
              <a:t>print (</a:t>
            </a:r>
            <a:r>
              <a:rPr lang="en-US" dirty="0" err="1"/>
              <a:t>str</a:t>
            </a:r>
            <a:r>
              <a:rPr lang="en-US" dirty="0"/>
              <a:t>)          # Prints complete string</a:t>
            </a:r>
          </a:p>
          <a:p>
            <a:r>
              <a:rPr lang="en-US" dirty="0"/>
              <a:t>print (</a:t>
            </a:r>
            <a:r>
              <a:rPr lang="en-US" dirty="0" err="1"/>
              <a:t>str</a:t>
            </a:r>
            <a:r>
              <a:rPr lang="en-US" dirty="0"/>
              <a:t>[0])       # Prints first character of the string</a:t>
            </a:r>
          </a:p>
          <a:p>
            <a:r>
              <a:rPr lang="en-US" dirty="0"/>
              <a:t>print (</a:t>
            </a:r>
            <a:r>
              <a:rPr lang="en-US" dirty="0" err="1"/>
              <a:t>str</a:t>
            </a:r>
            <a:r>
              <a:rPr lang="en-US" dirty="0"/>
              <a:t>[2:5])     # Prints characters starting from 3rd to 5th</a:t>
            </a:r>
          </a:p>
          <a:p>
            <a:r>
              <a:rPr lang="en-US" dirty="0"/>
              <a:t>print (</a:t>
            </a:r>
            <a:r>
              <a:rPr lang="en-US" dirty="0" err="1"/>
              <a:t>str</a:t>
            </a:r>
            <a:r>
              <a:rPr lang="en-US" dirty="0"/>
              <a:t>[2:])      # Prints string starting from 3rd character</a:t>
            </a:r>
          </a:p>
          <a:p>
            <a:r>
              <a:rPr lang="en-US" dirty="0"/>
              <a:t>print (</a:t>
            </a:r>
            <a:r>
              <a:rPr lang="en-US" dirty="0" err="1"/>
              <a:t>str</a:t>
            </a:r>
            <a:r>
              <a:rPr lang="en-US" dirty="0"/>
              <a:t> * 2)      # Prints string two times</a:t>
            </a:r>
          </a:p>
          <a:p>
            <a:r>
              <a:rPr lang="en-US" dirty="0"/>
              <a:t>print (</a:t>
            </a:r>
            <a:r>
              <a:rPr lang="en-US" dirty="0" err="1"/>
              <a:t>str</a:t>
            </a:r>
            <a:r>
              <a:rPr lang="en-US" dirty="0"/>
              <a:t> + "TEST") # Prints concatenated string</a:t>
            </a:r>
          </a:p>
        </p:txBody>
      </p:sp>
    </p:spTree>
    <p:extLst>
      <p:ext uri="{BB962C8B-B14F-4D97-AF65-F5344CB8AC3E}">
        <p14:creationId xmlns:p14="http://schemas.microsoft.com/office/powerpoint/2010/main" val="461521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B53C-8B59-4B24-BF2D-3D478CE34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5EA42-C229-42A3-B8E3-CD0C90BB8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1082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tuple is another sequence data type that is similar to the list. A tuple consists of a number of values separated by commas. Unlike lists, however, tuples are enclosed within parenthesis.</a:t>
            </a:r>
          </a:p>
          <a:p>
            <a:r>
              <a:rPr lang="en-US" dirty="0"/>
              <a:t>The main difference between lists and tuples are − Lists are enclosed in brackets ( [ ] ) and their elements and size can be changed, while tuples are enclosed in parentheses ( ( ) ) and cannot be updated. Tuples can be thought of as </a:t>
            </a:r>
            <a:r>
              <a:rPr lang="en-US" b="1" dirty="0"/>
              <a:t>read-only</a:t>
            </a:r>
            <a:r>
              <a:rPr lang="en-US" dirty="0"/>
              <a:t> lists. For example −</a:t>
            </a:r>
          </a:p>
          <a:p>
            <a:r>
              <a:rPr lang="en-US" dirty="0"/>
              <a:t>tuple = ( '</a:t>
            </a:r>
            <a:r>
              <a:rPr lang="en-US" dirty="0" err="1"/>
              <a:t>abcd</a:t>
            </a:r>
            <a:r>
              <a:rPr lang="en-US" dirty="0"/>
              <a:t>', 786 , 2.23, 'john', 70.2  )</a:t>
            </a:r>
          </a:p>
          <a:p>
            <a:r>
              <a:rPr lang="en-US" dirty="0" err="1"/>
              <a:t>tinytuple</a:t>
            </a:r>
            <a:r>
              <a:rPr lang="en-US" dirty="0"/>
              <a:t> = (123, 'john')</a:t>
            </a:r>
          </a:p>
          <a:p>
            <a:r>
              <a:rPr lang="en-US" dirty="0"/>
              <a:t>print (tuple)           # Prints complete tuple</a:t>
            </a:r>
          </a:p>
          <a:p>
            <a:r>
              <a:rPr lang="en-US" dirty="0"/>
              <a:t>print (tuple[0])        # Prints first element of the tuple</a:t>
            </a:r>
          </a:p>
          <a:p>
            <a:r>
              <a:rPr lang="en-US" dirty="0"/>
              <a:t>print (tuple[1:3])      # Prints elements starting from 2nd till 3rd </a:t>
            </a:r>
          </a:p>
          <a:p>
            <a:r>
              <a:rPr lang="en-US" dirty="0"/>
              <a:t>print (tuple[2:])       # Prints elements starting from 3rd element</a:t>
            </a:r>
          </a:p>
          <a:p>
            <a:r>
              <a:rPr lang="en-US" dirty="0"/>
              <a:t>print (</a:t>
            </a:r>
            <a:r>
              <a:rPr lang="en-US" dirty="0" err="1"/>
              <a:t>tinytuple</a:t>
            </a:r>
            <a:r>
              <a:rPr lang="en-US" dirty="0"/>
              <a:t> * 2)   # Prints tuple two times</a:t>
            </a:r>
          </a:p>
          <a:p>
            <a:r>
              <a:rPr lang="en-US" dirty="0"/>
              <a:t>print (tuple + </a:t>
            </a:r>
            <a:r>
              <a:rPr lang="en-US" dirty="0" err="1"/>
              <a:t>tinytuple</a:t>
            </a:r>
            <a:r>
              <a:rPr lang="en-US" dirty="0"/>
              <a:t>) # Prints concatenated tuple</a:t>
            </a:r>
          </a:p>
        </p:txBody>
      </p:sp>
    </p:spTree>
    <p:extLst>
      <p:ext uri="{BB962C8B-B14F-4D97-AF65-F5344CB8AC3E}">
        <p14:creationId xmlns:p14="http://schemas.microsoft.com/office/powerpoint/2010/main" val="1151183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539B-92BA-4A49-A06D-5BBAA5AB5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FE925-88FA-4B57-BE6E-0FB4C40EF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6576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Python's dictionaries are kind of hash-table type. They work like associative arrays or hashes found in Perl and consist of key-value pairs. A dictionary key can be almost any Python type, but are usually numbers or strings. Values, on the other hand, can be any arbitrary Python object.</a:t>
            </a:r>
          </a:p>
          <a:p>
            <a:r>
              <a:rPr lang="en-US" sz="1800" dirty="0"/>
              <a:t>Dictionaries are enclosed by curly braces ({ }) and values can be assigned and accessed using square braces ([]). For example −</a:t>
            </a:r>
          </a:p>
          <a:p>
            <a:r>
              <a:rPr lang="en-US" sz="1800" dirty="0" err="1"/>
              <a:t>dict</a:t>
            </a:r>
            <a:r>
              <a:rPr lang="en-US" sz="1800" dirty="0"/>
              <a:t> = {}</a:t>
            </a:r>
          </a:p>
          <a:p>
            <a:r>
              <a:rPr lang="en-US" sz="1800" dirty="0" err="1"/>
              <a:t>dict</a:t>
            </a:r>
            <a:r>
              <a:rPr lang="en-US" sz="1800" dirty="0"/>
              <a:t>['one'] = "This is one"</a:t>
            </a:r>
          </a:p>
          <a:p>
            <a:r>
              <a:rPr lang="en-US" sz="1800" dirty="0" err="1"/>
              <a:t>dict</a:t>
            </a:r>
            <a:r>
              <a:rPr lang="en-US" sz="1800" dirty="0"/>
              <a:t>[2]     = "This is two"</a:t>
            </a:r>
          </a:p>
          <a:p>
            <a:r>
              <a:rPr lang="en-US" sz="1800" dirty="0" err="1"/>
              <a:t>tinydict</a:t>
            </a:r>
            <a:r>
              <a:rPr lang="en-US" sz="1800" dirty="0"/>
              <a:t> = {'name': 'john','code':6734, '</a:t>
            </a:r>
            <a:r>
              <a:rPr lang="en-US" sz="1800" dirty="0" err="1"/>
              <a:t>dept</a:t>
            </a:r>
            <a:r>
              <a:rPr lang="en-US" sz="1800" dirty="0"/>
              <a:t>': 'sales'}</a:t>
            </a:r>
          </a:p>
          <a:p>
            <a:r>
              <a:rPr lang="en-US" sz="1800" dirty="0"/>
              <a:t>print (</a:t>
            </a:r>
            <a:r>
              <a:rPr lang="en-US" sz="1800" dirty="0" err="1"/>
              <a:t>dict</a:t>
            </a:r>
            <a:r>
              <a:rPr lang="en-US" sz="1800" dirty="0"/>
              <a:t>['one'])       # Prints value for 'one' key</a:t>
            </a:r>
          </a:p>
          <a:p>
            <a:r>
              <a:rPr lang="en-US" sz="1800" dirty="0"/>
              <a:t>print (</a:t>
            </a:r>
            <a:r>
              <a:rPr lang="en-US" sz="1800" dirty="0" err="1"/>
              <a:t>dict</a:t>
            </a:r>
            <a:r>
              <a:rPr lang="en-US" sz="1800" dirty="0"/>
              <a:t>[2])           # Prints value for 2 key</a:t>
            </a:r>
          </a:p>
          <a:p>
            <a:r>
              <a:rPr lang="en-US" sz="1800" dirty="0"/>
              <a:t>print (</a:t>
            </a:r>
            <a:r>
              <a:rPr lang="en-US" sz="1800" dirty="0" err="1"/>
              <a:t>tinydict</a:t>
            </a:r>
            <a:r>
              <a:rPr lang="en-US" sz="1800" dirty="0"/>
              <a:t>)          # Prints complete dictionary</a:t>
            </a:r>
          </a:p>
          <a:p>
            <a:r>
              <a:rPr lang="en-US" sz="1800" dirty="0"/>
              <a:t>print (</a:t>
            </a:r>
            <a:r>
              <a:rPr lang="en-US" sz="1800" dirty="0" err="1"/>
              <a:t>tinydict.keys</a:t>
            </a:r>
            <a:r>
              <a:rPr lang="en-US" sz="1800" dirty="0"/>
              <a:t>())   # Prints all the keys</a:t>
            </a:r>
          </a:p>
          <a:p>
            <a:r>
              <a:rPr lang="en-US" sz="1800" dirty="0"/>
              <a:t>print (</a:t>
            </a:r>
            <a:r>
              <a:rPr lang="en-US" sz="1800" dirty="0" err="1"/>
              <a:t>tinydict.values</a:t>
            </a:r>
            <a:r>
              <a:rPr lang="en-US" sz="1800" dirty="0"/>
              <a:t>()) # Prints all the values</a:t>
            </a:r>
          </a:p>
        </p:txBody>
      </p:sp>
    </p:spTree>
    <p:extLst>
      <p:ext uri="{BB962C8B-B14F-4D97-AF65-F5344CB8AC3E}">
        <p14:creationId xmlns:p14="http://schemas.microsoft.com/office/powerpoint/2010/main" val="2553857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B715B-66FB-4078-BFD5-D81C2D7F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F1128-DB51-4024-8703-4E2D5114F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built-in functions to perform conversion from one data type to another. 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E28E3EB-6B74-4FE2-80A9-D61F02DC9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61744"/>
              </p:ext>
            </p:extLst>
          </p:nvPr>
        </p:nvGraphicFramePr>
        <p:xfrm>
          <a:off x="2651996" y="2189778"/>
          <a:ext cx="6739247" cy="40422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5775">
                  <a:extLst>
                    <a:ext uri="{9D8B030D-6E8A-4147-A177-3AD203B41FA5}">
                      <a16:colId xmlns:a16="http://schemas.microsoft.com/office/drawing/2014/main" val="2460552055"/>
                    </a:ext>
                  </a:extLst>
                </a:gridCol>
                <a:gridCol w="1817325">
                  <a:extLst>
                    <a:ext uri="{9D8B030D-6E8A-4147-A177-3AD203B41FA5}">
                      <a16:colId xmlns:a16="http://schemas.microsoft.com/office/drawing/2014/main" val="666456654"/>
                    </a:ext>
                  </a:extLst>
                </a:gridCol>
                <a:gridCol w="4316147">
                  <a:extLst>
                    <a:ext uri="{9D8B030D-6E8A-4147-A177-3AD203B41FA5}">
                      <a16:colId xmlns:a16="http://schemas.microsoft.com/office/drawing/2014/main" val="3080982076"/>
                    </a:ext>
                  </a:extLst>
                </a:gridCol>
              </a:tblGrid>
              <a:tr h="23663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S.No.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Function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Description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5" marR="9465" marT="9465" marB="45433" anchor="b"/>
                </a:tc>
                <a:extLst>
                  <a:ext uri="{0D108BD9-81ED-4DB2-BD59-A6C34878D82A}">
                    <a16:rowId xmlns:a16="http://schemas.microsoft.com/office/drawing/2014/main" val="3520595131"/>
                  </a:ext>
                </a:extLst>
              </a:tr>
              <a:tr h="23663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int(x [,base])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Converts x to an integer. The base specifies the base if x is a string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extLst>
                  <a:ext uri="{0D108BD9-81ED-4DB2-BD59-A6C34878D82A}">
                    <a16:rowId xmlns:a16="http://schemas.microsoft.com/office/drawing/2014/main" val="3022064832"/>
                  </a:ext>
                </a:extLst>
              </a:tr>
              <a:tr h="23663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float(x)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Converts x to a floating-point number.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extLst>
                  <a:ext uri="{0D108BD9-81ED-4DB2-BD59-A6C34878D82A}">
                    <a16:rowId xmlns:a16="http://schemas.microsoft.com/office/drawing/2014/main" val="1748536574"/>
                  </a:ext>
                </a:extLst>
              </a:tr>
              <a:tr h="23663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complex(real [,imag])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Creates a complex number.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extLst>
                  <a:ext uri="{0D108BD9-81ED-4DB2-BD59-A6C34878D82A}">
                    <a16:rowId xmlns:a16="http://schemas.microsoft.com/office/drawing/2014/main" val="2726015204"/>
                  </a:ext>
                </a:extLst>
              </a:tr>
              <a:tr h="23663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str(x)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Converts object x to a string representation.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extLst>
                  <a:ext uri="{0D108BD9-81ED-4DB2-BD59-A6C34878D82A}">
                    <a16:rowId xmlns:a16="http://schemas.microsoft.com/office/drawing/2014/main" val="1874537589"/>
                  </a:ext>
                </a:extLst>
              </a:tr>
              <a:tr h="23663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repr(x)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Converts object x to an expression string.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extLst>
                  <a:ext uri="{0D108BD9-81ED-4DB2-BD59-A6C34878D82A}">
                    <a16:rowId xmlns:a16="http://schemas.microsoft.com/office/drawing/2014/main" val="491893118"/>
                  </a:ext>
                </a:extLst>
              </a:tr>
              <a:tr h="23663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eval(str)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Evaluates a string and returns an object.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extLst>
                  <a:ext uri="{0D108BD9-81ED-4DB2-BD59-A6C34878D82A}">
                    <a16:rowId xmlns:a16="http://schemas.microsoft.com/office/drawing/2014/main" val="3871944929"/>
                  </a:ext>
                </a:extLst>
              </a:tr>
              <a:tr h="23663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tuple(s)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Converts s to a tuple.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extLst>
                  <a:ext uri="{0D108BD9-81ED-4DB2-BD59-A6C34878D82A}">
                    <a16:rowId xmlns:a16="http://schemas.microsoft.com/office/drawing/2014/main" val="1640508357"/>
                  </a:ext>
                </a:extLst>
              </a:tr>
              <a:tr h="23663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list(s)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Converts s to a list.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extLst>
                  <a:ext uri="{0D108BD9-81ED-4DB2-BD59-A6C34878D82A}">
                    <a16:rowId xmlns:a16="http://schemas.microsoft.com/office/drawing/2014/main" val="2792350275"/>
                  </a:ext>
                </a:extLst>
              </a:tr>
              <a:tr h="23663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set(s)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Converts s to a set.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extLst>
                  <a:ext uri="{0D108BD9-81ED-4DB2-BD59-A6C34878D82A}">
                    <a16:rowId xmlns:a16="http://schemas.microsoft.com/office/drawing/2014/main" val="2192864959"/>
                  </a:ext>
                </a:extLst>
              </a:tr>
              <a:tr h="23663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dict(d)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Creates a dictionary. d must be a sequence of (key,value) tuples.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extLst>
                  <a:ext uri="{0D108BD9-81ED-4DB2-BD59-A6C34878D82A}">
                    <a16:rowId xmlns:a16="http://schemas.microsoft.com/office/drawing/2014/main" val="1792127823"/>
                  </a:ext>
                </a:extLst>
              </a:tr>
              <a:tr h="23663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frozenset(s)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Converts s to a frozen set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extLst>
                  <a:ext uri="{0D108BD9-81ED-4DB2-BD59-A6C34878D82A}">
                    <a16:rowId xmlns:a16="http://schemas.microsoft.com/office/drawing/2014/main" val="1076006339"/>
                  </a:ext>
                </a:extLst>
              </a:tr>
              <a:tr h="23663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chr(x)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Converts an integer to a character.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extLst>
                  <a:ext uri="{0D108BD9-81ED-4DB2-BD59-A6C34878D82A}">
                    <a16:rowId xmlns:a16="http://schemas.microsoft.com/office/drawing/2014/main" val="3261953586"/>
                  </a:ext>
                </a:extLst>
              </a:tr>
              <a:tr h="23663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unichr(x)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Converts an integer to a Unicode character.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extLst>
                  <a:ext uri="{0D108BD9-81ED-4DB2-BD59-A6C34878D82A}">
                    <a16:rowId xmlns:a16="http://schemas.microsoft.com/office/drawing/2014/main" val="2267059396"/>
                  </a:ext>
                </a:extLst>
              </a:tr>
              <a:tr h="23663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ord(x)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Converts a single character to its integer value.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extLst>
                  <a:ext uri="{0D108BD9-81ED-4DB2-BD59-A6C34878D82A}">
                    <a16:rowId xmlns:a16="http://schemas.microsoft.com/office/drawing/2014/main" val="753679675"/>
                  </a:ext>
                </a:extLst>
              </a:tr>
              <a:tr h="23663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hex(x)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Converts an integer to a hexadecimal string.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extLst>
                  <a:ext uri="{0D108BD9-81ED-4DB2-BD59-A6C34878D82A}">
                    <a16:rowId xmlns:a16="http://schemas.microsoft.com/office/drawing/2014/main" val="2221144071"/>
                  </a:ext>
                </a:extLst>
              </a:tr>
              <a:tr h="23663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oct(x)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 dirty="0">
                          <a:effectLst/>
                        </a:rPr>
                        <a:t>Converts an integer to an octal string.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extLst>
                  <a:ext uri="{0D108BD9-81ED-4DB2-BD59-A6C34878D82A}">
                    <a16:rowId xmlns:a16="http://schemas.microsoft.com/office/drawing/2014/main" val="3690393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24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CBBE4-434E-46CF-AEF6-7D38ED395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384A6-E399-4B51-8648-9E2399F57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Python is Interpreted</a:t>
            </a:r>
            <a:r>
              <a:rPr lang="en-US" dirty="0"/>
              <a:t> − Python is processed at runtime by the interpreter. You do not need to compile your program before executing it. This is similar to PERL and PHP.</a:t>
            </a:r>
          </a:p>
          <a:p>
            <a:r>
              <a:rPr lang="en-US" b="1" dirty="0"/>
              <a:t>Python is Interactive</a:t>
            </a:r>
            <a:r>
              <a:rPr lang="en-US" dirty="0"/>
              <a:t> − You can actually sit at a Python prompt and interact with the interpreter directly to write your programs.</a:t>
            </a:r>
          </a:p>
          <a:p>
            <a:r>
              <a:rPr lang="en-US" b="1" dirty="0"/>
              <a:t>Python is Object-Oriented</a:t>
            </a:r>
            <a:r>
              <a:rPr lang="en-US" dirty="0"/>
              <a:t> − Python supports Object-Oriented style or technique of programming that encapsulates code within objects.</a:t>
            </a:r>
          </a:p>
          <a:p>
            <a:r>
              <a:rPr lang="en-US" b="1" dirty="0"/>
              <a:t>Python is a Beginner's Language</a:t>
            </a:r>
            <a:r>
              <a:rPr lang="en-US" dirty="0"/>
              <a:t> − Python is a great language for the beginner-level programmers and supports the development of a wide range of applications from simple text processing to WWW browsers to games.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8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C3A91-66E3-4808-B084-A9F9BCA0B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7412B-5832-42ED-9A3E-2BF75E787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Python was developed by Guido van Rossum in the late eighties and early nineties at the National Research Institute for Mathematics and Computer Science in the Netherlands.</a:t>
            </a:r>
          </a:p>
          <a:p>
            <a:r>
              <a:rPr lang="en-US" dirty="0"/>
              <a:t>Python is derived from many other languages, including ABC, Modula-3, C, C++, Algol-68, </a:t>
            </a:r>
            <a:r>
              <a:rPr lang="en-US" dirty="0" err="1"/>
              <a:t>SmallTalk</a:t>
            </a:r>
            <a:r>
              <a:rPr lang="en-US" dirty="0"/>
              <a:t>, and Unix shell and other scripting languages.</a:t>
            </a:r>
          </a:p>
          <a:p>
            <a:r>
              <a:rPr lang="en-US" dirty="0"/>
              <a:t>Python is copyrighted. Like Perl, Python source code is now available under the GNU General Public License (GPL).</a:t>
            </a:r>
          </a:p>
          <a:p>
            <a:r>
              <a:rPr lang="en-US" dirty="0"/>
              <a:t>Python is now maintained by a core development team at the institute, although Guido van Rossum still holds a vital role in directing its progress.</a:t>
            </a:r>
          </a:p>
          <a:p>
            <a:r>
              <a:rPr lang="en-US" dirty="0"/>
              <a:t>Python 1.0 was released in November 1994. In 2000, Python 2.0 was released. Python 2.7.11 is the latest edition of Python 2.</a:t>
            </a:r>
          </a:p>
          <a:p>
            <a:r>
              <a:rPr lang="en-US" dirty="0"/>
              <a:t>Meanwhile, Python 3.0 was released in 2008. Python 3 is not backward compatible with Python 2. The emphasis in Python 3 had been on the removal of duplicate programming constructs and modules so that "There should be one -- and preferably only one -- obvious way to do it." Python 3.5.1 is the latest version of Python 3.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5069-1890-45B1-B82E-F72644C0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DD5D1-E6AB-45D5-B6E1-5AA3FF3C4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Easy-to-learn</a:t>
            </a:r>
            <a:r>
              <a:rPr lang="en-US" dirty="0"/>
              <a:t> − Python has few keywords, simple structure, and a clearly defined syntax. This allows a student to pick up the language quickly.</a:t>
            </a:r>
          </a:p>
          <a:p>
            <a:r>
              <a:rPr lang="en-US" b="1" dirty="0"/>
              <a:t>Easy-to-read</a:t>
            </a:r>
            <a:r>
              <a:rPr lang="en-US" dirty="0"/>
              <a:t> − Python code is more clearly defined and visible to the eyes.</a:t>
            </a:r>
          </a:p>
          <a:p>
            <a:r>
              <a:rPr lang="en-US" b="1" dirty="0"/>
              <a:t>Easy-to-maintain</a:t>
            </a:r>
            <a:r>
              <a:rPr lang="en-US" dirty="0"/>
              <a:t> − Python's source code is fairly easy-to-maintain.</a:t>
            </a:r>
          </a:p>
          <a:p>
            <a:r>
              <a:rPr lang="en-US" b="1" dirty="0"/>
              <a:t>A broad standard library</a:t>
            </a:r>
            <a:r>
              <a:rPr lang="en-US" dirty="0"/>
              <a:t> − Python's bulk of the library is very portable and cross-platform compatible on UNIX, Windows, and Macintosh.</a:t>
            </a:r>
          </a:p>
          <a:p>
            <a:r>
              <a:rPr lang="en-US" b="1" dirty="0"/>
              <a:t>Interactive Mode</a:t>
            </a:r>
            <a:r>
              <a:rPr lang="en-US" dirty="0"/>
              <a:t> − Python has support for an interactive mode which allows interactive testing and debugging of snippets of code.</a:t>
            </a:r>
          </a:p>
          <a:p>
            <a:r>
              <a:rPr lang="en-US" b="1" dirty="0"/>
              <a:t>Portable</a:t>
            </a:r>
            <a:r>
              <a:rPr lang="en-US" dirty="0"/>
              <a:t> − Python can run on a wide variety of hardware platforms and has the same interface on all platforms.</a:t>
            </a:r>
          </a:p>
          <a:p>
            <a:r>
              <a:rPr lang="en-US" b="1" dirty="0"/>
              <a:t>Extendable</a:t>
            </a:r>
            <a:r>
              <a:rPr lang="en-US" dirty="0"/>
              <a:t> − You can add low-level modules to the Python interpreter. These modules enable programmers to add to or customize their tools to be more efficient.</a:t>
            </a:r>
          </a:p>
          <a:p>
            <a:r>
              <a:rPr lang="en-US" b="1" dirty="0"/>
              <a:t>Databases</a:t>
            </a:r>
            <a:r>
              <a:rPr lang="en-US" dirty="0"/>
              <a:t> − Python provides interfaces to all major commercial databases.</a:t>
            </a:r>
          </a:p>
          <a:p>
            <a:r>
              <a:rPr lang="en-US" b="1" dirty="0"/>
              <a:t>GUI Programming</a:t>
            </a:r>
            <a:r>
              <a:rPr lang="en-US" dirty="0"/>
              <a:t> − Python supports GUI applications that can be created and ported to many system calls, libraries and windows systems, such as Windows MFC, Macintosh, and the X Window system of Unix.</a:t>
            </a:r>
          </a:p>
          <a:p>
            <a:r>
              <a:rPr lang="en-US" b="1" dirty="0"/>
              <a:t>Scalable</a:t>
            </a:r>
            <a:r>
              <a:rPr lang="en-US" dirty="0"/>
              <a:t> − Python provides a better structure and support for large programs than shell scripting.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9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2457-B263-4611-B101-BB88E5D3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9A17B-E63A-4272-8F9B-924898C04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("Hello, Python!")</a:t>
            </a:r>
          </a:p>
        </p:txBody>
      </p:sp>
    </p:spTree>
    <p:extLst>
      <p:ext uri="{BB962C8B-B14F-4D97-AF65-F5344CB8AC3E}">
        <p14:creationId xmlns:p14="http://schemas.microsoft.com/office/powerpoint/2010/main" val="11442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AFE3C-9D54-459F-A95A-2E1F1DEB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Reserved Words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3437FC9-18C4-4C74-A067-C674B74B9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8575" y="18462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937BB07-ADD9-4FBF-8DE8-244CE7EA7E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7611328"/>
              </p:ext>
            </p:extLst>
          </p:nvPr>
        </p:nvGraphicFramePr>
        <p:xfrm>
          <a:off x="3185652" y="1955168"/>
          <a:ext cx="5722374" cy="37524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8739">
                  <a:extLst>
                    <a:ext uri="{9D8B030D-6E8A-4147-A177-3AD203B41FA5}">
                      <a16:colId xmlns:a16="http://schemas.microsoft.com/office/drawing/2014/main" val="4015577503"/>
                    </a:ext>
                  </a:extLst>
                </a:gridCol>
                <a:gridCol w="1884615">
                  <a:extLst>
                    <a:ext uri="{9D8B030D-6E8A-4147-A177-3AD203B41FA5}">
                      <a16:colId xmlns:a16="http://schemas.microsoft.com/office/drawing/2014/main" val="2325304533"/>
                    </a:ext>
                  </a:extLst>
                </a:gridCol>
                <a:gridCol w="1679020">
                  <a:extLst>
                    <a:ext uri="{9D8B030D-6E8A-4147-A177-3AD203B41FA5}">
                      <a16:colId xmlns:a16="http://schemas.microsoft.com/office/drawing/2014/main" val="383143178"/>
                    </a:ext>
                  </a:extLst>
                </a:gridCol>
              </a:tblGrid>
              <a:tr h="33800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and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exec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not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183160074"/>
                  </a:ext>
                </a:extLst>
              </a:tr>
              <a:tr h="33800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as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finally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142346483"/>
                  </a:ext>
                </a:extLst>
              </a:tr>
              <a:tr h="33800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assert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for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pass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702261777"/>
                  </a:ext>
                </a:extLst>
              </a:tr>
              <a:tr h="33800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break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from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print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56170762"/>
                  </a:ext>
                </a:extLst>
              </a:tr>
              <a:tr h="33800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class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global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raise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989318094"/>
                  </a:ext>
                </a:extLst>
              </a:tr>
              <a:tr h="33800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continue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if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return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253878295"/>
                  </a:ext>
                </a:extLst>
              </a:tr>
              <a:tr h="33800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def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import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try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671029903"/>
                  </a:ext>
                </a:extLst>
              </a:tr>
              <a:tr h="33800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del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while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942239981"/>
                  </a:ext>
                </a:extLst>
              </a:tr>
              <a:tr h="33800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elif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is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with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045288036"/>
                  </a:ext>
                </a:extLst>
              </a:tr>
              <a:tr h="33800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else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lambda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yield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266821020"/>
                  </a:ext>
                </a:extLst>
              </a:tr>
              <a:tr h="37244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except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504169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438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5FCAF-61BD-454D-B60F-382857A0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Lines and 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D2435-9FEC-4D4F-B970-73AC11D2A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does not use braces({}) to indicate blocks of code for class and function definitions or flow control. Blocks of code are denoted by line indentation, which is rigidly enforced.</a:t>
            </a:r>
          </a:p>
          <a:p>
            <a:r>
              <a:rPr lang="en-US" dirty="0"/>
              <a:t>The number of spaces in the indentation is variable, but all statements within the block must be indented the same amount. For example −</a:t>
            </a:r>
          </a:p>
          <a:p>
            <a:r>
              <a:rPr lang="en-US" dirty="0"/>
              <a:t>if True:</a:t>
            </a:r>
          </a:p>
          <a:p>
            <a:r>
              <a:rPr lang="en-US" dirty="0"/>
              <a:t>   print ("True")</a:t>
            </a:r>
          </a:p>
          <a:p>
            <a:endParaRPr lang="en-US" dirty="0"/>
          </a:p>
          <a:p>
            <a:r>
              <a:rPr lang="en-US" dirty="0"/>
              <a:t>else:</a:t>
            </a:r>
          </a:p>
          <a:p>
            <a:r>
              <a:rPr lang="en-US" dirty="0"/>
              <a:t>   print ("False")</a:t>
            </a:r>
          </a:p>
        </p:txBody>
      </p:sp>
    </p:spTree>
    <p:extLst>
      <p:ext uri="{BB962C8B-B14F-4D97-AF65-F5344CB8AC3E}">
        <p14:creationId xmlns:p14="http://schemas.microsoft.com/office/powerpoint/2010/main" val="1297030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BD20-0D1D-40CA-9551-35A1279B3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Multi-Line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6AACB-C9DE-4CAC-B91F-F41C61604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Statements in Python typically end with a new line. Python, however, allows the use of the line continuation character (\) to denote that the line should continue. For example −</a:t>
            </a:r>
          </a:p>
          <a:p>
            <a:r>
              <a:rPr lang="en-US" dirty="0"/>
              <a:t>total = </a:t>
            </a:r>
            <a:r>
              <a:rPr lang="en-US" dirty="0" err="1"/>
              <a:t>item_one</a:t>
            </a:r>
            <a:r>
              <a:rPr lang="en-US" dirty="0"/>
              <a:t> + \</a:t>
            </a:r>
          </a:p>
          <a:p>
            <a:r>
              <a:rPr lang="en-US" dirty="0"/>
              <a:t>        </a:t>
            </a:r>
            <a:r>
              <a:rPr lang="en-US" dirty="0" err="1"/>
              <a:t>item_two</a:t>
            </a:r>
            <a:r>
              <a:rPr lang="en-US" dirty="0"/>
              <a:t> + \</a:t>
            </a:r>
          </a:p>
          <a:p>
            <a:r>
              <a:rPr lang="en-US" dirty="0"/>
              <a:t>        </a:t>
            </a:r>
            <a:r>
              <a:rPr lang="en-US" dirty="0" err="1"/>
              <a:t>item_three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7769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</TotalTime>
  <Words>1597</Words>
  <Application>Microsoft Office PowerPoint</Application>
  <PresentationFormat>Widescreen</PresentationFormat>
  <Paragraphs>242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Retrospect</vt:lpstr>
      <vt:lpstr>Introduction to Python </vt:lpstr>
      <vt:lpstr>What is Python</vt:lpstr>
      <vt:lpstr>PowerPoint Presentation</vt:lpstr>
      <vt:lpstr>History of Python</vt:lpstr>
      <vt:lpstr>Python Features</vt:lpstr>
      <vt:lpstr>Simple Program</vt:lpstr>
      <vt:lpstr>Reserved Words</vt:lpstr>
      <vt:lpstr>Lines and Indentation</vt:lpstr>
      <vt:lpstr>Multi-Line Statements</vt:lpstr>
      <vt:lpstr>Quotation in Python</vt:lpstr>
      <vt:lpstr>Comments in Python</vt:lpstr>
      <vt:lpstr>Using Blank Lines</vt:lpstr>
      <vt:lpstr>Waiting for the User</vt:lpstr>
      <vt:lpstr>Multiple Statements on a Single Line</vt:lpstr>
      <vt:lpstr>Multiple Statement Groups as Suites</vt:lpstr>
      <vt:lpstr>Assigning Values to Variables</vt:lpstr>
      <vt:lpstr>Multiple Assignment</vt:lpstr>
      <vt:lpstr>Standard Data Types</vt:lpstr>
      <vt:lpstr>Python Numbers</vt:lpstr>
      <vt:lpstr>Python Strings</vt:lpstr>
      <vt:lpstr>Python Tuples</vt:lpstr>
      <vt:lpstr>Python Dictionary</vt:lpstr>
      <vt:lpstr>Data Type Conversion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</dc:title>
  <dc:creator>Siddharth Singh</dc:creator>
  <cp:lastModifiedBy>Siddharth Singh</cp:lastModifiedBy>
  <cp:revision>10</cp:revision>
  <dcterms:created xsi:type="dcterms:W3CDTF">2017-06-30T12:06:46Z</dcterms:created>
  <dcterms:modified xsi:type="dcterms:W3CDTF">2017-06-30T13:17:30Z</dcterms:modified>
</cp:coreProperties>
</file>