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2" r:id="rId1"/>
  </p:sldMasterIdLst>
  <p:sldIdLst>
    <p:sldId id="256" r:id="rId2"/>
    <p:sldId id="260" r:id="rId3"/>
    <p:sldId id="259" r:id="rId4"/>
    <p:sldId id="258" r:id="rId5"/>
    <p:sldId id="261" r:id="rId6"/>
    <p:sldId id="262" r:id="rId7"/>
    <p:sldId id="267" r:id="rId8"/>
    <p:sldId id="268" r:id="rId9"/>
    <p:sldId id="269" r:id="rId10"/>
    <p:sldId id="270" r:id="rId11"/>
    <p:sldId id="271" r:id="rId12"/>
    <p:sldId id="314" r:id="rId13"/>
    <p:sldId id="312" r:id="rId14"/>
    <p:sldId id="313" r:id="rId15"/>
    <p:sldId id="315" r:id="rId16"/>
    <p:sldId id="316" r:id="rId17"/>
    <p:sldId id="317" r:id="rId18"/>
    <p:sldId id="318" r:id="rId19"/>
    <p:sldId id="319" r:id="rId20"/>
    <p:sldId id="320" r:id="rId21"/>
    <p:sldId id="338" r:id="rId22"/>
    <p:sldId id="337" r:id="rId23"/>
    <p:sldId id="336" r:id="rId24"/>
    <p:sldId id="335" r:id="rId25"/>
    <p:sldId id="334" r:id="rId26"/>
    <p:sldId id="311" r:id="rId27"/>
    <p:sldId id="339" r:id="rId28"/>
    <p:sldId id="340" r:id="rId29"/>
    <p:sldId id="341" r:id="rId30"/>
    <p:sldId id="333" r:id="rId31"/>
    <p:sldId id="332" r:id="rId32"/>
    <p:sldId id="346" r:id="rId33"/>
    <p:sldId id="349" r:id="rId34"/>
    <p:sldId id="348" r:id="rId35"/>
    <p:sldId id="347" r:id="rId36"/>
    <p:sldId id="345" r:id="rId37"/>
    <p:sldId id="344" r:id="rId38"/>
    <p:sldId id="343" r:id="rId39"/>
    <p:sldId id="342" r:id="rId40"/>
    <p:sldId id="331" r:id="rId41"/>
    <p:sldId id="330" r:id="rId42"/>
    <p:sldId id="329" r:id="rId43"/>
    <p:sldId id="328" r:id="rId44"/>
    <p:sldId id="327" r:id="rId45"/>
    <p:sldId id="325" r:id="rId46"/>
    <p:sldId id="324" r:id="rId47"/>
    <p:sldId id="323" r:id="rId48"/>
    <p:sldId id="326" r:id="rId49"/>
    <p:sldId id="322" r:id="rId50"/>
    <p:sldId id="321" r:id="rId51"/>
    <p:sldId id="272" r:id="rId5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29" autoAdjust="0"/>
    <p:restoredTop sz="94660"/>
  </p:normalViewPr>
  <p:slideViewPr>
    <p:cSldViewPr snapToGrid="0">
      <p:cViewPr varScale="1">
        <p:scale>
          <a:sx n="69" d="100"/>
          <a:sy n="69" d="100"/>
        </p:scale>
        <p:origin x="654"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536CC0E-D09F-4656-A1A0-2BC03D6B2511}" type="datetimeFigureOut">
              <a:rPr lang="en-US" smtClean="0"/>
              <a:t>6/25/2017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5366EC-BF5F-4DD1-8F2C-FC767E29A7C7}"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208522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536CC0E-D09F-4656-A1A0-2BC03D6B2511}" type="datetimeFigureOut">
              <a:rPr lang="en-US" smtClean="0"/>
              <a:t>6/25/2017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5366EC-BF5F-4DD1-8F2C-FC767E29A7C7}" type="slidenum">
              <a:rPr lang="en-US" smtClean="0"/>
              <a:t>‹#›</a:t>
            </a:fld>
            <a:endParaRPr lang="en-US"/>
          </a:p>
        </p:txBody>
      </p:sp>
    </p:spTree>
    <p:extLst>
      <p:ext uri="{BB962C8B-B14F-4D97-AF65-F5344CB8AC3E}">
        <p14:creationId xmlns:p14="http://schemas.microsoft.com/office/powerpoint/2010/main" val="16740723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536CC0E-D09F-4656-A1A0-2BC03D6B2511}" type="datetimeFigureOut">
              <a:rPr lang="en-US" smtClean="0"/>
              <a:t>6/25/2017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5366EC-BF5F-4DD1-8F2C-FC767E29A7C7}" type="slidenum">
              <a:rPr lang="en-US" smtClean="0"/>
              <a:t>‹#›</a:t>
            </a:fld>
            <a:endParaRPr lang="en-US"/>
          </a:p>
        </p:txBody>
      </p:sp>
    </p:spTree>
    <p:extLst>
      <p:ext uri="{BB962C8B-B14F-4D97-AF65-F5344CB8AC3E}">
        <p14:creationId xmlns:p14="http://schemas.microsoft.com/office/powerpoint/2010/main" val="38270997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536CC0E-D09F-4656-A1A0-2BC03D6B2511}" type="datetimeFigureOut">
              <a:rPr lang="en-US" smtClean="0"/>
              <a:t>6/25/2017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5366EC-BF5F-4DD1-8F2C-FC767E29A7C7}" type="slidenum">
              <a:rPr lang="en-US" smtClean="0"/>
              <a:t>‹#›</a:t>
            </a:fld>
            <a:endParaRPr lang="en-US"/>
          </a:p>
        </p:txBody>
      </p:sp>
    </p:spTree>
    <p:extLst>
      <p:ext uri="{BB962C8B-B14F-4D97-AF65-F5344CB8AC3E}">
        <p14:creationId xmlns:p14="http://schemas.microsoft.com/office/powerpoint/2010/main" val="18333929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536CC0E-D09F-4656-A1A0-2BC03D6B2511}" type="datetimeFigureOut">
              <a:rPr lang="en-US" smtClean="0"/>
              <a:t>6/25/2017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5366EC-BF5F-4DD1-8F2C-FC767E29A7C7}"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613208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536CC0E-D09F-4656-A1A0-2BC03D6B2511}" type="datetimeFigureOut">
              <a:rPr lang="en-US" smtClean="0"/>
              <a:t>6/25/2017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85366EC-BF5F-4DD1-8F2C-FC767E29A7C7}" type="slidenum">
              <a:rPr lang="en-US" smtClean="0"/>
              <a:t>‹#›</a:t>
            </a:fld>
            <a:endParaRPr lang="en-US"/>
          </a:p>
        </p:txBody>
      </p:sp>
    </p:spTree>
    <p:extLst>
      <p:ext uri="{BB962C8B-B14F-4D97-AF65-F5344CB8AC3E}">
        <p14:creationId xmlns:p14="http://schemas.microsoft.com/office/powerpoint/2010/main" val="21628597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536CC0E-D09F-4656-A1A0-2BC03D6B2511}" type="datetimeFigureOut">
              <a:rPr lang="en-US" smtClean="0"/>
              <a:t>6/25/2017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85366EC-BF5F-4DD1-8F2C-FC767E29A7C7}" type="slidenum">
              <a:rPr lang="en-US" smtClean="0"/>
              <a:t>‹#›</a:t>
            </a:fld>
            <a:endParaRPr lang="en-US"/>
          </a:p>
        </p:txBody>
      </p:sp>
    </p:spTree>
    <p:extLst>
      <p:ext uri="{BB962C8B-B14F-4D97-AF65-F5344CB8AC3E}">
        <p14:creationId xmlns:p14="http://schemas.microsoft.com/office/powerpoint/2010/main" val="21086410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536CC0E-D09F-4656-A1A0-2BC03D6B2511}" type="datetimeFigureOut">
              <a:rPr lang="en-US" smtClean="0"/>
              <a:t>6/25/2017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85366EC-BF5F-4DD1-8F2C-FC767E29A7C7}" type="slidenum">
              <a:rPr lang="en-US" smtClean="0"/>
              <a:t>‹#›</a:t>
            </a:fld>
            <a:endParaRPr lang="en-US"/>
          </a:p>
        </p:txBody>
      </p:sp>
    </p:spTree>
    <p:extLst>
      <p:ext uri="{BB962C8B-B14F-4D97-AF65-F5344CB8AC3E}">
        <p14:creationId xmlns:p14="http://schemas.microsoft.com/office/powerpoint/2010/main" val="22414812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3536CC0E-D09F-4656-A1A0-2BC03D6B2511}" type="datetimeFigureOut">
              <a:rPr lang="en-US" smtClean="0"/>
              <a:t>6/25/2017</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785366EC-BF5F-4DD1-8F2C-FC767E29A7C7}" type="slidenum">
              <a:rPr lang="en-US" smtClean="0"/>
              <a:t>‹#›</a:t>
            </a:fld>
            <a:endParaRPr lang="en-US"/>
          </a:p>
        </p:txBody>
      </p:sp>
    </p:spTree>
    <p:extLst>
      <p:ext uri="{BB962C8B-B14F-4D97-AF65-F5344CB8AC3E}">
        <p14:creationId xmlns:p14="http://schemas.microsoft.com/office/powerpoint/2010/main" val="38075440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536CC0E-D09F-4656-A1A0-2BC03D6B2511}" type="datetimeFigureOut">
              <a:rPr lang="en-US" smtClean="0"/>
              <a:t>6/25/2017</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785366EC-BF5F-4DD1-8F2C-FC767E29A7C7}" type="slidenum">
              <a:rPr lang="en-US" smtClean="0"/>
              <a:t>‹#›</a:t>
            </a:fld>
            <a:endParaRPr lang="en-US"/>
          </a:p>
        </p:txBody>
      </p:sp>
    </p:spTree>
    <p:extLst>
      <p:ext uri="{BB962C8B-B14F-4D97-AF65-F5344CB8AC3E}">
        <p14:creationId xmlns:p14="http://schemas.microsoft.com/office/powerpoint/2010/main" val="18333104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536CC0E-D09F-4656-A1A0-2BC03D6B2511}" type="datetimeFigureOut">
              <a:rPr lang="en-US" smtClean="0"/>
              <a:t>6/25/2017</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85366EC-BF5F-4DD1-8F2C-FC767E29A7C7}" type="slidenum">
              <a:rPr lang="en-US" smtClean="0"/>
              <a:t>‹#›</a:t>
            </a:fld>
            <a:endParaRPr lang="en-US"/>
          </a:p>
        </p:txBody>
      </p:sp>
    </p:spTree>
    <p:extLst>
      <p:ext uri="{BB962C8B-B14F-4D97-AF65-F5344CB8AC3E}">
        <p14:creationId xmlns:p14="http://schemas.microsoft.com/office/powerpoint/2010/main" val="36483912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3536CC0E-D09F-4656-A1A0-2BC03D6B2511}" type="datetimeFigureOut">
              <a:rPr lang="en-US" smtClean="0"/>
              <a:t>6/25/2017</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785366EC-BF5F-4DD1-8F2C-FC767E29A7C7}"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24897636"/>
      </p:ext>
    </p:extLst>
  </p:cSld>
  <p:clrMap bg1="lt1" tx1="dk1" bg2="lt2" tx2="dk2" accent1="accent1" accent2="accent2" accent3="accent3" accent4="accent4" accent5="accent5" accent6="accent6" hlink="hlink" folHlink="folHlink"/>
  <p:sldLayoutIdLst>
    <p:sldLayoutId id="2147483763" r:id="rId1"/>
    <p:sldLayoutId id="2147483764" r:id="rId2"/>
    <p:sldLayoutId id="2147483765" r:id="rId3"/>
    <p:sldLayoutId id="2147483766" r:id="rId4"/>
    <p:sldLayoutId id="2147483767" r:id="rId5"/>
    <p:sldLayoutId id="2147483768" r:id="rId6"/>
    <p:sldLayoutId id="2147483769" r:id="rId7"/>
    <p:sldLayoutId id="2147483770" r:id="rId8"/>
    <p:sldLayoutId id="2147483771" r:id="rId9"/>
    <p:sldLayoutId id="2147483772" r:id="rId10"/>
    <p:sldLayoutId id="214748377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910098-9325-4D34-BAB7-4BAD1F59ACD3}"/>
              </a:ext>
            </a:extLst>
          </p:cNvPr>
          <p:cNvSpPr>
            <a:spLocks noGrp="1"/>
          </p:cNvSpPr>
          <p:nvPr>
            <p:ph type="ctrTitle"/>
          </p:nvPr>
        </p:nvSpPr>
        <p:spPr>
          <a:xfrm>
            <a:off x="1097280" y="1520957"/>
            <a:ext cx="10058400" cy="2067375"/>
          </a:xfrm>
        </p:spPr>
        <p:txBody>
          <a:bodyPr>
            <a:normAutofit/>
          </a:bodyPr>
          <a:lstStyle/>
          <a:p>
            <a:pPr algn="ctr"/>
            <a:r>
              <a:rPr lang="en-US" sz="4800" dirty="0"/>
              <a:t>Building Web Applications with Python</a:t>
            </a:r>
          </a:p>
        </p:txBody>
      </p:sp>
      <p:sp>
        <p:nvSpPr>
          <p:cNvPr id="3" name="Subtitle 2">
            <a:extLst>
              <a:ext uri="{FF2B5EF4-FFF2-40B4-BE49-F238E27FC236}">
                <a16:creationId xmlns:a16="http://schemas.microsoft.com/office/drawing/2014/main" id="{4B591DCB-374B-4E80-BAA4-297F46DC1231}"/>
              </a:ext>
            </a:extLst>
          </p:cNvPr>
          <p:cNvSpPr>
            <a:spLocks noGrp="1"/>
          </p:cNvSpPr>
          <p:nvPr>
            <p:ph type="subTitle" idx="1"/>
          </p:nvPr>
        </p:nvSpPr>
        <p:spPr>
          <a:xfrm>
            <a:off x="1100051" y="4691143"/>
            <a:ext cx="10058400" cy="1143000"/>
          </a:xfrm>
        </p:spPr>
        <p:txBody>
          <a:bodyPr/>
          <a:lstStyle/>
          <a:p>
            <a:pPr algn="ctr"/>
            <a:r>
              <a:rPr lang="en-US" dirty="0"/>
              <a:t>Part 1 - HTML</a:t>
            </a:r>
          </a:p>
        </p:txBody>
      </p:sp>
    </p:spTree>
    <p:extLst>
      <p:ext uri="{BB962C8B-B14F-4D97-AF65-F5344CB8AC3E}">
        <p14:creationId xmlns:p14="http://schemas.microsoft.com/office/powerpoint/2010/main" val="8133916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AC873B-91AB-4B54-91D7-3CE622B20EC6}"/>
              </a:ext>
            </a:extLst>
          </p:cNvPr>
          <p:cNvSpPr>
            <a:spLocks noGrp="1"/>
          </p:cNvSpPr>
          <p:nvPr>
            <p:ph type="title"/>
          </p:nvPr>
        </p:nvSpPr>
        <p:spPr/>
        <p:txBody>
          <a:bodyPr/>
          <a:lstStyle/>
          <a:p>
            <a:r>
              <a:rPr lang="en-US" dirty="0"/>
              <a:t>HTML uses Tags to markup the text</a:t>
            </a:r>
          </a:p>
        </p:txBody>
      </p:sp>
      <p:sp>
        <p:nvSpPr>
          <p:cNvPr id="3" name="Content Placeholder 2">
            <a:extLst>
              <a:ext uri="{FF2B5EF4-FFF2-40B4-BE49-F238E27FC236}">
                <a16:creationId xmlns:a16="http://schemas.microsoft.com/office/drawing/2014/main" id="{B53F1FAC-2DF1-4D66-887D-9C0285649C9B}"/>
              </a:ext>
            </a:extLst>
          </p:cNvPr>
          <p:cNvSpPr>
            <a:spLocks noGrp="1"/>
          </p:cNvSpPr>
          <p:nvPr>
            <p:ph idx="1"/>
          </p:nvPr>
        </p:nvSpPr>
        <p:spPr/>
        <p:txBody>
          <a:bodyPr/>
          <a:lstStyle/>
          <a:p>
            <a:r>
              <a:rPr lang="en-US" dirty="0"/>
              <a:t>Tags are instructions that tell your Web browser what to show on the page </a:t>
            </a:r>
          </a:p>
          <a:p>
            <a:pPr marL="457200" indent="-222250">
              <a:buFont typeface="Arial" panose="020B0604020202020204" pitchFamily="34" charset="0"/>
              <a:buChar char="•"/>
            </a:pPr>
            <a:r>
              <a:rPr lang="en-US" dirty="0"/>
              <a:t>A tag is always enclosed in angle bracket &lt;&gt; like &lt;HTML&gt;</a:t>
            </a:r>
          </a:p>
          <a:p>
            <a:pPr marL="457200" indent="-222250">
              <a:buFont typeface="Arial" panose="020B0604020202020204" pitchFamily="34" charset="0"/>
              <a:buChar char="•"/>
            </a:pPr>
            <a:r>
              <a:rPr lang="en-US" dirty="0"/>
              <a:t>HTML tags normally come in pairs like &lt;HTML&gt; and &lt;/HTML&gt; i.e.</a:t>
            </a:r>
          </a:p>
          <a:p>
            <a:pPr marL="457200" indent="-222250">
              <a:buFont typeface="Arial" panose="020B0604020202020204" pitchFamily="34" charset="0"/>
              <a:buChar char="•"/>
            </a:pPr>
            <a:r>
              <a:rPr lang="en-US" dirty="0"/>
              <a:t>Start tag = &lt;HTML&gt; </a:t>
            </a:r>
          </a:p>
          <a:p>
            <a:pPr marL="457200" indent="-222250">
              <a:buFont typeface="Arial" panose="020B0604020202020204" pitchFamily="34" charset="0"/>
              <a:buChar char="•"/>
            </a:pPr>
            <a:r>
              <a:rPr lang="en-US" dirty="0"/>
              <a:t>End tag =&lt;/HTML&gt;</a:t>
            </a:r>
          </a:p>
          <a:p>
            <a:pPr marL="457200" indent="-222250">
              <a:buFont typeface="Arial" panose="020B0604020202020204" pitchFamily="34" charset="0"/>
              <a:buChar char="•"/>
            </a:pPr>
            <a:r>
              <a:rPr lang="en-US" dirty="0"/>
              <a:t>Start and end tags are also called opening tags and closing tags</a:t>
            </a:r>
          </a:p>
        </p:txBody>
      </p:sp>
    </p:spTree>
    <p:extLst>
      <p:ext uri="{BB962C8B-B14F-4D97-AF65-F5344CB8AC3E}">
        <p14:creationId xmlns:p14="http://schemas.microsoft.com/office/powerpoint/2010/main" val="20154449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73FF73-8363-4574-A289-5FB6D0A8BD67}"/>
              </a:ext>
            </a:extLst>
          </p:cNvPr>
          <p:cNvSpPr>
            <a:spLocks noGrp="1"/>
          </p:cNvSpPr>
          <p:nvPr>
            <p:ph type="title"/>
          </p:nvPr>
        </p:nvSpPr>
        <p:spPr/>
        <p:txBody>
          <a:bodyPr/>
          <a:lstStyle/>
          <a:p>
            <a:r>
              <a:rPr lang="en-US" dirty="0"/>
              <a:t>Getting Started</a:t>
            </a:r>
          </a:p>
        </p:txBody>
      </p:sp>
      <p:sp>
        <p:nvSpPr>
          <p:cNvPr id="3" name="Content Placeholder 2">
            <a:extLst>
              <a:ext uri="{FF2B5EF4-FFF2-40B4-BE49-F238E27FC236}">
                <a16:creationId xmlns:a16="http://schemas.microsoft.com/office/drawing/2014/main" id="{6D4F09FE-D221-4576-8539-A2A326FA884E}"/>
              </a:ext>
            </a:extLst>
          </p:cNvPr>
          <p:cNvSpPr>
            <a:spLocks noGrp="1"/>
          </p:cNvSpPr>
          <p:nvPr>
            <p:ph idx="1"/>
          </p:nvPr>
        </p:nvSpPr>
        <p:spPr/>
        <p:txBody>
          <a:bodyPr>
            <a:normAutofit/>
          </a:bodyPr>
          <a:lstStyle/>
          <a:p>
            <a:r>
              <a:rPr lang="en-US" dirty="0"/>
              <a:t>What you need: </a:t>
            </a:r>
          </a:p>
          <a:p>
            <a:pPr marL="457200" indent="-257175">
              <a:buFont typeface="Arial" panose="020B0604020202020204" pitchFamily="34" charset="0"/>
              <a:buChar char="•"/>
            </a:pPr>
            <a:r>
              <a:rPr lang="en-US" dirty="0"/>
              <a:t>A computer. </a:t>
            </a:r>
          </a:p>
          <a:p>
            <a:pPr marL="457200" indent="-257175">
              <a:buFont typeface="Arial" panose="020B0604020202020204" pitchFamily="34" charset="0"/>
              <a:buChar char="•"/>
            </a:pPr>
            <a:r>
              <a:rPr lang="en-US" dirty="0"/>
              <a:t>A web browser. </a:t>
            </a:r>
          </a:p>
          <a:p>
            <a:pPr marL="457200" indent="-257175">
              <a:buFont typeface="Arial" panose="020B0604020202020204" pitchFamily="34" charset="0"/>
              <a:buChar char="•"/>
            </a:pPr>
            <a:r>
              <a:rPr lang="en-US" dirty="0"/>
              <a:t>A place to house your page/s on the www </a:t>
            </a:r>
          </a:p>
          <a:p>
            <a:pPr marL="457200" indent="-257175">
              <a:buFont typeface="Arial" panose="020B0604020202020204" pitchFamily="34" charset="0"/>
              <a:buChar char="•"/>
            </a:pPr>
            <a:r>
              <a:rPr lang="en-US" dirty="0"/>
              <a:t>A program to upload the page to the home on the www </a:t>
            </a:r>
          </a:p>
          <a:p>
            <a:pPr marL="457200" indent="-257175">
              <a:buFont typeface="Arial" panose="020B0604020202020204" pitchFamily="34" charset="0"/>
              <a:buChar char="•"/>
            </a:pPr>
            <a:r>
              <a:rPr lang="en-US" dirty="0"/>
              <a:t>A word processor (preferably Windows Notepad or WordPad or MAC TextEdit or other text editing programs. NOT a text formatting program like Word.) </a:t>
            </a:r>
          </a:p>
          <a:p>
            <a:pPr marL="457200" indent="-257175">
              <a:buFont typeface="Arial" panose="020B0604020202020204" pitchFamily="34" charset="0"/>
              <a:buChar char="•"/>
            </a:pPr>
            <a:r>
              <a:rPr lang="en-US" dirty="0"/>
              <a:t>And you’re ready to make websites! </a:t>
            </a:r>
          </a:p>
        </p:txBody>
      </p:sp>
      <p:pic>
        <p:nvPicPr>
          <p:cNvPr id="4" name="Picture 3">
            <a:extLst>
              <a:ext uri="{FF2B5EF4-FFF2-40B4-BE49-F238E27FC236}">
                <a16:creationId xmlns:a16="http://schemas.microsoft.com/office/drawing/2014/main" id="{5C8FE11B-CE15-48EF-A457-638CEB1C2A42}"/>
              </a:ext>
            </a:extLst>
          </p:cNvPr>
          <p:cNvPicPr>
            <a:picLocks noChangeAspect="1"/>
          </p:cNvPicPr>
          <p:nvPr/>
        </p:nvPicPr>
        <p:blipFill>
          <a:blip r:embed="rId2"/>
          <a:stretch>
            <a:fillRect/>
          </a:stretch>
        </p:blipFill>
        <p:spPr>
          <a:xfrm>
            <a:off x="8622030" y="790364"/>
            <a:ext cx="2533650" cy="3067050"/>
          </a:xfrm>
          <a:prstGeom prst="rect">
            <a:avLst/>
          </a:prstGeom>
        </p:spPr>
      </p:pic>
    </p:spTree>
    <p:extLst>
      <p:ext uri="{BB962C8B-B14F-4D97-AF65-F5344CB8AC3E}">
        <p14:creationId xmlns:p14="http://schemas.microsoft.com/office/powerpoint/2010/main" val="30014584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F5A450-7FEB-455E-87E2-8D3E2347FB1D}"/>
              </a:ext>
            </a:extLst>
          </p:cNvPr>
          <p:cNvSpPr>
            <a:spLocks noGrp="1"/>
          </p:cNvSpPr>
          <p:nvPr>
            <p:ph type="title"/>
          </p:nvPr>
        </p:nvSpPr>
        <p:spPr/>
        <p:txBody>
          <a:bodyPr/>
          <a:lstStyle/>
          <a:p>
            <a:r>
              <a:rPr lang="en-US" dirty="0"/>
              <a:t>Code With HTML</a:t>
            </a:r>
          </a:p>
        </p:txBody>
      </p:sp>
      <p:sp>
        <p:nvSpPr>
          <p:cNvPr id="3" name="Content Placeholder 2">
            <a:extLst>
              <a:ext uri="{FF2B5EF4-FFF2-40B4-BE49-F238E27FC236}">
                <a16:creationId xmlns:a16="http://schemas.microsoft.com/office/drawing/2014/main" id="{6873FB72-CF82-44FE-BA46-543FB435CD27}"/>
              </a:ext>
            </a:extLst>
          </p:cNvPr>
          <p:cNvSpPr>
            <a:spLocks noGrp="1"/>
          </p:cNvSpPr>
          <p:nvPr>
            <p:ph idx="1"/>
          </p:nvPr>
        </p:nvSpPr>
        <p:spPr/>
        <p:txBody>
          <a:bodyPr>
            <a:normAutofit fontScale="92500" lnSpcReduction="10000"/>
          </a:bodyPr>
          <a:lstStyle/>
          <a:p>
            <a:r>
              <a:rPr lang="en-US" dirty="0"/>
              <a:t>&lt;HTML&gt;</a:t>
            </a:r>
          </a:p>
          <a:p>
            <a:r>
              <a:rPr lang="en-US" dirty="0"/>
              <a:t>&lt;HEAD&gt;</a:t>
            </a:r>
          </a:p>
          <a:p>
            <a:r>
              <a:rPr lang="en-US" dirty="0"/>
              <a:t>&lt;TITLE&gt;</a:t>
            </a:r>
          </a:p>
          <a:p>
            <a:r>
              <a:rPr lang="en-US" dirty="0"/>
              <a:t>MY FIRST PAGE</a:t>
            </a:r>
          </a:p>
          <a:p>
            <a:r>
              <a:rPr lang="en-US" dirty="0"/>
              <a:t>&lt;/TITLE&gt;</a:t>
            </a:r>
          </a:p>
          <a:p>
            <a:r>
              <a:rPr lang="en-US" dirty="0"/>
              <a:t>&lt;/HEAD&gt;</a:t>
            </a:r>
          </a:p>
          <a:p>
            <a:r>
              <a:rPr lang="en-US" dirty="0"/>
              <a:t>&lt;BODY&gt;</a:t>
            </a:r>
          </a:p>
          <a:p>
            <a:r>
              <a:rPr lang="en-US" dirty="0"/>
              <a:t>GLOBAL INFORMATION CHANNEL</a:t>
            </a:r>
          </a:p>
          <a:p>
            <a:r>
              <a:rPr lang="en-US" dirty="0"/>
              <a:t>&lt;/BODY&gt;</a:t>
            </a:r>
          </a:p>
          <a:p>
            <a:r>
              <a:rPr lang="en-US" dirty="0"/>
              <a:t>&lt;/HTML&gt;</a:t>
            </a:r>
          </a:p>
        </p:txBody>
      </p:sp>
      <p:pic>
        <p:nvPicPr>
          <p:cNvPr id="4" name="Picture 4">
            <a:extLst>
              <a:ext uri="{FF2B5EF4-FFF2-40B4-BE49-F238E27FC236}">
                <a16:creationId xmlns:a16="http://schemas.microsoft.com/office/drawing/2014/main" id="{350FBE88-40DB-4A9C-8ACC-DC9624A90F1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49427" y="2619289"/>
            <a:ext cx="4306253" cy="19445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4994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4548E-4398-4713-83B3-F50D1083E60A}"/>
              </a:ext>
            </a:extLst>
          </p:cNvPr>
          <p:cNvSpPr>
            <a:spLocks noGrp="1"/>
          </p:cNvSpPr>
          <p:nvPr>
            <p:ph type="title"/>
          </p:nvPr>
        </p:nvSpPr>
        <p:spPr/>
        <p:txBody>
          <a:bodyPr/>
          <a:lstStyle/>
          <a:p>
            <a:r>
              <a:rPr lang="en-US" dirty="0"/>
              <a:t>Explain these tags</a:t>
            </a:r>
          </a:p>
        </p:txBody>
      </p:sp>
      <p:sp>
        <p:nvSpPr>
          <p:cNvPr id="3" name="Content Placeholder 2">
            <a:extLst>
              <a:ext uri="{FF2B5EF4-FFF2-40B4-BE49-F238E27FC236}">
                <a16:creationId xmlns:a16="http://schemas.microsoft.com/office/drawing/2014/main" id="{AD418D52-8A28-4F07-985D-CAEAA0858CF7}"/>
              </a:ext>
            </a:extLst>
          </p:cNvPr>
          <p:cNvSpPr>
            <a:spLocks noGrp="1"/>
          </p:cNvSpPr>
          <p:nvPr>
            <p:ph idx="1"/>
          </p:nvPr>
        </p:nvSpPr>
        <p:spPr/>
        <p:txBody>
          <a:bodyPr/>
          <a:lstStyle/>
          <a:p>
            <a:endParaRPr lang="en-US" dirty="0"/>
          </a:p>
          <a:p>
            <a:r>
              <a:rPr lang="en-US" b="1" dirty="0"/>
              <a:t>&lt;HTML&gt; </a:t>
            </a:r>
            <a:r>
              <a:rPr lang="en-US" dirty="0"/>
              <a:t>- Describe HTML web page that is to be viewed by a web browser.</a:t>
            </a:r>
          </a:p>
          <a:p>
            <a:r>
              <a:rPr lang="en-US" b="1" dirty="0"/>
              <a:t>&lt;HEAD&gt; </a:t>
            </a:r>
            <a:r>
              <a:rPr lang="en-US" dirty="0"/>
              <a:t>- This defines the header section of the page.</a:t>
            </a:r>
          </a:p>
          <a:p>
            <a:r>
              <a:rPr lang="en-US" b="1" dirty="0"/>
              <a:t>&lt;TITLE&gt; </a:t>
            </a:r>
            <a:r>
              <a:rPr lang="en-US" dirty="0"/>
              <a:t>- This shows a caption in the title bar of the page.</a:t>
            </a:r>
          </a:p>
          <a:p>
            <a:r>
              <a:rPr lang="en-US" b="1" dirty="0"/>
              <a:t>&lt;BODY&gt; </a:t>
            </a:r>
            <a:r>
              <a:rPr lang="en-US" dirty="0"/>
              <a:t>- This tag show contents of the web page will be displayed. </a:t>
            </a:r>
          </a:p>
          <a:p>
            <a:endParaRPr lang="en-US" dirty="0"/>
          </a:p>
        </p:txBody>
      </p:sp>
    </p:spTree>
    <p:extLst>
      <p:ext uri="{BB962C8B-B14F-4D97-AF65-F5344CB8AC3E}">
        <p14:creationId xmlns:p14="http://schemas.microsoft.com/office/powerpoint/2010/main" val="19964078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49C736-E3B3-4830-81D4-F2271CA24FF5}"/>
              </a:ext>
            </a:extLst>
          </p:cNvPr>
          <p:cNvSpPr>
            <a:spLocks noGrp="1"/>
          </p:cNvSpPr>
          <p:nvPr>
            <p:ph type="title"/>
          </p:nvPr>
        </p:nvSpPr>
        <p:spPr/>
        <p:txBody>
          <a:bodyPr/>
          <a:lstStyle/>
          <a:p>
            <a:r>
              <a:rPr lang="en-US" dirty="0"/>
              <a:t>Types of HTML Tags</a:t>
            </a:r>
          </a:p>
        </p:txBody>
      </p:sp>
      <p:sp>
        <p:nvSpPr>
          <p:cNvPr id="3" name="Content Placeholder 2">
            <a:extLst>
              <a:ext uri="{FF2B5EF4-FFF2-40B4-BE49-F238E27FC236}">
                <a16:creationId xmlns:a16="http://schemas.microsoft.com/office/drawing/2014/main" id="{845EAC14-B137-45D0-87A6-A40E810E11B4}"/>
              </a:ext>
            </a:extLst>
          </p:cNvPr>
          <p:cNvSpPr>
            <a:spLocks noGrp="1"/>
          </p:cNvSpPr>
          <p:nvPr>
            <p:ph idx="1"/>
          </p:nvPr>
        </p:nvSpPr>
        <p:spPr/>
        <p:txBody>
          <a:bodyPr>
            <a:normAutofit fontScale="92500" lnSpcReduction="20000"/>
          </a:bodyPr>
          <a:lstStyle/>
          <a:p>
            <a:r>
              <a:rPr lang="en-US" dirty="0"/>
              <a:t>There are two different types of tags:-&gt;</a:t>
            </a:r>
          </a:p>
          <a:p>
            <a:endParaRPr lang="en-US" dirty="0"/>
          </a:p>
          <a:p>
            <a:r>
              <a:rPr lang="en-US" b="1" dirty="0"/>
              <a:t>Container Element:-&gt;</a:t>
            </a:r>
          </a:p>
          <a:p>
            <a:r>
              <a:rPr lang="en-US" dirty="0"/>
              <a:t>Container Tags contains </a:t>
            </a:r>
            <a:r>
              <a:rPr lang="en-US" b="1" dirty="0"/>
              <a:t>start tag &amp; end tag </a:t>
            </a:r>
            <a:r>
              <a:rPr lang="en-US" dirty="0"/>
              <a:t>i.e. </a:t>
            </a:r>
          </a:p>
          <a:p>
            <a:r>
              <a:rPr lang="en-US" dirty="0"/>
              <a:t>&lt;HTML&gt;… &lt;/HTML&gt;</a:t>
            </a:r>
          </a:p>
          <a:p>
            <a:endParaRPr lang="en-US" dirty="0"/>
          </a:p>
          <a:p>
            <a:endParaRPr lang="en-US" dirty="0"/>
          </a:p>
          <a:p>
            <a:r>
              <a:rPr lang="en-US" b="1" dirty="0"/>
              <a:t>Empty Element:-&gt;</a:t>
            </a:r>
          </a:p>
          <a:p>
            <a:r>
              <a:rPr lang="en-US" dirty="0"/>
              <a:t>Empty Tags contains </a:t>
            </a:r>
            <a:r>
              <a:rPr lang="en-US" b="1" dirty="0"/>
              <a:t>start tag </a:t>
            </a:r>
            <a:r>
              <a:rPr lang="en-US" dirty="0"/>
              <a:t>i.e.</a:t>
            </a:r>
          </a:p>
          <a:p>
            <a:r>
              <a:rPr lang="en-US" dirty="0"/>
              <a:t>&lt;BR&gt;</a:t>
            </a:r>
          </a:p>
          <a:p>
            <a:endParaRPr lang="en-US" dirty="0"/>
          </a:p>
        </p:txBody>
      </p:sp>
    </p:spTree>
    <p:extLst>
      <p:ext uri="{BB962C8B-B14F-4D97-AF65-F5344CB8AC3E}">
        <p14:creationId xmlns:p14="http://schemas.microsoft.com/office/powerpoint/2010/main" val="16837550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BA968F-F0D4-410F-852E-98A1EEEA3FA7}"/>
              </a:ext>
            </a:extLst>
          </p:cNvPr>
          <p:cNvSpPr>
            <a:spLocks noGrp="1"/>
          </p:cNvSpPr>
          <p:nvPr>
            <p:ph type="title"/>
          </p:nvPr>
        </p:nvSpPr>
        <p:spPr/>
        <p:txBody>
          <a:bodyPr/>
          <a:lstStyle/>
          <a:p>
            <a:r>
              <a:rPr lang="en-US" dirty="0"/>
              <a:t>Text Formatting Tags</a:t>
            </a:r>
          </a:p>
        </p:txBody>
      </p:sp>
      <p:sp>
        <p:nvSpPr>
          <p:cNvPr id="3" name="Content Placeholder 2">
            <a:extLst>
              <a:ext uri="{FF2B5EF4-FFF2-40B4-BE49-F238E27FC236}">
                <a16:creationId xmlns:a16="http://schemas.microsoft.com/office/drawing/2014/main" id="{5B84E262-7FAB-4E44-8BDD-5B79C99AEFDC}"/>
              </a:ext>
            </a:extLst>
          </p:cNvPr>
          <p:cNvSpPr>
            <a:spLocks noGrp="1"/>
          </p:cNvSpPr>
          <p:nvPr>
            <p:ph idx="1"/>
          </p:nvPr>
        </p:nvSpPr>
        <p:spPr/>
        <p:txBody>
          <a:bodyPr/>
          <a:lstStyle/>
          <a:p>
            <a:r>
              <a:rPr lang="en-US" b="1" dirty="0"/>
              <a:t>Heading Element:-&gt;</a:t>
            </a:r>
          </a:p>
          <a:p>
            <a:endParaRPr lang="en-US" dirty="0"/>
          </a:p>
          <a:p>
            <a:r>
              <a:rPr lang="en-US" dirty="0"/>
              <a:t>There are six heading elements (&lt;H1&gt;,&lt;H2&gt;,&lt;H3&gt;,&lt;H4&gt;, &lt;H5&gt;,&lt;H6&gt;). </a:t>
            </a:r>
          </a:p>
          <a:p>
            <a:r>
              <a:rPr lang="en-US" dirty="0"/>
              <a:t>All the six heading elements are container tag and requires a closing tag. </a:t>
            </a:r>
          </a:p>
          <a:p>
            <a:r>
              <a:rPr lang="en-US" b="1" dirty="0"/>
              <a:t>&lt;h1&gt; </a:t>
            </a:r>
            <a:r>
              <a:rPr lang="en-US" dirty="0"/>
              <a:t>will print the </a:t>
            </a:r>
            <a:r>
              <a:rPr lang="en-US" b="1" dirty="0"/>
              <a:t>largest heading </a:t>
            </a:r>
          </a:p>
          <a:p>
            <a:r>
              <a:rPr lang="en-US" b="1" dirty="0"/>
              <a:t>&lt;h6&gt; </a:t>
            </a:r>
            <a:r>
              <a:rPr lang="en-US" dirty="0"/>
              <a:t>will print the </a:t>
            </a:r>
            <a:r>
              <a:rPr lang="en-US" b="1" dirty="0"/>
              <a:t>smallest heading</a:t>
            </a:r>
          </a:p>
          <a:p>
            <a:endParaRPr lang="en-US" dirty="0"/>
          </a:p>
        </p:txBody>
      </p:sp>
    </p:spTree>
    <p:extLst>
      <p:ext uri="{BB962C8B-B14F-4D97-AF65-F5344CB8AC3E}">
        <p14:creationId xmlns:p14="http://schemas.microsoft.com/office/powerpoint/2010/main" val="42535476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9650E3-929E-4569-8358-D5DFC4876EA2}"/>
              </a:ext>
            </a:extLst>
          </p:cNvPr>
          <p:cNvSpPr>
            <a:spLocks noGrp="1"/>
          </p:cNvSpPr>
          <p:nvPr>
            <p:ph type="title"/>
          </p:nvPr>
        </p:nvSpPr>
        <p:spPr/>
        <p:txBody>
          <a:bodyPr/>
          <a:lstStyle/>
          <a:p>
            <a:r>
              <a:rPr lang="en-US" dirty="0"/>
              <a:t>Heading Tag Code</a:t>
            </a:r>
          </a:p>
        </p:txBody>
      </p:sp>
      <p:sp>
        <p:nvSpPr>
          <p:cNvPr id="3" name="Content Placeholder 2">
            <a:extLst>
              <a:ext uri="{FF2B5EF4-FFF2-40B4-BE49-F238E27FC236}">
                <a16:creationId xmlns:a16="http://schemas.microsoft.com/office/drawing/2014/main" id="{4AB0D7E6-EE7B-4BEF-8ECF-D42BE1AF9276}"/>
              </a:ext>
            </a:extLst>
          </p:cNvPr>
          <p:cNvSpPr>
            <a:spLocks noGrp="1"/>
          </p:cNvSpPr>
          <p:nvPr>
            <p:ph idx="1"/>
          </p:nvPr>
        </p:nvSpPr>
        <p:spPr/>
        <p:txBody>
          <a:bodyPr>
            <a:normAutofit fontScale="85000" lnSpcReduction="20000"/>
          </a:bodyPr>
          <a:lstStyle/>
          <a:p>
            <a:r>
              <a:rPr lang="en-US" dirty="0"/>
              <a:t>&lt;html&gt;</a:t>
            </a:r>
          </a:p>
          <a:p>
            <a:r>
              <a:rPr lang="en-US" dirty="0"/>
              <a:t>&lt;head&gt;&lt;title&gt;heading&lt;/title&gt;&lt;/head&gt;</a:t>
            </a:r>
          </a:p>
          <a:p>
            <a:r>
              <a:rPr lang="en-US" dirty="0"/>
              <a:t>&lt;body&gt;</a:t>
            </a:r>
          </a:p>
          <a:p>
            <a:r>
              <a:rPr lang="en-US" dirty="0"/>
              <a:t>&lt;h1&gt; GLOBAL INFO CHANNEL&lt;/h1&gt;</a:t>
            </a:r>
          </a:p>
          <a:p>
            <a:r>
              <a:rPr lang="en-US" dirty="0"/>
              <a:t>&lt;h2&gt; GLOBAL INFO CHANNEL&lt;/h2&gt;</a:t>
            </a:r>
          </a:p>
          <a:p>
            <a:r>
              <a:rPr lang="en-US" dirty="0"/>
              <a:t>&lt;h3&gt; GLOBAL INFO CHANNEL&lt;/h3&gt;</a:t>
            </a:r>
          </a:p>
          <a:p>
            <a:r>
              <a:rPr lang="en-US" dirty="0"/>
              <a:t>&lt;h4&gt; GLOBAL INFO CHANNEL&lt;/h4&gt;</a:t>
            </a:r>
          </a:p>
          <a:p>
            <a:r>
              <a:rPr lang="en-US" dirty="0"/>
              <a:t>&lt;h5&gt; GLOBAL INFO CHANNEL&lt;/h5&gt;</a:t>
            </a:r>
          </a:p>
          <a:p>
            <a:r>
              <a:rPr lang="en-US" dirty="0"/>
              <a:t>&lt;h6&gt; GLOBAL INFO CHANNEL&lt;/h6&gt;</a:t>
            </a:r>
          </a:p>
          <a:p>
            <a:r>
              <a:rPr lang="en-US" dirty="0"/>
              <a:t>&lt;/body&gt;</a:t>
            </a:r>
          </a:p>
          <a:p>
            <a:r>
              <a:rPr lang="en-US" dirty="0"/>
              <a:t>&lt;/html&gt;</a:t>
            </a:r>
          </a:p>
        </p:txBody>
      </p:sp>
    </p:spTree>
    <p:extLst>
      <p:ext uri="{BB962C8B-B14F-4D97-AF65-F5344CB8AC3E}">
        <p14:creationId xmlns:p14="http://schemas.microsoft.com/office/powerpoint/2010/main" val="27625934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A81D8-4696-4199-9E54-ED1D8B012AB7}"/>
              </a:ext>
            </a:extLst>
          </p:cNvPr>
          <p:cNvSpPr>
            <a:spLocks noGrp="1"/>
          </p:cNvSpPr>
          <p:nvPr>
            <p:ph type="title"/>
          </p:nvPr>
        </p:nvSpPr>
        <p:spPr/>
        <p:txBody>
          <a:bodyPr/>
          <a:lstStyle/>
          <a:p>
            <a:r>
              <a:rPr lang="en-US" dirty="0"/>
              <a:t>Result of Heading Code</a:t>
            </a:r>
          </a:p>
        </p:txBody>
      </p:sp>
      <p:sp>
        <p:nvSpPr>
          <p:cNvPr id="3" name="Content Placeholder 2">
            <a:extLst>
              <a:ext uri="{FF2B5EF4-FFF2-40B4-BE49-F238E27FC236}">
                <a16:creationId xmlns:a16="http://schemas.microsoft.com/office/drawing/2014/main" id="{2656116A-891C-4DA3-AF40-2EB80D306726}"/>
              </a:ext>
            </a:extLst>
          </p:cNvPr>
          <p:cNvSpPr>
            <a:spLocks noGrp="1"/>
          </p:cNvSpPr>
          <p:nvPr>
            <p:ph idx="1"/>
          </p:nvPr>
        </p:nvSpPr>
        <p:spPr/>
        <p:txBody>
          <a:bodyPr/>
          <a:lstStyle/>
          <a:p>
            <a:endParaRPr lang="en-US"/>
          </a:p>
        </p:txBody>
      </p:sp>
      <p:pic>
        <p:nvPicPr>
          <p:cNvPr id="4" name="Picture 4">
            <a:extLst>
              <a:ext uri="{FF2B5EF4-FFF2-40B4-BE49-F238E27FC236}">
                <a16:creationId xmlns:a16="http://schemas.microsoft.com/office/drawing/2014/main" id="{A06B7FEA-4732-4298-B687-4A2DFA33708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18598" y="1751648"/>
            <a:ext cx="6516529" cy="46405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30561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D8025B-E99C-4930-AD80-02213699A927}"/>
              </a:ext>
            </a:extLst>
          </p:cNvPr>
          <p:cNvSpPr>
            <a:spLocks noGrp="1"/>
          </p:cNvSpPr>
          <p:nvPr>
            <p:ph type="title"/>
          </p:nvPr>
        </p:nvSpPr>
        <p:spPr/>
        <p:txBody>
          <a:bodyPr/>
          <a:lstStyle/>
          <a:p>
            <a:r>
              <a:rPr lang="en-US" dirty="0"/>
              <a:t>HTML Paragraph Tag</a:t>
            </a:r>
          </a:p>
        </p:txBody>
      </p:sp>
      <p:sp>
        <p:nvSpPr>
          <p:cNvPr id="3" name="Content Placeholder 2">
            <a:extLst>
              <a:ext uri="{FF2B5EF4-FFF2-40B4-BE49-F238E27FC236}">
                <a16:creationId xmlns:a16="http://schemas.microsoft.com/office/drawing/2014/main" id="{5E3879EF-6129-496A-A4CE-E84DD614E56D}"/>
              </a:ext>
            </a:extLst>
          </p:cNvPr>
          <p:cNvSpPr>
            <a:spLocks noGrp="1"/>
          </p:cNvSpPr>
          <p:nvPr>
            <p:ph idx="1"/>
          </p:nvPr>
        </p:nvSpPr>
        <p:spPr/>
        <p:txBody>
          <a:bodyPr/>
          <a:lstStyle/>
          <a:p>
            <a:pPr marL="228600" indent="-228600">
              <a:buFont typeface="Arial" panose="020B0604020202020204" pitchFamily="34" charset="0"/>
              <a:buChar char="•"/>
            </a:pPr>
            <a:r>
              <a:rPr lang="en-US" dirty="0"/>
              <a:t>HTML documents are divided into paragraphs.</a:t>
            </a:r>
          </a:p>
          <a:p>
            <a:pPr marL="228600" indent="-228600">
              <a:buFont typeface="Arial" panose="020B0604020202020204" pitchFamily="34" charset="0"/>
              <a:buChar char="•"/>
            </a:pPr>
            <a:r>
              <a:rPr lang="en-US" dirty="0"/>
              <a:t>Paragraphs are defined with the &lt;p&gt; tag i.e.</a:t>
            </a:r>
          </a:p>
          <a:p>
            <a:r>
              <a:rPr lang="en-US" dirty="0"/>
              <a:t>&lt;p&gt;This is a paragraph&lt;/p&gt;</a:t>
            </a:r>
            <a:br>
              <a:rPr lang="en-US" dirty="0"/>
            </a:br>
            <a:r>
              <a:rPr lang="en-US" dirty="0"/>
              <a:t>&lt;p&gt;This is another paragraph&lt;/p&gt; </a:t>
            </a:r>
          </a:p>
          <a:p>
            <a:r>
              <a:rPr lang="en-US" dirty="0"/>
              <a:t>&lt;pre&gt;This text is preformatted&lt;/pre&gt; </a:t>
            </a:r>
          </a:p>
          <a:p>
            <a:endParaRPr lang="en-US" dirty="0"/>
          </a:p>
          <a:p>
            <a:endParaRPr lang="en-US" dirty="0"/>
          </a:p>
        </p:txBody>
      </p:sp>
      <p:pic>
        <p:nvPicPr>
          <p:cNvPr id="4" name="Picture 4">
            <a:extLst>
              <a:ext uri="{FF2B5EF4-FFF2-40B4-BE49-F238E27FC236}">
                <a16:creationId xmlns:a16="http://schemas.microsoft.com/office/drawing/2014/main" id="{2843AFCF-EC7B-40E2-8F36-ADA1DD44420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65274" y="3857414"/>
            <a:ext cx="5067776" cy="23631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675958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4CB6F4-4E3A-469F-A29D-6DEECF69E454}"/>
              </a:ext>
            </a:extLst>
          </p:cNvPr>
          <p:cNvSpPr>
            <a:spLocks noGrp="1"/>
          </p:cNvSpPr>
          <p:nvPr>
            <p:ph type="title"/>
          </p:nvPr>
        </p:nvSpPr>
        <p:spPr/>
        <p:txBody>
          <a:bodyPr/>
          <a:lstStyle/>
          <a:p>
            <a:r>
              <a:rPr lang="en-US" dirty="0"/>
              <a:t>Line Break &amp; Horizontal Line Tag</a:t>
            </a:r>
          </a:p>
        </p:txBody>
      </p:sp>
      <p:sp>
        <p:nvSpPr>
          <p:cNvPr id="3" name="Content Placeholder 2">
            <a:extLst>
              <a:ext uri="{FF2B5EF4-FFF2-40B4-BE49-F238E27FC236}">
                <a16:creationId xmlns:a16="http://schemas.microsoft.com/office/drawing/2014/main" id="{C05EB383-4472-4EAD-9425-55C3C0E8E1F4}"/>
              </a:ext>
            </a:extLst>
          </p:cNvPr>
          <p:cNvSpPr>
            <a:spLocks noGrp="1"/>
          </p:cNvSpPr>
          <p:nvPr>
            <p:ph idx="1"/>
          </p:nvPr>
        </p:nvSpPr>
        <p:spPr/>
        <p:txBody>
          <a:bodyPr/>
          <a:lstStyle/>
          <a:p>
            <a:pPr marL="228600" indent="-228600">
              <a:buFont typeface="Arial" panose="020B0604020202020204" pitchFamily="34" charset="0"/>
              <a:buChar char="•"/>
            </a:pPr>
            <a:r>
              <a:rPr lang="en-US" dirty="0"/>
              <a:t>if you want a line break or a new line without starting a new paragraph Use the &lt;</a:t>
            </a:r>
            <a:r>
              <a:rPr lang="en-US" dirty="0" err="1"/>
              <a:t>br</a:t>
            </a:r>
            <a:r>
              <a:rPr lang="en-US" dirty="0"/>
              <a:t>&gt; tag.</a:t>
            </a:r>
          </a:p>
          <a:p>
            <a:pPr marL="228600" indent="-228600">
              <a:buFont typeface="Arial" panose="020B0604020202020204" pitchFamily="34" charset="0"/>
              <a:buChar char="•"/>
            </a:pPr>
            <a:r>
              <a:rPr lang="en-US" dirty="0"/>
              <a:t>Defines a horizontal line use &lt;</a:t>
            </a:r>
            <a:r>
              <a:rPr lang="en-US" dirty="0" err="1"/>
              <a:t>hr</a:t>
            </a:r>
            <a:r>
              <a:rPr lang="en-US" dirty="0"/>
              <a:t>&gt;tag.</a:t>
            </a:r>
          </a:p>
          <a:p>
            <a:pPr marL="228600" indent="-228600">
              <a:buFont typeface="Arial" panose="020B0604020202020204" pitchFamily="34" charset="0"/>
              <a:buChar char="•"/>
            </a:pPr>
            <a:endParaRPr lang="en-US" dirty="0"/>
          </a:p>
          <a:p>
            <a:pPr marL="228600" indent="-228600">
              <a:buFont typeface="Arial" panose="020B0604020202020204" pitchFamily="34" charset="0"/>
              <a:buChar char="•"/>
            </a:pPr>
            <a:r>
              <a:rPr lang="en-US" dirty="0"/>
              <a:t>&lt;</a:t>
            </a:r>
            <a:r>
              <a:rPr lang="en-US" dirty="0" err="1"/>
              <a:t>br</a:t>
            </a:r>
            <a:r>
              <a:rPr lang="en-US" dirty="0"/>
              <a:t>&gt; &lt;</a:t>
            </a:r>
            <a:r>
              <a:rPr lang="en-US" dirty="0" err="1"/>
              <a:t>hr</a:t>
            </a:r>
            <a:r>
              <a:rPr lang="en-US" dirty="0"/>
              <a:t>&gt; element are empty HTML element i.e. Global Information Channel&lt;</a:t>
            </a:r>
            <a:r>
              <a:rPr lang="en-US" dirty="0" err="1"/>
              <a:t>hr</a:t>
            </a:r>
            <a:r>
              <a:rPr lang="en-US" dirty="0"/>
              <a:t>&gt;</a:t>
            </a:r>
          </a:p>
          <a:p>
            <a:r>
              <a:rPr lang="en-US" dirty="0"/>
              <a:t>Global Information &lt;</a:t>
            </a:r>
            <a:r>
              <a:rPr lang="en-US" dirty="0" err="1"/>
              <a:t>br</a:t>
            </a:r>
            <a:r>
              <a:rPr lang="en-US" dirty="0"/>
              <a:t>&gt; Channel</a:t>
            </a:r>
          </a:p>
          <a:p>
            <a:endParaRPr lang="en-US" dirty="0"/>
          </a:p>
        </p:txBody>
      </p:sp>
      <p:pic>
        <p:nvPicPr>
          <p:cNvPr id="4" name="Picture 4">
            <a:extLst>
              <a:ext uri="{FF2B5EF4-FFF2-40B4-BE49-F238E27FC236}">
                <a16:creationId xmlns:a16="http://schemas.microsoft.com/office/drawing/2014/main" id="{6F3EA6B4-70DC-4C32-95D3-2965DA86E93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9154" y="4034368"/>
            <a:ext cx="3943350" cy="1943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68051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31967B-C5B1-4720-A0F1-BDD6A9475B86}"/>
              </a:ext>
            </a:extLst>
          </p:cNvPr>
          <p:cNvSpPr>
            <a:spLocks noGrp="1"/>
          </p:cNvSpPr>
          <p:nvPr>
            <p:ph type="title"/>
          </p:nvPr>
        </p:nvSpPr>
        <p:spPr/>
        <p:txBody>
          <a:bodyPr/>
          <a:lstStyle/>
          <a:p>
            <a:r>
              <a:rPr lang="en-US" dirty="0"/>
              <a:t>What is HTML?</a:t>
            </a:r>
          </a:p>
        </p:txBody>
      </p:sp>
      <p:sp>
        <p:nvSpPr>
          <p:cNvPr id="3" name="Content Placeholder 2">
            <a:extLst>
              <a:ext uri="{FF2B5EF4-FFF2-40B4-BE49-F238E27FC236}">
                <a16:creationId xmlns:a16="http://schemas.microsoft.com/office/drawing/2014/main" id="{0952D750-B8A2-455A-B80B-B490ACA078D9}"/>
              </a:ext>
            </a:extLst>
          </p:cNvPr>
          <p:cNvSpPr>
            <a:spLocks noGrp="1"/>
          </p:cNvSpPr>
          <p:nvPr>
            <p:ph idx="1"/>
          </p:nvPr>
        </p:nvSpPr>
        <p:spPr/>
        <p:txBody>
          <a:bodyPr/>
          <a:lstStyle/>
          <a:p>
            <a:r>
              <a:rPr lang="en-US" dirty="0"/>
              <a:t>Hyper Text Markup Language. </a:t>
            </a:r>
          </a:p>
          <a:p>
            <a:pPr marL="576262" lvl="1" indent="-285750">
              <a:buFont typeface="Arial" panose="020B0604020202020204" pitchFamily="34" charset="0"/>
              <a:buChar char="•"/>
            </a:pPr>
            <a:r>
              <a:rPr lang="en-US" dirty="0"/>
              <a:t>HTML is a computer language that is used to create documents on the World Wide Web. </a:t>
            </a:r>
          </a:p>
          <a:p>
            <a:pPr marL="576262" lvl="1" indent="-285750">
              <a:buFont typeface="Arial" panose="020B0604020202020204" pitchFamily="34" charset="0"/>
              <a:buChar char="•"/>
            </a:pPr>
            <a:r>
              <a:rPr lang="en-US" dirty="0"/>
              <a:t>HTML is very simple, and logical. </a:t>
            </a:r>
          </a:p>
          <a:p>
            <a:pPr marL="576262" lvl="1" indent="-285750">
              <a:buFont typeface="Arial" panose="020B0604020202020204" pitchFamily="34" charset="0"/>
              <a:buChar char="•"/>
            </a:pPr>
            <a:r>
              <a:rPr lang="en-US" dirty="0"/>
              <a:t>It reads from left to right, top to bottom and uses plain text. </a:t>
            </a:r>
          </a:p>
          <a:p>
            <a:pPr marL="576262" lvl="1" indent="-285750">
              <a:buFont typeface="Arial" panose="020B0604020202020204" pitchFamily="34" charset="0"/>
              <a:buChar char="•"/>
            </a:pPr>
            <a:r>
              <a:rPr lang="en-US" dirty="0"/>
              <a:t>HTML is NOT a programming language, but a mark-up language that uses &lt;Tags&gt; like this. </a:t>
            </a:r>
          </a:p>
          <a:p>
            <a:pPr marL="576262" lvl="1" indent="-285750">
              <a:buFont typeface="Arial" panose="020B0604020202020204" pitchFamily="34" charset="0"/>
              <a:buChar char="•"/>
            </a:pPr>
            <a:r>
              <a:rPr lang="en-US" dirty="0"/>
              <a:t>The websites you view on the internet are actually text files that consist of HTML Tags. </a:t>
            </a:r>
          </a:p>
        </p:txBody>
      </p:sp>
      <p:pic>
        <p:nvPicPr>
          <p:cNvPr id="4" name="Picture 3">
            <a:extLst>
              <a:ext uri="{FF2B5EF4-FFF2-40B4-BE49-F238E27FC236}">
                <a16:creationId xmlns:a16="http://schemas.microsoft.com/office/drawing/2014/main" id="{E474276C-6812-42D8-B094-AC09234BB4CD}"/>
              </a:ext>
            </a:extLst>
          </p:cNvPr>
          <p:cNvPicPr>
            <a:picLocks noChangeAspect="1"/>
          </p:cNvPicPr>
          <p:nvPr/>
        </p:nvPicPr>
        <p:blipFill>
          <a:blip r:embed="rId2"/>
          <a:stretch>
            <a:fillRect/>
          </a:stretch>
        </p:blipFill>
        <p:spPr>
          <a:xfrm>
            <a:off x="8964930" y="70485"/>
            <a:ext cx="2190750" cy="1666875"/>
          </a:xfrm>
          <a:prstGeom prst="rect">
            <a:avLst/>
          </a:prstGeom>
        </p:spPr>
      </p:pic>
    </p:spTree>
    <p:extLst>
      <p:ext uri="{BB962C8B-B14F-4D97-AF65-F5344CB8AC3E}">
        <p14:creationId xmlns:p14="http://schemas.microsoft.com/office/powerpoint/2010/main" val="39872035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622866-C95A-4B2A-BBC0-C360EFD68CE1}"/>
              </a:ext>
            </a:extLst>
          </p:cNvPr>
          <p:cNvSpPr>
            <a:spLocks noGrp="1"/>
          </p:cNvSpPr>
          <p:nvPr>
            <p:ph type="title"/>
          </p:nvPr>
        </p:nvSpPr>
        <p:spPr/>
        <p:txBody>
          <a:bodyPr/>
          <a:lstStyle/>
          <a:p>
            <a:r>
              <a:rPr lang="en-US" dirty="0"/>
              <a:t>Text Formatting Tags</a:t>
            </a:r>
          </a:p>
        </p:txBody>
      </p:sp>
      <p:graphicFrame>
        <p:nvGraphicFramePr>
          <p:cNvPr id="4" name="Table 3">
            <a:extLst>
              <a:ext uri="{FF2B5EF4-FFF2-40B4-BE49-F238E27FC236}">
                <a16:creationId xmlns:a16="http://schemas.microsoft.com/office/drawing/2014/main" id="{550ADC81-E90A-4270-BEB9-E5708BA4A5C2}"/>
              </a:ext>
            </a:extLst>
          </p:cNvPr>
          <p:cNvGraphicFramePr>
            <a:graphicFrameLocks noGrp="1"/>
          </p:cNvGraphicFramePr>
          <p:nvPr>
            <p:extLst>
              <p:ext uri="{D42A27DB-BD31-4B8C-83A1-F6EECF244321}">
                <p14:modId xmlns:p14="http://schemas.microsoft.com/office/powerpoint/2010/main" val="569783532"/>
              </p:ext>
            </p:extLst>
          </p:nvPr>
        </p:nvGraphicFramePr>
        <p:xfrm>
          <a:off x="1200727" y="1778925"/>
          <a:ext cx="7333674" cy="4328160"/>
        </p:xfrm>
        <a:graphic>
          <a:graphicData uri="http://schemas.openxmlformats.org/drawingml/2006/table">
            <a:tbl>
              <a:tblPr firstRow="1" bandRow="1">
                <a:tableStyleId>{21E4AEA4-8DFA-4A89-87EB-49C32662AFE0}</a:tableStyleId>
              </a:tblPr>
              <a:tblGrid>
                <a:gridCol w="2262909">
                  <a:extLst>
                    <a:ext uri="{9D8B030D-6E8A-4147-A177-3AD203B41FA5}">
                      <a16:colId xmlns:a16="http://schemas.microsoft.com/office/drawing/2014/main" val="2015826034"/>
                    </a:ext>
                  </a:extLst>
                </a:gridCol>
                <a:gridCol w="5070765">
                  <a:extLst>
                    <a:ext uri="{9D8B030D-6E8A-4147-A177-3AD203B41FA5}">
                      <a16:colId xmlns:a16="http://schemas.microsoft.com/office/drawing/2014/main" val="993668803"/>
                    </a:ext>
                  </a:extLst>
                </a:gridCol>
              </a:tblGrid>
              <a:tr h="292529">
                <a:tc>
                  <a:txBody>
                    <a:bodyPr/>
                    <a:lstStyle/>
                    <a:p>
                      <a:r>
                        <a:rPr lang="en-US" dirty="0"/>
                        <a:t>Tag</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Description</a:t>
                      </a:r>
                    </a:p>
                  </a:txBody>
                  <a:tcPr/>
                </a:tc>
                <a:extLst>
                  <a:ext uri="{0D108BD9-81ED-4DB2-BD59-A6C34878D82A}">
                    <a16:rowId xmlns:a16="http://schemas.microsoft.com/office/drawing/2014/main" val="3874049738"/>
                  </a:ext>
                </a:extLst>
              </a:tr>
              <a:tr h="292529">
                <a:tc>
                  <a:txBody>
                    <a:bodyPr/>
                    <a:lstStyle/>
                    <a:p>
                      <a:r>
                        <a:rPr lang="en-US" sz="1400" dirty="0"/>
                        <a:t>&lt;b&gt;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Defines bold text</a:t>
                      </a:r>
                    </a:p>
                  </a:txBody>
                  <a:tcPr/>
                </a:tc>
                <a:extLst>
                  <a:ext uri="{0D108BD9-81ED-4DB2-BD59-A6C34878D82A}">
                    <a16:rowId xmlns:a16="http://schemas.microsoft.com/office/drawing/2014/main" val="1093498587"/>
                  </a:ext>
                </a:extLst>
              </a:tr>
              <a:tr h="292529">
                <a:tc>
                  <a:txBody>
                    <a:bodyPr/>
                    <a:lstStyle/>
                    <a:p>
                      <a:r>
                        <a:rPr lang="en-US" sz="1400" dirty="0"/>
                        <a:t>&lt;big&gt;</a:t>
                      </a:r>
                    </a:p>
                  </a:txBody>
                  <a:tcPr/>
                </a:tc>
                <a:tc>
                  <a:txBody>
                    <a:bodyPr/>
                    <a:lstStyle/>
                    <a:p>
                      <a:r>
                        <a:rPr lang="en-US" sz="1400" dirty="0"/>
                        <a:t>Defines big text</a:t>
                      </a:r>
                    </a:p>
                  </a:txBody>
                  <a:tcPr/>
                </a:tc>
                <a:extLst>
                  <a:ext uri="{0D108BD9-81ED-4DB2-BD59-A6C34878D82A}">
                    <a16:rowId xmlns:a16="http://schemas.microsoft.com/office/drawing/2014/main" val="3079301853"/>
                  </a:ext>
                </a:extLst>
              </a:tr>
              <a:tr h="292529">
                <a:tc>
                  <a:txBody>
                    <a:bodyPr/>
                    <a:lstStyle/>
                    <a:p>
                      <a:r>
                        <a:rPr lang="en-US" sz="1400" dirty="0"/>
                        <a:t>&lt;</a:t>
                      </a:r>
                      <a:r>
                        <a:rPr lang="en-US" sz="1400" dirty="0" err="1"/>
                        <a:t>em</a:t>
                      </a:r>
                      <a:r>
                        <a:rPr lang="en-US" sz="1400" dirty="0"/>
                        <a:t>&gt;</a:t>
                      </a:r>
                    </a:p>
                  </a:txBody>
                  <a:tcPr/>
                </a:tc>
                <a:tc>
                  <a:txBody>
                    <a:bodyPr/>
                    <a:lstStyle/>
                    <a:p>
                      <a:r>
                        <a:rPr lang="en-US" sz="1400" dirty="0"/>
                        <a:t>Defines emphasized text</a:t>
                      </a:r>
                    </a:p>
                  </a:txBody>
                  <a:tcPr/>
                </a:tc>
                <a:extLst>
                  <a:ext uri="{0D108BD9-81ED-4DB2-BD59-A6C34878D82A}">
                    <a16:rowId xmlns:a16="http://schemas.microsoft.com/office/drawing/2014/main" val="3063227434"/>
                  </a:ext>
                </a:extLst>
              </a:tr>
              <a:tr h="292529">
                <a:tc>
                  <a:txBody>
                    <a:bodyPr/>
                    <a:lstStyle/>
                    <a:p>
                      <a:r>
                        <a:rPr lang="en-US" sz="1400" dirty="0"/>
                        <a:t>&lt;</a:t>
                      </a:r>
                      <a:r>
                        <a:rPr lang="en-US" sz="1400" dirty="0" err="1"/>
                        <a:t>i</a:t>
                      </a:r>
                      <a:r>
                        <a:rPr lang="en-US" sz="1400" dirty="0"/>
                        <a:t>&gt;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1400" dirty="0">
                          <a:solidFill>
                            <a:srgbClr val="000000"/>
                          </a:solidFill>
                          <a:latin typeface="Arial" panose="020B0604020202020204" pitchFamily="34" charset="0"/>
                        </a:rPr>
                        <a:t>Defines italic text</a:t>
                      </a:r>
                      <a:endParaRPr lang="en-US" altLang="en-US" sz="1400" dirty="0"/>
                    </a:p>
                  </a:txBody>
                  <a:tcPr/>
                </a:tc>
                <a:extLst>
                  <a:ext uri="{0D108BD9-81ED-4DB2-BD59-A6C34878D82A}">
                    <a16:rowId xmlns:a16="http://schemas.microsoft.com/office/drawing/2014/main" val="4030610149"/>
                  </a:ext>
                </a:extLst>
              </a:tr>
              <a:tr h="292529">
                <a:tc>
                  <a:txBody>
                    <a:bodyPr/>
                    <a:lstStyle/>
                    <a:p>
                      <a:r>
                        <a:rPr lang="en-US" sz="1400" dirty="0"/>
                        <a:t>&lt;small&gt;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1400" dirty="0">
                          <a:solidFill>
                            <a:srgbClr val="000000"/>
                          </a:solidFill>
                          <a:latin typeface="Arial" panose="020B0604020202020204" pitchFamily="34" charset="0"/>
                        </a:rPr>
                        <a:t>Defines small text</a:t>
                      </a:r>
                      <a:endParaRPr lang="en-US" altLang="en-US" sz="1400" dirty="0"/>
                    </a:p>
                  </a:txBody>
                  <a:tcPr/>
                </a:tc>
                <a:extLst>
                  <a:ext uri="{0D108BD9-81ED-4DB2-BD59-A6C34878D82A}">
                    <a16:rowId xmlns:a16="http://schemas.microsoft.com/office/drawing/2014/main" val="2189500998"/>
                  </a:ext>
                </a:extLst>
              </a:tr>
              <a:tr h="292529">
                <a:tc>
                  <a:txBody>
                    <a:bodyPr/>
                    <a:lstStyle/>
                    <a:p>
                      <a:r>
                        <a:rPr lang="en-US" sz="1400" dirty="0"/>
                        <a:t>&lt;strong&gt;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1400" dirty="0">
                          <a:solidFill>
                            <a:srgbClr val="000000"/>
                          </a:solidFill>
                          <a:latin typeface="Arial" panose="020B0604020202020204" pitchFamily="34" charset="0"/>
                        </a:rPr>
                        <a:t>Defines strong text</a:t>
                      </a:r>
                      <a:endParaRPr lang="en-US" altLang="en-US" sz="1400" dirty="0"/>
                    </a:p>
                  </a:txBody>
                  <a:tcPr/>
                </a:tc>
                <a:extLst>
                  <a:ext uri="{0D108BD9-81ED-4DB2-BD59-A6C34878D82A}">
                    <a16:rowId xmlns:a16="http://schemas.microsoft.com/office/drawing/2014/main" val="586707343"/>
                  </a:ext>
                </a:extLst>
              </a:tr>
              <a:tr h="292529">
                <a:tc>
                  <a:txBody>
                    <a:bodyPr/>
                    <a:lstStyle/>
                    <a:p>
                      <a:r>
                        <a:rPr lang="en-US" sz="1400" dirty="0"/>
                        <a:t>&lt;sub&gt;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1400" dirty="0">
                          <a:solidFill>
                            <a:srgbClr val="000000"/>
                          </a:solidFill>
                          <a:latin typeface="Arial" panose="020B0604020202020204" pitchFamily="34" charset="0"/>
                        </a:rPr>
                        <a:t>Defines subscripted text</a:t>
                      </a:r>
                      <a:endParaRPr lang="en-US" altLang="en-US" sz="1400" dirty="0"/>
                    </a:p>
                  </a:txBody>
                  <a:tcPr/>
                </a:tc>
                <a:extLst>
                  <a:ext uri="{0D108BD9-81ED-4DB2-BD59-A6C34878D82A}">
                    <a16:rowId xmlns:a16="http://schemas.microsoft.com/office/drawing/2014/main" val="293362185"/>
                  </a:ext>
                </a:extLst>
              </a:tr>
              <a:tr h="2925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&lt;super&gt;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1400" dirty="0">
                          <a:solidFill>
                            <a:srgbClr val="000000"/>
                          </a:solidFill>
                          <a:latin typeface="Arial" panose="020B0604020202020204" pitchFamily="34" charset="0"/>
                        </a:rPr>
                        <a:t>Defines superscripted text</a:t>
                      </a:r>
                      <a:endParaRPr lang="en-US" altLang="en-US" sz="1400" dirty="0"/>
                    </a:p>
                  </a:txBody>
                  <a:tcPr/>
                </a:tc>
                <a:extLst>
                  <a:ext uri="{0D108BD9-81ED-4DB2-BD59-A6C34878D82A}">
                    <a16:rowId xmlns:a16="http://schemas.microsoft.com/office/drawing/2014/main" val="2693442446"/>
                  </a:ext>
                </a:extLst>
              </a:tr>
              <a:tr h="2925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&lt;ins&gt;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1400" dirty="0">
                          <a:solidFill>
                            <a:srgbClr val="000000"/>
                          </a:solidFill>
                          <a:latin typeface="Arial" panose="020B0604020202020204" pitchFamily="34" charset="0"/>
                        </a:rPr>
                        <a:t>Defines inserted text</a:t>
                      </a:r>
                      <a:endParaRPr lang="en-US" altLang="en-US" sz="1400" dirty="0"/>
                    </a:p>
                  </a:txBody>
                  <a:tcPr/>
                </a:tc>
                <a:extLst>
                  <a:ext uri="{0D108BD9-81ED-4DB2-BD59-A6C34878D82A}">
                    <a16:rowId xmlns:a16="http://schemas.microsoft.com/office/drawing/2014/main" val="3076431237"/>
                  </a:ext>
                </a:extLst>
              </a:tr>
              <a:tr h="2925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&lt;del&gt;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1400" dirty="0">
                          <a:solidFill>
                            <a:srgbClr val="000000"/>
                          </a:solidFill>
                          <a:latin typeface="Arial" panose="020B0604020202020204" pitchFamily="34" charset="0"/>
                        </a:rPr>
                        <a:t>Defines deleted text</a:t>
                      </a:r>
                      <a:endParaRPr lang="en-US" altLang="en-US" sz="1400" dirty="0"/>
                    </a:p>
                  </a:txBody>
                  <a:tcPr/>
                </a:tc>
                <a:extLst>
                  <a:ext uri="{0D108BD9-81ED-4DB2-BD59-A6C34878D82A}">
                    <a16:rowId xmlns:a16="http://schemas.microsoft.com/office/drawing/2014/main" val="2781376198"/>
                  </a:ext>
                </a:extLst>
              </a:tr>
              <a:tr h="2925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&lt;</a:t>
                      </a:r>
                      <a:r>
                        <a:rPr lang="en-US" sz="1400" dirty="0" err="1"/>
                        <a:t>tt</a:t>
                      </a:r>
                      <a:r>
                        <a:rPr lang="en-US" sz="1400" dirty="0"/>
                        <a:t>&gt;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1400" dirty="0">
                          <a:solidFill>
                            <a:srgbClr val="000000"/>
                          </a:solidFill>
                          <a:latin typeface="Arial" panose="020B0604020202020204" pitchFamily="34" charset="0"/>
                        </a:rPr>
                        <a:t>Defines teletype text</a:t>
                      </a:r>
                      <a:endParaRPr lang="en-US" altLang="en-US" sz="1400" dirty="0"/>
                    </a:p>
                  </a:txBody>
                  <a:tcPr/>
                </a:tc>
                <a:extLst>
                  <a:ext uri="{0D108BD9-81ED-4DB2-BD59-A6C34878D82A}">
                    <a16:rowId xmlns:a16="http://schemas.microsoft.com/office/drawing/2014/main" val="2966003510"/>
                  </a:ext>
                </a:extLst>
              </a:tr>
              <a:tr h="2925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&lt;u&gt;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1400" dirty="0">
                          <a:solidFill>
                            <a:srgbClr val="000000"/>
                          </a:solidFill>
                          <a:latin typeface="Arial" panose="020B0604020202020204" pitchFamily="34" charset="0"/>
                        </a:rPr>
                        <a:t>Defines underline text</a:t>
                      </a:r>
                      <a:endParaRPr lang="en-US" altLang="en-US" sz="1400" dirty="0"/>
                    </a:p>
                  </a:txBody>
                  <a:tcPr/>
                </a:tc>
                <a:extLst>
                  <a:ext uri="{0D108BD9-81ED-4DB2-BD59-A6C34878D82A}">
                    <a16:rowId xmlns:a16="http://schemas.microsoft.com/office/drawing/2014/main" val="1870662157"/>
                  </a:ext>
                </a:extLst>
              </a:tr>
              <a:tr h="2925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&lt;strike&gt;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1400" dirty="0">
                          <a:solidFill>
                            <a:srgbClr val="000000"/>
                          </a:solidFill>
                          <a:latin typeface="Arial" panose="020B0604020202020204" pitchFamily="34" charset="0"/>
                        </a:rPr>
                        <a:t>Defines strike text</a:t>
                      </a:r>
                    </a:p>
                  </a:txBody>
                  <a:tcPr/>
                </a:tc>
                <a:extLst>
                  <a:ext uri="{0D108BD9-81ED-4DB2-BD59-A6C34878D82A}">
                    <a16:rowId xmlns:a16="http://schemas.microsoft.com/office/drawing/2014/main" val="1299905906"/>
                  </a:ext>
                </a:extLst>
              </a:tr>
            </a:tbl>
          </a:graphicData>
        </a:graphic>
      </p:graphicFrame>
    </p:spTree>
    <p:extLst>
      <p:ext uri="{BB962C8B-B14F-4D97-AF65-F5344CB8AC3E}">
        <p14:creationId xmlns:p14="http://schemas.microsoft.com/office/powerpoint/2010/main" val="36965211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5EEB60-4C49-4CF2-8F81-21DE5F68CFEE}"/>
              </a:ext>
            </a:extLst>
          </p:cNvPr>
          <p:cNvSpPr>
            <a:spLocks noGrp="1"/>
          </p:cNvSpPr>
          <p:nvPr>
            <p:ph type="title"/>
          </p:nvPr>
        </p:nvSpPr>
        <p:spPr/>
        <p:txBody>
          <a:bodyPr/>
          <a:lstStyle/>
          <a:p>
            <a:r>
              <a:rPr lang="en-US" dirty="0"/>
              <a:t>Text Formatting Code</a:t>
            </a:r>
          </a:p>
        </p:txBody>
      </p:sp>
      <p:sp>
        <p:nvSpPr>
          <p:cNvPr id="3" name="Content Placeholder 2">
            <a:extLst>
              <a:ext uri="{FF2B5EF4-FFF2-40B4-BE49-F238E27FC236}">
                <a16:creationId xmlns:a16="http://schemas.microsoft.com/office/drawing/2014/main" id="{D0E58DB5-23AA-4C35-A7B8-0591D728EB59}"/>
              </a:ext>
            </a:extLst>
          </p:cNvPr>
          <p:cNvSpPr>
            <a:spLocks noGrp="1"/>
          </p:cNvSpPr>
          <p:nvPr>
            <p:ph idx="1"/>
          </p:nvPr>
        </p:nvSpPr>
        <p:spPr/>
        <p:txBody>
          <a:bodyPr>
            <a:normAutofit fontScale="85000" lnSpcReduction="20000"/>
          </a:bodyPr>
          <a:lstStyle/>
          <a:p>
            <a:pPr>
              <a:spcBef>
                <a:spcPts val="600"/>
              </a:spcBef>
              <a:spcAft>
                <a:spcPts val="0"/>
              </a:spcAft>
            </a:pPr>
            <a:r>
              <a:rPr lang="en-US" dirty="0"/>
              <a:t>&lt;html&gt;</a:t>
            </a:r>
          </a:p>
          <a:p>
            <a:pPr>
              <a:spcBef>
                <a:spcPts val="600"/>
              </a:spcBef>
              <a:spcAft>
                <a:spcPts val="0"/>
              </a:spcAft>
            </a:pPr>
            <a:r>
              <a:rPr lang="en-US" dirty="0"/>
              <a:t>&lt;head&gt;&lt;/head&gt;</a:t>
            </a:r>
          </a:p>
          <a:p>
            <a:pPr>
              <a:spcBef>
                <a:spcPts val="600"/>
              </a:spcBef>
              <a:spcAft>
                <a:spcPts val="0"/>
              </a:spcAft>
            </a:pPr>
            <a:r>
              <a:rPr lang="en-US" dirty="0"/>
              <a:t>&lt;body&gt;</a:t>
            </a:r>
          </a:p>
          <a:p>
            <a:pPr>
              <a:spcBef>
                <a:spcPts val="600"/>
              </a:spcBef>
              <a:spcAft>
                <a:spcPts val="0"/>
              </a:spcAft>
            </a:pPr>
            <a:r>
              <a:rPr lang="en-US" dirty="0"/>
              <a:t>&lt;b&gt;This text is Bold&lt;/b&gt;</a:t>
            </a:r>
          </a:p>
          <a:p>
            <a:pPr>
              <a:spcBef>
                <a:spcPts val="600"/>
              </a:spcBef>
              <a:spcAft>
                <a:spcPts val="0"/>
              </a:spcAft>
            </a:pPr>
            <a:r>
              <a:rPr lang="en-US" dirty="0"/>
              <a:t>&lt;</a:t>
            </a:r>
            <a:r>
              <a:rPr lang="en-US" dirty="0" err="1"/>
              <a:t>br</a:t>
            </a:r>
            <a:r>
              <a:rPr lang="en-US" dirty="0"/>
              <a:t>&gt;&lt;</a:t>
            </a:r>
            <a:r>
              <a:rPr lang="en-US" dirty="0" err="1"/>
              <a:t>em</a:t>
            </a:r>
            <a:r>
              <a:rPr lang="en-US" dirty="0"/>
              <a:t>&gt;This text is Emphasized&lt;/</a:t>
            </a:r>
            <a:r>
              <a:rPr lang="en-US" dirty="0" err="1"/>
              <a:t>em</a:t>
            </a:r>
            <a:r>
              <a:rPr lang="en-US" dirty="0"/>
              <a:t>&gt;</a:t>
            </a:r>
          </a:p>
          <a:p>
            <a:pPr>
              <a:spcBef>
                <a:spcPts val="600"/>
              </a:spcBef>
              <a:spcAft>
                <a:spcPts val="0"/>
              </a:spcAft>
            </a:pPr>
            <a:r>
              <a:rPr lang="en-US" dirty="0"/>
              <a:t>&lt;</a:t>
            </a:r>
            <a:r>
              <a:rPr lang="en-US" dirty="0" err="1"/>
              <a:t>br</a:t>
            </a:r>
            <a:r>
              <a:rPr lang="en-US" dirty="0"/>
              <a:t>&gt;&lt;</a:t>
            </a:r>
            <a:r>
              <a:rPr lang="en-US" dirty="0" err="1"/>
              <a:t>i</a:t>
            </a:r>
            <a:r>
              <a:rPr lang="en-US" dirty="0"/>
              <a:t>&gt;This text is Italic&lt;/</a:t>
            </a:r>
            <a:r>
              <a:rPr lang="en-US" dirty="0" err="1"/>
              <a:t>i</a:t>
            </a:r>
            <a:r>
              <a:rPr lang="en-US" dirty="0"/>
              <a:t>&gt;</a:t>
            </a:r>
          </a:p>
          <a:p>
            <a:pPr>
              <a:spcBef>
                <a:spcPts val="600"/>
              </a:spcBef>
              <a:spcAft>
                <a:spcPts val="0"/>
              </a:spcAft>
            </a:pPr>
            <a:r>
              <a:rPr lang="en-US" dirty="0"/>
              <a:t>&lt;</a:t>
            </a:r>
            <a:r>
              <a:rPr lang="en-US" dirty="0" err="1"/>
              <a:t>br</a:t>
            </a:r>
            <a:r>
              <a:rPr lang="en-US" dirty="0"/>
              <a:t>&gt;&lt;small&gt;This text is Small&lt;/small&gt;</a:t>
            </a:r>
          </a:p>
          <a:p>
            <a:pPr>
              <a:spcBef>
                <a:spcPts val="600"/>
              </a:spcBef>
              <a:spcAft>
                <a:spcPts val="0"/>
              </a:spcAft>
            </a:pPr>
            <a:r>
              <a:rPr lang="en-US" dirty="0"/>
              <a:t>&lt;</a:t>
            </a:r>
            <a:r>
              <a:rPr lang="en-US" dirty="0" err="1"/>
              <a:t>br</a:t>
            </a:r>
            <a:r>
              <a:rPr lang="en-US" dirty="0"/>
              <a:t>&gt;This is&lt;sub&gt; Subscript&lt;/sub&gt; and &lt;sup&gt;Superscript&lt;/sup&gt;</a:t>
            </a:r>
          </a:p>
          <a:p>
            <a:pPr>
              <a:spcBef>
                <a:spcPts val="600"/>
              </a:spcBef>
              <a:spcAft>
                <a:spcPts val="0"/>
              </a:spcAft>
            </a:pPr>
            <a:r>
              <a:rPr lang="en-US" dirty="0"/>
              <a:t>&lt;</a:t>
            </a:r>
            <a:r>
              <a:rPr lang="en-US" dirty="0" err="1"/>
              <a:t>br</a:t>
            </a:r>
            <a:r>
              <a:rPr lang="en-US" dirty="0"/>
              <a:t>&gt;&lt;strong&gt;This text is Strong&lt;/strong&gt;</a:t>
            </a:r>
          </a:p>
          <a:p>
            <a:pPr>
              <a:spcBef>
                <a:spcPts val="600"/>
              </a:spcBef>
              <a:spcAft>
                <a:spcPts val="0"/>
              </a:spcAft>
            </a:pPr>
            <a:r>
              <a:rPr lang="en-US" dirty="0"/>
              <a:t>&lt;</a:t>
            </a:r>
            <a:r>
              <a:rPr lang="en-US" dirty="0" err="1"/>
              <a:t>br</a:t>
            </a:r>
            <a:r>
              <a:rPr lang="en-US" dirty="0"/>
              <a:t>&gt;&lt;big&gt;This text is Big&lt;/big&gt;</a:t>
            </a:r>
          </a:p>
          <a:p>
            <a:pPr>
              <a:spcBef>
                <a:spcPts val="600"/>
              </a:spcBef>
              <a:spcAft>
                <a:spcPts val="0"/>
              </a:spcAft>
            </a:pPr>
            <a:r>
              <a:rPr lang="en-US" dirty="0"/>
              <a:t>&lt;</a:t>
            </a:r>
            <a:r>
              <a:rPr lang="en-US" dirty="0" err="1"/>
              <a:t>br</a:t>
            </a:r>
            <a:r>
              <a:rPr lang="en-US" dirty="0"/>
              <a:t>&gt;&lt;u&gt;This text is Underline&lt;/u&gt;</a:t>
            </a:r>
          </a:p>
          <a:p>
            <a:pPr>
              <a:spcBef>
                <a:spcPts val="600"/>
              </a:spcBef>
              <a:spcAft>
                <a:spcPts val="0"/>
              </a:spcAft>
            </a:pPr>
            <a:r>
              <a:rPr lang="en-US" dirty="0"/>
              <a:t>&lt;</a:t>
            </a:r>
            <a:r>
              <a:rPr lang="en-US" dirty="0" err="1"/>
              <a:t>br</a:t>
            </a:r>
            <a:r>
              <a:rPr lang="en-US" dirty="0"/>
              <a:t>&gt;&lt;strike&gt;This text is Strike&lt;/strike&gt;</a:t>
            </a:r>
          </a:p>
          <a:p>
            <a:pPr>
              <a:spcBef>
                <a:spcPts val="600"/>
              </a:spcBef>
              <a:spcAft>
                <a:spcPts val="0"/>
              </a:spcAft>
            </a:pPr>
            <a:r>
              <a:rPr lang="en-US" dirty="0"/>
              <a:t>&lt;</a:t>
            </a:r>
            <a:r>
              <a:rPr lang="en-US" dirty="0" err="1"/>
              <a:t>br</a:t>
            </a:r>
            <a:r>
              <a:rPr lang="en-US" dirty="0"/>
              <a:t>&gt;&lt;</a:t>
            </a:r>
            <a:r>
              <a:rPr lang="en-US" dirty="0" err="1"/>
              <a:t>tt</a:t>
            </a:r>
            <a:r>
              <a:rPr lang="en-US" dirty="0"/>
              <a:t>&gt;This text is Teletype&lt;/</a:t>
            </a:r>
            <a:r>
              <a:rPr lang="en-US" dirty="0" err="1"/>
              <a:t>tt</a:t>
            </a:r>
            <a:r>
              <a:rPr lang="en-US" dirty="0"/>
              <a:t>&gt;</a:t>
            </a:r>
          </a:p>
          <a:p>
            <a:pPr>
              <a:spcBef>
                <a:spcPts val="600"/>
              </a:spcBef>
              <a:spcAft>
                <a:spcPts val="0"/>
              </a:spcAft>
            </a:pPr>
            <a:r>
              <a:rPr lang="en-US" dirty="0"/>
              <a:t>&lt;/body&gt;</a:t>
            </a:r>
          </a:p>
          <a:p>
            <a:pPr>
              <a:spcBef>
                <a:spcPts val="600"/>
              </a:spcBef>
              <a:spcAft>
                <a:spcPts val="0"/>
              </a:spcAft>
            </a:pPr>
            <a:r>
              <a:rPr lang="en-US" dirty="0"/>
              <a:t>&lt;/html&gt;</a:t>
            </a:r>
          </a:p>
        </p:txBody>
      </p:sp>
    </p:spTree>
    <p:extLst>
      <p:ext uri="{BB962C8B-B14F-4D97-AF65-F5344CB8AC3E}">
        <p14:creationId xmlns:p14="http://schemas.microsoft.com/office/powerpoint/2010/main" val="729774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6D2952-646B-454F-8A6A-FD7EB39F834B}"/>
              </a:ext>
            </a:extLst>
          </p:cNvPr>
          <p:cNvSpPr>
            <a:spLocks noGrp="1"/>
          </p:cNvSpPr>
          <p:nvPr>
            <p:ph type="title"/>
          </p:nvPr>
        </p:nvSpPr>
        <p:spPr/>
        <p:txBody>
          <a:bodyPr/>
          <a:lstStyle/>
          <a:p>
            <a:r>
              <a:rPr lang="en-US" dirty="0"/>
              <a:t>Result of Text Formatting Code</a:t>
            </a:r>
          </a:p>
        </p:txBody>
      </p:sp>
      <p:sp>
        <p:nvSpPr>
          <p:cNvPr id="3" name="Content Placeholder 2">
            <a:extLst>
              <a:ext uri="{FF2B5EF4-FFF2-40B4-BE49-F238E27FC236}">
                <a16:creationId xmlns:a16="http://schemas.microsoft.com/office/drawing/2014/main" id="{11BC4B3A-938D-4A9E-BF6C-4CAF7F2AE3DA}"/>
              </a:ext>
            </a:extLst>
          </p:cNvPr>
          <p:cNvSpPr>
            <a:spLocks noGrp="1"/>
          </p:cNvSpPr>
          <p:nvPr>
            <p:ph idx="1"/>
          </p:nvPr>
        </p:nvSpPr>
        <p:spPr/>
        <p:txBody>
          <a:bodyPr/>
          <a:lstStyle/>
          <a:p>
            <a:endParaRPr lang="en-US"/>
          </a:p>
        </p:txBody>
      </p:sp>
      <p:pic>
        <p:nvPicPr>
          <p:cNvPr id="4" name="Picture 4">
            <a:extLst>
              <a:ext uri="{FF2B5EF4-FFF2-40B4-BE49-F238E27FC236}">
                <a16:creationId xmlns:a16="http://schemas.microsoft.com/office/drawing/2014/main" id="{EC326F94-9823-4FB5-BE93-FBBC059B149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38600" y="1600200"/>
            <a:ext cx="6515100" cy="50392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350657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1402D-1BFA-40FC-8A34-A2A4210E92CE}"/>
              </a:ext>
            </a:extLst>
          </p:cNvPr>
          <p:cNvSpPr>
            <a:spLocks noGrp="1"/>
          </p:cNvSpPr>
          <p:nvPr>
            <p:ph type="title"/>
          </p:nvPr>
        </p:nvSpPr>
        <p:spPr/>
        <p:txBody>
          <a:bodyPr/>
          <a:lstStyle/>
          <a:p>
            <a:r>
              <a:rPr lang="en-US" dirty="0"/>
              <a:t>Font Tag</a:t>
            </a:r>
          </a:p>
        </p:txBody>
      </p:sp>
      <p:sp>
        <p:nvSpPr>
          <p:cNvPr id="3" name="Content Placeholder 2">
            <a:extLst>
              <a:ext uri="{FF2B5EF4-FFF2-40B4-BE49-F238E27FC236}">
                <a16:creationId xmlns:a16="http://schemas.microsoft.com/office/drawing/2014/main" id="{4D0D48FD-6D4D-4520-A928-1B329DB86D25}"/>
              </a:ext>
            </a:extLst>
          </p:cNvPr>
          <p:cNvSpPr>
            <a:spLocks noGrp="1"/>
          </p:cNvSpPr>
          <p:nvPr>
            <p:ph idx="1"/>
          </p:nvPr>
        </p:nvSpPr>
        <p:spPr/>
        <p:txBody>
          <a:bodyPr/>
          <a:lstStyle/>
          <a:p>
            <a:pPr marL="234950" indent="-234950">
              <a:buFont typeface="Arial" panose="020B0604020202020204" pitchFamily="34" charset="0"/>
              <a:buChar char="•"/>
            </a:pPr>
            <a:r>
              <a:rPr lang="en-US" dirty="0"/>
              <a:t>This element is used to format the </a:t>
            </a:r>
            <a:r>
              <a:rPr lang="en-US" b="1" dirty="0"/>
              <a:t>size, typeface </a:t>
            </a:r>
            <a:r>
              <a:rPr lang="en-US" dirty="0"/>
              <a:t>and </a:t>
            </a:r>
            <a:r>
              <a:rPr lang="en-US" b="1" dirty="0"/>
              <a:t>color</a:t>
            </a:r>
            <a:r>
              <a:rPr lang="en-US" dirty="0"/>
              <a:t> of the enclosed text.</a:t>
            </a:r>
          </a:p>
          <a:p>
            <a:pPr marL="234950" indent="-234950">
              <a:buFont typeface="Arial" panose="020B0604020202020204" pitchFamily="34" charset="0"/>
              <a:buChar char="•"/>
            </a:pPr>
            <a:r>
              <a:rPr lang="en-US" dirty="0"/>
              <a:t>The commonly used fonts for web pages are Arial, Comic Sans MS , Lucida Sans Unicode, Arial Black, Courier New, Times New Roman, Arial Narrow, Impact, Verdana.</a:t>
            </a:r>
          </a:p>
          <a:p>
            <a:pPr marL="234950" indent="-234950">
              <a:buFont typeface="Arial" panose="020B0604020202020204" pitchFamily="34" charset="0"/>
              <a:buChar char="•"/>
            </a:pPr>
            <a:r>
              <a:rPr lang="en-US" dirty="0"/>
              <a:t>The size attribute in font tag takes values from </a:t>
            </a:r>
            <a:r>
              <a:rPr lang="en-US" b="1" dirty="0"/>
              <a:t>1 to 7</a:t>
            </a:r>
            <a:r>
              <a:rPr lang="en-US" dirty="0"/>
              <a:t>.</a:t>
            </a:r>
          </a:p>
          <a:p>
            <a:endParaRPr lang="en-US" dirty="0"/>
          </a:p>
          <a:p>
            <a:endParaRPr lang="en-US" dirty="0"/>
          </a:p>
          <a:p>
            <a:endParaRPr lang="en-US" dirty="0"/>
          </a:p>
        </p:txBody>
      </p:sp>
    </p:spTree>
    <p:extLst>
      <p:ext uri="{BB962C8B-B14F-4D97-AF65-F5344CB8AC3E}">
        <p14:creationId xmlns:p14="http://schemas.microsoft.com/office/powerpoint/2010/main" val="3695892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35B90B-29ED-4D4C-BBFF-EE4DD792B050}"/>
              </a:ext>
            </a:extLst>
          </p:cNvPr>
          <p:cNvSpPr>
            <a:spLocks noGrp="1"/>
          </p:cNvSpPr>
          <p:nvPr>
            <p:ph type="title"/>
          </p:nvPr>
        </p:nvSpPr>
        <p:spPr/>
        <p:txBody>
          <a:bodyPr/>
          <a:lstStyle/>
          <a:p>
            <a:r>
              <a:rPr lang="en-US" dirty="0"/>
              <a:t>Font Tag Code</a:t>
            </a:r>
          </a:p>
        </p:txBody>
      </p:sp>
      <p:sp>
        <p:nvSpPr>
          <p:cNvPr id="3" name="Content Placeholder 2">
            <a:extLst>
              <a:ext uri="{FF2B5EF4-FFF2-40B4-BE49-F238E27FC236}">
                <a16:creationId xmlns:a16="http://schemas.microsoft.com/office/drawing/2014/main" id="{643BB768-02A5-4EC2-8C56-DE522680FC82}"/>
              </a:ext>
            </a:extLst>
          </p:cNvPr>
          <p:cNvSpPr>
            <a:spLocks noGrp="1"/>
          </p:cNvSpPr>
          <p:nvPr>
            <p:ph idx="1"/>
          </p:nvPr>
        </p:nvSpPr>
        <p:spPr>
          <a:xfrm>
            <a:off x="1097280" y="2011989"/>
            <a:ext cx="11374582" cy="4023360"/>
          </a:xfrm>
        </p:spPr>
        <p:txBody>
          <a:bodyPr>
            <a:normAutofit/>
          </a:bodyPr>
          <a:lstStyle/>
          <a:p>
            <a:pPr>
              <a:lnSpc>
                <a:spcPct val="20000"/>
              </a:lnSpc>
            </a:pPr>
            <a:r>
              <a:rPr lang="en-US" dirty="0"/>
              <a:t>&lt;html&gt;</a:t>
            </a:r>
          </a:p>
          <a:p>
            <a:pPr>
              <a:lnSpc>
                <a:spcPct val="20000"/>
              </a:lnSpc>
            </a:pPr>
            <a:r>
              <a:rPr lang="en-US" dirty="0"/>
              <a:t>&lt;head&gt;&lt;title&gt; fonts&lt;/title&gt;&lt;/head&gt;</a:t>
            </a:r>
          </a:p>
          <a:p>
            <a:pPr>
              <a:lnSpc>
                <a:spcPct val="20000"/>
              </a:lnSpc>
            </a:pPr>
            <a:r>
              <a:rPr lang="en-US" dirty="0"/>
              <a:t>&lt;body&gt;</a:t>
            </a:r>
          </a:p>
          <a:p>
            <a:pPr>
              <a:lnSpc>
                <a:spcPct val="20000"/>
              </a:lnSpc>
            </a:pPr>
            <a:r>
              <a:rPr lang="en-US" dirty="0"/>
              <a:t>&lt;</a:t>
            </a:r>
            <a:r>
              <a:rPr lang="en-US" dirty="0" err="1"/>
              <a:t>br</a:t>
            </a:r>
            <a:r>
              <a:rPr lang="en-US" dirty="0"/>
              <a:t>&gt;&lt;font color=“green" size="7" face="Arial"&gt; GLOBAL INFORMATION CHANNEL &lt;/font&gt;</a:t>
            </a:r>
          </a:p>
          <a:p>
            <a:pPr>
              <a:lnSpc>
                <a:spcPct val="20000"/>
              </a:lnSpc>
            </a:pPr>
            <a:r>
              <a:rPr lang="en-US" dirty="0"/>
              <a:t>&lt;</a:t>
            </a:r>
            <a:r>
              <a:rPr lang="en-US" dirty="0" err="1"/>
              <a:t>br</a:t>
            </a:r>
            <a:r>
              <a:rPr lang="en-US" dirty="0"/>
              <a:t>&gt;&lt;font color=“green" size="6" face="Comic Sans MS "&gt; GLOBAL INFORMATION CHANNEL &lt;/font&gt;</a:t>
            </a:r>
          </a:p>
          <a:p>
            <a:pPr>
              <a:lnSpc>
                <a:spcPct val="20000"/>
              </a:lnSpc>
            </a:pPr>
            <a:r>
              <a:rPr lang="en-US" dirty="0"/>
              <a:t>&lt;</a:t>
            </a:r>
            <a:r>
              <a:rPr lang="en-US" dirty="0" err="1"/>
              <a:t>br</a:t>
            </a:r>
            <a:r>
              <a:rPr lang="en-US" dirty="0"/>
              <a:t>&gt;&lt;font color=“green" size="5" face="Lucida Sans Unicode"&gt; GLOBAL INFORMATION CHANNEL &lt;/font&gt;</a:t>
            </a:r>
          </a:p>
          <a:p>
            <a:pPr>
              <a:lnSpc>
                <a:spcPct val="20000"/>
              </a:lnSpc>
            </a:pPr>
            <a:r>
              <a:rPr lang="en-US" dirty="0"/>
              <a:t>&lt;</a:t>
            </a:r>
            <a:r>
              <a:rPr lang="en-US" dirty="0" err="1"/>
              <a:t>br</a:t>
            </a:r>
            <a:r>
              <a:rPr lang="en-US" dirty="0"/>
              <a:t>&gt;&lt;font color=“green" size="4" face="Courier New"&gt; GLOBAL INFORMATION CHANNEL &lt;/font&gt;</a:t>
            </a:r>
          </a:p>
          <a:p>
            <a:pPr>
              <a:lnSpc>
                <a:spcPct val="20000"/>
              </a:lnSpc>
            </a:pPr>
            <a:r>
              <a:rPr lang="en-US" dirty="0"/>
              <a:t>&lt;</a:t>
            </a:r>
            <a:r>
              <a:rPr lang="en-US" dirty="0" err="1"/>
              <a:t>br</a:t>
            </a:r>
            <a:r>
              <a:rPr lang="en-US" dirty="0"/>
              <a:t>&gt;&lt;font color=“green" size="3" face="Times New Roman"&gt; GLOBAL INFORMATION CHANNEL &lt;/font&gt;</a:t>
            </a:r>
          </a:p>
          <a:p>
            <a:pPr>
              <a:lnSpc>
                <a:spcPct val="20000"/>
              </a:lnSpc>
            </a:pPr>
            <a:r>
              <a:rPr lang="en-US" dirty="0"/>
              <a:t>&lt;</a:t>
            </a:r>
            <a:r>
              <a:rPr lang="en-US" dirty="0" err="1"/>
              <a:t>br</a:t>
            </a:r>
            <a:r>
              <a:rPr lang="en-US" dirty="0"/>
              <a:t>&gt;&lt;font color=“green" size="2" face="Arial Black"&gt; GLOBAL INFORMATION CHANNEL &lt;/font&gt;</a:t>
            </a:r>
          </a:p>
          <a:p>
            <a:pPr>
              <a:lnSpc>
                <a:spcPct val="20000"/>
              </a:lnSpc>
            </a:pPr>
            <a:r>
              <a:rPr lang="en-US" dirty="0"/>
              <a:t>&lt;</a:t>
            </a:r>
            <a:r>
              <a:rPr lang="en-US" dirty="0" err="1"/>
              <a:t>br</a:t>
            </a:r>
            <a:r>
              <a:rPr lang="en-US" dirty="0"/>
              <a:t>&gt;&lt;font color=“green" size="1" face="Impact"&gt; GLOBAL INFORMATION CHANNEL &lt;/font&gt;</a:t>
            </a:r>
          </a:p>
          <a:p>
            <a:pPr>
              <a:lnSpc>
                <a:spcPct val="20000"/>
              </a:lnSpc>
            </a:pPr>
            <a:r>
              <a:rPr lang="en-US" dirty="0"/>
              <a:t>&lt;/body&gt; </a:t>
            </a:r>
          </a:p>
          <a:p>
            <a:pPr>
              <a:lnSpc>
                <a:spcPct val="20000"/>
              </a:lnSpc>
            </a:pPr>
            <a:r>
              <a:rPr lang="en-US" dirty="0"/>
              <a:t>&lt;/html&gt;</a:t>
            </a:r>
          </a:p>
          <a:p>
            <a:pPr>
              <a:lnSpc>
                <a:spcPct val="20000"/>
              </a:lnSpc>
            </a:pPr>
            <a:endParaRPr lang="en-US" dirty="0"/>
          </a:p>
        </p:txBody>
      </p:sp>
    </p:spTree>
    <p:extLst>
      <p:ext uri="{BB962C8B-B14F-4D97-AF65-F5344CB8AC3E}">
        <p14:creationId xmlns:p14="http://schemas.microsoft.com/office/powerpoint/2010/main" val="3099551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D4EA35-2CC9-4B2A-9682-B88D13C4D309}"/>
              </a:ext>
            </a:extLst>
          </p:cNvPr>
          <p:cNvSpPr>
            <a:spLocks noGrp="1"/>
          </p:cNvSpPr>
          <p:nvPr>
            <p:ph type="title"/>
          </p:nvPr>
        </p:nvSpPr>
        <p:spPr/>
        <p:txBody>
          <a:bodyPr/>
          <a:lstStyle/>
          <a:p>
            <a:r>
              <a:rPr lang="en-US" dirty="0"/>
              <a:t>Result of Font Code</a:t>
            </a:r>
          </a:p>
        </p:txBody>
      </p:sp>
      <p:sp>
        <p:nvSpPr>
          <p:cNvPr id="3" name="Content Placeholder 2">
            <a:extLst>
              <a:ext uri="{FF2B5EF4-FFF2-40B4-BE49-F238E27FC236}">
                <a16:creationId xmlns:a16="http://schemas.microsoft.com/office/drawing/2014/main" id="{84CF1514-DD3D-4BD8-925C-B2EED9484D5D}"/>
              </a:ext>
            </a:extLst>
          </p:cNvPr>
          <p:cNvSpPr>
            <a:spLocks noGrp="1"/>
          </p:cNvSpPr>
          <p:nvPr>
            <p:ph idx="1"/>
          </p:nvPr>
        </p:nvSpPr>
        <p:spPr/>
        <p:txBody>
          <a:bodyPr/>
          <a:lstStyle/>
          <a:p>
            <a:endParaRPr lang="en-US"/>
          </a:p>
        </p:txBody>
      </p:sp>
      <p:pic>
        <p:nvPicPr>
          <p:cNvPr id="4" name="Picture 4">
            <a:extLst>
              <a:ext uri="{FF2B5EF4-FFF2-40B4-BE49-F238E27FC236}">
                <a16:creationId xmlns:a16="http://schemas.microsoft.com/office/drawing/2014/main" id="{14ED9DE6-B022-4571-90A9-09BE95B81A2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90454" y="1737360"/>
            <a:ext cx="6515100" cy="50392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03117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FAB149-BE20-4336-8E60-E62B73D21311}"/>
              </a:ext>
            </a:extLst>
          </p:cNvPr>
          <p:cNvSpPr>
            <a:spLocks noGrp="1"/>
          </p:cNvSpPr>
          <p:nvPr>
            <p:ph type="title"/>
          </p:nvPr>
        </p:nvSpPr>
        <p:spPr/>
        <p:txBody>
          <a:bodyPr/>
          <a:lstStyle/>
          <a:p>
            <a:r>
              <a:rPr lang="en-US" dirty="0"/>
              <a:t>Single Tags</a:t>
            </a:r>
          </a:p>
        </p:txBody>
      </p:sp>
      <p:sp>
        <p:nvSpPr>
          <p:cNvPr id="3" name="Content Placeholder 2">
            <a:extLst>
              <a:ext uri="{FF2B5EF4-FFF2-40B4-BE49-F238E27FC236}">
                <a16:creationId xmlns:a16="http://schemas.microsoft.com/office/drawing/2014/main" id="{D9A63170-B835-4F22-BC1D-538955EF9F27}"/>
              </a:ext>
            </a:extLst>
          </p:cNvPr>
          <p:cNvSpPr>
            <a:spLocks noGrp="1"/>
          </p:cNvSpPr>
          <p:nvPr>
            <p:ph idx="1"/>
          </p:nvPr>
        </p:nvSpPr>
        <p:spPr/>
        <p:txBody>
          <a:bodyPr/>
          <a:lstStyle/>
          <a:p>
            <a:r>
              <a:rPr lang="en-US" dirty="0"/>
              <a:t>These tags do not require that you close them (in HTML only)</a:t>
            </a:r>
          </a:p>
          <a:p>
            <a:endParaRPr lang="en-US" dirty="0"/>
          </a:p>
        </p:txBody>
      </p:sp>
      <p:graphicFrame>
        <p:nvGraphicFramePr>
          <p:cNvPr id="4" name="Table 3">
            <a:extLst>
              <a:ext uri="{FF2B5EF4-FFF2-40B4-BE49-F238E27FC236}">
                <a16:creationId xmlns:a16="http://schemas.microsoft.com/office/drawing/2014/main" id="{23BFE6B6-D7B3-4904-81A4-30B27505D0DF}"/>
              </a:ext>
            </a:extLst>
          </p:cNvPr>
          <p:cNvGraphicFramePr>
            <a:graphicFrameLocks noGrp="1"/>
          </p:cNvGraphicFramePr>
          <p:nvPr>
            <p:extLst>
              <p:ext uri="{D42A27DB-BD31-4B8C-83A1-F6EECF244321}">
                <p14:modId xmlns:p14="http://schemas.microsoft.com/office/powerpoint/2010/main" val="3713222166"/>
              </p:ext>
            </p:extLst>
          </p:nvPr>
        </p:nvGraphicFramePr>
        <p:xfrm>
          <a:off x="1097280" y="2744894"/>
          <a:ext cx="8128000" cy="1483360"/>
        </p:xfrm>
        <a:graphic>
          <a:graphicData uri="http://schemas.openxmlformats.org/drawingml/2006/table">
            <a:tbl>
              <a:tblPr firstRow="1" bandRow="1">
                <a:tableStyleId>{5C22544A-7EE6-4342-B048-85BDC9FD1C3A}</a:tableStyleId>
              </a:tblPr>
              <a:tblGrid>
                <a:gridCol w="1899920">
                  <a:extLst>
                    <a:ext uri="{9D8B030D-6E8A-4147-A177-3AD203B41FA5}">
                      <a16:colId xmlns:a16="http://schemas.microsoft.com/office/drawing/2014/main" val="539720728"/>
                    </a:ext>
                  </a:extLst>
                </a:gridCol>
                <a:gridCol w="6228080">
                  <a:extLst>
                    <a:ext uri="{9D8B030D-6E8A-4147-A177-3AD203B41FA5}">
                      <a16:colId xmlns:a16="http://schemas.microsoft.com/office/drawing/2014/main" val="1764611938"/>
                    </a:ext>
                  </a:extLst>
                </a:gridCol>
              </a:tblGrid>
              <a:tr h="370840">
                <a:tc>
                  <a:txBody>
                    <a:bodyPr/>
                    <a:lstStyle/>
                    <a:p>
                      <a:r>
                        <a:rPr lang="en-US" dirty="0"/>
                        <a:t> Tags</a:t>
                      </a:r>
                    </a:p>
                  </a:txBody>
                  <a:tcPr/>
                </a:tc>
                <a:tc>
                  <a:txBody>
                    <a:bodyPr/>
                    <a:lstStyle/>
                    <a:p>
                      <a:r>
                        <a:rPr lang="en-US" dirty="0"/>
                        <a:t> What it does</a:t>
                      </a:r>
                    </a:p>
                  </a:txBody>
                  <a:tcPr/>
                </a:tc>
                <a:extLst>
                  <a:ext uri="{0D108BD9-81ED-4DB2-BD59-A6C34878D82A}">
                    <a16:rowId xmlns:a16="http://schemas.microsoft.com/office/drawing/2014/main" val="3769824710"/>
                  </a:ext>
                </a:extLst>
              </a:tr>
              <a:tr h="370840">
                <a:tc>
                  <a:txBody>
                    <a:bodyPr/>
                    <a:lstStyle/>
                    <a:p>
                      <a:r>
                        <a:rPr lang="en-US" dirty="0"/>
                        <a:t> &lt;</a:t>
                      </a:r>
                      <a:r>
                        <a:rPr lang="en-US" dirty="0" err="1"/>
                        <a:t>hr</a:t>
                      </a:r>
                      <a:r>
                        <a:rPr lang="en-US" dirty="0"/>
                        <a:t>&gt;</a:t>
                      </a:r>
                    </a:p>
                  </a:txBody>
                  <a:tcPr/>
                </a:tc>
                <a:tc>
                  <a:txBody>
                    <a:bodyPr/>
                    <a:lstStyle/>
                    <a:p>
                      <a:r>
                        <a:rPr lang="en-US" dirty="0"/>
                        <a:t> Horizontal Line across the page</a:t>
                      </a:r>
                    </a:p>
                  </a:txBody>
                  <a:tcPr/>
                </a:tc>
                <a:extLst>
                  <a:ext uri="{0D108BD9-81ED-4DB2-BD59-A6C34878D82A}">
                    <a16:rowId xmlns:a16="http://schemas.microsoft.com/office/drawing/2014/main" val="2384947618"/>
                  </a:ext>
                </a:extLst>
              </a:tr>
              <a:tr h="370840">
                <a:tc>
                  <a:txBody>
                    <a:bodyPr/>
                    <a:lstStyle/>
                    <a:p>
                      <a:r>
                        <a:rPr lang="en-US" dirty="0"/>
                        <a:t>&lt;</a:t>
                      </a:r>
                      <a:r>
                        <a:rPr lang="en-US" dirty="0" err="1"/>
                        <a:t>br</a:t>
                      </a:r>
                      <a:r>
                        <a:rPr lang="en-US" dirty="0"/>
                        <a:t>&gt;</a:t>
                      </a:r>
                    </a:p>
                  </a:txBody>
                  <a:tcPr/>
                </a:tc>
                <a:tc>
                  <a:txBody>
                    <a:bodyPr/>
                    <a:lstStyle/>
                    <a:p>
                      <a:r>
                        <a:rPr lang="en-US" dirty="0"/>
                        <a:t>Inserts a new line</a:t>
                      </a:r>
                    </a:p>
                  </a:txBody>
                  <a:tcPr/>
                </a:tc>
                <a:extLst>
                  <a:ext uri="{0D108BD9-81ED-4DB2-BD59-A6C34878D82A}">
                    <a16:rowId xmlns:a16="http://schemas.microsoft.com/office/drawing/2014/main" val="3519663611"/>
                  </a:ext>
                </a:extLst>
              </a:tr>
              <a:tr h="370840">
                <a:tc>
                  <a:txBody>
                    <a:bodyPr/>
                    <a:lstStyle/>
                    <a:p>
                      <a:r>
                        <a:rPr lang="en-US" dirty="0"/>
                        <a:t>&lt;</a:t>
                      </a:r>
                      <a:r>
                        <a:rPr lang="en-US" dirty="0" err="1"/>
                        <a:t>img</a:t>
                      </a:r>
                      <a:r>
                        <a:rPr lang="en-US" dirty="0"/>
                        <a:t>&gt;</a:t>
                      </a:r>
                    </a:p>
                  </a:txBody>
                  <a:tcPr/>
                </a:tc>
                <a:tc>
                  <a:txBody>
                    <a:bodyPr/>
                    <a:lstStyle/>
                    <a:p>
                      <a:r>
                        <a:rPr lang="en-US" dirty="0"/>
                        <a:t>Adding an image</a:t>
                      </a:r>
                    </a:p>
                  </a:txBody>
                  <a:tcPr/>
                </a:tc>
                <a:extLst>
                  <a:ext uri="{0D108BD9-81ED-4DB2-BD59-A6C34878D82A}">
                    <a16:rowId xmlns:a16="http://schemas.microsoft.com/office/drawing/2014/main" val="948606677"/>
                  </a:ext>
                </a:extLst>
              </a:tr>
            </a:tbl>
          </a:graphicData>
        </a:graphic>
      </p:graphicFrame>
    </p:spTree>
    <p:extLst>
      <p:ext uri="{BB962C8B-B14F-4D97-AF65-F5344CB8AC3E}">
        <p14:creationId xmlns:p14="http://schemas.microsoft.com/office/powerpoint/2010/main" val="39599533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C81548-FC82-4DDE-BB17-4CEC51EE96FF}"/>
              </a:ext>
            </a:extLst>
          </p:cNvPr>
          <p:cNvSpPr>
            <a:spLocks noGrp="1"/>
          </p:cNvSpPr>
          <p:nvPr>
            <p:ph type="title"/>
          </p:nvPr>
        </p:nvSpPr>
        <p:spPr/>
        <p:txBody>
          <a:bodyPr/>
          <a:lstStyle/>
          <a:p>
            <a:r>
              <a:rPr lang="en-US" dirty="0"/>
              <a:t>Background &amp; Text Color Tag</a:t>
            </a:r>
          </a:p>
        </p:txBody>
      </p:sp>
      <p:sp>
        <p:nvSpPr>
          <p:cNvPr id="3" name="Content Placeholder 2">
            <a:extLst>
              <a:ext uri="{FF2B5EF4-FFF2-40B4-BE49-F238E27FC236}">
                <a16:creationId xmlns:a16="http://schemas.microsoft.com/office/drawing/2014/main" id="{6F9E1ED0-43A8-46CE-AF5E-1A9EFB6FD498}"/>
              </a:ext>
            </a:extLst>
          </p:cNvPr>
          <p:cNvSpPr>
            <a:spLocks noGrp="1"/>
          </p:cNvSpPr>
          <p:nvPr>
            <p:ph idx="1"/>
          </p:nvPr>
        </p:nvSpPr>
        <p:spPr/>
        <p:txBody>
          <a:bodyPr/>
          <a:lstStyle/>
          <a:p>
            <a:pPr marL="234950" indent="-234950">
              <a:buFont typeface="Arial" panose="020B0604020202020204" pitchFamily="34" charset="0"/>
              <a:buChar char="•"/>
            </a:pPr>
            <a:r>
              <a:rPr lang="en-US" dirty="0"/>
              <a:t>The attribute </a:t>
            </a:r>
            <a:r>
              <a:rPr lang="en-US" dirty="0" err="1"/>
              <a:t>bgcolor</a:t>
            </a:r>
            <a:r>
              <a:rPr lang="en-US" dirty="0"/>
              <a:t> is used for changing the back ground color of the page.</a:t>
            </a:r>
          </a:p>
          <a:p>
            <a:pPr marL="234950" indent="-234950">
              <a:buNone/>
            </a:pPr>
            <a:r>
              <a:rPr lang="en-US" dirty="0"/>
              <a:t>&lt;body </a:t>
            </a:r>
            <a:r>
              <a:rPr lang="en-US" dirty="0" err="1"/>
              <a:t>bgcolor</a:t>
            </a:r>
            <a:r>
              <a:rPr lang="en-US" dirty="0"/>
              <a:t>=“Green” &gt;</a:t>
            </a:r>
          </a:p>
          <a:p>
            <a:pPr marL="234950" indent="-234950">
              <a:buFont typeface="Arial" panose="020B0604020202020204" pitchFamily="34" charset="0"/>
              <a:buChar char="•"/>
            </a:pPr>
            <a:endParaRPr lang="en-US" dirty="0"/>
          </a:p>
          <a:p>
            <a:pPr marL="234950" indent="-234950">
              <a:buFont typeface="Arial" panose="020B0604020202020204" pitchFamily="34" charset="0"/>
              <a:buChar char="•"/>
            </a:pPr>
            <a:r>
              <a:rPr lang="en-US" dirty="0"/>
              <a:t>Text is use to change the color of the enclosed text.</a:t>
            </a:r>
          </a:p>
          <a:p>
            <a:pPr marL="0" indent="0">
              <a:buNone/>
            </a:pPr>
            <a:r>
              <a:rPr lang="en-US" dirty="0"/>
              <a:t>&lt;body text=“White”&gt;</a:t>
            </a:r>
          </a:p>
          <a:p>
            <a:endParaRPr lang="en-US" dirty="0"/>
          </a:p>
        </p:txBody>
      </p:sp>
      <p:pic>
        <p:nvPicPr>
          <p:cNvPr id="4" name="Picture 4">
            <a:extLst>
              <a:ext uri="{FF2B5EF4-FFF2-40B4-BE49-F238E27FC236}">
                <a16:creationId xmlns:a16="http://schemas.microsoft.com/office/drawing/2014/main" id="{EFED022E-B123-4CA7-AB26-1E909AAB36D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54257" y="3857414"/>
            <a:ext cx="4687728" cy="23260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5772204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6EE666-AE7E-4DF3-815A-8EFA3802932D}"/>
              </a:ext>
            </a:extLst>
          </p:cNvPr>
          <p:cNvSpPr>
            <a:spLocks noGrp="1"/>
          </p:cNvSpPr>
          <p:nvPr>
            <p:ph type="title"/>
          </p:nvPr>
        </p:nvSpPr>
        <p:spPr/>
        <p:txBody>
          <a:bodyPr/>
          <a:lstStyle/>
          <a:p>
            <a:r>
              <a:rPr lang="en-US" dirty="0"/>
              <a:t>Text Alignment Tag</a:t>
            </a:r>
          </a:p>
        </p:txBody>
      </p:sp>
      <p:sp>
        <p:nvSpPr>
          <p:cNvPr id="3" name="Content Placeholder 2">
            <a:extLst>
              <a:ext uri="{FF2B5EF4-FFF2-40B4-BE49-F238E27FC236}">
                <a16:creationId xmlns:a16="http://schemas.microsoft.com/office/drawing/2014/main" id="{FF956F22-2F00-41F9-B632-D5746270BD9E}"/>
              </a:ext>
            </a:extLst>
          </p:cNvPr>
          <p:cNvSpPr>
            <a:spLocks noGrp="1"/>
          </p:cNvSpPr>
          <p:nvPr>
            <p:ph idx="1"/>
          </p:nvPr>
        </p:nvSpPr>
        <p:spPr/>
        <p:txBody>
          <a:bodyPr/>
          <a:lstStyle/>
          <a:p>
            <a:pPr marL="234950" indent="-234950">
              <a:spcBef>
                <a:spcPts val="600"/>
              </a:spcBef>
              <a:buFont typeface="Arial" panose="020B0604020202020204" pitchFamily="34" charset="0"/>
              <a:buChar char="•"/>
            </a:pPr>
            <a:r>
              <a:rPr lang="en-US" dirty="0"/>
              <a:t>It is use to alignment of the text.</a:t>
            </a:r>
          </a:p>
          <a:p>
            <a:pPr marL="749808" lvl="1" indent="-457200">
              <a:spcBef>
                <a:spcPts val="600"/>
              </a:spcBef>
              <a:buFont typeface="+mj-lt"/>
              <a:buAutoNum type="arabicPeriod"/>
            </a:pPr>
            <a:r>
              <a:rPr lang="en-US" dirty="0"/>
              <a:t>Left alignment &lt;align=“left”&gt;</a:t>
            </a:r>
          </a:p>
          <a:p>
            <a:pPr marL="749808" lvl="1" indent="-457200">
              <a:spcBef>
                <a:spcPts val="600"/>
              </a:spcBef>
              <a:buFont typeface="+mj-lt"/>
              <a:buAutoNum type="arabicPeriod"/>
            </a:pPr>
            <a:r>
              <a:rPr lang="en-US" dirty="0"/>
              <a:t>Right alignment &lt;align=“right”&gt;</a:t>
            </a:r>
          </a:p>
          <a:p>
            <a:pPr marL="749808" lvl="1" indent="-457200">
              <a:spcBef>
                <a:spcPts val="600"/>
              </a:spcBef>
              <a:buFont typeface="+mj-lt"/>
              <a:buAutoNum type="arabicPeriod"/>
            </a:pPr>
            <a:r>
              <a:rPr lang="en-US" dirty="0"/>
              <a:t>Center alignment &lt;align=“center”&gt;</a:t>
            </a:r>
          </a:p>
          <a:p>
            <a:endParaRPr lang="en-US" dirty="0"/>
          </a:p>
        </p:txBody>
      </p:sp>
      <p:pic>
        <p:nvPicPr>
          <p:cNvPr id="4" name="Picture 4">
            <a:extLst>
              <a:ext uri="{FF2B5EF4-FFF2-40B4-BE49-F238E27FC236}">
                <a16:creationId xmlns:a16="http://schemas.microsoft.com/office/drawing/2014/main" id="{676B9C5C-CC12-42EF-839B-56A55C87217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82152" y="2781566"/>
            <a:ext cx="5373528" cy="30875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495844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32B84-BA5F-438A-848B-3F5F70AC5671}"/>
              </a:ext>
            </a:extLst>
          </p:cNvPr>
          <p:cNvSpPr>
            <a:spLocks noGrp="1"/>
          </p:cNvSpPr>
          <p:nvPr>
            <p:ph type="title"/>
          </p:nvPr>
        </p:nvSpPr>
        <p:spPr/>
        <p:txBody>
          <a:bodyPr/>
          <a:lstStyle/>
          <a:p>
            <a:r>
              <a:rPr lang="en-US" dirty="0"/>
              <a:t>Hyperlink Tag</a:t>
            </a:r>
          </a:p>
        </p:txBody>
      </p:sp>
      <p:sp>
        <p:nvSpPr>
          <p:cNvPr id="3" name="Content Placeholder 2">
            <a:extLst>
              <a:ext uri="{FF2B5EF4-FFF2-40B4-BE49-F238E27FC236}">
                <a16:creationId xmlns:a16="http://schemas.microsoft.com/office/drawing/2014/main" id="{516BE5CE-4AFB-4B41-83F6-5A60197BDE6B}"/>
              </a:ext>
            </a:extLst>
          </p:cNvPr>
          <p:cNvSpPr>
            <a:spLocks noGrp="1"/>
          </p:cNvSpPr>
          <p:nvPr>
            <p:ph idx="1"/>
          </p:nvPr>
        </p:nvSpPr>
        <p:spPr/>
        <p:txBody>
          <a:bodyPr/>
          <a:lstStyle/>
          <a:p>
            <a:pPr marL="234950" indent="-234950">
              <a:buFont typeface="Arial" panose="020B0604020202020204" pitchFamily="34" charset="0"/>
              <a:buChar char="•"/>
            </a:pPr>
            <a:r>
              <a:rPr lang="en-US" dirty="0"/>
              <a:t>A hyperlink is a reference (an address) to a resource on the web.</a:t>
            </a:r>
          </a:p>
          <a:p>
            <a:pPr marL="234950" indent="-234950">
              <a:buFont typeface="Arial" panose="020B0604020202020204" pitchFamily="34" charset="0"/>
              <a:buChar char="•"/>
            </a:pPr>
            <a:r>
              <a:rPr lang="en-US" dirty="0"/>
              <a:t>Hyperlinks can point to any resource on the web: an HTML page, an image, a sound file, a movie, etc.</a:t>
            </a:r>
          </a:p>
          <a:p>
            <a:pPr marL="234950" indent="-234950">
              <a:buFont typeface="Arial" panose="020B0604020202020204" pitchFamily="34" charset="0"/>
              <a:buChar char="•"/>
            </a:pPr>
            <a:r>
              <a:rPr lang="en-US" dirty="0"/>
              <a:t>The HTML anchor element &lt;a&gt;, is used to define both hyperlinks and anchors.</a:t>
            </a:r>
          </a:p>
          <a:p>
            <a:pPr marL="0" indent="0">
              <a:buNone/>
            </a:pPr>
            <a:r>
              <a:rPr lang="en-US" dirty="0"/>
              <a:t>	&lt;a </a:t>
            </a:r>
            <a:r>
              <a:rPr lang="en-US" dirty="0" err="1"/>
              <a:t>href</a:t>
            </a:r>
            <a:r>
              <a:rPr lang="en-US" dirty="0"/>
              <a:t>="</a:t>
            </a:r>
            <a:r>
              <a:rPr lang="en-US" dirty="0" err="1"/>
              <a:t>url</a:t>
            </a:r>
            <a:r>
              <a:rPr lang="en-US" dirty="0"/>
              <a:t>"&gt;Link text&lt;/a&gt; </a:t>
            </a:r>
          </a:p>
          <a:p>
            <a:pPr marL="234950" indent="-234950">
              <a:buFont typeface="Arial" panose="020B0604020202020204" pitchFamily="34" charset="0"/>
              <a:buChar char="•"/>
            </a:pPr>
            <a:r>
              <a:rPr lang="en-US" dirty="0"/>
              <a:t>The </a:t>
            </a:r>
            <a:r>
              <a:rPr lang="en-US" b="1" dirty="0" err="1"/>
              <a:t>href</a:t>
            </a:r>
            <a:r>
              <a:rPr lang="en-US" b="1" dirty="0"/>
              <a:t> attribute </a:t>
            </a:r>
            <a:r>
              <a:rPr lang="en-US" dirty="0"/>
              <a:t>defines the link address.</a:t>
            </a:r>
          </a:p>
          <a:p>
            <a:pPr marL="0" indent="0">
              <a:buNone/>
            </a:pPr>
            <a:r>
              <a:rPr lang="en-US" dirty="0"/>
              <a:t>	&lt;a </a:t>
            </a:r>
            <a:r>
              <a:rPr lang="en-US" dirty="0" err="1"/>
              <a:t>href</a:t>
            </a:r>
            <a:r>
              <a:rPr lang="en-US" dirty="0"/>
              <a:t>="http://www.google.com/"&gt;Visit Google home page!&lt;/a&gt; </a:t>
            </a:r>
          </a:p>
          <a:p>
            <a:endParaRPr lang="en-US" dirty="0"/>
          </a:p>
        </p:txBody>
      </p:sp>
    </p:spTree>
    <p:extLst>
      <p:ext uri="{BB962C8B-B14F-4D97-AF65-F5344CB8AC3E}">
        <p14:creationId xmlns:p14="http://schemas.microsoft.com/office/powerpoint/2010/main" val="21615614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78069E-2B1E-4DD5-9659-255A063D36FF}"/>
              </a:ext>
            </a:extLst>
          </p:cNvPr>
          <p:cNvSpPr>
            <a:spLocks noGrp="1"/>
          </p:cNvSpPr>
          <p:nvPr>
            <p:ph type="title"/>
          </p:nvPr>
        </p:nvSpPr>
        <p:spPr/>
        <p:txBody>
          <a:bodyPr/>
          <a:lstStyle/>
          <a:p>
            <a:r>
              <a:rPr lang="en-US" dirty="0"/>
              <a:t>Advantages of knowing HTML Code</a:t>
            </a:r>
          </a:p>
        </p:txBody>
      </p:sp>
      <p:sp>
        <p:nvSpPr>
          <p:cNvPr id="3" name="Content Placeholder 2">
            <a:extLst>
              <a:ext uri="{FF2B5EF4-FFF2-40B4-BE49-F238E27FC236}">
                <a16:creationId xmlns:a16="http://schemas.microsoft.com/office/drawing/2014/main" id="{03D8FC8A-EBC5-4D7C-A987-9BF750610BC1}"/>
              </a:ext>
            </a:extLst>
          </p:cNvPr>
          <p:cNvSpPr>
            <a:spLocks noGrp="1"/>
          </p:cNvSpPr>
          <p:nvPr>
            <p:ph idx="1"/>
          </p:nvPr>
        </p:nvSpPr>
        <p:spPr/>
        <p:txBody>
          <a:bodyPr/>
          <a:lstStyle/>
          <a:p>
            <a:pPr marL="290513" indent="-234950">
              <a:buFont typeface="Arial" panose="020B0604020202020204" pitchFamily="34" charset="0"/>
              <a:buChar char="•"/>
            </a:pPr>
            <a:r>
              <a:rPr lang="en-US" dirty="0"/>
              <a:t>New technologies start out as code without tools </a:t>
            </a:r>
          </a:p>
          <a:p>
            <a:pPr marL="583121" lvl="1" indent="-234950">
              <a:buFont typeface="Arial" panose="020B0604020202020204" pitchFamily="34" charset="0"/>
              <a:buChar char="•"/>
            </a:pPr>
            <a:r>
              <a:rPr lang="en-US" dirty="0"/>
              <a:t>HTML (early days), JavaScript, Java, ASP, XML </a:t>
            </a:r>
          </a:p>
          <a:p>
            <a:pPr marL="290513" indent="-234950">
              <a:buFont typeface="Arial" panose="020B0604020202020204" pitchFamily="34" charset="0"/>
              <a:buChar char="•"/>
            </a:pPr>
            <a:r>
              <a:rPr lang="en-US" dirty="0"/>
              <a:t>Even if you use WYSIWYG editors, it helps to know HTML code to insert ASP or JavaScript into a HTML file</a:t>
            </a:r>
          </a:p>
          <a:p>
            <a:pPr marL="290513" indent="-234950">
              <a:buFont typeface="Arial" panose="020B0604020202020204" pitchFamily="34" charset="0"/>
              <a:buChar char="•"/>
            </a:pPr>
            <a:r>
              <a:rPr lang="en-US" dirty="0"/>
              <a:t>If you can read code, you can copy clever ideas from others (within reason and the law). Imitation is the best form of flattery. </a:t>
            </a:r>
          </a:p>
          <a:p>
            <a:pPr marL="290513" indent="-234950">
              <a:buFont typeface="Arial" panose="020B0604020202020204" pitchFamily="34" charset="0"/>
              <a:buChar char="•"/>
            </a:pPr>
            <a:r>
              <a:rPr lang="en-US" dirty="0"/>
              <a:t>Go to any web page, click on “View” “Page source” or “Source” and the HTML code used to create that web page can be studied, or just copied (within legal and copyright bounds) </a:t>
            </a:r>
          </a:p>
          <a:p>
            <a:pPr marL="290513" indent="-234950">
              <a:buFont typeface="Arial" panose="020B0604020202020204" pitchFamily="34" charset="0"/>
              <a:buChar char="•"/>
            </a:pPr>
            <a:r>
              <a:rPr lang="en-US" dirty="0"/>
              <a:t>Web authoring tools don’t give as much control. </a:t>
            </a:r>
          </a:p>
          <a:p>
            <a:pPr marL="583121" lvl="1" indent="-234950">
              <a:buFont typeface="Arial" panose="020B0604020202020204" pitchFamily="34" charset="0"/>
              <a:buChar char="•"/>
            </a:pPr>
            <a:r>
              <a:rPr lang="en-US" dirty="0"/>
              <a:t>Most web professional web designers use HTML . </a:t>
            </a:r>
          </a:p>
        </p:txBody>
      </p:sp>
      <p:pic>
        <p:nvPicPr>
          <p:cNvPr id="4" name="Picture 3">
            <a:extLst>
              <a:ext uri="{FF2B5EF4-FFF2-40B4-BE49-F238E27FC236}">
                <a16:creationId xmlns:a16="http://schemas.microsoft.com/office/drawing/2014/main" id="{C4A06F2B-ACCA-4547-BB02-DE4DC012E218}"/>
              </a:ext>
            </a:extLst>
          </p:cNvPr>
          <p:cNvPicPr>
            <a:picLocks noChangeAspect="1"/>
          </p:cNvPicPr>
          <p:nvPr/>
        </p:nvPicPr>
        <p:blipFill rotWithShape="1">
          <a:blip r:embed="rId2"/>
          <a:srcRect r="6142" b="4778"/>
          <a:stretch/>
        </p:blipFill>
        <p:spPr>
          <a:xfrm>
            <a:off x="9408262" y="4936590"/>
            <a:ext cx="1667776" cy="1257731"/>
          </a:xfrm>
          <a:prstGeom prst="rect">
            <a:avLst/>
          </a:prstGeom>
        </p:spPr>
      </p:pic>
    </p:spTree>
    <p:extLst>
      <p:ext uri="{BB962C8B-B14F-4D97-AF65-F5344CB8AC3E}">
        <p14:creationId xmlns:p14="http://schemas.microsoft.com/office/powerpoint/2010/main" val="378187795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0BE759-3EB0-40E6-911A-5CCC873F2F6A}"/>
              </a:ext>
            </a:extLst>
          </p:cNvPr>
          <p:cNvSpPr>
            <a:spLocks noGrp="1"/>
          </p:cNvSpPr>
          <p:nvPr>
            <p:ph type="title"/>
          </p:nvPr>
        </p:nvSpPr>
        <p:spPr/>
        <p:txBody>
          <a:bodyPr/>
          <a:lstStyle/>
          <a:p>
            <a:r>
              <a:rPr lang="en-US" dirty="0"/>
              <a:t>Result of Hyperlink Code</a:t>
            </a:r>
          </a:p>
        </p:txBody>
      </p:sp>
      <p:sp>
        <p:nvSpPr>
          <p:cNvPr id="3" name="Content Placeholder 2">
            <a:extLst>
              <a:ext uri="{FF2B5EF4-FFF2-40B4-BE49-F238E27FC236}">
                <a16:creationId xmlns:a16="http://schemas.microsoft.com/office/drawing/2014/main" id="{58F68FBA-36F0-4E66-94BA-83ECC2534D3A}"/>
              </a:ext>
            </a:extLst>
          </p:cNvPr>
          <p:cNvSpPr>
            <a:spLocks noGrp="1"/>
          </p:cNvSpPr>
          <p:nvPr>
            <p:ph idx="1"/>
          </p:nvPr>
        </p:nvSpPr>
        <p:spPr/>
        <p:txBody>
          <a:bodyPr/>
          <a:lstStyle/>
          <a:p>
            <a:endParaRPr lang="en-US" dirty="0"/>
          </a:p>
        </p:txBody>
      </p:sp>
      <p:pic>
        <p:nvPicPr>
          <p:cNvPr id="4" name="Picture 4">
            <a:extLst>
              <a:ext uri="{FF2B5EF4-FFF2-40B4-BE49-F238E27FC236}">
                <a16:creationId xmlns:a16="http://schemas.microsoft.com/office/drawing/2014/main" id="{F6BBC29B-C2ED-4516-A480-4D4CCE8E008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0695" y="2003237"/>
            <a:ext cx="4153377" cy="2477453"/>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6">
            <a:extLst>
              <a:ext uri="{FF2B5EF4-FFF2-40B4-BE49-F238E27FC236}">
                <a16:creationId xmlns:a16="http://schemas.microsoft.com/office/drawing/2014/main" id="{C105997A-340A-433F-AB11-E52280F9604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10275" y="2961800"/>
            <a:ext cx="885825" cy="1058703"/>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AE4A8371-4C1C-4D53-894D-4118A98EDF6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96100" y="3706072"/>
            <a:ext cx="4257675" cy="24774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81407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2AACEC-6C1A-4FEF-8A52-B30323648F0C}"/>
              </a:ext>
            </a:extLst>
          </p:cNvPr>
          <p:cNvSpPr>
            <a:spLocks noGrp="1"/>
          </p:cNvSpPr>
          <p:nvPr>
            <p:ph type="title"/>
          </p:nvPr>
        </p:nvSpPr>
        <p:spPr/>
        <p:txBody>
          <a:bodyPr/>
          <a:lstStyle/>
          <a:p>
            <a:r>
              <a:rPr lang="en-US" dirty="0"/>
              <a:t>Image Tag</a:t>
            </a:r>
          </a:p>
        </p:txBody>
      </p:sp>
      <p:sp>
        <p:nvSpPr>
          <p:cNvPr id="3" name="Content Placeholder 2">
            <a:extLst>
              <a:ext uri="{FF2B5EF4-FFF2-40B4-BE49-F238E27FC236}">
                <a16:creationId xmlns:a16="http://schemas.microsoft.com/office/drawing/2014/main" id="{783635E6-950D-4017-A784-A20C27AEBED7}"/>
              </a:ext>
            </a:extLst>
          </p:cNvPr>
          <p:cNvSpPr>
            <a:spLocks noGrp="1"/>
          </p:cNvSpPr>
          <p:nvPr>
            <p:ph idx="1"/>
          </p:nvPr>
        </p:nvSpPr>
        <p:spPr/>
        <p:txBody>
          <a:bodyPr/>
          <a:lstStyle/>
          <a:p>
            <a:pPr marL="234950" indent="-234950">
              <a:buFont typeface="Arial" panose="020B0604020202020204" pitchFamily="34" charset="0"/>
              <a:buChar char="•"/>
            </a:pPr>
            <a:r>
              <a:rPr lang="en-US" dirty="0"/>
              <a:t>To display an image on a page, you need to use the </a:t>
            </a:r>
            <a:r>
              <a:rPr lang="en-US" dirty="0" err="1"/>
              <a:t>src</a:t>
            </a:r>
            <a:r>
              <a:rPr lang="en-US" dirty="0"/>
              <a:t> attribute. </a:t>
            </a:r>
          </a:p>
          <a:p>
            <a:pPr marL="234950" indent="-234950">
              <a:buFont typeface="Arial" panose="020B0604020202020204" pitchFamily="34" charset="0"/>
              <a:buChar char="•"/>
            </a:pPr>
            <a:r>
              <a:rPr lang="en-US" dirty="0" err="1"/>
              <a:t>src</a:t>
            </a:r>
            <a:r>
              <a:rPr lang="en-US" dirty="0"/>
              <a:t> stands for "source". The value of the </a:t>
            </a:r>
            <a:r>
              <a:rPr lang="en-US" dirty="0" err="1"/>
              <a:t>src</a:t>
            </a:r>
            <a:r>
              <a:rPr lang="en-US" dirty="0"/>
              <a:t> attribute is the URL of the image you want to display on your page.</a:t>
            </a:r>
          </a:p>
          <a:p>
            <a:pPr marL="234950" indent="-234950">
              <a:buFont typeface="Arial" panose="020B0604020202020204" pitchFamily="34" charset="0"/>
              <a:buChar char="•"/>
            </a:pPr>
            <a:r>
              <a:rPr lang="en-US" dirty="0"/>
              <a:t>It is a empty tag. </a:t>
            </a:r>
          </a:p>
          <a:p>
            <a:pPr marL="292608" lvl="1" indent="0">
              <a:buNone/>
            </a:pPr>
            <a:r>
              <a:rPr lang="en-US" dirty="0"/>
              <a:t>&lt;IMG SRC ="</a:t>
            </a:r>
            <a:r>
              <a:rPr lang="en-US" dirty="0" err="1"/>
              <a:t>url</a:t>
            </a:r>
            <a:r>
              <a:rPr lang="en-US" dirty="0"/>
              <a:t>"&gt;</a:t>
            </a:r>
          </a:p>
          <a:p>
            <a:pPr marL="292608" lvl="1" indent="0">
              <a:buNone/>
            </a:pPr>
            <a:r>
              <a:rPr lang="en-US" dirty="0"/>
              <a:t>&lt;IMG SRC="picture.gif“&gt;</a:t>
            </a:r>
          </a:p>
          <a:p>
            <a:pPr marL="292608" lvl="1" indent="0">
              <a:buNone/>
            </a:pPr>
            <a:r>
              <a:rPr lang="en-US" dirty="0"/>
              <a:t>&lt;IMG SRC="picture.gif“ HEIGHT="30" WIDTH="50"&gt;</a:t>
            </a:r>
          </a:p>
          <a:p>
            <a:pPr marL="0" indent="0">
              <a:buNone/>
            </a:pPr>
            <a:endParaRPr lang="en-US" dirty="0"/>
          </a:p>
        </p:txBody>
      </p:sp>
    </p:spTree>
    <p:extLst>
      <p:ext uri="{BB962C8B-B14F-4D97-AF65-F5344CB8AC3E}">
        <p14:creationId xmlns:p14="http://schemas.microsoft.com/office/powerpoint/2010/main" val="281615329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74E17-C4CD-48E9-965D-9F880D83C60D}"/>
              </a:ext>
            </a:extLst>
          </p:cNvPr>
          <p:cNvSpPr>
            <a:spLocks noGrp="1"/>
          </p:cNvSpPr>
          <p:nvPr>
            <p:ph type="title"/>
          </p:nvPr>
        </p:nvSpPr>
        <p:spPr/>
        <p:txBody>
          <a:bodyPr/>
          <a:lstStyle/>
          <a:p>
            <a:r>
              <a:rPr lang="en-US" dirty="0"/>
              <a:t>Image attributes - &lt;</a:t>
            </a:r>
            <a:r>
              <a:rPr lang="en-US" dirty="0" err="1"/>
              <a:t>img</a:t>
            </a:r>
            <a:r>
              <a:rPr lang="en-US" dirty="0"/>
              <a:t>&gt; tag</a:t>
            </a:r>
          </a:p>
        </p:txBody>
      </p:sp>
      <p:graphicFrame>
        <p:nvGraphicFramePr>
          <p:cNvPr id="5" name="Content Placeholder 4">
            <a:extLst>
              <a:ext uri="{FF2B5EF4-FFF2-40B4-BE49-F238E27FC236}">
                <a16:creationId xmlns:a16="http://schemas.microsoft.com/office/drawing/2014/main" id="{3732ABFD-9758-4219-B195-5F24D82D3125}"/>
              </a:ext>
            </a:extLst>
          </p:cNvPr>
          <p:cNvGraphicFramePr>
            <a:graphicFrameLocks noGrp="1"/>
          </p:cNvGraphicFramePr>
          <p:nvPr>
            <p:ph idx="1"/>
            <p:extLst>
              <p:ext uri="{D42A27DB-BD31-4B8C-83A1-F6EECF244321}">
                <p14:modId xmlns:p14="http://schemas.microsoft.com/office/powerpoint/2010/main" val="3941694030"/>
              </p:ext>
            </p:extLst>
          </p:nvPr>
        </p:nvGraphicFramePr>
        <p:xfrm>
          <a:off x="1096963" y="1846263"/>
          <a:ext cx="10058400" cy="4079240"/>
        </p:xfrm>
        <a:graphic>
          <a:graphicData uri="http://schemas.openxmlformats.org/drawingml/2006/table">
            <a:tbl>
              <a:tblPr firstRow="1" bandRow="1">
                <a:tableStyleId>{5C22544A-7EE6-4342-B048-85BDC9FD1C3A}</a:tableStyleId>
              </a:tblPr>
              <a:tblGrid>
                <a:gridCol w="4389437">
                  <a:extLst>
                    <a:ext uri="{9D8B030D-6E8A-4147-A177-3AD203B41FA5}">
                      <a16:colId xmlns:a16="http://schemas.microsoft.com/office/drawing/2014/main" val="1084608854"/>
                    </a:ext>
                  </a:extLst>
                </a:gridCol>
                <a:gridCol w="5668963">
                  <a:extLst>
                    <a:ext uri="{9D8B030D-6E8A-4147-A177-3AD203B41FA5}">
                      <a16:colId xmlns:a16="http://schemas.microsoft.com/office/drawing/2014/main" val="1021859604"/>
                    </a:ext>
                  </a:extLst>
                </a:gridCol>
              </a:tblGrid>
              <a:tr h="370840">
                <a:tc>
                  <a:txBody>
                    <a:bodyPr/>
                    <a:lstStyle/>
                    <a:p>
                      <a:r>
                        <a:rPr lang="en-US" dirty="0"/>
                        <a:t> Tags /attribute</a:t>
                      </a:r>
                    </a:p>
                  </a:txBody>
                  <a:tcPr/>
                </a:tc>
                <a:tc>
                  <a:txBody>
                    <a:bodyPr/>
                    <a:lstStyle/>
                    <a:p>
                      <a:r>
                        <a:rPr lang="en-US" dirty="0"/>
                        <a:t> Definition</a:t>
                      </a:r>
                    </a:p>
                  </a:txBody>
                  <a:tcPr/>
                </a:tc>
                <a:extLst>
                  <a:ext uri="{0D108BD9-81ED-4DB2-BD59-A6C34878D82A}">
                    <a16:rowId xmlns:a16="http://schemas.microsoft.com/office/drawing/2014/main" val="218832767"/>
                  </a:ext>
                </a:extLst>
              </a:tr>
              <a:tr h="370840">
                <a:tc>
                  <a:txBody>
                    <a:bodyPr/>
                    <a:lstStyle/>
                    <a:p>
                      <a:r>
                        <a:rPr lang="en-US" dirty="0"/>
                        <a:t>&lt;</a:t>
                      </a:r>
                      <a:r>
                        <a:rPr lang="en-US" dirty="0" err="1"/>
                        <a:t>img</a:t>
                      </a:r>
                      <a:r>
                        <a:rPr lang="en-US" dirty="0"/>
                        <a:t>&gt;</a:t>
                      </a:r>
                    </a:p>
                  </a:txBody>
                  <a:tcPr/>
                </a:tc>
                <a:tc>
                  <a:txBody>
                    <a:bodyPr/>
                    <a:lstStyle/>
                    <a:p>
                      <a:r>
                        <a:rPr lang="en-US" dirty="0"/>
                        <a:t>Defines an image </a:t>
                      </a:r>
                    </a:p>
                  </a:txBody>
                  <a:tcPr/>
                </a:tc>
                <a:extLst>
                  <a:ext uri="{0D108BD9-81ED-4DB2-BD59-A6C34878D82A}">
                    <a16:rowId xmlns:a16="http://schemas.microsoft.com/office/drawing/2014/main" val="2098243714"/>
                  </a:ext>
                </a:extLst>
              </a:tr>
              <a:tr h="370840">
                <a:tc>
                  <a:txBody>
                    <a:bodyPr/>
                    <a:lstStyle/>
                    <a:p>
                      <a:r>
                        <a:rPr lang="en-US" dirty="0" err="1"/>
                        <a:t>src</a:t>
                      </a:r>
                      <a:endParaRPr lang="en-US" dirty="0"/>
                    </a:p>
                  </a:txBody>
                  <a:tcPr/>
                </a:tc>
                <a:tc>
                  <a:txBody>
                    <a:bodyPr/>
                    <a:lstStyle/>
                    <a:p>
                      <a:r>
                        <a:rPr lang="en-US" dirty="0"/>
                        <a:t>display an image on a page, </a:t>
                      </a:r>
                      <a:r>
                        <a:rPr lang="en-US" dirty="0" err="1"/>
                        <a:t>Src</a:t>
                      </a:r>
                      <a:r>
                        <a:rPr lang="en-US" dirty="0"/>
                        <a:t> stands for "source". </a:t>
                      </a:r>
                    </a:p>
                  </a:txBody>
                  <a:tcPr/>
                </a:tc>
                <a:extLst>
                  <a:ext uri="{0D108BD9-81ED-4DB2-BD59-A6C34878D82A}">
                    <a16:rowId xmlns:a16="http://schemas.microsoft.com/office/drawing/2014/main" val="578184612"/>
                  </a:ext>
                </a:extLst>
              </a:tr>
              <a:tr h="370840">
                <a:tc>
                  <a:txBody>
                    <a:bodyPr/>
                    <a:lstStyle/>
                    <a:p>
                      <a:r>
                        <a:rPr lang="en-US" dirty="0"/>
                        <a:t>alt</a:t>
                      </a:r>
                    </a:p>
                  </a:txBody>
                  <a:tcPr/>
                </a:tc>
                <a:tc>
                  <a:txBody>
                    <a:bodyPr/>
                    <a:lstStyle/>
                    <a:p>
                      <a:r>
                        <a:rPr lang="en-US" dirty="0"/>
                        <a:t>Define "alternate text" for an image</a:t>
                      </a:r>
                    </a:p>
                  </a:txBody>
                  <a:tcPr/>
                </a:tc>
                <a:extLst>
                  <a:ext uri="{0D108BD9-81ED-4DB2-BD59-A6C34878D82A}">
                    <a16:rowId xmlns:a16="http://schemas.microsoft.com/office/drawing/2014/main" val="2385573489"/>
                  </a:ext>
                </a:extLst>
              </a:tr>
              <a:tr h="370840">
                <a:tc>
                  <a:txBody>
                    <a:bodyPr/>
                    <a:lstStyle/>
                    <a:p>
                      <a:r>
                        <a:rPr lang="en-US" dirty="0"/>
                        <a:t>width</a:t>
                      </a:r>
                    </a:p>
                  </a:txBody>
                  <a:tcPr/>
                </a:tc>
                <a:tc>
                  <a:txBody>
                    <a:bodyPr/>
                    <a:lstStyle/>
                    <a:p>
                      <a:r>
                        <a:rPr lang="en-US" dirty="0"/>
                        <a:t>Defines the width of the image</a:t>
                      </a:r>
                    </a:p>
                  </a:txBody>
                  <a:tcPr/>
                </a:tc>
                <a:extLst>
                  <a:ext uri="{0D108BD9-81ED-4DB2-BD59-A6C34878D82A}">
                    <a16:rowId xmlns:a16="http://schemas.microsoft.com/office/drawing/2014/main" val="2814797202"/>
                  </a:ext>
                </a:extLst>
              </a:tr>
              <a:tr h="370840">
                <a:tc>
                  <a:txBody>
                    <a:bodyPr/>
                    <a:lstStyle/>
                    <a:p>
                      <a:r>
                        <a:rPr lang="en-US" dirty="0"/>
                        <a:t>height</a:t>
                      </a:r>
                    </a:p>
                  </a:txBody>
                  <a:tcPr/>
                </a:tc>
                <a:tc>
                  <a:txBody>
                    <a:bodyPr/>
                    <a:lstStyle/>
                    <a:p>
                      <a:r>
                        <a:rPr lang="en-US" dirty="0"/>
                        <a:t>Defines the height of the image</a:t>
                      </a:r>
                    </a:p>
                  </a:txBody>
                  <a:tcPr/>
                </a:tc>
                <a:extLst>
                  <a:ext uri="{0D108BD9-81ED-4DB2-BD59-A6C34878D82A}">
                    <a16:rowId xmlns:a16="http://schemas.microsoft.com/office/drawing/2014/main" val="69031675"/>
                  </a:ext>
                </a:extLst>
              </a:tr>
              <a:tr h="370840">
                <a:tc>
                  <a:txBody>
                    <a:bodyPr/>
                    <a:lstStyle/>
                    <a:p>
                      <a:r>
                        <a:rPr lang="en-US" dirty="0"/>
                        <a:t>Border</a:t>
                      </a:r>
                    </a:p>
                  </a:txBody>
                  <a:tcPr/>
                </a:tc>
                <a:tc>
                  <a:txBody>
                    <a:bodyPr/>
                    <a:lstStyle/>
                    <a:p>
                      <a:r>
                        <a:rPr lang="en-US" dirty="0"/>
                        <a:t>Defines the width of the image</a:t>
                      </a:r>
                    </a:p>
                  </a:txBody>
                  <a:tcPr/>
                </a:tc>
                <a:extLst>
                  <a:ext uri="{0D108BD9-81ED-4DB2-BD59-A6C34878D82A}">
                    <a16:rowId xmlns:a16="http://schemas.microsoft.com/office/drawing/2014/main" val="570589342"/>
                  </a:ext>
                </a:extLst>
              </a:tr>
              <a:tr h="370840">
                <a:tc>
                  <a:txBody>
                    <a:bodyPr/>
                    <a:lstStyle/>
                    <a:p>
                      <a:r>
                        <a:rPr lang="en-US" dirty="0" err="1"/>
                        <a:t>Hspace</a:t>
                      </a:r>
                      <a:endParaRPr lang="en-US" dirty="0"/>
                    </a:p>
                  </a:txBody>
                  <a:tcPr/>
                </a:tc>
                <a:tc>
                  <a:txBody>
                    <a:bodyPr/>
                    <a:lstStyle/>
                    <a:p>
                      <a:r>
                        <a:rPr lang="en-US" dirty="0"/>
                        <a:t>Horizontal space of the image</a:t>
                      </a:r>
                    </a:p>
                  </a:txBody>
                  <a:tcPr/>
                </a:tc>
                <a:extLst>
                  <a:ext uri="{0D108BD9-81ED-4DB2-BD59-A6C34878D82A}">
                    <a16:rowId xmlns:a16="http://schemas.microsoft.com/office/drawing/2014/main" val="1360684541"/>
                  </a:ext>
                </a:extLst>
              </a:tr>
              <a:tr h="370840">
                <a:tc>
                  <a:txBody>
                    <a:bodyPr/>
                    <a:lstStyle/>
                    <a:p>
                      <a:r>
                        <a:rPr lang="en-US" dirty="0" err="1"/>
                        <a:t>Vspace</a:t>
                      </a:r>
                      <a:endParaRPr lang="en-US" dirty="0"/>
                    </a:p>
                  </a:txBody>
                  <a:tcPr/>
                </a:tc>
                <a:tc>
                  <a:txBody>
                    <a:bodyPr/>
                    <a:lstStyle/>
                    <a:p>
                      <a:r>
                        <a:rPr lang="en-US" dirty="0"/>
                        <a:t>Vertical space of the image</a:t>
                      </a:r>
                    </a:p>
                  </a:txBody>
                  <a:tcPr/>
                </a:tc>
                <a:extLst>
                  <a:ext uri="{0D108BD9-81ED-4DB2-BD59-A6C34878D82A}">
                    <a16:rowId xmlns:a16="http://schemas.microsoft.com/office/drawing/2014/main" val="2033571917"/>
                  </a:ext>
                </a:extLst>
              </a:tr>
              <a:tr h="370840">
                <a:tc>
                  <a:txBody>
                    <a:bodyPr/>
                    <a:lstStyle/>
                    <a:p>
                      <a:r>
                        <a:rPr lang="en-US" dirty="0"/>
                        <a:t>Align</a:t>
                      </a:r>
                    </a:p>
                  </a:txBody>
                  <a:tcPr/>
                </a:tc>
                <a:tc>
                  <a:txBody>
                    <a:bodyPr/>
                    <a:lstStyle/>
                    <a:p>
                      <a:r>
                        <a:rPr lang="en-US" dirty="0"/>
                        <a:t>Align an image within the text</a:t>
                      </a:r>
                    </a:p>
                  </a:txBody>
                  <a:tcPr/>
                </a:tc>
                <a:extLst>
                  <a:ext uri="{0D108BD9-81ED-4DB2-BD59-A6C34878D82A}">
                    <a16:rowId xmlns:a16="http://schemas.microsoft.com/office/drawing/2014/main" val="551827325"/>
                  </a:ext>
                </a:extLst>
              </a:tr>
              <a:tr h="370840">
                <a:tc>
                  <a:txBody>
                    <a:bodyPr/>
                    <a:lstStyle/>
                    <a:p>
                      <a:r>
                        <a:rPr lang="en-US" altLang="en-US" sz="1800" dirty="0">
                          <a:solidFill>
                            <a:srgbClr val="000000"/>
                          </a:solidFill>
                          <a:latin typeface="Arial" panose="020B0604020202020204" pitchFamily="34" charset="0"/>
                        </a:rPr>
                        <a:t>background</a:t>
                      </a:r>
                      <a:endParaRPr lang="en-US" dirty="0"/>
                    </a:p>
                  </a:txBody>
                  <a:tcPr/>
                </a:tc>
                <a:tc>
                  <a:txBody>
                    <a:bodyPr/>
                    <a:lstStyle/>
                    <a:p>
                      <a:r>
                        <a:rPr lang="en-US" dirty="0"/>
                        <a:t>Add a background image to an HTML page</a:t>
                      </a:r>
                    </a:p>
                  </a:txBody>
                  <a:tcPr/>
                </a:tc>
                <a:extLst>
                  <a:ext uri="{0D108BD9-81ED-4DB2-BD59-A6C34878D82A}">
                    <a16:rowId xmlns:a16="http://schemas.microsoft.com/office/drawing/2014/main" val="1607614644"/>
                  </a:ext>
                </a:extLst>
              </a:tr>
            </a:tbl>
          </a:graphicData>
        </a:graphic>
      </p:graphicFrame>
    </p:spTree>
    <p:extLst>
      <p:ext uri="{BB962C8B-B14F-4D97-AF65-F5344CB8AC3E}">
        <p14:creationId xmlns:p14="http://schemas.microsoft.com/office/powerpoint/2010/main" val="271021556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58639-4F05-4549-AD42-669C3B4657D8}"/>
              </a:ext>
            </a:extLst>
          </p:cNvPr>
          <p:cNvSpPr>
            <a:spLocks noGrp="1"/>
          </p:cNvSpPr>
          <p:nvPr>
            <p:ph type="title"/>
          </p:nvPr>
        </p:nvSpPr>
        <p:spPr/>
        <p:txBody>
          <a:bodyPr/>
          <a:lstStyle/>
          <a:p>
            <a:r>
              <a:rPr lang="en-US" dirty="0"/>
              <a:t>Code &amp; Result of the Image </a:t>
            </a:r>
          </a:p>
        </p:txBody>
      </p:sp>
      <p:sp>
        <p:nvSpPr>
          <p:cNvPr id="3" name="Content Placeholder 2">
            <a:extLst>
              <a:ext uri="{FF2B5EF4-FFF2-40B4-BE49-F238E27FC236}">
                <a16:creationId xmlns:a16="http://schemas.microsoft.com/office/drawing/2014/main" id="{CD79D637-7438-4DF6-B555-D27C1A6400F2}"/>
              </a:ext>
            </a:extLst>
          </p:cNvPr>
          <p:cNvSpPr>
            <a:spLocks noGrp="1"/>
          </p:cNvSpPr>
          <p:nvPr>
            <p:ph idx="1"/>
          </p:nvPr>
        </p:nvSpPr>
        <p:spPr/>
        <p:txBody>
          <a:bodyPr>
            <a:normAutofit fontScale="92500" lnSpcReduction="10000"/>
          </a:bodyPr>
          <a:lstStyle/>
          <a:p>
            <a:pPr>
              <a:spcBef>
                <a:spcPts val="600"/>
              </a:spcBef>
            </a:pPr>
            <a:r>
              <a:rPr lang="en-US" dirty="0"/>
              <a:t>&lt;html&gt;&lt;body&gt;</a:t>
            </a:r>
          </a:p>
          <a:p>
            <a:pPr>
              <a:spcBef>
                <a:spcPts val="600"/>
              </a:spcBef>
            </a:pPr>
            <a:r>
              <a:rPr lang="en-US" dirty="0"/>
              <a:t>&lt;p&gt;&lt;</a:t>
            </a:r>
            <a:r>
              <a:rPr lang="en-US" dirty="0" err="1"/>
              <a:t>img</a:t>
            </a:r>
            <a:r>
              <a:rPr lang="en-US" dirty="0"/>
              <a:t> </a:t>
            </a:r>
            <a:r>
              <a:rPr lang="en-US" dirty="0" err="1"/>
              <a:t>src</a:t>
            </a:r>
            <a:r>
              <a:rPr lang="en-US" dirty="0"/>
              <a:t>="file:///C:/WINDOWS/Zapotec.bmp" </a:t>
            </a:r>
          </a:p>
          <a:p>
            <a:pPr>
              <a:spcBef>
                <a:spcPts val="600"/>
              </a:spcBef>
            </a:pPr>
            <a:r>
              <a:rPr lang="en-US" dirty="0"/>
              <a:t>align="left" width="48" height="48"&gt; &lt;/p&gt;</a:t>
            </a:r>
          </a:p>
          <a:p>
            <a:pPr>
              <a:spcBef>
                <a:spcPts val="600"/>
              </a:spcBef>
            </a:pPr>
            <a:r>
              <a:rPr lang="en-US" dirty="0"/>
              <a:t>&lt;p&gt;&lt;</a:t>
            </a:r>
            <a:r>
              <a:rPr lang="en-US" dirty="0" err="1"/>
              <a:t>img</a:t>
            </a:r>
            <a:r>
              <a:rPr lang="en-US" dirty="0"/>
              <a:t> </a:t>
            </a:r>
            <a:r>
              <a:rPr lang="en-US" dirty="0" err="1"/>
              <a:t>src</a:t>
            </a:r>
            <a:r>
              <a:rPr lang="en-US" dirty="0"/>
              <a:t> ="file:///C:/WINDOWS/Zapotec.bmp"</a:t>
            </a:r>
          </a:p>
          <a:p>
            <a:pPr>
              <a:spcBef>
                <a:spcPts val="600"/>
              </a:spcBef>
            </a:pPr>
            <a:r>
              <a:rPr lang="en-US" dirty="0"/>
              <a:t>align="right" width="48" height="48"&gt;&lt;/p&gt;</a:t>
            </a:r>
          </a:p>
          <a:p>
            <a:pPr>
              <a:spcBef>
                <a:spcPts val="600"/>
              </a:spcBef>
            </a:pPr>
            <a:r>
              <a:rPr lang="en-US" dirty="0"/>
              <a:t>&lt;/body&gt;&lt;/html&gt;</a:t>
            </a:r>
          </a:p>
          <a:p>
            <a:pPr>
              <a:spcBef>
                <a:spcPts val="600"/>
              </a:spcBef>
            </a:pPr>
            <a:endParaRPr lang="en-US" dirty="0"/>
          </a:p>
          <a:p>
            <a:pPr>
              <a:spcBef>
                <a:spcPts val="600"/>
              </a:spcBef>
            </a:pPr>
            <a:r>
              <a:rPr lang="en-US" dirty="0"/>
              <a:t>&lt;HTML&gt;</a:t>
            </a:r>
          </a:p>
          <a:p>
            <a:pPr>
              <a:spcBef>
                <a:spcPts val="600"/>
              </a:spcBef>
            </a:pPr>
            <a:r>
              <a:rPr lang="en-US" dirty="0"/>
              <a:t>&lt;&lt;body background="file:///C:/WINDOWS/Soap%20Bubbles.bmp" text="white"&gt;</a:t>
            </a:r>
          </a:p>
          <a:p>
            <a:pPr>
              <a:spcBef>
                <a:spcPts val="600"/>
              </a:spcBef>
            </a:pPr>
            <a:r>
              <a:rPr lang="en-US" dirty="0"/>
              <a:t>&lt;</a:t>
            </a:r>
            <a:r>
              <a:rPr lang="en-US" dirty="0" err="1"/>
              <a:t>br</a:t>
            </a:r>
            <a:r>
              <a:rPr lang="en-US" dirty="0"/>
              <a:t>&gt;&lt;</a:t>
            </a:r>
            <a:r>
              <a:rPr lang="en-US" dirty="0" err="1"/>
              <a:t>br</a:t>
            </a:r>
            <a:r>
              <a:rPr lang="en-US" dirty="0"/>
              <a:t>&gt;&lt;</a:t>
            </a:r>
            <a:r>
              <a:rPr lang="en-US" dirty="0" err="1"/>
              <a:t>br</a:t>
            </a:r>
            <a:r>
              <a:rPr lang="en-US" dirty="0"/>
              <a:t>&gt;</a:t>
            </a:r>
          </a:p>
          <a:p>
            <a:pPr>
              <a:spcBef>
                <a:spcPts val="600"/>
              </a:spcBef>
            </a:pPr>
            <a:r>
              <a:rPr lang="en-US" dirty="0"/>
              <a:t>&lt;h2&gt; Background Image!&lt;/h2&gt;</a:t>
            </a:r>
          </a:p>
          <a:p>
            <a:pPr>
              <a:spcBef>
                <a:spcPts val="600"/>
              </a:spcBef>
            </a:pPr>
            <a:r>
              <a:rPr lang="en-US" dirty="0"/>
              <a:t>&lt;/BODY&gt;&lt;/HTML&gt;</a:t>
            </a:r>
          </a:p>
        </p:txBody>
      </p:sp>
      <p:pic>
        <p:nvPicPr>
          <p:cNvPr id="4" name="Picture 5">
            <a:extLst>
              <a:ext uri="{FF2B5EF4-FFF2-40B4-BE49-F238E27FC236}">
                <a16:creationId xmlns:a16="http://schemas.microsoft.com/office/drawing/2014/main" id="{0BDF1182-3DB1-4B03-8F2C-8ED739C0371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73904" y="1845734"/>
            <a:ext cx="2781776" cy="1564482"/>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6EBD0894-8531-4F02-A8F4-1EF628A4AAF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17132" y="4786669"/>
            <a:ext cx="2020253" cy="13530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8139235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8E2E24-E671-4DF4-93ED-59D0F2082909}"/>
              </a:ext>
            </a:extLst>
          </p:cNvPr>
          <p:cNvSpPr>
            <a:spLocks noGrp="1"/>
          </p:cNvSpPr>
          <p:nvPr>
            <p:ph type="title"/>
          </p:nvPr>
        </p:nvSpPr>
        <p:spPr/>
        <p:txBody>
          <a:bodyPr/>
          <a:lstStyle/>
          <a:p>
            <a:r>
              <a:rPr lang="en-US" dirty="0"/>
              <a:t>Code &amp; Result of the Image </a:t>
            </a:r>
          </a:p>
        </p:txBody>
      </p:sp>
      <p:sp>
        <p:nvSpPr>
          <p:cNvPr id="3" name="Content Placeholder 2">
            <a:extLst>
              <a:ext uri="{FF2B5EF4-FFF2-40B4-BE49-F238E27FC236}">
                <a16:creationId xmlns:a16="http://schemas.microsoft.com/office/drawing/2014/main" id="{6B081E4D-9862-4ED9-BB80-A439D1EDFFE9}"/>
              </a:ext>
            </a:extLst>
          </p:cNvPr>
          <p:cNvSpPr>
            <a:spLocks noGrp="1"/>
          </p:cNvSpPr>
          <p:nvPr>
            <p:ph idx="1"/>
          </p:nvPr>
        </p:nvSpPr>
        <p:spPr/>
        <p:txBody>
          <a:bodyPr>
            <a:normAutofit fontScale="62500" lnSpcReduction="20000"/>
          </a:bodyPr>
          <a:lstStyle/>
          <a:p>
            <a:pPr>
              <a:spcBef>
                <a:spcPts val="600"/>
              </a:spcBef>
              <a:spcAft>
                <a:spcPts val="0"/>
              </a:spcAft>
            </a:pPr>
            <a:r>
              <a:rPr lang="en-US" dirty="0"/>
              <a:t>&lt;html&gt;&lt;body&gt;</a:t>
            </a:r>
          </a:p>
          <a:p>
            <a:pPr>
              <a:spcBef>
                <a:spcPts val="600"/>
              </a:spcBef>
              <a:spcAft>
                <a:spcPts val="0"/>
              </a:spcAft>
            </a:pPr>
            <a:r>
              <a:rPr lang="en-US" dirty="0"/>
              <a:t>&lt;p&gt;An image </a:t>
            </a:r>
          </a:p>
          <a:p>
            <a:pPr>
              <a:spcBef>
                <a:spcPts val="600"/>
              </a:spcBef>
              <a:spcAft>
                <a:spcPts val="0"/>
              </a:spcAft>
            </a:pPr>
            <a:r>
              <a:rPr lang="en-US" dirty="0"/>
              <a:t>&lt;</a:t>
            </a:r>
            <a:r>
              <a:rPr lang="en-US" dirty="0" err="1"/>
              <a:t>img</a:t>
            </a:r>
            <a:r>
              <a:rPr lang="en-US" dirty="0"/>
              <a:t> </a:t>
            </a:r>
            <a:r>
              <a:rPr lang="en-US" dirty="0" err="1"/>
              <a:t>src</a:t>
            </a:r>
            <a:r>
              <a:rPr lang="en-US" dirty="0"/>
              <a:t>="file:///C:/WINDOWS/Zapotec.bmp" </a:t>
            </a:r>
          </a:p>
          <a:p>
            <a:pPr>
              <a:spcBef>
                <a:spcPts val="600"/>
              </a:spcBef>
              <a:spcAft>
                <a:spcPts val="0"/>
              </a:spcAft>
            </a:pPr>
            <a:r>
              <a:rPr lang="en-US" dirty="0"/>
              <a:t>align="bottom" width="48" height="48"&gt; in the text&lt;/p&gt;</a:t>
            </a:r>
          </a:p>
          <a:p>
            <a:pPr>
              <a:spcBef>
                <a:spcPts val="600"/>
              </a:spcBef>
              <a:spcAft>
                <a:spcPts val="0"/>
              </a:spcAft>
            </a:pPr>
            <a:r>
              <a:rPr lang="en-US" dirty="0"/>
              <a:t>&lt;p&gt;An image </a:t>
            </a:r>
          </a:p>
          <a:p>
            <a:pPr>
              <a:spcBef>
                <a:spcPts val="600"/>
              </a:spcBef>
              <a:spcAft>
                <a:spcPts val="0"/>
              </a:spcAft>
            </a:pPr>
            <a:r>
              <a:rPr lang="en-US" dirty="0"/>
              <a:t>&lt;</a:t>
            </a:r>
            <a:r>
              <a:rPr lang="en-US" dirty="0" err="1"/>
              <a:t>img</a:t>
            </a:r>
            <a:r>
              <a:rPr lang="en-US" dirty="0"/>
              <a:t> </a:t>
            </a:r>
            <a:r>
              <a:rPr lang="en-US" dirty="0" err="1"/>
              <a:t>src</a:t>
            </a:r>
            <a:r>
              <a:rPr lang="en-US" dirty="0"/>
              <a:t> ="file:///C:/WINDOWS/Zapotec.bmp"</a:t>
            </a:r>
          </a:p>
          <a:p>
            <a:pPr>
              <a:spcBef>
                <a:spcPts val="600"/>
              </a:spcBef>
              <a:spcAft>
                <a:spcPts val="0"/>
              </a:spcAft>
            </a:pPr>
            <a:r>
              <a:rPr lang="en-US" dirty="0"/>
              <a:t>align="middle" width="48" height="48"&gt; in the text&lt;/p&gt;</a:t>
            </a:r>
          </a:p>
          <a:p>
            <a:pPr>
              <a:spcBef>
                <a:spcPts val="600"/>
              </a:spcBef>
              <a:spcAft>
                <a:spcPts val="0"/>
              </a:spcAft>
            </a:pPr>
            <a:r>
              <a:rPr lang="en-US" dirty="0"/>
              <a:t>&lt;p&gt;An image </a:t>
            </a:r>
          </a:p>
          <a:p>
            <a:pPr>
              <a:spcBef>
                <a:spcPts val="600"/>
              </a:spcBef>
              <a:spcAft>
                <a:spcPts val="0"/>
              </a:spcAft>
            </a:pPr>
            <a:r>
              <a:rPr lang="en-US" dirty="0"/>
              <a:t>&lt;</a:t>
            </a:r>
            <a:r>
              <a:rPr lang="en-US" dirty="0" err="1"/>
              <a:t>img</a:t>
            </a:r>
            <a:r>
              <a:rPr lang="en-US" dirty="0"/>
              <a:t> </a:t>
            </a:r>
            <a:r>
              <a:rPr lang="en-US" dirty="0" err="1"/>
              <a:t>src</a:t>
            </a:r>
            <a:r>
              <a:rPr lang="en-US" dirty="0"/>
              <a:t> ="file:///C:/WINDOWS/Zapotec.bmp"</a:t>
            </a:r>
          </a:p>
          <a:p>
            <a:pPr>
              <a:spcBef>
                <a:spcPts val="600"/>
              </a:spcBef>
              <a:spcAft>
                <a:spcPts val="0"/>
              </a:spcAft>
            </a:pPr>
            <a:r>
              <a:rPr lang="en-US" dirty="0"/>
              <a:t>align="top" width="48" height="48"&gt; in the text&lt;/p&gt;</a:t>
            </a:r>
          </a:p>
          <a:p>
            <a:pPr>
              <a:spcBef>
                <a:spcPts val="600"/>
              </a:spcBef>
              <a:spcAft>
                <a:spcPts val="0"/>
              </a:spcAft>
            </a:pPr>
            <a:r>
              <a:rPr lang="en-US" dirty="0"/>
              <a:t>&lt;p&gt;Note that bottom alignment is the default alignment&lt;/p&gt;</a:t>
            </a:r>
          </a:p>
          <a:p>
            <a:pPr>
              <a:spcBef>
                <a:spcPts val="600"/>
              </a:spcBef>
              <a:spcAft>
                <a:spcPts val="0"/>
              </a:spcAft>
            </a:pPr>
            <a:r>
              <a:rPr lang="en-US" dirty="0"/>
              <a:t>&lt;p&gt;&lt;</a:t>
            </a:r>
            <a:r>
              <a:rPr lang="en-US" dirty="0" err="1"/>
              <a:t>img</a:t>
            </a:r>
            <a:r>
              <a:rPr lang="en-US" dirty="0"/>
              <a:t> </a:t>
            </a:r>
            <a:r>
              <a:rPr lang="en-US" dirty="0" err="1"/>
              <a:t>src</a:t>
            </a:r>
            <a:r>
              <a:rPr lang="en-US" dirty="0"/>
              <a:t> ="file:///C:/WINDOWS/Zapotec.bmp"</a:t>
            </a:r>
          </a:p>
          <a:p>
            <a:pPr>
              <a:spcBef>
                <a:spcPts val="600"/>
              </a:spcBef>
              <a:spcAft>
                <a:spcPts val="0"/>
              </a:spcAft>
            </a:pPr>
            <a:r>
              <a:rPr lang="en-US" dirty="0"/>
              <a:t>width="48" height="48"&gt; </a:t>
            </a:r>
          </a:p>
          <a:p>
            <a:pPr>
              <a:spcBef>
                <a:spcPts val="600"/>
              </a:spcBef>
              <a:spcAft>
                <a:spcPts val="0"/>
              </a:spcAft>
            </a:pPr>
            <a:r>
              <a:rPr lang="en-US" dirty="0"/>
              <a:t>An image before the text&lt;/p&gt;</a:t>
            </a:r>
          </a:p>
          <a:p>
            <a:pPr>
              <a:spcBef>
                <a:spcPts val="600"/>
              </a:spcBef>
              <a:spcAft>
                <a:spcPts val="0"/>
              </a:spcAft>
            </a:pPr>
            <a:r>
              <a:rPr lang="en-US" dirty="0"/>
              <a:t>&lt;p&gt;An image after the text</a:t>
            </a:r>
          </a:p>
          <a:p>
            <a:pPr>
              <a:spcBef>
                <a:spcPts val="600"/>
              </a:spcBef>
              <a:spcAft>
                <a:spcPts val="0"/>
              </a:spcAft>
            </a:pPr>
            <a:r>
              <a:rPr lang="en-US" dirty="0"/>
              <a:t>&lt;</a:t>
            </a:r>
            <a:r>
              <a:rPr lang="en-US" dirty="0" err="1"/>
              <a:t>img</a:t>
            </a:r>
            <a:r>
              <a:rPr lang="en-US" dirty="0"/>
              <a:t> </a:t>
            </a:r>
            <a:r>
              <a:rPr lang="en-US" dirty="0" err="1"/>
              <a:t>src</a:t>
            </a:r>
            <a:r>
              <a:rPr lang="en-US" dirty="0"/>
              <a:t> ="file:///C:/WINDOWS/Zapotec.bmp"</a:t>
            </a:r>
          </a:p>
          <a:p>
            <a:pPr>
              <a:spcBef>
                <a:spcPts val="600"/>
              </a:spcBef>
              <a:spcAft>
                <a:spcPts val="0"/>
              </a:spcAft>
            </a:pPr>
            <a:r>
              <a:rPr lang="en-US" dirty="0"/>
              <a:t>width="48" height="48"&gt; &lt;/p&gt;</a:t>
            </a:r>
          </a:p>
          <a:p>
            <a:pPr>
              <a:spcBef>
                <a:spcPts val="600"/>
              </a:spcBef>
              <a:spcAft>
                <a:spcPts val="0"/>
              </a:spcAft>
            </a:pPr>
            <a:r>
              <a:rPr lang="en-US" dirty="0"/>
              <a:t>&lt;/body&gt;&lt;/html&gt;</a:t>
            </a:r>
          </a:p>
        </p:txBody>
      </p:sp>
      <p:pic>
        <p:nvPicPr>
          <p:cNvPr id="4" name="Picture 4">
            <a:extLst>
              <a:ext uri="{FF2B5EF4-FFF2-40B4-BE49-F238E27FC236}">
                <a16:creationId xmlns:a16="http://schemas.microsoft.com/office/drawing/2014/main" id="{545407D8-7493-4BB9-AEB6-3D50011AE53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59871" y="2224434"/>
            <a:ext cx="2326005" cy="27060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662442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4972D9-7335-47EF-9CFE-4D36CD784C0B}"/>
              </a:ext>
            </a:extLst>
          </p:cNvPr>
          <p:cNvSpPr>
            <a:spLocks noGrp="1"/>
          </p:cNvSpPr>
          <p:nvPr>
            <p:ph type="title"/>
          </p:nvPr>
        </p:nvSpPr>
        <p:spPr/>
        <p:txBody>
          <a:bodyPr/>
          <a:lstStyle/>
          <a:p>
            <a:r>
              <a:rPr lang="en-US" dirty="0"/>
              <a:t>Code &amp; Result of the Image</a:t>
            </a:r>
          </a:p>
        </p:txBody>
      </p:sp>
      <p:sp>
        <p:nvSpPr>
          <p:cNvPr id="3" name="Content Placeholder 2">
            <a:extLst>
              <a:ext uri="{FF2B5EF4-FFF2-40B4-BE49-F238E27FC236}">
                <a16:creationId xmlns:a16="http://schemas.microsoft.com/office/drawing/2014/main" id="{7FC7CBA9-5EE8-4D56-9A3A-1AB0FC57FDA9}"/>
              </a:ext>
            </a:extLst>
          </p:cNvPr>
          <p:cNvSpPr>
            <a:spLocks noGrp="1"/>
          </p:cNvSpPr>
          <p:nvPr>
            <p:ph idx="1"/>
          </p:nvPr>
        </p:nvSpPr>
        <p:spPr/>
        <p:txBody>
          <a:bodyPr>
            <a:normAutofit fontScale="92500" lnSpcReduction="10000"/>
          </a:bodyPr>
          <a:lstStyle/>
          <a:p>
            <a:pPr>
              <a:spcBef>
                <a:spcPts val="600"/>
              </a:spcBef>
            </a:pPr>
            <a:r>
              <a:rPr lang="en-US" dirty="0"/>
              <a:t>&lt;html&gt;&lt;body&gt;</a:t>
            </a:r>
          </a:p>
          <a:p>
            <a:pPr>
              <a:spcBef>
                <a:spcPts val="600"/>
              </a:spcBef>
            </a:pPr>
            <a:r>
              <a:rPr lang="en-US" dirty="0"/>
              <a:t>&lt;p&gt;&lt;</a:t>
            </a:r>
            <a:r>
              <a:rPr lang="en-US" dirty="0" err="1"/>
              <a:t>img</a:t>
            </a:r>
            <a:r>
              <a:rPr lang="en-US" dirty="0"/>
              <a:t> </a:t>
            </a:r>
            <a:r>
              <a:rPr lang="en-US" dirty="0" err="1"/>
              <a:t>src</a:t>
            </a:r>
            <a:r>
              <a:rPr lang="en-US" dirty="0"/>
              <a:t>="file:///C:/WINDOWS/Zapotec.bmp" </a:t>
            </a:r>
          </a:p>
          <a:p>
            <a:pPr>
              <a:spcBef>
                <a:spcPts val="600"/>
              </a:spcBef>
            </a:pPr>
            <a:r>
              <a:rPr lang="en-US" dirty="0"/>
              <a:t>align="bottom" width="20" height="20"&gt; &lt;/p&gt;</a:t>
            </a:r>
          </a:p>
          <a:p>
            <a:pPr>
              <a:spcBef>
                <a:spcPts val="600"/>
              </a:spcBef>
            </a:pPr>
            <a:r>
              <a:rPr lang="en-US" dirty="0"/>
              <a:t>&lt;p&gt;&lt;</a:t>
            </a:r>
            <a:r>
              <a:rPr lang="en-US" dirty="0" err="1"/>
              <a:t>img</a:t>
            </a:r>
            <a:r>
              <a:rPr lang="en-US" dirty="0"/>
              <a:t> </a:t>
            </a:r>
            <a:r>
              <a:rPr lang="en-US" dirty="0" err="1"/>
              <a:t>src</a:t>
            </a:r>
            <a:r>
              <a:rPr lang="en-US" dirty="0"/>
              <a:t> ="file:///C:/WINDOWS/Zapotec.bmp"</a:t>
            </a:r>
          </a:p>
          <a:p>
            <a:pPr>
              <a:spcBef>
                <a:spcPts val="600"/>
              </a:spcBef>
            </a:pPr>
            <a:r>
              <a:rPr lang="en-US" dirty="0"/>
              <a:t>align="middle" width="40" height="40"&gt;&lt;/p&gt;</a:t>
            </a:r>
          </a:p>
          <a:p>
            <a:pPr>
              <a:spcBef>
                <a:spcPts val="600"/>
              </a:spcBef>
            </a:pPr>
            <a:r>
              <a:rPr lang="en-US" dirty="0"/>
              <a:t>&lt;p&gt;&lt;</a:t>
            </a:r>
            <a:r>
              <a:rPr lang="en-US" dirty="0" err="1"/>
              <a:t>img</a:t>
            </a:r>
            <a:r>
              <a:rPr lang="en-US" dirty="0"/>
              <a:t> </a:t>
            </a:r>
            <a:r>
              <a:rPr lang="en-US" dirty="0" err="1"/>
              <a:t>src</a:t>
            </a:r>
            <a:r>
              <a:rPr lang="en-US" dirty="0"/>
              <a:t> ="file:///C:/WINDOWS/Zapotec.bmp"</a:t>
            </a:r>
          </a:p>
          <a:p>
            <a:pPr>
              <a:spcBef>
                <a:spcPts val="600"/>
              </a:spcBef>
            </a:pPr>
            <a:r>
              <a:rPr lang="en-US" dirty="0"/>
              <a:t>align="top" width="60" height="60"&gt;&lt;/p&gt;</a:t>
            </a:r>
          </a:p>
          <a:p>
            <a:pPr>
              <a:spcBef>
                <a:spcPts val="600"/>
              </a:spcBef>
            </a:pPr>
            <a:r>
              <a:rPr lang="en-US" dirty="0"/>
              <a:t>&lt;p&gt;&lt;</a:t>
            </a:r>
            <a:r>
              <a:rPr lang="en-US" dirty="0" err="1"/>
              <a:t>img</a:t>
            </a:r>
            <a:r>
              <a:rPr lang="en-US" dirty="0"/>
              <a:t> </a:t>
            </a:r>
            <a:r>
              <a:rPr lang="en-US" dirty="0" err="1"/>
              <a:t>src</a:t>
            </a:r>
            <a:r>
              <a:rPr lang="en-US" dirty="0"/>
              <a:t> ="file:///C:/WINDOWS/Zapotec.bmp"</a:t>
            </a:r>
          </a:p>
          <a:p>
            <a:pPr>
              <a:spcBef>
                <a:spcPts val="600"/>
              </a:spcBef>
            </a:pPr>
            <a:r>
              <a:rPr lang="en-US" dirty="0"/>
              <a:t>width="80" height="80"&gt; &lt;/p&gt;</a:t>
            </a:r>
          </a:p>
          <a:p>
            <a:pPr>
              <a:spcBef>
                <a:spcPts val="600"/>
              </a:spcBef>
            </a:pPr>
            <a:r>
              <a:rPr lang="en-US" dirty="0"/>
              <a:t>&lt;p&gt;&lt;</a:t>
            </a:r>
            <a:r>
              <a:rPr lang="en-US" dirty="0" err="1"/>
              <a:t>img</a:t>
            </a:r>
            <a:r>
              <a:rPr lang="en-US" dirty="0"/>
              <a:t> </a:t>
            </a:r>
            <a:r>
              <a:rPr lang="en-US" dirty="0" err="1"/>
              <a:t>src</a:t>
            </a:r>
            <a:r>
              <a:rPr lang="en-US" dirty="0"/>
              <a:t> ="file:///C:/WINDOWS/Zapotec.bmp"</a:t>
            </a:r>
          </a:p>
          <a:p>
            <a:pPr>
              <a:spcBef>
                <a:spcPts val="600"/>
              </a:spcBef>
            </a:pPr>
            <a:r>
              <a:rPr lang="en-US" dirty="0"/>
              <a:t>width="100" height="100"&gt; &lt;/p&gt;</a:t>
            </a:r>
          </a:p>
          <a:p>
            <a:pPr>
              <a:spcBef>
                <a:spcPts val="600"/>
              </a:spcBef>
            </a:pPr>
            <a:r>
              <a:rPr lang="en-US" dirty="0"/>
              <a:t>&lt;/body&gt;&lt;/html&gt;</a:t>
            </a:r>
          </a:p>
        </p:txBody>
      </p:sp>
      <p:pic>
        <p:nvPicPr>
          <p:cNvPr id="4" name="Picture 4">
            <a:extLst>
              <a:ext uri="{FF2B5EF4-FFF2-40B4-BE49-F238E27FC236}">
                <a16:creationId xmlns:a16="http://schemas.microsoft.com/office/drawing/2014/main" id="{F704F42F-A646-48D1-A799-9F5C451B75A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31103" y="2308038"/>
            <a:ext cx="2324577" cy="27060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725796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64588A-DABB-40F2-AED6-46ED0CC1BEEB}"/>
              </a:ext>
            </a:extLst>
          </p:cNvPr>
          <p:cNvSpPr>
            <a:spLocks noGrp="1"/>
          </p:cNvSpPr>
          <p:nvPr>
            <p:ph type="title"/>
          </p:nvPr>
        </p:nvSpPr>
        <p:spPr/>
        <p:txBody>
          <a:bodyPr/>
          <a:lstStyle/>
          <a:p>
            <a:r>
              <a:rPr lang="en-US" dirty="0"/>
              <a:t>HTML Table Tag</a:t>
            </a:r>
          </a:p>
        </p:txBody>
      </p:sp>
      <p:graphicFrame>
        <p:nvGraphicFramePr>
          <p:cNvPr id="4" name="Content Placeholder 3">
            <a:extLst>
              <a:ext uri="{FF2B5EF4-FFF2-40B4-BE49-F238E27FC236}">
                <a16:creationId xmlns:a16="http://schemas.microsoft.com/office/drawing/2014/main" id="{ED213C5A-3834-4D9D-B61B-CAF37E4F3562}"/>
              </a:ext>
            </a:extLst>
          </p:cNvPr>
          <p:cNvGraphicFramePr>
            <a:graphicFrameLocks noGrp="1"/>
          </p:cNvGraphicFramePr>
          <p:nvPr>
            <p:ph idx="1"/>
            <p:extLst>
              <p:ext uri="{D42A27DB-BD31-4B8C-83A1-F6EECF244321}">
                <p14:modId xmlns:p14="http://schemas.microsoft.com/office/powerpoint/2010/main" val="311984518"/>
              </p:ext>
            </p:extLst>
          </p:nvPr>
        </p:nvGraphicFramePr>
        <p:xfrm>
          <a:off x="1096963" y="1846263"/>
          <a:ext cx="10058400" cy="4572000"/>
        </p:xfrm>
        <a:graphic>
          <a:graphicData uri="http://schemas.openxmlformats.org/drawingml/2006/table">
            <a:tbl>
              <a:tblPr firstRow="1" bandRow="1">
                <a:tableStyleId>{5940675A-B579-460E-94D1-54222C63F5DA}</a:tableStyleId>
              </a:tblPr>
              <a:tblGrid>
                <a:gridCol w="2311255">
                  <a:extLst>
                    <a:ext uri="{9D8B030D-6E8A-4147-A177-3AD203B41FA5}">
                      <a16:colId xmlns:a16="http://schemas.microsoft.com/office/drawing/2014/main" val="3431863926"/>
                    </a:ext>
                  </a:extLst>
                </a:gridCol>
                <a:gridCol w="7747145">
                  <a:extLst>
                    <a:ext uri="{9D8B030D-6E8A-4147-A177-3AD203B41FA5}">
                      <a16:colId xmlns:a16="http://schemas.microsoft.com/office/drawing/2014/main" val="3384328296"/>
                    </a:ext>
                  </a:extLst>
                </a:gridCol>
              </a:tblGrid>
              <a:tr h="289698">
                <a:tc>
                  <a:txBody>
                    <a:bodyPr/>
                    <a:lstStyle/>
                    <a:p>
                      <a:r>
                        <a:rPr lang="en-US" sz="1400" dirty="0"/>
                        <a:t>&lt;table&gt;</a:t>
                      </a:r>
                    </a:p>
                  </a:txBody>
                  <a:tcPr/>
                </a:tc>
                <a:tc>
                  <a:txBody>
                    <a:bodyPr/>
                    <a:lstStyle/>
                    <a:p>
                      <a:r>
                        <a:rPr lang="en-US" sz="1400" dirty="0"/>
                        <a:t>used to create table</a:t>
                      </a:r>
                    </a:p>
                  </a:txBody>
                  <a:tcPr/>
                </a:tc>
                <a:extLst>
                  <a:ext uri="{0D108BD9-81ED-4DB2-BD59-A6C34878D82A}">
                    <a16:rowId xmlns:a16="http://schemas.microsoft.com/office/drawing/2014/main" val="3548743516"/>
                  </a:ext>
                </a:extLst>
              </a:tr>
              <a:tr h="289698">
                <a:tc>
                  <a:txBody>
                    <a:bodyPr/>
                    <a:lstStyle/>
                    <a:p>
                      <a:r>
                        <a:rPr lang="en-US" sz="1400" dirty="0"/>
                        <a:t>&lt;</a:t>
                      </a:r>
                      <a:r>
                        <a:rPr lang="en-US" sz="1400" dirty="0" err="1"/>
                        <a:t>tr</a:t>
                      </a:r>
                      <a:r>
                        <a:rPr lang="en-US" sz="1400" dirty="0"/>
                        <a:t>&gt;</a:t>
                      </a:r>
                    </a:p>
                  </a:txBody>
                  <a:tcPr/>
                </a:tc>
                <a:tc>
                  <a:txBody>
                    <a:bodyPr/>
                    <a:lstStyle/>
                    <a:p>
                      <a:r>
                        <a:rPr lang="en-US" sz="1400" dirty="0"/>
                        <a:t>table is divided into rows</a:t>
                      </a:r>
                    </a:p>
                  </a:txBody>
                  <a:tcPr/>
                </a:tc>
                <a:extLst>
                  <a:ext uri="{0D108BD9-81ED-4DB2-BD59-A6C34878D82A}">
                    <a16:rowId xmlns:a16="http://schemas.microsoft.com/office/drawing/2014/main" val="3482059168"/>
                  </a:ext>
                </a:extLst>
              </a:tr>
              <a:tr h="289698">
                <a:tc>
                  <a:txBody>
                    <a:bodyPr/>
                    <a:lstStyle/>
                    <a:p>
                      <a:r>
                        <a:rPr lang="en-US" sz="1400" dirty="0"/>
                        <a:t>&lt;td&gt;</a:t>
                      </a:r>
                    </a:p>
                  </a:txBody>
                  <a:tcPr/>
                </a:tc>
                <a:tc>
                  <a:txBody>
                    <a:bodyPr/>
                    <a:lstStyle/>
                    <a:p>
                      <a:r>
                        <a:rPr lang="en-US" sz="1400" dirty="0"/>
                        <a:t>each row is divided into data cells</a:t>
                      </a:r>
                    </a:p>
                  </a:txBody>
                  <a:tcPr/>
                </a:tc>
                <a:extLst>
                  <a:ext uri="{0D108BD9-81ED-4DB2-BD59-A6C34878D82A}">
                    <a16:rowId xmlns:a16="http://schemas.microsoft.com/office/drawing/2014/main" val="4003015119"/>
                  </a:ext>
                </a:extLst>
              </a:tr>
              <a:tr h="289698">
                <a:tc>
                  <a:txBody>
                    <a:bodyPr/>
                    <a:lstStyle/>
                    <a:p>
                      <a:r>
                        <a:rPr lang="en-US" sz="1400" dirty="0"/>
                        <a:t>&lt;</a:t>
                      </a:r>
                      <a:r>
                        <a:rPr lang="en-US" sz="1400" dirty="0" err="1"/>
                        <a:t>th</a:t>
                      </a:r>
                      <a:r>
                        <a:rPr lang="en-US" sz="1400" dirty="0"/>
                        <a:t>&gt;</a:t>
                      </a:r>
                    </a:p>
                  </a:txBody>
                  <a:tcPr/>
                </a:tc>
                <a:tc>
                  <a:txBody>
                    <a:bodyPr/>
                    <a:lstStyle/>
                    <a:p>
                      <a:r>
                        <a:rPr lang="en-US" sz="1400" dirty="0"/>
                        <a:t>Headings in a table</a:t>
                      </a:r>
                    </a:p>
                  </a:txBody>
                  <a:tcPr/>
                </a:tc>
                <a:extLst>
                  <a:ext uri="{0D108BD9-81ED-4DB2-BD59-A6C34878D82A}">
                    <a16:rowId xmlns:a16="http://schemas.microsoft.com/office/drawing/2014/main" val="1352790359"/>
                  </a:ext>
                </a:extLst>
              </a:tr>
              <a:tr h="289698">
                <a:tc>
                  <a:txBody>
                    <a:bodyPr/>
                    <a:lstStyle/>
                    <a:p>
                      <a:r>
                        <a:rPr lang="en-US" sz="1400" dirty="0"/>
                        <a:t>&lt;Caption&gt;</a:t>
                      </a:r>
                    </a:p>
                  </a:txBody>
                  <a:tcPr/>
                </a:tc>
                <a:tc>
                  <a:txBody>
                    <a:bodyPr/>
                    <a:lstStyle/>
                    <a:p>
                      <a:r>
                        <a:rPr lang="en-US" sz="1400" dirty="0"/>
                        <a:t>caption to the table</a:t>
                      </a:r>
                    </a:p>
                  </a:txBody>
                  <a:tcPr/>
                </a:tc>
                <a:extLst>
                  <a:ext uri="{0D108BD9-81ED-4DB2-BD59-A6C34878D82A}">
                    <a16:rowId xmlns:a16="http://schemas.microsoft.com/office/drawing/2014/main" val="4177603940"/>
                  </a:ext>
                </a:extLst>
              </a:tr>
              <a:tr h="289698">
                <a:tc>
                  <a:txBody>
                    <a:bodyPr/>
                    <a:lstStyle/>
                    <a:p>
                      <a:r>
                        <a:rPr lang="en-US" sz="1400" dirty="0"/>
                        <a:t>&lt;</a:t>
                      </a:r>
                      <a:r>
                        <a:rPr lang="en-US" sz="1400" dirty="0" err="1"/>
                        <a:t>colgroup</a:t>
                      </a:r>
                      <a:r>
                        <a:rPr lang="en-US" sz="1400" dirty="0"/>
                        <a:t>&gt;</a:t>
                      </a:r>
                    </a:p>
                  </a:txBody>
                  <a:tcPr/>
                </a:tc>
                <a:tc>
                  <a:txBody>
                    <a:bodyPr/>
                    <a:lstStyle/>
                    <a:p>
                      <a:r>
                        <a:rPr lang="en-US" sz="1400" dirty="0"/>
                        <a:t>Defines groups of table columns</a:t>
                      </a:r>
                    </a:p>
                  </a:txBody>
                  <a:tcPr/>
                </a:tc>
                <a:extLst>
                  <a:ext uri="{0D108BD9-81ED-4DB2-BD59-A6C34878D82A}">
                    <a16:rowId xmlns:a16="http://schemas.microsoft.com/office/drawing/2014/main" val="3774323541"/>
                  </a:ext>
                </a:extLst>
              </a:tr>
              <a:tr h="289698">
                <a:tc>
                  <a:txBody>
                    <a:bodyPr/>
                    <a:lstStyle/>
                    <a:p>
                      <a:r>
                        <a:rPr lang="en-US" sz="1400" dirty="0"/>
                        <a:t>&lt;col&gt;</a:t>
                      </a:r>
                    </a:p>
                  </a:txBody>
                  <a:tcPr/>
                </a:tc>
                <a:tc>
                  <a:txBody>
                    <a:bodyPr/>
                    <a:lstStyle/>
                    <a:p>
                      <a:r>
                        <a:rPr lang="en-US" sz="1400" dirty="0"/>
                        <a:t>Defines the attribute values for one or more columns in a table</a:t>
                      </a:r>
                    </a:p>
                  </a:txBody>
                  <a:tcPr/>
                </a:tc>
                <a:extLst>
                  <a:ext uri="{0D108BD9-81ED-4DB2-BD59-A6C34878D82A}">
                    <a16:rowId xmlns:a16="http://schemas.microsoft.com/office/drawing/2014/main" val="75681179"/>
                  </a:ext>
                </a:extLst>
              </a:tr>
              <a:tr h="289698">
                <a:tc>
                  <a:txBody>
                    <a:bodyPr/>
                    <a:lstStyle/>
                    <a:p>
                      <a:r>
                        <a:rPr lang="en-US" sz="1400" dirty="0"/>
                        <a:t>&lt;</a:t>
                      </a:r>
                      <a:r>
                        <a:rPr lang="en-US" sz="1400" dirty="0" err="1"/>
                        <a:t>thead</a:t>
                      </a:r>
                      <a:r>
                        <a:rPr lang="en-US" sz="1400" dirty="0"/>
                        <a:t>&gt;</a:t>
                      </a:r>
                    </a:p>
                  </a:txBody>
                  <a:tcPr/>
                </a:tc>
                <a:tc>
                  <a:txBody>
                    <a:bodyPr/>
                    <a:lstStyle/>
                    <a:p>
                      <a:r>
                        <a:rPr lang="en-US" sz="1400" dirty="0"/>
                        <a:t>Defines a table head</a:t>
                      </a:r>
                    </a:p>
                  </a:txBody>
                  <a:tcPr/>
                </a:tc>
                <a:extLst>
                  <a:ext uri="{0D108BD9-81ED-4DB2-BD59-A6C34878D82A}">
                    <a16:rowId xmlns:a16="http://schemas.microsoft.com/office/drawing/2014/main" val="1795268041"/>
                  </a:ext>
                </a:extLst>
              </a:tr>
              <a:tr h="289698">
                <a:tc>
                  <a:txBody>
                    <a:bodyPr/>
                    <a:lstStyle/>
                    <a:p>
                      <a:r>
                        <a:rPr lang="en-US" sz="1400" dirty="0"/>
                        <a:t>&lt;</a:t>
                      </a:r>
                      <a:r>
                        <a:rPr lang="en-US" sz="1400" dirty="0" err="1"/>
                        <a:t>tbody</a:t>
                      </a:r>
                      <a:r>
                        <a:rPr lang="en-US" sz="1400" dirty="0"/>
                        <a:t>&gt;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Defines a table body</a:t>
                      </a:r>
                    </a:p>
                  </a:txBody>
                  <a:tcPr/>
                </a:tc>
                <a:extLst>
                  <a:ext uri="{0D108BD9-81ED-4DB2-BD59-A6C34878D82A}">
                    <a16:rowId xmlns:a16="http://schemas.microsoft.com/office/drawing/2014/main" val="1305965737"/>
                  </a:ext>
                </a:extLst>
              </a:tr>
              <a:tr h="28969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&lt;</a:t>
                      </a:r>
                      <a:r>
                        <a:rPr lang="en-US" sz="1400" dirty="0" err="1"/>
                        <a:t>tfoot</a:t>
                      </a:r>
                      <a:r>
                        <a:rPr lang="en-US" sz="1400" dirty="0"/>
                        <a:t>&gt;</a:t>
                      </a:r>
                    </a:p>
                  </a:txBody>
                  <a:tcPr/>
                </a:tc>
                <a:tc>
                  <a:txBody>
                    <a:bodyPr/>
                    <a:lstStyle/>
                    <a:p>
                      <a:r>
                        <a:rPr lang="en-US" sz="1400" dirty="0"/>
                        <a:t>Defines a table footer</a:t>
                      </a:r>
                    </a:p>
                  </a:txBody>
                  <a:tcPr/>
                </a:tc>
                <a:extLst>
                  <a:ext uri="{0D108BD9-81ED-4DB2-BD59-A6C34878D82A}">
                    <a16:rowId xmlns:a16="http://schemas.microsoft.com/office/drawing/2014/main" val="39304326"/>
                  </a:ext>
                </a:extLst>
              </a:tr>
              <a:tr h="289698">
                <a:tc>
                  <a:txBody>
                    <a:bodyPr/>
                    <a:lstStyle/>
                    <a:p>
                      <a:r>
                        <a:rPr lang="en-US" sz="1400" dirty="0"/>
                        <a:t>&lt;</a:t>
                      </a:r>
                      <a:r>
                        <a:rPr lang="en-US" sz="1400" dirty="0" err="1"/>
                        <a:t>cellspacing</a:t>
                      </a:r>
                      <a:r>
                        <a:rPr lang="en-US" sz="1400" dirty="0"/>
                        <a:t>&gt;</a:t>
                      </a:r>
                    </a:p>
                  </a:txBody>
                  <a:tcPr/>
                </a:tc>
                <a:tc>
                  <a:txBody>
                    <a:bodyPr/>
                    <a:lstStyle/>
                    <a:p>
                      <a:r>
                        <a:rPr lang="en-US" sz="1400" dirty="0"/>
                        <a:t>amount of space between table cells</a:t>
                      </a:r>
                    </a:p>
                  </a:txBody>
                  <a:tcPr/>
                </a:tc>
                <a:extLst>
                  <a:ext uri="{0D108BD9-81ED-4DB2-BD59-A6C34878D82A}">
                    <a16:rowId xmlns:a16="http://schemas.microsoft.com/office/drawing/2014/main" val="288192231"/>
                  </a:ext>
                </a:extLst>
              </a:tr>
              <a:tr h="289698">
                <a:tc>
                  <a:txBody>
                    <a:bodyPr/>
                    <a:lstStyle/>
                    <a:p>
                      <a:r>
                        <a:rPr lang="en-US" sz="1400" dirty="0"/>
                        <a:t>&lt;</a:t>
                      </a:r>
                      <a:r>
                        <a:rPr lang="en-US" sz="1400" dirty="0" err="1"/>
                        <a:t>cellpadding</a:t>
                      </a:r>
                      <a:r>
                        <a:rPr lang="en-US" sz="1400" dirty="0"/>
                        <a:t>&gt;</a:t>
                      </a:r>
                    </a:p>
                  </a:txBody>
                  <a:tcPr/>
                </a:tc>
                <a:tc>
                  <a:txBody>
                    <a:bodyPr/>
                    <a:lstStyle/>
                    <a:p>
                      <a:r>
                        <a:rPr lang="en-US" sz="1400" dirty="0"/>
                        <a:t>space around the edges of each cell</a:t>
                      </a:r>
                    </a:p>
                  </a:txBody>
                  <a:tcPr/>
                </a:tc>
                <a:extLst>
                  <a:ext uri="{0D108BD9-81ED-4DB2-BD59-A6C34878D82A}">
                    <a16:rowId xmlns:a16="http://schemas.microsoft.com/office/drawing/2014/main" val="3967852033"/>
                  </a:ext>
                </a:extLst>
              </a:tr>
              <a:tr h="289698">
                <a:tc>
                  <a:txBody>
                    <a:bodyPr/>
                    <a:lstStyle/>
                    <a:p>
                      <a:r>
                        <a:rPr lang="en-US" sz="1400" dirty="0"/>
                        <a:t>&lt;</a:t>
                      </a:r>
                      <a:r>
                        <a:rPr lang="en-US" sz="1400" dirty="0" err="1"/>
                        <a:t>colspan</a:t>
                      </a:r>
                      <a:r>
                        <a:rPr lang="en-US" sz="1400" dirty="0"/>
                        <a:t>&gt;</a:t>
                      </a:r>
                    </a:p>
                  </a:txBody>
                  <a:tcPr/>
                </a:tc>
                <a:tc>
                  <a:txBody>
                    <a:bodyPr/>
                    <a:lstStyle/>
                    <a:p>
                      <a:r>
                        <a:rPr lang="en-US" sz="1400" dirty="0"/>
                        <a:t>No of column working with will span</a:t>
                      </a:r>
                    </a:p>
                  </a:txBody>
                  <a:tcPr/>
                </a:tc>
                <a:extLst>
                  <a:ext uri="{0D108BD9-81ED-4DB2-BD59-A6C34878D82A}">
                    <a16:rowId xmlns:a16="http://schemas.microsoft.com/office/drawing/2014/main" val="3011926708"/>
                  </a:ext>
                </a:extLst>
              </a:tr>
              <a:tr h="289698">
                <a:tc>
                  <a:txBody>
                    <a:bodyPr/>
                    <a:lstStyle/>
                    <a:p>
                      <a:r>
                        <a:rPr lang="en-US" sz="1400" dirty="0"/>
                        <a:t>&lt;</a:t>
                      </a:r>
                      <a:r>
                        <a:rPr lang="en-US" sz="1400" dirty="0" err="1"/>
                        <a:t>rowspan</a:t>
                      </a:r>
                      <a:r>
                        <a:rPr lang="en-US" sz="1400" dirty="0"/>
                        <a:t>&gt;</a:t>
                      </a:r>
                    </a:p>
                  </a:txBody>
                  <a:tcPr/>
                </a:tc>
                <a:tc>
                  <a:txBody>
                    <a:bodyPr/>
                    <a:lstStyle/>
                    <a:p>
                      <a:r>
                        <a:rPr lang="en-US" sz="1400" dirty="0"/>
                        <a:t>No of rows working with will span</a:t>
                      </a:r>
                    </a:p>
                  </a:txBody>
                  <a:tcPr/>
                </a:tc>
                <a:extLst>
                  <a:ext uri="{0D108BD9-81ED-4DB2-BD59-A6C34878D82A}">
                    <a16:rowId xmlns:a16="http://schemas.microsoft.com/office/drawing/2014/main" val="2243584888"/>
                  </a:ext>
                </a:extLst>
              </a:tr>
              <a:tr h="289698">
                <a:tc>
                  <a:txBody>
                    <a:bodyPr/>
                    <a:lstStyle/>
                    <a:p>
                      <a:r>
                        <a:rPr lang="en-US" sz="1400" dirty="0"/>
                        <a:t>border</a:t>
                      </a:r>
                    </a:p>
                  </a:txBody>
                  <a:tcPr/>
                </a:tc>
                <a:tc>
                  <a:txBody>
                    <a:bodyPr/>
                    <a:lstStyle/>
                    <a:p>
                      <a:r>
                        <a:rPr lang="en-US" sz="1400" dirty="0"/>
                        <a:t>attribute takes a number</a:t>
                      </a:r>
                    </a:p>
                  </a:txBody>
                  <a:tcPr/>
                </a:tc>
                <a:extLst>
                  <a:ext uri="{0D108BD9-81ED-4DB2-BD59-A6C34878D82A}">
                    <a16:rowId xmlns:a16="http://schemas.microsoft.com/office/drawing/2014/main" val="95849629"/>
                  </a:ext>
                </a:extLst>
              </a:tr>
            </a:tbl>
          </a:graphicData>
        </a:graphic>
      </p:graphicFrame>
    </p:spTree>
    <p:extLst>
      <p:ext uri="{BB962C8B-B14F-4D97-AF65-F5344CB8AC3E}">
        <p14:creationId xmlns:p14="http://schemas.microsoft.com/office/powerpoint/2010/main" val="210841365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C18BF7-4733-403B-8729-C5CD66B6CEE9}"/>
              </a:ext>
            </a:extLst>
          </p:cNvPr>
          <p:cNvSpPr>
            <a:spLocks noGrp="1"/>
          </p:cNvSpPr>
          <p:nvPr>
            <p:ph type="title"/>
          </p:nvPr>
        </p:nvSpPr>
        <p:spPr/>
        <p:txBody>
          <a:bodyPr/>
          <a:lstStyle/>
          <a:p>
            <a:r>
              <a:rPr lang="en-US" dirty="0"/>
              <a:t>Code &amp; Result of the Table </a:t>
            </a:r>
          </a:p>
        </p:txBody>
      </p:sp>
      <p:sp>
        <p:nvSpPr>
          <p:cNvPr id="3" name="Content Placeholder 2">
            <a:extLst>
              <a:ext uri="{FF2B5EF4-FFF2-40B4-BE49-F238E27FC236}">
                <a16:creationId xmlns:a16="http://schemas.microsoft.com/office/drawing/2014/main" id="{470A5428-EAA9-4946-9443-7A5392981D61}"/>
              </a:ext>
            </a:extLst>
          </p:cNvPr>
          <p:cNvSpPr>
            <a:spLocks noGrp="1"/>
          </p:cNvSpPr>
          <p:nvPr>
            <p:ph idx="1"/>
          </p:nvPr>
        </p:nvSpPr>
        <p:spPr/>
        <p:txBody>
          <a:bodyPr>
            <a:normAutofit fontScale="92500" lnSpcReduction="20000"/>
          </a:bodyPr>
          <a:lstStyle/>
          <a:p>
            <a:pPr>
              <a:spcBef>
                <a:spcPts val="600"/>
              </a:spcBef>
            </a:pPr>
            <a:r>
              <a:rPr lang="en-US" dirty="0"/>
              <a:t>&lt;html&gt;</a:t>
            </a:r>
          </a:p>
          <a:p>
            <a:pPr>
              <a:spcBef>
                <a:spcPts val="600"/>
              </a:spcBef>
            </a:pPr>
            <a:r>
              <a:rPr lang="en-US" dirty="0"/>
              <a:t>&lt;body&gt;</a:t>
            </a:r>
          </a:p>
          <a:p>
            <a:pPr>
              <a:spcBef>
                <a:spcPts val="600"/>
              </a:spcBef>
            </a:pPr>
            <a:r>
              <a:rPr lang="en-US" dirty="0"/>
              <a:t>&lt;h3&gt;Table without border&lt;/h3&gt;</a:t>
            </a:r>
          </a:p>
          <a:p>
            <a:pPr>
              <a:spcBef>
                <a:spcPts val="600"/>
              </a:spcBef>
            </a:pPr>
            <a:r>
              <a:rPr lang="en-US" dirty="0"/>
              <a:t>&lt;table&gt;</a:t>
            </a:r>
          </a:p>
          <a:p>
            <a:pPr>
              <a:spcBef>
                <a:spcPts val="600"/>
              </a:spcBef>
            </a:pPr>
            <a:r>
              <a:rPr lang="en-US" dirty="0"/>
              <a:t>&lt;</a:t>
            </a:r>
            <a:r>
              <a:rPr lang="en-US" dirty="0" err="1"/>
              <a:t>tr</a:t>
            </a:r>
            <a:r>
              <a:rPr lang="en-US" dirty="0"/>
              <a:t>&gt; &lt;td&gt;MILK&lt;/td&gt;</a:t>
            </a:r>
          </a:p>
          <a:p>
            <a:pPr>
              <a:spcBef>
                <a:spcPts val="600"/>
              </a:spcBef>
            </a:pPr>
            <a:r>
              <a:rPr lang="en-US" dirty="0"/>
              <a:t>&lt;td&gt;TEA&lt;/td&gt;</a:t>
            </a:r>
          </a:p>
          <a:p>
            <a:pPr>
              <a:spcBef>
                <a:spcPts val="600"/>
              </a:spcBef>
            </a:pPr>
            <a:r>
              <a:rPr lang="en-US" dirty="0"/>
              <a:t>&lt;td&gt;COFFEE&lt;/td&gt; &lt;/</a:t>
            </a:r>
            <a:r>
              <a:rPr lang="en-US" dirty="0" err="1"/>
              <a:t>tr</a:t>
            </a:r>
            <a:r>
              <a:rPr lang="en-US" dirty="0"/>
              <a:t>&gt;</a:t>
            </a:r>
          </a:p>
          <a:p>
            <a:pPr>
              <a:spcBef>
                <a:spcPts val="600"/>
              </a:spcBef>
            </a:pPr>
            <a:r>
              <a:rPr lang="en-US" dirty="0"/>
              <a:t>&lt;</a:t>
            </a:r>
            <a:r>
              <a:rPr lang="en-US" dirty="0" err="1"/>
              <a:t>tr</a:t>
            </a:r>
            <a:r>
              <a:rPr lang="en-US" dirty="0"/>
              <a:t>&gt; &lt;td&gt;400&lt;/td&gt;</a:t>
            </a:r>
          </a:p>
          <a:p>
            <a:pPr>
              <a:spcBef>
                <a:spcPts val="600"/>
              </a:spcBef>
            </a:pPr>
            <a:r>
              <a:rPr lang="en-US" dirty="0"/>
              <a:t>&lt;td&gt;500&lt;/td&gt;</a:t>
            </a:r>
          </a:p>
          <a:p>
            <a:pPr>
              <a:spcBef>
                <a:spcPts val="600"/>
              </a:spcBef>
            </a:pPr>
            <a:r>
              <a:rPr lang="en-US" dirty="0"/>
              <a:t>&lt;td&gt;600&lt;/td&gt; &lt;/</a:t>
            </a:r>
            <a:r>
              <a:rPr lang="en-US" dirty="0" err="1"/>
              <a:t>tr</a:t>
            </a:r>
            <a:r>
              <a:rPr lang="en-US" dirty="0"/>
              <a:t>&gt;</a:t>
            </a:r>
          </a:p>
          <a:p>
            <a:pPr>
              <a:spcBef>
                <a:spcPts val="600"/>
              </a:spcBef>
            </a:pPr>
            <a:r>
              <a:rPr lang="en-US" dirty="0"/>
              <a:t>&lt;/table&gt;</a:t>
            </a:r>
          </a:p>
          <a:p>
            <a:pPr>
              <a:spcBef>
                <a:spcPts val="600"/>
              </a:spcBef>
            </a:pPr>
            <a:r>
              <a:rPr lang="en-US" dirty="0"/>
              <a:t>&lt;/body&gt;</a:t>
            </a:r>
          </a:p>
          <a:p>
            <a:pPr>
              <a:spcBef>
                <a:spcPts val="600"/>
              </a:spcBef>
            </a:pPr>
            <a:r>
              <a:rPr lang="en-US" dirty="0"/>
              <a:t>&lt;/html&gt;</a:t>
            </a:r>
          </a:p>
        </p:txBody>
      </p:sp>
      <p:pic>
        <p:nvPicPr>
          <p:cNvPr id="4" name="Picture 4">
            <a:extLst>
              <a:ext uri="{FF2B5EF4-FFF2-40B4-BE49-F238E27FC236}">
                <a16:creationId xmlns:a16="http://schemas.microsoft.com/office/drawing/2014/main" id="{C22D3345-4DFC-4A03-8982-7AF335E1F8E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25925" y="2418398"/>
            <a:ext cx="3469005" cy="26303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1227876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1BE462-B15D-45A7-AD4B-C639DDF44DF2}"/>
              </a:ext>
            </a:extLst>
          </p:cNvPr>
          <p:cNvSpPr>
            <a:spLocks noGrp="1"/>
          </p:cNvSpPr>
          <p:nvPr>
            <p:ph type="title"/>
          </p:nvPr>
        </p:nvSpPr>
        <p:spPr/>
        <p:txBody>
          <a:bodyPr/>
          <a:lstStyle/>
          <a:p>
            <a:r>
              <a:rPr lang="en-US" dirty="0"/>
              <a:t>Table Code with Border &amp; Header</a:t>
            </a:r>
          </a:p>
        </p:txBody>
      </p:sp>
      <p:sp>
        <p:nvSpPr>
          <p:cNvPr id="3" name="Content Placeholder 2">
            <a:extLst>
              <a:ext uri="{FF2B5EF4-FFF2-40B4-BE49-F238E27FC236}">
                <a16:creationId xmlns:a16="http://schemas.microsoft.com/office/drawing/2014/main" id="{D74DF198-8E49-41BF-B60C-F5AC3CEB11B3}"/>
              </a:ext>
            </a:extLst>
          </p:cNvPr>
          <p:cNvSpPr>
            <a:spLocks noGrp="1"/>
          </p:cNvSpPr>
          <p:nvPr>
            <p:ph idx="1"/>
          </p:nvPr>
        </p:nvSpPr>
        <p:spPr/>
        <p:txBody>
          <a:bodyPr>
            <a:normAutofit fontScale="62500" lnSpcReduction="20000"/>
          </a:bodyPr>
          <a:lstStyle/>
          <a:p>
            <a:pPr>
              <a:spcBef>
                <a:spcPts val="600"/>
              </a:spcBef>
              <a:spcAft>
                <a:spcPts val="0"/>
              </a:spcAft>
            </a:pPr>
            <a:r>
              <a:rPr lang="en-US" dirty="0"/>
              <a:t>&lt;html&gt;&lt;body&gt;</a:t>
            </a:r>
          </a:p>
          <a:p>
            <a:pPr>
              <a:spcBef>
                <a:spcPts val="600"/>
              </a:spcBef>
              <a:spcAft>
                <a:spcPts val="0"/>
              </a:spcAft>
            </a:pPr>
            <a:r>
              <a:rPr lang="en-US" dirty="0"/>
              <a:t>&lt;h4&gt;Horizontal Header:&lt;/h4&gt;</a:t>
            </a:r>
          </a:p>
          <a:p>
            <a:pPr>
              <a:spcBef>
                <a:spcPts val="600"/>
              </a:spcBef>
              <a:spcAft>
                <a:spcPts val="0"/>
              </a:spcAft>
            </a:pPr>
            <a:r>
              <a:rPr lang="en-US" dirty="0"/>
              <a:t>&lt;table border="1"&gt;</a:t>
            </a:r>
          </a:p>
          <a:p>
            <a:pPr>
              <a:spcBef>
                <a:spcPts val="600"/>
              </a:spcBef>
              <a:spcAft>
                <a:spcPts val="0"/>
              </a:spcAft>
            </a:pPr>
            <a:r>
              <a:rPr lang="en-US" dirty="0"/>
              <a:t>&lt;</a:t>
            </a:r>
            <a:r>
              <a:rPr lang="en-US" dirty="0" err="1"/>
              <a:t>tr</a:t>
            </a:r>
            <a:r>
              <a:rPr lang="en-US" dirty="0"/>
              <a:t>&gt; &lt;</a:t>
            </a:r>
            <a:r>
              <a:rPr lang="en-US" dirty="0" err="1"/>
              <a:t>th</a:t>
            </a:r>
            <a:r>
              <a:rPr lang="en-US" dirty="0"/>
              <a:t>&gt;Name&lt;/</a:t>
            </a:r>
            <a:r>
              <a:rPr lang="en-US" dirty="0" err="1"/>
              <a:t>th</a:t>
            </a:r>
            <a:r>
              <a:rPr lang="en-US" dirty="0"/>
              <a:t>&gt;</a:t>
            </a:r>
          </a:p>
          <a:p>
            <a:pPr>
              <a:spcBef>
                <a:spcPts val="600"/>
              </a:spcBef>
              <a:spcAft>
                <a:spcPts val="0"/>
              </a:spcAft>
            </a:pPr>
            <a:r>
              <a:rPr lang="en-US" dirty="0"/>
              <a:t>&lt;</a:t>
            </a:r>
            <a:r>
              <a:rPr lang="en-US" dirty="0" err="1"/>
              <a:t>th</a:t>
            </a:r>
            <a:r>
              <a:rPr lang="en-US" dirty="0"/>
              <a:t>&gt;Loan No&lt;/</a:t>
            </a:r>
            <a:r>
              <a:rPr lang="en-US" dirty="0" err="1"/>
              <a:t>th</a:t>
            </a:r>
            <a:r>
              <a:rPr lang="en-US" dirty="0"/>
              <a:t>&gt;</a:t>
            </a:r>
          </a:p>
          <a:p>
            <a:pPr>
              <a:spcBef>
                <a:spcPts val="600"/>
              </a:spcBef>
              <a:spcAft>
                <a:spcPts val="0"/>
              </a:spcAft>
            </a:pPr>
            <a:r>
              <a:rPr lang="en-US" dirty="0"/>
              <a:t>&lt;</a:t>
            </a:r>
            <a:r>
              <a:rPr lang="en-US" dirty="0" err="1"/>
              <a:t>th</a:t>
            </a:r>
            <a:r>
              <a:rPr lang="en-US" dirty="0"/>
              <a:t>&gt;Amount&lt;/</a:t>
            </a:r>
            <a:r>
              <a:rPr lang="en-US" dirty="0" err="1"/>
              <a:t>th</a:t>
            </a:r>
            <a:r>
              <a:rPr lang="en-US" dirty="0"/>
              <a:t>&gt; &lt;/</a:t>
            </a:r>
            <a:r>
              <a:rPr lang="en-US" dirty="0" err="1"/>
              <a:t>tr</a:t>
            </a:r>
            <a:r>
              <a:rPr lang="en-US" dirty="0"/>
              <a:t>&gt;</a:t>
            </a:r>
          </a:p>
          <a:p>
            <a:pPr>
              <a:spcBef>
                <a:spcPts val="600"/>
              </a:spcBef>
              <a:spcAft>
                <a:spcPts val="0"/>
              </a:spcAft>
            </a:pPr>
            <a:r>
              <a:rPr lang="en-US" dirty="0"/>
              <a:t>&lt;</a:t>
            </a:r>
            <a:r>
              <a:rPr lang="en-US" dirty="0" err="1"/>
              <a:t>tr</a:t>
            </a:r>
            <a:r>
              <a:rPr lang="en-US" dirty="0"/>
              <a:t>&gt; &lt;td&gt;Jones&lt;/td&gt;</a:t>
            </a:r>
          </a:p>
          <a:p>
            <a:pPr>
              <a:spcBef>
                <a:spcPts val="600"/>
              </a:spcBef>
              <a:spcAft>
                <a:spcPts val="0"/>
              </a:spcAft>
            </a:pPr>
            <a:r>
              <a:rPr lang="en-US" dirty="0"/>
              <a:t>&lt;td&gt;L-1&lt;/td&gt;</a:t>
            </a:r>
          </a:p>
          <a:p>
            <a:pPr>
              <a:spcBef>
                <a:spcPts val="600"/>
              </a:spcBef>
              <a:spcAft>
                <a:spcPts val="0"/>
              </a:spcAft>
            </a:pPr>
            <a:r>
              <a:rPr lang="en-US" dirty="0"/>
              <a:t>&lt;td&gt;5000&lt;/td&gt;&lt;/</a:t>
            </a:r>
            <a:r>
              <a:rPr lang="en-US" dirty="0" err="1"/>
              <a:t>tr</a:t>
            </a:r>
            <a:r>
              <a:rPr lang="en-US" dirty="0"/>
              <a:t>&gt; &lt;/table&gt;&lt;</a:t>
            </a:r>
            <a:r>
              <a:rPr lang="en-US" dirty="0" err="1"/>
              <a:t>br</a:t>
            </a:r>
            <a:r>
              <a:rPr lang="en-US" dirty="0"/>
              <a:t>&gt;&lt;</a:t>
            </a:r>
            <a:r>
              <a:rPr lang="en-US" dirty="0" err="1"/>
              <a:t>br</a:t>
            </a:r>
            <a:r>
              <a:rPr lang="en-US" dirty="0"/>
              <a:t>&gt;</a:t>
            </a:r>
          </a:p>
          <a:p>
            <a:pPr>
              <a:spcBef>
                <a:spcPts val="600"/>
              </a:spcBef>
              <a:spcAft>
                <a:spcPts val="0"/>
              </a:spcAft>
            </a:pPr>
            <a:r>
              <a:rPr lang="en-US" dirty="0"/>
              <a:t>&lt;h4&gt;Vertical Header:&lt;/h4&gt;</a:t>
            </a:r>
          </a:p>
          <a:p>
            <a:pPr>
              <a:spcBef>
                <a:spcPts val="600"/>
              </a:spcBef>
              <a:spcAft>
                <a:spcPts val="0"/>
              </a:spcAft>
            </a:pPr>
            <a:r>
              <a:rPr lang="en-US" dirty="0"/>
              <a:t>&lt;table border="5"&gt;</a:t>
            </a:r>
          </a:p>
          <a:p>
            <a:pPr>
              <a:spcBef>
                <a:spcPts val="600"/>
              </a:spcBef>
              <a:spcAft>
                <a:spcPts val="0"/>
              </a:spcAft>
            </a:pPr>
            <a:r>
              <a:rPr lang="en-US" dirty="0"/>
              <a:t>&lt;</a:t>
            </a:r>
            <a:r>
              <a:rPr lang="en-US" dirty="0" err="1"/>
              <a:t>tr</a:t>
            </a:r>
            <a:r>
              <a:rPr lang="en-US" dirty="0"/>
              <a:t>&gt; &lt;</a:t>
            </a:r>
            <a:r>
              <a:rPr lang="en-US" dirty="0" err="1"/>
              <a:t>th</a:t>
            </a:r>
            <a:r>
              <a:rPr lang="en-US" dirty="0"/>
              <a:t>&gt;Name&lt;/</a:t>
            </a:r>
            <a:r>
              <a:rPr lang="en-US" dirty="0" err="1"/>
              <a:t>th</a:t>
            </a:r>
            <a:r>
              <a:rPr lang="en-US" dirty="0"/>
              <a:t>&gt;</a:t>
            </a:r>
          </a:p>
          <a:p>
            <a:pPr>
              <a:spcBef>
                <a:spcPts val="600"/>
              </a:spcBef>
              <a:spcAft>
                <a:spcPts val="0"/>
              </a:spcAft>
            </a:pPr>
            <a:r>
              <a:rPr lang="en-US" dirty="0"/>
              <a:t>&lt;td&gt;Jones&lt;/td&gt; &lt;/</a:t>
            </a:r>
            <a:r>
              <a:rPr lang="en-US" dirty="0" err="1"/>
              <a:t>tr</a:t>
            </a:r>
            <a:r>
              <a:rPr lang="en-US" dirty="0"/>
              <a:t>&gt;</a:t>
            </a:r>
          </a:p>
          <a:p>
            <a:pPr>
              <a:spcBef>
                <a:spcPts val="600"/>
              </a:spcBef>
              <a:spcAft>
                <a:spcPts val="0"/>
              </a:spcAft>
            </a:pPr>
            <a:r>
              <a:rPr lang="en-US" dirty="0"/>
              <a:t>&lt;</a:t>
            </a:r>
            <a:r>
              <a:rPr lang="en-US" dirty="0" err="1"/>
              <a:t>tr</a:t>
            </a:r>
            <a:r>
              <a:rPr lang="en-US" dirty="0"/>
              <a:t>&gt; &lt;</a:t>
            </a:r>
            <a:r>
              <a:rPr lang="en-US" dirty="0" err="1"/>
              <a:t>th</a:t>
            </a:r>
            <a:r>
              <a:rPr lang="en-US" dirty="0"/>
              <a:t>&gt;Loan No&lt;/</a:t>
            </a:r>
            <a:r>
              <a:rPr lang="en-US" dirty="0" err="1"/>
              <a:t>th</a:t>
            </a:r>
            <a:r>
              <a:rPr lang="en-US" dirty="0"/>
              <a:t>&gt;</a:t>
            </a:r>
          </a:p>
          <a:p>
            <a:pPr>
              <a:spcBef>
                <a:spcPts val="600"/>
              </a:spcBef>
              <a:spcAft>
                <a:spcPts val="0"/>
              </a:spcAft>
            </a:pPr>
            <a:r>
              <a:rPr lang="en-US" dirty="0"/>
              <a:t>&lt;td&gt;L-1&lt;/td&gt; &lt;/</a:t>
            </a:r>
            <a:r>
              <a:rPr lang="en-US" dirty="0" err="1"/>
              <a:t>tr</a:t>
            </a:r>
            <a:r>
              <a:rPr lang="en-US" dirty="0"/>
              <a:t>&gt;</a:t>
            </a:r>
          </a:p>
          <a:p>
            <a:pPr>
              <a:spcBef>
                <a:spcPts val="600"/>
              </a:spcBef>
              <a:spcAft>
                <a:spcPts val="0"/>
              </a:spcAft>
            </a:pPr>
            <a:r>
              <a:rPr lang="en-US" dirty="0"/>
              <a:t>&lt;</a:t>
            </a:r>
            <a:r>
              <a:rPr lang="en-US" dirty="0" err="1"/>
              <a:t>tr</a:t>
            </a:r>
            <a:r>
              <a:rPr lang="en-US" dirty="0"/>
              <a:t>&gt; &lt;</a:t>
            </a:r>
            <a:r>
              <a:rPr lang="en-US" dirty="0" err="1"/>
              <a:t>th</a:t>
            </a:r>
            <a:r>
              <a:rPr lang="en-US" dirty="0"/>
              <a:t>&gt;Amount&lt;/</a:t>
            </a:r>
            <a:r>
              <a:rPr lang="en-US" dirty="0" err="1"/>
              <a:t>th</a:t>
            </a:r>
            <a:r>
              <a:rPr lang="en-US" dirty="0"/>
              <a:t>&gt;</a:t>
            </a:r>
          </a:p>
          <a:p>
            <a:pPr>
              <a:spcBef>
                <a:spcPts val="600"/>
              </a:spcBef>
              <a:spcAft>
                <a:spcPts val="0"/>
              </a:spcAft>
            </a:pPr>
            <a:r>
              <a:rPr lang="en-US" dirty="0"/>
              <a:t>&lt;td&gt;5000&lt;/td&gt;&lt;/</a:t>
            </a:r>
            <a:r>
              <a:rPr lang="en-US" dirty="0" err="1"/>
              <a:t>tr</a:t>
            </a:r>
            <a:r>
              <a:rPr lang="en-US" dirty="0"/>
              <a:t>&gt; &lt;/table&gt;</a:t>
            </a:r>
          </a:p>
          <a:p>
            <a:pPr>
              <a:spcBef>
                <a:spcPts val="600"/>
              </a:spcBef>
              <a:spcAft>
                <a:spcPts val="0"/>
              </a:spcAft>
            </a:pPr>
            <a:r>
              <a:rPr lang="en-US" dirty="0"/>
              <a:t>&lt;/body&gt;&lt;/html&gt;</a:t>
            </a:r>
          </a:p>
        </p:txBody>
      </p:sp>
      <p:pic>
        <p:nvPicPr>
          <p:cNvPr id="4" name="Picture 4">
            <a:extLst>
              <a:ext uri="{FF2B5EF4-FFF2-40B4-BE49-F238E27FC236}">
                <a16:creationId xmlns:a16="http://schemas.microsoft.com/office/drawing/2014/main" id="{118924EA-E9FA-4F9A-8487-EF6B641A28C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70161" y="2169016"/>
            <a:ext cx="3011805" cy="30118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8862948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E68C63-BA48-47B8-A00A-A7754415FF4D}"/>
              </a:ext>
            </a:extLst>
          </p:cNvPr>
          <p:cNvSpPr>
            <a:spLocks noGrp="1"/>
          </p:cNvSpPr>
          <p:nvPr>
            <p:ph type="title"/>
          </p:nvPr>
        </p:nvSpPr>
        <p:spPr/>
        <p:txBody>
          <a:bodyPr/>
          <a:lstStyle/>
          <a:p>
            <a:r>
              <a:rPr lang="en-US" dirty="0"/>
              <a:t>Table Code with </a:t>
            </a:r>
            <a:r>
              <a:rPr lang="en-US" dirty="0" err="1"/>
              <a:t>Colspan</a:t>
            </a:r>
            <a:r>
              <a:rPr lang="en-US" dirty="0"/>
              <a:t> &amp; </a:t>
            </a:r>
            <a:r>
              <a:rPr lang="en-US" dirty="0" err="1"/>
              <a:t>Rowspan</a:t>
            </a:r>
            <a:endParaRPr lang="en-US" dirty="0"/>
          </a:p>
        </p:txBody>
      </p:sp>
      <p:sp>
        <p:nvSpPr>
          <p:cNvPr id="3" name="Content Placeholder 2">
            <a:extLst>
              <a:ext uri="{FF2B5EF4-FFF2-40B4-BE49-F238E27FC236}">
                <a16:creationId xmlns:a16="http://schemas.microsoft.com/office/drawing/2014/main" id="{3E91A652-FCBC-4972-A367-E342BA5FB54D}"/>
              </a:ext>
            </a:extLst>
          </p:cNvPr>
          <p:cNvSpPr>
            <a:spLocks noGrp="1"/>
          </p:cNvSpPr>
          <p:nvPr>
            <p:ph idx="1"/>
          </p:nvPr>
        </p:nvSpPr>
        <p:spPr/>
        <p:txBody>
          <a:bodyPr>
            <a:normAutofit fontScale="70000" lnSpcReduction="20000"/>
          </a:bodyPr>
          <a:lstStyle/>
          <a:p>
            <a:pPr>
              <a:spcBef>
                <a:spcPts val="600"/>
              </a:spcBef>
            </a:pPr>
            <a:r>
              <a:rPr lang="en-US" dirty="0"/>
              <a:t>&lt;html&gt;&lt;body&gt;</a:t>
            </a:r>
          </a:p>
          <a:p>
            <a:pPr>
              <a:spcBef>
                <a:spcPts val="600"/>
              </a:spcBef>
            </a:pPr>
            <a:r>
              <a:rPr lang="en-US" dirty="0"/>
              <a:t>&lt;h4&gt;Cell that spans two columns:&lt;/h4&gt;</a:t>
            </a:r>
          </a:p>
          <a:p>
            <a:pPr>
              <a:spcBef>
                <a:spcPts val="600"/>
              </a:spcBef>
            </a:pPr>
            <a:r>
              <a:rPr lang="en-US" dirty="0"/>
              <a:t>&lt;table border="4"&gt;</a:t>
            </a:r>
          </a:p>
          <a:p>
            <a:pPr>
              <a:spcBef>
                <a:spcPts val="600"/>
              </a:spcBef>
            </a:pPr>
            <a:r>
              <a:rPr lang="en-US" dirty="0"/>
              <a:t>&lt;</a:t>
            </a:r>
            <a:r>
              <a:rPr lang="en-US" dirty="0" err="1"/>
              <a:t>tr</a:t>
            </a:r>
            <a:r>
              <a:rPr lang="en-US" dirty="0"/>
              <a:t>&gt; &lt;</a:t>
            </a:r>
            <a:r>
              <a:rPr lang="en-US" dirty="0" err="1"/>
              <a:t>th</a:t>
            </a:r>
            <a:r>
              <a:rPr lang="en-US" dirty="0"/>
              <a:t>&gt;Name&lt;/</a:t>
            </a:r>
            <a:r>
              <a:rPr lang="en-US" dirty="0" err="1"/>
              <a:t>th</a:t>
            </a:r>
            <a:r>
              <a:rPr lang="en-US" dirty="0"/>
              <a:t>&gt;</a:t>
            </a:r>
          </a:p>
          <a:p>
            <a:pPr>
              <a:spcBef>
                <a:spcPts val="600"/>
              </a:spcBef>
            </a:pPr>
            <a:r>
              <a:rPr lang="en-US" dirty="0"/>
              <a:t>&lt;</a:t>
            </a:r>
            <a:r>
              <a:rPr lang="en-US" dirty="0" err="1"/>
              <a:t>th</a:t>
            </a:r>
            <a:r>
              <a:rPr lang="en-US" dirty="0"/>
              <a:t> </a:t>
            </a:r>
            <a:r>
              <a:rPr lang="en-US" dirty="0" err="1"/>
              <a:t>colspan</a:t>
            </a:r>
            <a:r>
              <a:rPr lang="en-US" dirty="0"/>
              <a:t>="2"&gt;Loan No&lt;/</a:t>
            </a:r>
            <a:r>
              <a:rPr lang="en-US" dirty="0" err="1"/>
              <a:t>th</a:t>
            </a:r>
            <a:r>
              <a:rPr lang="en-US" dirty="0"/>
              <a:t>&gt; &lt;/</a:t>
            </a:r>
            <a:r>
              <a:rPr lang="en-US" dirty="0" err="1"/>
              <a:t>tr</a:t>
            </a:r>
            <a:r>
              <a:rPr lang="en-US" dirty="0"/>
              <a:t>&gt;</a:t>
            </a:r>
          </a:p>
          <a:p>
            <a:pPr>
              <a:spcBef>
                <a:spcPts val="600"/>
              </a:spcBef>
            </a:pPr>
            <a:r>
              <a:rPr lang="en-US" dirty="0"/>
              <a:t>&lt;</a:t>
            </a:r>
            <a:r>
              <a:rPr lang="en-US" dirty="0" err="1"/>
              <a:t>tr</a:t>
            </a:r>
            <a:r>
              <a:rPr lang="en-US" dirty="0"/>
              <a:t>&gt; &lt;td&gt;Jones&lt;/td&gt;</a:t>
            </a:r>
          </a:p>
          <a:p>
            <a:pPr>
              <a:spcBef>
                <a:spcPts val="600"/>
              </a:spcBef>
            </a:pPr>
            <a:r>
              <a:rPr lang="en-US" dirty="0"/>
              <a:t>&lt;td&gt;L-1&lt;/td&gt;</a:t>
            </a:r>
          </a:p>
          <a:p>
            <a:pPr>
              <a:spcBef>
                <a:spcPts val="600"/>
              </a:spcBef>
            </a:pPr>
            <a:r>
              <a:rPr lang="en-US" dirty="0"/>
              <a:t>&lt;td&gt;L-2&lt;/td&gt; &lt;/</a:t>
            </a:r>
            <a:r>
              <a:rPr lang="en-US" dirty="0" err="1"/>
              <a:t>tr</a:t>
            </a:r>
            <a:r>
              <a:rPr lang="en-US" dirty="0"/>
              <a:t>&gt; &lt;/table&gt;</a:t>
            </a:r>
          </a:p>
          <a:p>
            <a:pPr>
              <a:spcBef>
                <a:spcPts val="600"/>
              </a:spcBef>
            </a:pPr>
            <a:r>
              <a:rPr lang="en-US" dirty="0"/>
              <a:t>&lt;h4&gt;Cell that spans two rows:&lt;/h4&gt;</a:t>
            </a:r>
          </a:p>
          <a:p>
            <a:pPr>
              <a:spcBef>
                <a:spcPts val="600"/>
              </a:spcBef>
            </a:pPr>
            <a:r>
              <a:rPr lang="en-US" dirty="0"/>
              <a:t>&lt;table border="8"&gt;</a:t>
            </a:r>
          </a:p>
          <a:p>
            <a:pPr>
              <a:spcBef>
                <a:spcPts val="600"/>
              </a:spcBef>
            </a:pPr>
            <a:r>
              <a:rPr lang="en-US" dirty="0"/>
              <a:t>&lt;</a:t>
            </a:r>
            <a:r>
              <a:rPr lang="en-US" dirty="0" err="1"/>
              <a:t>tr</a:t>
            </a:r>
            <a:r>
              <a:rPr lang="en-US" dirty="0"/>
              <a:t>&gt; &lt;</a:t>
            </a:r>
            <a:r>
              <a:rPr lang="en-US" dirty="0" err="1"/>
              <a:t>th</a:t>
            </a:r>
            <a:r>
              <a:rPr lang="en-US" dirty="0"/>
              <a:t>&gt;Name&lt;/</a:t>
            </a:r>
            <a:r>
              <a:rPr lang="en-US" dirty="0" err="1"/>
              <a:t>th</a:t>
            </a:r>
            <a:r>
              <a:rPr lang="en-US" dirty="0"/>
              <a:t>&gt;</a:t>
            </a:r>
          </a:p>
          <a:p>
            <a:pPr>
              <a:spcBef>
                <a:spcPts val="600"/>
              </a:spcBef>
            </a:pPr>
            <a:r>
              <a:rPr lang="en-US" dirty="0"/>
              <a:t>&lt;td&gt;Jones&lt;/td&gt;&lt;/</a:t>
            </a:r>
            <a:r>
              <a:rPr lang="en-US" dirty="0" err="1"/>
              <a:t>tr</a:t>
            </a:r>
            <a:r>
              <a:rPr lang="en-US" dirty="0"/>
              <a:t>&gt;&lt;</a:t>
            </a:r>
            <a:r>
              <a:rPr lang="en-US" dirty="0" err="1"/>
              <a:t>tr</a:t>
            </a:r>
            <a:r>
              <a:rPr lang="en-US" dirty="0"/>
              <a:t>&gt;</a:t>
            </a:r>
          </a:p>
          <a:p>
            <a:pPr>
              <a:spcBef>
                <a:spcPts val="600"/>
              </a:spcBef>
            </a:pPr>
            <a:r>
              <a:rPr lang="en-US" dirty="0"/>
              <a:t>&lt;</a:t>
            </a:r>
            <a:r>
              <a:rPr lang="en-US" dirty="0" err="1"/>
              <a:t>th</a:t>
            </a:r>
            <a:r>
              <a:rPr lang="en-US" dirty="0"/>
              <a:t> </a:t>
            </a:r>
            <a:r>
              <a:rPr lang="en-US" dirty="0" err="1"/>
              <a:t>rowspan</a:t>
            </a:r>
            <a:r>
              <a:rPr lang="en-US" dirty="0"/>
              <a:t>="2"&gt;Loan No&lt;/</a:t>
            </a:r>
            <a:r>
              <a:rPr lang="en-US" dirty="0" err="1"/>
              <a:t>th</a:t>
            </a:r>
            <a:r>
              <a:rPr lang="en-US" dirty="0"/>
              <a:t>&gt;</a:t>
            </a:r>
          </a:p>
          <a:p>
            <a:pPr>
              <a:spcBef>
                <a:spcPts val="600"/>
              </a:spcBef>
            </a:pPr>
            <a:r>
              <a:rPr lang="en-US" dirty="0"/>
              <a:t>&lt;td&gt;L-1&lt;/td&gt;&lt;/</a:t>
            </a:r>
            <a:r>
              <a:rPr lang="en-US" dirty="0" err="1"/>
              <a:t>tr</a:t>
            </a:r>
            <a:r>
              <a:rPr lang="en-US" dirty="0"/>
              <a:t>&gt;&lt;</a:t>
            </a:r>
            <a:r>
              <a:rPr lang="en-US" dirty="0" err="1"/>
              <a:t>tr</a:t>
            </a:r>
            <a:r>
              <a:rPr lang="en-US" dirty="0"/>
              <a:t>&gt;</a:t>
            </a:r>
          </a:p>
          <a:p>
            <a:pPr>
              <a:spcBef>
                <a:spcPts val="600"/>
              </a:spcBef>
            </a:pPr>
            <a:r>
              <a:rPr lang="en-US" dirty="0"/>
              <a:t>&lt;td&gt;L-2&lt;/td&gt;&lt;/</a:t>
            </a:r>
            <a:r>
              <a:rPr lang="en-US" dirty="0" err="1"/>
              <a:t>tr</a:t>
            </a:r>
            <a:r>
              <a:rPr lang="en-US" dirty="0"/>
              <a:t>&gt;&lt;/table&gt;</a:t>
            </a:r>
          </a:p>
          <a:p>
            <a:pPr>
              <a:spcBef>
                <a:spcPts val="600"/>
              </a:spcBef>
            </a:pPr>
            <a:r>
              <a:rPr lang="en-US" dirty="0"/>
              <a:t>&lt;/body&gt;&lt;/html&gt;</a:t>
            </a:r>
          </a:p>
        </p:txBody>
      </p:sp>
      <p:pic>
        <p:nvPicPr>
          <p:cNvPr id="4" name="Picture 4">
            <a:extLst>
              <a:ext uri="{FF2B5EF4-FFF2-40B4-BE49-F238E27FC236}">
                <a16:creationId xmlns:a16="http://schemas.microsoft.com/office/drawing/2014/main" id="{0A72A715-288B-43E7-9EE3-201348D44FB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75023" y="2295075"/>
            <a:ext cx="3010377" cy="31246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233996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DCB6AB-7B38-48A8-9286-355CC0043EC8}"/>
              </a:ext>
            </a:extLst>
          </p:cNvPr>
          <p:cNvSpPr>
            <a:spLocks noGrp="1"/>
          </p:cNvSpPr>
          <p:nvPr>
            <p:ph type="title"/>
          </p:nvPr>
        </p:nvSpPr>
        <p:spPr/>
        <p:txBody>
          <a:bodyPr/>
          <a:lstStyle/>
          <a:p>
            <a:r>
              <a:rPr lang="en-US" dirty="0"/>
              <a:t>HTML Issues for Organizations</a:t>
            </a:r>
          </a:p>
        </p:txBody>
      </p:sp>
      <p:sp>
        <p:nvSpPr>
          <p:cNvPr id="3" name="Content Placeholder 2">
            <a:extLst>
              <a:ext uri="{FF2B5EF4-FFF2-40B4-BE49-F238E27FC236}">
                <a16:creationId xmlns:a16="http://schemas.microsoft.com/office/drawing/2014/main" id="{A40C58FD-CDD1-4A46-9216-4579647F6284}"/>
              </a:ext>
            </a:extLst>
          </p:cNvPr>
          <p:cNvSpPr>
            <a:spLocks noGrp="1"/>
          </p:cNvSpPr>
          <p:nvPr>
            <p:ph idx="1"/>
          </p:nvPr>
        </p:nvSpPr>
        <p:spPr/>
        <p:txBody>
          <a:bodyPr/>
          <a:lstStyle/>
          <a:p>
            <a:pPr marL="0" indent="0">
              <a:buNone/>
            </a:pPr>
            <a:r>
              <a:rPr lang="en-US" dirty="0"/>
              <a:t>Why the need to know HTML code? </a:t>
            </a:r>
          </a:p>
          <a:p>
            <a:pPr marL="485775" lvl="1" indent="-285750">
              <a:buFont typeface="Arial" panose="020B0604020202020204" pitchFamily="34" charset="0"/>
              <a:buChar char="•"/>
            </a:pPr>
            <a:r>
              <a:rPr lang="en-US" dirty="0"/>
              <a:t>WYSIWG (What You See Is What You Get) editors (like Front Page and Dreamweaver) create program-specific code that is incomprehensible to other programs and may not be displayed correctly on all browsers or all operating systems.</a:t>
            </a:r>
          </a:p>
          <a:p>
            <a:pPr marL="485775" lvl="1" indent="-285750">
              <a:buFont typeface="Arial" panose="020B0604020202020204" pitchFamily="34" charset="0"/>
              <a:buChar char="•"/>
            </a:pPr>
            <a:r>
              <a:rPr lang="en-US" dirty="0"/>
              <a:t>You cannot edit them if you don’t have the original software, OR know enough about HTML and how it works to be able to make small edits yourself. </a:t>
            </a:r>
          </a:p>
          <a:p>
            <a:pPr marL="485775" lvl="1" indent="-285750">
              <a:buFont typeface="Arial" panose="020B0604020202020204" pitchFamily="34" charset="0"/>
              <a:buChar char="•"/>
            </a:pPr>
            <a:r>
              <a:rPr lang="en-US" dirty="0"/>
              <a:t>Company Intranets mostly use HTML.</a:t>
            </a:r>
          </a:p>
          <a:p>
            <a:pPr marL="485775" lvl="1" indent="-285750">
              <a:buFont typeface="Arial" panose="020B0604020202020204" pitchFamily="34" charset="0"/>
              <a:buChar char="•"/>
            </a:pPr>
            <a:r>
              <a:rPr lang="en-US" dirty="0"/>
              <a:t>HTML is now also used in e-mail and in e-mail marketing. </a:t>
            </a:r>
          </a:p>
          <a:p>
            <a:pPr marL="485775" lvl="1" indent="-285750">
              <a:buFont typeface="Arial" panose="020B0604020202020204" pitchFamily="34" charset="0"/>
              <a:buChar char="•"/>
            </a:pPr>
            <a:r>
              <a:rPr lang="en-US" dirty="0"/>
              <a:t>HTML is increasingly used as the basis of stand-alone applications that use a GUI (Graphical User Interface). </a:t>
            </a:r>
            <a:r>
              <a:rPr lang="en-US" dirty="0" err="1"/>
              <a:t>Eg</a:t>
            </a:r>
            <a:r>
              <a:rPr lang="en-US" dirty="0"/>
              <a:t>., an online Calculator with input fields.</a:t>
            </a:r>
          </a:p>
        </p:txBody>
      </p:sp>
    </p:spTree>
    <p:extLst>
      <p:ext uri="{BB962C8B-B14F-4D97-AF65-F5344CB8AC3E}">
        <p14:creationId xmlns:p14="http://schemas.microsoft.com/office/powerpoint/2010/main" val="367692478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F88726-5625-4DF7-9B5A-2E755E6313E9}"/>
              </a:ext>
            </a:extLst>
          </p:cNvPr>
          <p:cNvSpPr>
            <a:spLocks noGrp="1"/>
          </p:cNvSpPr>
          <p:nvPr>
            <p:ph type="title"/>
          </p:nvPr>
        </p:nvSpPr>
        <p:spPr/>
        <p:txBody>
          <a:bodyPr/>
          <a:lstStyle/>
          <a:p>
            <a:r>
              <a:rPr lang="en-US" dirty="0"/>
              <a:t>Table Code with Caption &amp; Col Spacing</a:t>
            </a:r>
          </a:p>
        </p:txBody>
      </p:sp>
      <p:sp>
        <p:nvSpPr>
          <p:cNvPr id="3" name="Content Placeholder 2">
            <a:extLst>
              <a:ext uri="{FF2B5EF4-FFF2-40B4-BE49-F238E27FC236}">
                <a16:creationId xmlns:a16="http://schemas.microsoft.com/office/drawing/2014/main" id="{2F737E82-2B81-4881-8D4B-5FE236C70BD5}"/>
              </a:ext>
            </a:extLst>
          </p:cNvPr>
          <p:cNvSpPr>
            <a:spLocks noGrp="1"/>
          </p:cNvSpPr>
          <p:nvPr>
            <p:ph idx="1"/>
          </p:nvPr>
        </p:nvSpPr>
        <p:spPr/>
        <p:txBody>
          <a:bodyPr>
            <a:normAutofit/>
          </a:bodyPr>
          <a:lstStyle/>
          <a:p>
            <a:pPr>
              <a:lnSpc>
                <a:spcPct val="20000"/>
              </a:lnSpc>
            </a:pPr>
            <a:endParaRPr lang="en-US" dirty="0"/>
          </a:p>
          <a:p>
            <a:pPr>
              <a:lnSpc>
                <a:spcPct val="20000"/>
              </a:lnSpc>
            </a:pPr>
            <a:r>
              <a:rPr lang="en-US" dirty="0"/>
              <a:t>&lt;html&gt;</a:t>
            </a:r>
          </a:p>
          <a:p>
            <a:pPr>
              <a:lnSpc>
                <a:spcPct val="20000"/>
              </a:lnSpc>
            </a:pPr>
            <a:r>
              <a:rPr lang="en-US" dirty="0"/>
              <a:t>&lt;body&gt;</a:t>
            </a:r>
          </a:p>
          <a:p>
            <a:pPr>
              <a:lnSpc>
                <a:spcPct val="20000"/>
              </a:lnSpc>
            </a:pPr>
            <a:r>
              <a:rPr lang="en-US" dirty="0"/>
              <a:t>&lt;table border="1"&gt;</a:t>
            </a:r>
          </a:p>
          <a:p>
            <a:pPr>
              <a:lnSpc>
                <a:spcPct val="20000"/>
              </a:lnSpc>
            </a:pPr>
            <a:r>
              <a:rPr lang="en-US" dirty="0"/>
              <a:t>&lt;caption&gt;My Caption&lt;/caption&gt;</a:t>
            </a:r>
          </a:p>
          <a:p>
            <a:pPr>
              <a:lnSpc>
                <a:spcPct val="20000"/>
              </a:lnSpc>
            </a:pPr>
            <a:r>
              <a:rPr lang="en-US" dirty="0"/>
              <a:t>&lt;</a:t>
            </a:r>
            <a:r>
              <a:rPr lang="en-US" dirty="0" err="1"/>
              <a:t>tr</a:t>
            </a:r>
            <a:r>
              <a:rPr lang="en-US" dirty="0"/>
              <a:t>&gt;</a:t>
            </a:r>
          </a:p>
          <a:p>
            <a:pPr>
              <a:lnSpc>
                <a:spcPct val="20000"/>
              </a:lnSpc>
            </a:pPr>
            <a:r>
              <a:rPr lang="en-US" dirty="0"/>
              <a:t>&lt;td&gt;Milk&lt;/td&gt;</a:t>
            </a:r>
          </a:p>
          <a:p>
            <a:pPr>
              <a:lnSpc>
                <a:spcPct val="20000"/>
              </a:lnSpc>
            </a:pPr>
            <a:r>
              <a:rPr lang="en-US" dirty="0"/>
              <a:t>&lt;td&gt;Tea&lt;/td&gt;</a:t>
            </a:r>
          </a:p>
          <a:p>
            <a:pPr>
              <a:lnSpc>
                <a:spcPct val="20000"/>
              </a:lnSpc>
            </a:pPr>
            <a:r>
              <a:rPr lang="en-US" dirty="0"/>
              <a:t>&lt;/</a:t>
            </a:r>
            <a:r>
              <a:rPr lang="en-US" dirty="0" err="1"/>
              <a:t>tr</a:t>
            </a:r>
            <a:r>
              <a:rPr lang="en-US" dirty="0"/>
              <a:t>&gt;</a:t>
            </a:r>
          </a:p>
          <a:p>
            <a:pPr>
              <a:lnSpc>
                <a:spcPct val="20000"/>
              </a:lnSpc>
            </a:pPr>
            <a:r>
              <a:rPr lang="en-US" dirty="0"/>
              <a:t>&lt;</a:t>
            </a:r>
            <a:r>
              <a:rPr lang="en-US" dirty="0" err="1"/>
              <a:t>tr</a:t>
            </a:r>
            <a:r>
              <a:rPr lang="en-US" dirty="0"/>
              <a:t>&gt;</a:t>
            </a:r>
          </a:p>
          <a:p>
            <a:pPr>
              <a:lnSpc>
                <a:spcPct val="20000"/>
              </a:lnSpc>
            </a:pPr>
            <a:r>
              <a:rPr lang="en-US" dirty="0"/>
              <a:t>&lt;td&gt;&lt;/td&gt;</a:t>
            </a:r>
          </a:p>
          <a:p>
            <a:pPr>
              <a:lnSpc>
                <a:spcPct val="20000"/>
              </a:lnSpc>
            </a:pPr>
            <a:r>
              <a:rPr lang="en-US" dirty="0"/>
              <a:t>&lt;td&gt;Coffee&lt;/td&gt;</a:t>
            </a:r>
          </a:p>
          <a:p>
            <a:pPr>
              <a:lnSpc>
                <a:spcPct val="20000"/>
              </a:lnSpc>
            </a:pPr>
            <a:r>
              <a:rPr lang="en-US" dirty="0"/>
              <a:t>&lt;/</a:t>
            </a:r>
            <a:r>
              <a:rPr lang="en-US" dirty="0" err="1"/>
              <a:t>tr</a:t>
            </a:r>
            <a:r>
              <a:rPr lang="en-US" dirty="0"/>
              <a:t>&gt;</a:t>
            </a:r>
          </a:p>
          <a:p>
            <a:pPr>
              <a:lnSpc>
                <a:spcPct val="20000"/>
              </a:lnSpc>
            </a:pPr>
            <a:r>
              <a:rPr lang="en-US" dirty="0"/>
              <a:t>&lt;/table&gt;</a:t>
            </a:r>
          </a:p>
          <a:p>
            <a:pPr>
              <a:lnSpc>
                <a:spcPct val="20000"/>
              </a:lnSpc>
            </a:pPr>
            <a:r>
              <a:rPr lang="en-US" dirty="0"/>
              <a:t>&lt;/body&gt;</a:t>
            </a:r>
          </a:p>
          <a:p>
            <a:pPr>
              <a:lnSpc>
                <a:spcPct val="20000"/>
              </a:lnSpc>
            </a:pPr>
            <a:r>
              <a:rPr lang="en-US" dirty="0"/>
              <a:t>&lt;/html&gt;</a:t>
            </a:r>
          </a:p>
          <a:p>
            <a:pPr>
              <a:lnSpc>
                <a:spcPct val="20000"/>
              </a:lnSpc>
            </a:pPr>
            <a:endParaRPr lang="en-US" dirty="0"/>
          </a:p>
        </p:txBody>
      </p:sp>
      <p:pic>
        <p:nvPicPr>
          <p:cNvPr id="4" name="Picture 4">
            <a:extLst>
              <a:ext uri="{FF2B5EF4-FFF2-40B4-BE49-F238E27FC236}">
                <a16:creationId xmlns:a16="http://schemas.microsoft.com/office/drawing/2014/main" id="{03EB522F-5C8A-4128-98E4-7F1FFB5774F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34798" y="2215198"/>
            <a:ext cx="2934653" cy="24017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84935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0BD4F3-1210-4CD2-A815-1089191DF8A9}"/>
              </a:ext>
            </a:extLst>
          </p:cNvPr>
          <p:cNvSpPr>
            <a:spLocks noGrp="1"/>
          </p:cNvSpPr>
          <p:nvPr>
            <p:ph type="title"/>
          </p:nvPr>
        </p:nvSpPr>
        <p:spPr/>
        <p:txBody>
          <a:bodyPr/>
          <a:lstStyle/>
          <a:p>
            <a:r>
              <a:rPr lang="en-US" dirty="0"/>
              <a:t>Cell padding, Image &amp; Back color Code</a:t>
            </a:r>
          </a:p>
        </p:txBody>
      </p:sp>
      <p:sp>
        <p:nvSpPr>
          <p:cNvPr id="3" name="Content Placeholder 2">
            <a:extLst>
              <a:ext uri="{FF2B5EF4-FFF2-40B4-BE49-F238E27FC236}">
                <a16:creationId xmlns:a16="http://schemas.microsoft.com/office/drawing/2014/main" id="{EC7B7D61-CE27-49D8-8613-811B5C707730}"/>
              </a:ext>
            </a:extLst>
          </p:cNvPr>
          <p:cNvSpPr>
            <a:spLocks noGrp="1"/>
          </p:cNvSpPr>
          <p:nvPr>
            <p:ph idx="1"/>
          </p:nvPr>
        </p:nvSpPr>
        <p:spPr/>
        <p:txBody>
          <a:bodyPr>
            <a:normAutofit/>
          </a:bodyPr>
          <a:lstStyle/>
          <a:p>
            <a:pPr>
              <a:lnSpc>
                <a:spcPct val="20000"/>
              </a:lnSpc>
            </a:pPr>
            <a:endParaRPr lang="en-US" dirty="0"/>
          </a:p>
          <a:p>
            <a:pPr>
              <a:lnSpc>
                <a:spcPct val="20000"/>
              </a:lnSpc>
            </a:pPr>
            <a:r>
              <a:rPr lang="en-US" dirty="0"/>
              <a:t>&lt;html&gt;&lt;body&gt;</a:t>
            </a:r>
          </a:p>
          <a:p>
            <a:pPr>
              <a:lnSpc>
                <a:spcPct val="20000"/>
              </a:lnSpc>
            </a:pPr>
            <a:r>
              <a:rPr lang="en-US" dirty="0"/>
              <a:t>&lt;h3&gt;Without </a:t>
            </a:r>
            <a:r>
              <a:rPr lang="en-US" dirty="0" err="1"/>
              <a:t>cellpadding</a:t>
            </a:r>
            <a:r>
              <a:rPr lang="en-US" dirty="0"/>
              <a:t>:&lt;/h3&gt;</a:t>
            </a:r>
          </a:p>
          <a:p>
            <a:pPr>
              <a:lnSpc>
                <a:spcPct val="20000"/>
              </a:lnSpc>
            </a:pPr>
            <a:r>
              <a:rPr lang="en-US" dirty="0"/>
              <a:t>&lt;table border="2" </a:t>
            </a:r>
            <a:r>
              <a:rPr lang="en-US" dirty="0" err="1"/>
              <a:t>bgcolor</a:t>
            </a:r>
            <a:r>
              <a:rPr lang="en-US" dirty="0"/>
              <a:t>="green"&gt;</a:t>
            </a:r>
          </a:p>
          <a:p>
            <a:pPr>
              <a:lnSpc>
                <a:spcPct val="20000"/>
              </a:lnSpc>
            </a:pPr>
            <a:r>
              <a:rPr lang="en-US" dirty="0"/>
              <a:t>&lt;</a:t>
            </a:r>
            <a:r>
              <a:rPr lang="en-US" dirty="0" err="1"/>
              <a:t>tr</a:t>
            </a:r>
            <a:r>
              <a:rPr lang="en-US" dirty="0"/>
              <a:t>&gt; &lt;td&gt;Jones&lt;/td&gt;</a:t>
            </a:r>
          </a:p>
          <a:p>
            <a:pPr>
              <a:lnSpc>
                <a:spcPct val="20000"/>
              </a:lnSpc>
            </a:pPr>
            <a:r>
              <a:rPr lang="en-US" dirty="0"/>
              <a:t>&lt;td&gt;Smith&lt;/td&gt;&lt;/</a:t>
            </a:r>
            <a:r>
              <a:rPr lang="en-US" dirty="0" err="1"/>
              <a:t>tr</a:t>
            </a:r>
            <a:r>
              <a:rPr lang="en-US" dirty="0"/>
              <a:t>&gt; </a:t>
            </a:r>
          </a:p>
          <a:p>
            <a:pPr>
              <a:lnSpc>
                <a:spcPct val="20000"/>
              </a:lnSpc>
            </a:pPr>
            <a:r>
              <a:rPr lang="en-US" dirty="0"/>
              <a:t>&lt;</a:t>
            </a:r>
            <a:r>
              <a:rPr lang="en-US" dirty="0" err="1"/>
              <a:t>tr</a:t>
            </a:r>
            <a:r>
              <a:rPr lang="en-US" dirty="0"/>
              <a:t>&gt; &lt;td&gt;Hayes&lt;/td&gt;</a:t>
            </a:r>
          </a:p>
          <a:p>
            <a:pPr>
              <a:lnSpc>
                <a:spcPct val="20000"/>
              </a:lnSpc>
            </a:pPr>
            <a:r>
              <a:rPr lang="en-US" dirty="0"/>
              <a:t>&lt;td&gt;Jackson&lt;/td&gt;&lt;/</a:t>
            </a:r>
            <a:r>
              <a:rPr lang="en-US" dirty="0" err="1"/>
              <a:t>tr</a:t>
            </a:r>
            <a:r>
              <a:rPr lang="en-US" dirty="0"/>
              <a:t>&gt;&lt;/table&gt;</a:t>
            </a:r>
          </a:p>
          <a:p>
            <a:pPr>
              <a:lnSpc>
                <a:spcPct val="20000"/>
              </a:lnSpc>
            </a:pPr>
            <a:r>
              <a:rPr lang="en-US" dirty="0"/>
              <a:t>&lt;h4&gt;With </a:t>
            </a:r>
            <a:r>
              <a:rPr lang="en-US" dirty="0" err="1"/>
              <a:t>cellpadding</a:t>
            </a:r>
            <a:r>
              <a:rPr lang="en-US" dirty="0"/>
              <a:t>:&lt;/h4&gt;</a:t>
            </a:r>
          </a:p>
          <a:p>
            <a:pPr>
              <a:lnSpc>
                <a:spcPct val="20000"/>
              </a:lnSpc>
            </a:pPr>
            <a:r>
              <a:rPr lang="en-US" dirty="0"/>
              <a:t>&lt;table border="8" </a:t>
            </a:r>
          </a:p>
          <a:p>
            <a:pPr>
              <a:lnSpc>
                <a:spcPct val="20000"/>
              </a:lnSpc>
            </a:pPr>
            <a:r>
              <a:rPr lang="en-US" dirty="0" err="1"/>
              <a:t>cellpadding</a:t>
            </a:r>
            <a:r>
              <a:rPr lang="en-US" dirty="0"/>
              <a:t>="10" background="file:///C:/WINDOWS/FeatherTexture.bmp"&gt;</a:t>
            </a:r>
          </a:p>
          <a:p>
            <a:pPr>
              <a:lnSpc>
                <a:spcPct val="20000"/>
              </a:lnSpc>
            </a:pPr>
            <a:r>
              <a:rPr lang="en-US" dirty="0"/>
              <a:t>&lt;</a:t>
            </a:r>
            <a:r>
              <a:rPr lang="en-US" dirty="0" err="1"/>
              <a:t>tr</a:t>
            </a:r>
            <a:r>
              <a:rPr lang="en-US" dirty="0"/>
              <a:t>&gt; &lt;td&gt;Jones&lt;/td&gt;</a:t>
            </a:r>
          </a:p>
          <a:p>
            <a:pPr>
              <a:lnSpc>
                <a:spcPct val="20000"/>
              </a:lnSpc>
            </a:pPr>
            <a:r>
              <a:rPr lang="en-US" dirty="0"/>
              <a:t>&lt;td&gt;Smith&lt;/td&gt;&lt;/</a:t>
            </a:r>
            <a:r>
              <a:rPr lang="en-US" dirty="0" err="1"/>
              <a:t>tr</a:t>
            </a:r>
            <a:r>
              <a:rPr lang="en-US" dirty="0"/>
              <a:t>&gt; </a:t>
            </a:r>
          </a:p>
          <a:p>
            <a:pPr>
              <a:lnSpc>
                <a:spcPct val="20000"/>
              </a:lnSpc>
            </a:pPr>
            <a:r>
              <a:rPr lang="en-US" dirty="0"/>
              <a:t>&lt;</a:t>
            </a:r>
            <a:r>
              <a:rPr lang="en-US" dirty="0" err="1"/>
              <a:t>tr</a:t>
            </a:r>
            <a:r>
              <a:rPr lang="en-US" dirty="0"/>
              <a:t>&gt; &lt;td&gt;Hayes&lt;/td&gt;</a:t>
            </a:r>
          </a:p>
          <a:p>
            <a:pPr>
              <a:lnSpc>
                <a:spcPct val="20000"/>
              </a:lnSpc>
            </a:pPr>
            <a:r>
              <a:rPr lang="en-US" dirty="0"/>
              <a:t>&lt;td&gt;Jackson&lt;/td&gt;&lt;/</a:t>
            </a:r>
            <a:r>
              <a:rPr lang="en-US" dirty="0" err="1"/>
              <a:t>tr</a:t>
            </a:r>
            <a:r>
              <a:rPr lang="en-US" dirty="0"/>
              <a:t>&gt;&lt;/table&gt;</a:t>
            </a:r>
          </a:p>
          <a:p>
            <a:pPr>
              <a:lnSpc>
                <a:spcPct val="20000"/>
              </a:lnSpc>
            </a:pPr>
            <a:r>
              <a:rPr lang="en-US" dirty="0"/>
              <a:t>&lt;/body&gt;&lt;/html&gt;</a:t>
            </a:r>
          </a:p>
          <a:p>
            <a:pPr>
              <a:lnSpc>
                <a:spcPct val="20000"/>
              </a:lnSpc>
            </a:pPr>
            <a:endParaRPr lang="en-US" dirty="0"/>
          </a:p>
        </p:txBody>
      </p:sp>
      <p:pic>
        <p:nvPicPr>
          <p:cNvPr id="4" name="Picture 4">
            <a:extLst>
              <a:ext uri="{FF2B5EF4-FFF2-40B4-BE49-F238E27FC236}">
                <a16:creationId xmlns:a16="http://schemas.microsoft.com/office/drawing/2014/main" id="{BCE32F0E-768D-406E-BC5E-31483AD9F8E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63390" y="1845734"/>
            <a:ext cx="2667477" cy="27832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880270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1439AC-5F9A-4450-9E1F-3AA014CE57FF}"/>
              </a:ext>
            </a:extLst>
          </p:cNvPr>
          <p:cNvSpPr>
            <a:spLocks noGrp="1"/>
          </p:cNvSpPr>
          <p:nvPr>
            <p:ph type="title"/>
          </p:nvPr>
        </p:nvSpPr>
        <p:spPr/>
        <p:txBody>
          <a:bodyPr/>
          <a:lstStyle/>
          <a:p>
            <a:r>
              <a:rPr lang="en-US" dirty="0"/>
              <a:t>HTML List Tag</a:t>
            </a:r>
          </a:p>
        </p:txBody>
      </p:sp>
      <p:sp>
        <p:nvSpPr>
          <p:cNvPr id="3" name="Content Placeholder 2">
            <a:extLst>
              <a:ext uri="{FF2B5EF4-FFF2-40B4-BE49-F238E27FC236}">
                <a16:creationId xmlns:a16="http://schemas.microsoft.com/office/drawing/2014/main" id="{C7102356-F267-426D-98B7-BE0606C2D3FD}"/>
              </a:ext>
            </a:extLst>
          </p:cNvPr>
          <p:cNvSpPr>
            <a:spLocks noGrp="1"/>
          </p:cNvSpPr>
          <p:nvPr>
            <p:ph idx="1"/>
          </p:nvPr>
        </p:nvSpPr>
        <p:spPr/>
        <p:txBody>
          <a:bodyPr/>
          <a:lstStyle/>
          <a:p>
            <a:pPr marL="234950" indent="-234950">
              <a:buFont typeface="Arial" panose="020B0604020202020204" pitchFamily="34" charset="0"/>
              <a:buChar char="•"/>
            </a:pPr>
            <a:r>
              <a:rPr lang="en-US" dirty="0"/>
              <a:t>Lists provide methods to show item or element sequences in document content. There are three main types of lists:-&gt;</a:t>
            </a:r>
          </a:p>
          <a:p>
            <a:pPr marL="234950" indent="-234950">
              <a:buFont typeface="Arial" panose="020B0604020202020204" pitchFamily="34" charset="0"/>
              <a:buChar char="•"/>
            </a:pPr>
            <a:endParaRPr lang="en-US" dirty="0"/>
          </a:p>
          <a:p>
            <a:pPr marL="635508" lvl="1" indent="-342900">
              <a:buFont typeface="+mj-lt"/>
              <a:buAutoNum type="arabicPeriod"/>
            </a:pPr>
            <a:r>
              <a:rPr lang="en-US" b="1" dirty="0"/>
              <a:t>Unordered lists:-</a:t>
            </a:r>
            <a:r>
              <a:rPr lang="en-US" dirty="0"/>
              <a:t>unordered lists are bulleted</a:t>
            </a:r>
          </a:p>
          <a:p>
            <a:pPr marL="635508" lvl="1" indent="-342900">
              <a:buFont typeface="+mj-lt"/>
              <a:buAutoNum type="arabicPeriod"/>
            </a:pPr>
            <a:r>
              <a:rPr lang="en-US" b="1" dirty="0"/>
              <a:t>Ordered lists:- </a:t>
            </a:r>
            <a:r>
              <a:rPr lang="en-US" dirty="0"/>
              <a:t>Ordered lists are numbered</a:t>
            </a:r>
          </a:p>
          <a:p>
            <a:pPr marL="635508" lvl="1" indent="-342900">
              <a:buFont typeface="+mj-lt"/>
              <a:buAutoNum type="arabicPeriod"/>
            </a:pPr>
            <a:r>
              <a:rPr lang="en-US" b="1" dirty="0"/>
              <a:t>Definition lists:- </a:t>
            </a:r>
            <a:r>
              <a:rPr lang="en-US" dirty="0"/>
              <a:t>Used to create a definition list </a:t>
            </a:r>
          </a:p>
          <a:p>
            <a:endParaRPr lang="en-US" dirty="0"/>
          </a:p>
        </p:txBody>
      </p:sp>
    </p:spTree>
    <p:extLst>
      <p:ext uri="{BB962C8B-B14F-4D97-AF65-F5344CB8AC3E}">
        <p14:creationId xmlns:p14="http://schemas.microsoft.com/office/powerpoint/2010/main" val="422954642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38528A-1BE0-425B-A923-1662D2D4E06A}"/>
              </a:ext>
            </a:extLst>
          </p:cNvPr>
          <p:cNvSpPr>
            <a:spLocks noGrp="1"/>
          </p:cNvSpPr>
          <p:nvPr>
            <p:ph type="title"/>
          </p:nvPr>
        </p:nvSpPr>
        <p:spPr/>
        <p:txBody>
          <a:bodyPr/>
          <a:lstStyle/>
          <a:p>
            <a:r>
              <a:rPr lang="en-US" dirty="0"/>
              <a:t>List Tags</a:t>
            </a:r>
          </a:p>
        </p:txBody>
      </p:sp>
      <p:graphicFrame>
        <p:nvGraphicFramePr>
          <p:cNvPr id="4" name="Content Placeholder 3">
            <a:extLst>
              <a:ext uri="{FF2B5EF4-FFF2-40B4-BE49-F238E27FC236}">
                <a16:creationId xmlns:a16="http://schemas.microsoft.com/office/drawing/2014/main" id="{644918A0-ACEB-49F1-B3CA-D2329315C66D}"/>
              </a:ext>
            </a:extLst>
          </p:cNvPr>
          <p:cNvGraphicFramePr>
            <a:graphicFrameLocks noGrp="1"/>
          </p:cNvGraphicFramePr>
          <p:nvPr>
            <p:ph idx="1"/>
            <p:extLst>
              <p:ext uri="{D42A27DB-BD31-4B8C-83A1-F6EECF244321}">
                <p14:modId xmlns:p14="http://schemas.microsoft.com/office/powerpoint/2010/main" val="658643982"/>
              </p:ext>
            </p:extLst>
          </p:nvPr>
        </p:nvGraphicFramePr>
        <p:xfrm>
          <a:off x="1096963" y="1846263"/>
          <a:ext cx="10058400" cy="2225040"/>
        </p:xfrm>
        <a:graphic>
          <a:graphicData uri="http://schemas.openxmlformats.org/drawingml/2006/table">
            <a:tbl>
              <a:tblPr firstRow="1" bandRow="1">
                <a:tableStyleId>{5940675A-B579-460E-94D1-54222C63F5DA}</a:tableStyleId>
              </a:tblPr>
              <a:tblGrid>
                <a:gridCol w="1147473">
                  <a:extLst>
                    <a:ext uri="{9D8B030D-6E8A-4147-A177-3AD203B41FA5}">
                      <a16:colId xmlns:a16="http://schemas.microsoft.com/office/drawing/2014/main" val="4073296236"/>
                    </a:ext>
                  </a:extLst>
                </a:gridCol>
                <a:gridCol w="8910927">
                  <a:extLst>
                    <a:ext uri="{9D8B030D-6E8A-4147-A177-3AD203B41FA5}">
                      <a16:colId xmlns:a16="http://schemas.microsoft.com/office/drawing/2014/main" val="3783106035"/>
                    </a:ext>
                  </a:extLst>
                </a:gridCol>
              </a:tblGrid>
              <a:tr h="370840">
                <a:tc>
                  <a:txBody>
                    <a:bodyPr/>
                    <a:lstStyle/>
                    <a:p>
                      <a:r>
                        <a:rPr lang="en-US" dirty="0"/>
                        <a:t>&lt;LI&gt;</a:t>
                      </a:r>
                    </a:p>
                  </a:txBody>
                  <a:tcPr/>
                </a:tc>
                <a:tc>
                  <a:txBody>
                    <a:bodyPr/>
                    <a:lstStyle/>
                    <a:p>
                      <a:r>
                        <a:rPr lang="en-US" altLang="en-US" sz="1800" dirty="0">
                          <a:solidFill>
                            <a:srgbClr val="000000"/>
                          </a:solidFill>
                          <a:latin typeface="Arial" panose="020B0604020202020204" pitchFamily="34" charset="0"/>
                        </a:rPr>
                        <a:t>&lt;LI&gt; is an empty tag, it is used for representing the list items</a:t>
                      </a:r>
                      <a:endParaRPr lang="en-US" dirty="0"/>
                    </a:p>
                  </a:txBody>
                  <a:tcPr/>
                </a:tc>
                <a:extLst>
                  <a:ext uri="{0D108BD9-81ED-4DB2-BD59-A6C34878D82A}">
                    <a16:rowId xmlns:a16="http://schemas.microsoft.com/office/drawing/2014/main" val="1666964017"/>
                  </a:ext>
                </a:extLst>
              </a:tr>
              <a:tr h="370840">
                <a:tc>
                  <a:txBody>
                    <a:bodyPr/>
                    <a:lstStyle/>
                    <a:p>
                      <a:r>
                        <a:rPr lang="en-US" dirty="0"/>
                        <a:t>&lt;OL&gt;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1800" dirty="0">
                          <a:solidFill>
                            <a:srgbClr val="000000"/>
                          </a:solidFill>
                          <a:latin typeface="Arial" panose="020B0604020202020204" pitchFamily="34" charset="0"/>
                        </a:rPr>
                        <a:t>Ordered list</a:t>
                      </a:r>
                      <a:endParaRPr lang="en-US" altLang="en-US" sz="1600" dirty="0"/>
                    </a:p>
                  </a:txBody>
                  <a:tcPr/>
                </a:tc>
                <a:extLst>
                  <a:ext uri="{0D108BD9-81ED-4DB2-BD59-A6C34878D82A}">
                    <a16:rowId xmlns:a16="http://schemas.microsoft.com/office/drawing/2014/main" val="284406626"/>
                  </a:ext>
                </a:extLst>
              </a:tr>
              <a:tr h="370840">
                <a:tc>
                  <a:txBody>
                    <a:bodyPr/>
                    <a:lstStyle/>
                    <a:p>
                      <a:r>
                        <a:rPr lang="en-US" dirty="0"/>
                        <a:t>&lt;UL&gt;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1800" dirty="0">
                          <a:solidFill>
                            <a:srgbClr val="000000"/>
                          </a:solidFill>
                          <a:latin typeface="Arial" panose="020B0604020202020204" pitchFamily="34" charset="0"/>
                        </a:rPr>
                        <a:t>Unordered list</a:t>
                      </a:r>
                      <a:endParaRPr lang="en-US" altLang="en-US" sz="1600" dirty="0"/>
                    </a:p>
                  </a:txBody>
                  <a:tcPr/>
                </a:tc>
                <a:extLst>
                  <a:ext uri="{0D108BD9-81ED-4DB2-BD59-A6C34878D82A}">
                    <a16:rowId xmlns:a16="http://schemas.microsoft.com/office/drawing/2014/main" val="4073300997"/>
                  </a:ext>
                </a:extLst>
              </a:tr>
              <a:tr h="370840">
                <a:tc>
                  <a:txBody>
                    <a:bodyPr/>
                    <a:lstStyle/>
                    <a:p>
                      <a:r>
                        <a:rPr lang="en-US" dirty="0"/>
                        <a:t>&lt;DL&gt;</a:t>
                      </a:r>
                    </a:p>
                  </a:txBody>
                  <a:tcPr/>
                </a:tc>
                <a:tc>
                  <a:txBody>
                    <a:bodyPr/>
                    <a:lstStyle/>
                    <a:p>
                      <a:r>
                        <a:rPr lang="en-US" dirty="0"/>
                        <a:t>Defines a definition list</a:t>
                      </a:r>
                    </a:p>
                  </a:txBody>
                  <a:tcPr/>
                </a:tc>
                <a:extLst>
                  <a:ext uri="{0D108BD9-81ED-4DB2-BD59-A6C34878D82A}">
                    <a16:rowId xmlns:a16="http://schemas.microsoft.com/office/drawing/2014/main" val="1638896164"/>
                  </a:ext>
                </a:extLst>
              </a:tr>
              <a:tr h="370840">
                <a:tc>
                  <a:txBody>
                    <a:bodyPr/>
                    <a:lstStyle/>
                    <a:p>
                      <a:r>
                        <a:rPr lang="en-US" dirty="0"/>
                        <a:t>&lt;DT&gt;</a:t>
                      </a:r>
                    </a:p>
                  </a:txBody>
                  <a:tcPr/>
                </a:tc>
                <a:tc>
                  <a:txBody>
                    <a:bodyPr/>
                    <a:lstStyle/>
                    <a:p>
                      <a:r>
                        <a:rPr lang="en-US" dirty="0"/>
                        <a:t>Defines a term (an item) in a definition list</a:t>
                      </a:r>
                    </a:p>
                  </a:txBody>
                  <a:tcPr/>
                </a:tc>
                <a:extLst>
                  <a:ext uri="{0D108BD9-81ED-4DB2-BD59-A6C34878D82A}">
                    <a16:rowId xmlns:a16="http://schemas.microsoft.com/office/drawing/2014/main" val="720722299"/>
                  </a:ext>
                </a:extLst>
              </a:tr>
              <a:tr h="370840">
                <a:tc>
                  <a:txBody>
                    <a:bodyPr/>
                    <a:lstStyle/>
                    <a:p>
                      <a:r>
                        <a:rPr lang="en-US" dirty="0"/>
                        <a:t>&lt;DD&gt;</a:t>
                      </a:r>
                    </a:p>
                  </a:txBody>
                  <a:tcPr/>
                </a:tc>
                <a:tc>
                  <a:txBody>
                    <a:bodyPr/>
                    <a:lstStyle/>
                    <a:p>
                      <a:r>
                        <a:rPr lang="en-US" dirty="0"/>
                        <a:t>Defines a description of a term in a definition list</a:t>
                      </a:r>
                    </a:p>
                  </a:txBody>
                  <a:tcPr/>
                </a:tc>
                <a:extLst>
                  <a:ext uri="{0D108BD9-81ED-4DB2-BD59-A6C34878D82A}">
                    <a16:rowId xmlns:a16="http://schemas.microsoft.com/office/drawing/2014/main" val="4181245235"/>
                  </a:ext>
                </a:extLst>
              </a:tr>
            </a:tbl>
          </a:graphicData>
        </a:graphic>
      </p:graphicFrame>
    </p:spTree>
    <p:extLst>
      <p:ext uri="{BB962C8B-B14F-4D97-AF65-F5344CB8AC3E}">
        <p14:creationId xmlns:p14="http://schemas.microsoft.com/office/powerpoint/2010/main" val="224251030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A0B04C-C8C1-481E-88AB-1D4177074626}"/>
              </a:ext>
            </a:extLst>
          </p:cNvPr>
          <p:cNvSpPr>
            <a:spLocks noGrp="1"/>
          </p:cNvSpPr>
          <p:nvPr>
            <p:ph type="title"/>
          </p:nvPr>
        </p:nvSpPr>
        <p:spPr/>
        <p:txBody>
          <a:bodyPr/>
          <a:lstStyle/>
          <a:p>
            <a:r>
              <a:rPr lang="en-US" dirty="0"/>
              <a:t>Unordered List</a:t>
            </a:r>
          </a:p>
        </p:txBody>
      </p:sp>
      <p:sp>
        <p:nvSpPr>
          <p:cNvPr id="3" name="Content Placeholder 2">
            <a:extLst>
              <a:ext uri="{FF2B5EF4-FFF2-40B4-BE49-F238E27FC236}">
                <a16:creationId xmlns:a16="http://schemas.microsoft.com/office/drawing/2014/main" id="{2429636D-5F64-4534-9A78-36F6757D8373}"/>
              </a:ext>
            </a:extLst>
          </p:cNvPr>
          <p:cNvSpPr>
            <a:spLocks noGrp="1"/>
          </p:cNvSpPr>
          <p:nvPr>
            <p:ph idx="1"/>
          </p:nvPr>
        </p:nvSpPr>
        <p:spPr/>
        <p:txBody>
          <a:bodyPr/>
          <a:lstStyle/>
          <a:p>
            <a:pPr marL="234950" indent="-234950">
              <a:buFont typeface="Arial" panose="020B0604020202020204" pitchFamily="34" charset="0"/>
              <a:buChar char="•"/>
            </a:pPr>
            <a:r>
              <a:rPr lang="en-US" dirty="0"/>
              <a:t>TYPE attribute to the &lt;UL&gt; tag to show different bullets like:-</a:t>
            </a:r>
          </a:p>
          <a:p>
            <a:pPr marL="749808" lvl="1" indent="-457200">
              <a:buFont typeface="+mj-lt"/>
              <a:buAutoNum type="arabicPeriod"/>
            </a:pPr>
            <a:r>
              <a:rPr lang="en-US" dirty="0"/>
              <a:t>Disc</a:t>
            </a:r>
          </a:p>
          <a:p>
            <a:pPr marL="749808" lvl="1" indent="-457200">
              <a:buFont typeface="+mj-lt"/>
              <a:buAutoNum type="arabicPeriod"/>
            </a:pPr>
            <a:r>
              <a:rPr lang="en-US" dirty="0"/>
              <a:t>Circle</a:t>
            </a:r>
          </a:p>
          <a:p>
            <a:pPr marL="749808" lvl="1" indent="-457200">
              <a:buFont typeface="+mj-lt"/>
              <a:buAutoNum type="arabicPeriod"/>
            </a:pPr>
            <a:r>
              <a:rPr lang="en-US" dirty="0"/>
              <a:t>Square</a:t>
            </a:r>
          </a:p>
          <a:p>
            <a:r>
              <a:rPr lang="en-US" b="1" dirty="0"/>
              <a:t>&lt;</a:t>
            </a:r>
            <a:r>
              <a:rPr lang="en-US" b="1" dirty="0" err="1"/>
              <a:t>ul</a:t>
            </a:r>
            <a:r>
              <a:rPr lang="en-US" b="1" dirty="0"/>
              <a:t> Type =“disc”&gt;…..&lt;/</a:t>
            </a:r>
            <a:r>
              <a:rPr lang="en-US" b="1" dirty="0" err="1"/>
              <a:t>ul</a:t>
            </a:r>
            <a:r>
              <a:rPr lang="en-US" b="1" dirty="0"/>
              <a:t>&gt;</a:t>
            </a:r>
          </a:p>
          <a:p>
            <a:endParaRPr lang="en-US" dirty="0"/>
          </a:p>
          <a:p>
            <a:pPr marL="234950" indent="-234950">
              <a:buFont typeface="Arial" panose="020B0604020202020204" pitchFamily="34" charset="0"/>
              <a:buChar char="•"/>
            </a:pPr>
            <a:r>
              <a:rPr lang="en-US" dirty="0"/>
              <a:t>The attribute TYPE can also be used with &lt;LI&gt; element. </a:t>
            </a:r>
          </a:p>
          <a:p>
            <a:endParaRPr lang="en-US" dirty="0"/>
          </a:p>
          <a:p>
            <a:endParaRPr lang="en-US" dirty="0"/>
          </a:p>
        </p:txBody>
      </p:sp>
    </p:spTree>
    <p:extLst>
      <p:ext uri="{BB962C8B-B14F-4D97-AF65-F5344CB8AC3E}">
        <p14:creationId xmlns:p14="http://schemas.microsoft.com/office/powerpoint/2010/main" val="87801963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0ABFE-1B65-424E-8965-616EA53C5777}"/>
              </a:ext>
            </a:extLst>
          </p:cNvPr>
          <p:cNvSpPr>
            <a:spLocks noGrp="1"/>
          </p:cNvSpPr>
          <p:nvPr>
            <p:ph type="title"/>
          </p:nvPr>
        </p:nvSpPr>
        <p:spPr/>
        <p:txBody>
          <a:bodyPr/>
          <a:lstStyle/>
          <a:p>
            <a:r>
              <a:rPr lang="en-US" dirty="0"/>
              <a:t>Code &amp; Result of the Unordered List </a:t>
            </a:r>
          </a:p>
        </p:txBody>
      </p:sp>
      <p:sp>
        <p:nvSpPr>
          <p:cNvPr id="3" name="Content Placeholder 2">
            <a:extLst>
              <a:ext uri="{FF2B5EF4-FFF2-40B4-BE49-F238E27FC236}">
                <a16:creationId xmlns:a16="http://schemas.microsoft.com/office/drawing/2014/main" id="{C62C6662-C4AC-4351-9A49-A467EA3EF068}"/>
              </a:ext>
            </a:extLst>
          </p:cNvPr>
          <p:cNvSpPr>
            <a:spLocks noGrp="1"/>
          </p:cNvSpPr>
          <p:nvPr>
            <p:ph idx="1"/>
          </p:nvPr>
        </p:nvSpPr>
        <p:spPr/>
        <p:txBody>
          <a:bodyPr>
            <a:normAutofit/>
          </a:bodyPr>
          <a:lstStyle/>
          <a:p>
            <a:pPr>
              <a:lnSpc>
                <a:spcPct val="20000"/>
              </a:lnSpc>
            </a:pPr>
            <a:r>
              <a:rPr lang="en-US" dirty="0"/>
              <a:t>&lt;html&gt;&lt;body&gt;</a:t>
            </a:r>
          </a:p>
          <a:p>
            <a:pPr>
              <a:lnSpc>
                <a:spcPct val="20000"/>
              </a:lnSpc>
            </a:pPr>
            <a:r>
              <a:rPr lang="en-US" dirty="0"/>
              <a:t>&lt;h4&gt;Disc bullets list:&lt;/h4&gt;</a:t>
            </a:r>
          </a:p>
          <a:p>
            <a:pPr>
              <a:lnSpc>
                <a:spcPct val="20000"/>
              </a:lnSpc>
            </a:pPr>
            <a:r>
              <a:rPr lang="en-US" dirty="0"/>
              <a:t>&lt;</a:t>
            </a:r>
            <a:r>
              <a:rPr lang="en-US" dirty="0" err="1"/>
              <a:t>ul</a:t>
            </a:r>
            <a:r>
              <a:rPr lang="en-US" dirty="0"/>
              <a:t> type="disc"&gt; &lt;li&gt;Jones&lt;/li&gt;</a:t>
            </a:r>
          </a:p>
          <a:p>
            <a:pPr>
              <a:lnSpc>
                <a:spcPct val="20000"/>
              </a:lnSpc>
            </a:pPr>
            <a:r>
              <a:rPr lang="en-US" dirty="0"/>
              <a:t>&lt;li&gt;Smith&lt;/li&gt;</a:t>
            </a:r>
          </a:p>
          <a:p>
            <a:pPr>
              <a:lnSpc>
                <a:spcPct val="20000"/>
              </a:lnSpc>
            </a:pPr>
            <a:r>
              <a:rPr lang="en-US" dirty="0"/>
              <a:t>&lt;li&gt;Hayes&lt;/li&gt;</a:t>
            </a:r>
          </a:p>
          <a:p>
            <a:pPr>
              <a:lnSpc>
                <a:spcPct val="20000"/>
              </a:lnSpc>
            </a:pPr>
            <a:r>
              <a:rPr lang="en-US" dirty="0"/>
              <a:t>&lt;li&gt;Jackson&lt;/li&gt;&lt;/</a:t>
            </a:r>
            <a:r>
              <a:rPr lang="en-US" dirty="0" err="1"/>
              <a:t>ul</a:t>
            </a:r>
            <a:r>
              <a:rPr lang="en-US" dirty="0"/>
              <a:t>&gt; </a:t>
            </a:r>
          </a:p>
          <a:p>
            <a:pPr>
              <a:lnSpc>
                <a:spcPct val="20000"/>
              </a:lnSpc>
            </a:pPr>
            <a:r>
              <a:rPr lang="en-US" dirty="0"/>
              <a:t>&lt;h4&gt;Circle bullets list:&lt;/h4&gt;</a:t>
            </a:r>
          </a:p>
          <a:p>
            <a:pPr>
              <a:lnSpc>
                <a:spcPct val="20000"/>
              </a:lnSpc>
            </a:pPr>
            <a:r>
              <a:rPr lang="en-US" dirty="0"/>
              <a:t>&lt;</a:t>
            </a:r>
            <a:r>
              <a:rPr lang="en-US" dirty="0" err="1"/>
              <a:t>ul</a:t>
            </a:r>
            <a:r>
              <a:rPr lang="en-US" dirty="0"/>
              <a:t> type="circle"&gt; &lt;li&gt;Jones&lt;/li&gt;</a:t>
            </a:r>
          </a:p>
          <a:p>
            <a:pPr>
              <a:lnSpc>
                <a:spcPct val="20000"/>
              </a:lnSpc>
            </a:pPr>
            <a:r>
              <a:rPr lang="en-US" dirty="0"/>
              <a:t>&lt;li&gt;</a:t>
            </a:r>
            <a:r>
              <a:rPr lang="en-US" dirty="0" err="1"/>
              <a:t>Simth</a:t>
            </a:r>
            <a:r>
              <a:rPr lang="en-US" dirty="0"/>
              <a:t>&lt;/li&gt;</a:t>
            </a:r>
          </a:p>
          <a:p>
            <a:pPr>
              <a:lnSpc>
                <a:spcPct val="20000"/>
              </a:lnSpc>
            </a:pPr>
            <a:r>
              <a:rPr lang="en-US" dirty="0"/>
              <a:t>&lt;li&gt;Hayes&lt;/li&gt;</a:t>
            </a:r>
          </a:p>
          <a:p>
            <a:pPr>
              <a:lnSpc>
                <a:spcPct val="20000"/>
              </a:lnSpc>
            </a:pPr>
            <a:r>
              <a:rPr lang="en-US" dirty="0"/>
              <a:t>&lt;li&gt;Jackson&lt;/li&gt;&lt;/</a:t>
            </a:r>
            <a:r>
              <a:rPr lang="en-US" dirty="0" err="1"/>
              <a:t>ul</a:t>
            </a:r>
            <a:r>
              <a:rPr lang="en-US" dirty="0"/>
              <a:t>&gt; </a:t>
            </a:r>
          </a:p>
          <a:p>
            <a:pPr>
              <a:lnSpc>
                <a:spcPct val="20000"/>
              </a:lnSpc>
            </a:pPr>
            <a:r>
              <a:rPr lang="en-US" dirty="0"/>
              <a:t>&lt;h4&gt;Square bullets list:&lt;/h4&gt;</a:t>
            </a:r>
          </a:p>
          <a:p>
            <a:pPr>
              <a:lnSpc>
                <a:spcPct val="20000"/>
              </a:lnSpc>
            </a:pPr>
            <a:r>
              <a:rPr lang="en-US" dirty="0"/>
              <a:t>&lt;</a:t>
            </a:r>
            <a:r>
              <a:rPr lang="en-US" dirty="0" err="1"/>
              <a:t>ul</a:t>
            </a:r>
            <a:r>
              <a:rPr lang="en-US" dirty="0"/>
              <a:t> type="square"&gt; &lt;li&gt;Jones&lt;/li&gt;</a:t>
            </a:r>
          </a:p>
          <a:p>
            <a:pPr>
              <a:lnSpc>
                <a:spcPct val="20000"/>
              </a:lnSpc>
            </a:pPr>
            <a:r>
              <a:rPr lang="en-US" dirty="0"/>
              <a:t>&lt;li&gt;Smith&lt;/li&gt;</a:t>
            </a:r>
          </a:p>
          <a:p>
            <a:pPr>
              <a:lnSpc>
                <a:spcPct val="20000"/>
              </a:lnSpc>
            </a:pPr>
            <a:r>
              <a:rPr lang="en-US" dirty="0"/>
              <a:t>&lt;li&gt;Hayes&lt;/li&gt;</a:t>
            </a:r>
          </a:p>
          <a:p>
            <a:pPr>
              <a:lnSpc>
                <a:spcPct val="20000"/>
              </a:lnSpc>
            </a:pPr>
            <a:r>
              <a:rPr lang="en-US" dirty="0"/>
              <a:t>&lt;li&gt;Jackson&lt;/li&gt;&lt;/</a:t>
            </a:r>
            <a:r>
              <a:rPr lang="en-US" dirty="0" err="1"/>
              <a:t>ul</a:t>
            </a:r>
            <a:r>
              <a:rPr lang="en-US" dirty="0"/>
              <a:t>&gt;</a:t>
            </a:r>
          </a:p>
          <a:p>
            <a:pPr>
              <a:lnSpc>
                <a:spcPct val="20000"/>
              </a:lnSpc>
            </a:pPr>
            <a:r>
              <a:rPr lang="en-US" dirty="0"/>
              <a:t>&lt;/body&gt;&lt;/html&gt;</a:t>
            </a:r>
          </a:p>
        </p:txBody>
      </p:sp>
      <p:pic>
        <p:nvPicPr>
          <p:cNvPr id="4" name="Picture 4">
            <a:extLst>
              <a:ext uri="{FF2B5EF4-FFF2-40B4-BE49-F238E27FC236}">
                <a16:creationId xmlns:a16="http://schemas.microsoft.com/office/drawing/2014/main" id="{9DE71175-07F1-4E42-9B8C-820F4C9E343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66383" y="2169968"/>
            <a:ext cx="2324576" cy="3086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995019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AB8411-2858-4E7F-A825-CF777139A53C}"/>
              </a:ext>
            </a:extLst>
          </p:cNvPr>
          <p:cNvSpPr>
            <a:spLocks noGrp="1"/>
          </p:cNvSpPr>
          <p:nvPr>
            <p:ph type="title"/>
          </p:nvPr>
        </p:nvSpPr>
        <p:spPr/>
        <p:txBody>
          <a:bodyPr/>
          <a:lstStyle/>
          <a:p>
            <a:r>
              <a:rPr lang="en-US" dirty="0"/>
              <a:t>Ordered List</a:t>
            </a:r>
          </a:p>
        </p:txBody>
      </p:sp>
      <p:sp>
        <p:nvSpPr>
          <p:cNvPr id="3" name="Content Placeholder 2">
            <a:extLst>
              <a:ext uri="{FF2B5EF4-FFF2-40B4-BE49-F238E27FC236}">
                <a16:creationId xmlns:a16="http://schemas.microsoft.com/office/drawing/2014/main" id="{B38FF099-7D00-4036-8C14-E6008E44CA6B}"/>
              </a:ext>
            </a:extLst>
          </p:cNvPr>
          <p:cNvSpPr>
            <a:spLocks noGrp="1"/>
          </p:cNvSpPr>
          <p:nvPr>
            <p:ph idx="1"/>
          </p:nvPr>
        </p:nvSpPr>
        <p:spPr/>
        <p:txBody>
          <a:bodyPr/>
          <a:lstStyle/>
          <a:p>
            <a:pPr marL="234950" indent="-234950">
              <a:buFont typeface="Arial" panose="020B0604020202020204" pitchFamily="34" charset="0"/>
              <a:buChar char="•"/>
            </a:pPr>
            <a:r>
              <a:rPr lang="en-US" dirty="0"/>
              <a:t>The TYPE attribute has the following value like:-</a:t>
            </a:r>
          </a:p>
          <a:p>
            <a:pPr marL="635508" lvl="1" indent="-342900">
              <a:buFont typeface="+mj-lt"/>
              <a:buAutoNum type="arabicPeriod"/>
            </a:pPr>
            <a:r>
              <a:rPr lang="en-US" dirty="0"/>
              <a:t>TYPE = "1" (Arabic numbers)</a:t>
            </a:r>
          </a:p>
          <a:p>
            <a:pPr marL="635508" lvl="1" indent="-342900">
              <a:buFont typeface="+mj-lt"/>
              <a:buAutoNum type="arabicPeriod"/>
            </a:pPr>
            <a:r>
              <a:rPr lang="en-US" dirty="0"/>
              <a:t>TYPE = "a" (Lowercase alphanumeric)</a:t>
            </a:r>
          </a:p>
          <a:p>
            <a:pPr marL="635508" lvl="1" indent="-342900">
              <a:buFont typeface="+mj-lt"/>
              <a:buAutoNum type="arabicPeriod"/>
            </a:pPr>
            <a:r>
              <a:rPr lang="en-US" dirty="0"/>
              <a:t>TYPE = "A" (Uppercase alphanumeric)</a:t>
            </a:r>
          </a:p>
          <a:p>
            <a:pPr marL="635508" lvl="1" indent="-342900">
              <a:buFont typeface="+mj-lt"/>
              <a:buAutoNum type="arabicPeriod"/>
            </a:pPr>
            <a:r>
              <a:rPr lang="en-US" dirty="0"/>
              <a:t>TYPE = "</a:t>
            </a:r>
            <a:r>
              <a:rPr lang="en-US" dirty="0" err="1"/>
              <a:t>i</a:t>
            </a:r>
            <a:r>
              <a:rPr lang="en-US" dirty="0"/>
              <a:t>" (Lowercase Roman numbers)</a:t>
            </a:r>
          </a:p>
          <a:p>
            <a:pPr marL="635508" lvl="1" indent="-342900">
              <a:buFont typeface="+mj-lt"/>
              <a:buAutoNum type="arabicPeriod"/>
            </a:pPr>
            <a:r>
              <a:rPr lang="en-US" dirty="0"/>
              <a:t>TYPE = "I" (Uppercase Roman numbers) </a:t>
            </a:r>
          </a:p>
          <a:p>
            <a:pPr marL="234950" indent="-234950">
              <a:buFont typeface="Arial" panose="020B0604020202020204" pitchFamily="34" charset="0"/>
              <a:buChar char="•"/>
            </a:pPr>
            <a:r>
              <a:rPr lang="en-US" dirty="0"/>
              <a:t>By default </a:t>
            </a:r>
            <a:r>
              <a:rPr lang="en-US" b="1" dirty="0"/>
              <a:t>Arabic numbers </a:t>
            </a:r>
            <a:r>
              <a:rPr lang="en-US" dirty="0"/>
              <a:t>are used</a:t>
            </a:r>
          </a:p>
          <a:p>
            <a:endParaRPr lang="en-US" dirty="0"/>
          </a:p>
          <a:p>
            <a:endParaRPr lang="en-US" dirty="0"/>
          </a:p>
        </p:txBody>
      </p:sp>
    </p:spTree>
    <p:extLst>
      <p:ext uri="{BB962C8B-B14F-4D97-AF65-F5344CB8AC3E}">
        <p14:creationId xmlns:p14="http://schemas.microsoft.com/office/powerpoint/2010/main" val="265648143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534705-1900-408A-B0DB-B3295098C69D}"/>
              </a:ext>
            </a:extLst>
          </p:cNvPr>
          <p:cNvSpPr>
            <a:spLocks noGrp="1"/>
          </p:cNvSpPr>
          <p:nvPr>
            <p:ph type="title"/>
          </p:nvPr>
        </p:nvSpPr>
        <p:spPr/>
        <p:txBody>
          <a:bodyPr/>
          <a:lstStyle/>
          <a:p>
            <a:r>
              <a:rPr lang="en-US" dirty="0"/>
              <a:t>Code &amp; Result of the Ordered List</a:t>
            </a:r>
          </a:p>
        </p:txBody>
      </p:sp>
      <p:sp>
        <p:nvSpPr>
          <p:cNvPr id="3" name="Content Placeholder 2">
            <a:extLst>
              <a:ext uri="{FF2B5EF4-FFF2-40B4-BE49-F238E27FC236}">
                <a16:creationId xmlns:a16="http://schemas.microsoft.com/office/drawing/2014/main" id="{7A6785A1-2523-4D7D-9C77-4C115B78121A}"/>
              </a:ext>
            </a:extLst>
          </p:cNvPr>
          <p:cNvSpPr>
            <a:spLocks noGrp="1"/>
          </p:cNvSpPr>
          <p:nvPr>
            <p:ph idx="1"/>
          </p:nvPr>
        </p:nvSpPr>
        <p:spPr/>
        <p:txBody>
          <a:bodyPr>
            <a:normAutofit/>
          </a:bodyPr>
          <a:lstStyle/>
          <a:p>
            <a:pPr>
              <a:lnSpc>
                <a:spcPct val="20000"/>
              </a:lnSpc>
            </a:pPr>
            <a:r>
              <a:rPr lang="en-US" dirty="0"/>
              <a:t>&lt;html&gt;&lt;body&gt;</a:t>
            </a:r>
          </a:p>
          <a:p>
            <a:pPr>
              <a:lnSpc>
                <a:spcPct val="20000"/>
              </a:lnSpc>
            </a:pPr>
            <a:r>
              <a:rPr lang="en-US" dirty="0"/>
              <a:t>&lt;h4&gt;Numbered list:&lt;/h4&gt;</a:t>
            </a:r>
          </a:p>
          <a:p>
            <a:pPr>
              <a:lnSpc>
                <a:spcPct val="20000"/>
              </a:lnSpc>
            </a:pPr>
            <a:r>
              <a:rPr lang="en-US" dirty="0"/>
              <a:t>&lt;</a:t>
            </a:r>
            <a:r>
              <a:rPr lang="en-US" dirty="0" err="1"/>
              <a:t>ol</a:t>
            </a:r>
            <a:r>
              <a:rPr lang="en-US" dirty="0"/>
              <a:t>&gt; &lt;li&gt;Jones&lt;/li&gt;</a:t>
            </a:r>
          </a:p>
          <a:p>
            <a:pPr>
              <a:lnSpc>
                <a:spcPct val="20000"/>
              </a:lnSpc>
            </a:pPr>
            <a:r>
              <a:rPr lang="en-US" dirty="0"/>
              <a:t>&lt;li&gt;Smith&lt;/li&gt;</a:t>
            </a:r>
          </a:p>
          <a:p>
            <a:pPr>
              <a:lnSpc>
                <a:spcPct val="20000"/>
              </a:lnSpc>
            </a:pPr>
            <a:r>
              <a:rPr lang="en-US" dirty="0"/>
              <a:t>&lt;li&gt;Hayes&lt;/li&gt;</a:t>
            </a:r>
          </a:p>
          <a:p>
            <a:pPr>
              <a:lnSpc>
                <a:spcPct val="20000"/>
              </a:lnSpc>
            </a:pPr>
            <a:r>
              <a:rPr lang="en-US" dirty="0"/>
              <a:t>&lt;li&gt;Jackson&lt;/li&gt;&lt;/</a:t>
            </a:r>
            <a:r>
              <a:rPr lang="en-US" dirty="0" err="1"/>
              <a:t>ol</a:t>
            </a:r>
            <a:r>
              <a:rPr lang="en-US" dirty="0"/>
              <a:t>&gt; </a:t>
            </a:r>
          </a:p>
          <a:p>
            <a:pPr>
              <a:lnSpc>
                <a:spcPct val="20000"/>
              </a:lnSpc>
            </a:pPr>
            <a:r>
              <a:rPr lang="en-US" dirty="0"/>
              <a:t>&lt;h4&gt;Letters list:&lt;/h4&gt;</a:t>
            </a:r>
          </a:p>
          <a:p>
            <a:pPr>
              <a:lnSpc>
                <a:spcPct val="20000"/>
              </a:lnSpc>
            </a:pPr>
            <a:r>
              <a:rPr lang="en-US" dirty="0"/>
              <a:t>&lt;</a:t>
            </a:r>
            <a:r>
              <a:rPr lang="en-US" dirty="0" err="1"/>
              <a:t>ol</a:t>
            </a:r>
            <a:r>
              <a:rPr lang="en-US" dirty="0"/>
              <a:t> type="A"&gt; &lt;li&gt;Jones&lt;/li&gt;</a:t>
            </a:r>
          </a:p>
          <a:p>
            <a:pPr>
              <a:lnSpc>
                <a:spcPct val="20000"/>
              </a:lnSpc>
            </a:pPr>
            <a:r>
              <a:rPr lang="en-US" dirty="0"/>
              <a:t>&lt;li&gt;Smith&lt;/li&gt;</a:t>
            </a:r>
          </a:p>
          <a:p>
            <a:pPr>
              <a:lnSpc>
                <a:spcPct val="20000"/>
              </a:lnSpc>
            </a:pPr>
            <a:r>
              <a:rPr lang="en-US" dirty="0"/>
              <a:t>&lt;li&gt;Hayes&lt;/li&gt;</a:t>
            </a:r>
          </a:p>
          <a:p>
            <a:pPr>
              <a:lnSpc>
                <a:spcPct val="20000"/>
              </a:lnSpc>
            </a:pPr>
            <a:r>
              <a:rPr lang="en-US" dirty="0"/>
              <a:t>&lt;li&gt;Jackson&lt;/li&gt;&lt;/</a:t>
            </a:r>
            <a:r>
              <a:rPr lang="en-US" dirty="0" err="1"/>
              <a:t>ol</a:t>
            </a:r>
            <a:r>
              <a:rPr lang="en-US" dirty="0"/>
              <a:t>&gt; </a:t>
            </a:r>
          </a:p>
          <a:p>
            <a:pPr>
              <a:lnSpc>
                <a:spcPct val="20000"/>
              </a:lnSpc>
            </a:pPr>
            <a:r>
              <a:rPr lang="en-US" dirty="0"/>
              <a:t>&lt;h4&gt;Roman numbers list:&lt;/h4&gt;</a:t>
            </a:r>
          </a:p>
          <a:p>
            <a:pPr>
              <a:lnSpc>
                <a:spcPct val="20000"/>
              </a:lnSpc>
            </a:pPr>
            <a:r>
              <a:rPr lang="en-US" dirty="0"/>
              <a:t>&lt;</a:t>
            </a:r>
            <a:r>
              <a:rPr lang="en-US" dirty="0" err="1"/>
              <a:t>ol</a:t>
            </a:r>
            <a:r>
              <a:rPr lang="en-US" dirty="0"/>
              <a:t> type="I"&gt; &lt;li&gt;Jones&lt;/li&gt;</a:t>
            </a:r>
          </a:p>
          <a:p>
            <a:pPr>
              <a:lnSpc>
                <a:spcPct val="20000"/>
              </a:lnSpc>
            </a:pPr>
            <a:r>
              <a:rPr lang="en-US" dirty="0"/>
              <a:t>&lt;li&gt;Smith&lt;/li&gt;</a:t>
            </a:r>
          </a:p>
          <a:p>
            <a:pPr>
              <a:lnSpc>
                <a:spcPct val="20000"/>
              </a:lnSpc>
            </a:pPr>
            <a:r>
              <a:rPr lang="en-US" dirty="0"/>
              <a:t>&lt;li&gt;Hayes&lt;/li&gt;</a:t>
            </a:r>
          </a:p>
          <a:p>
            <a:pPr>
              <a:lnSpc>
                <a:spcPct val="20000"/>
              </a:lnSpc>
            </a:pPr>
            <a:r>
              <a:rPr lang="en-US" dirty="0"/>
              <a:t>&lt;li&gt;Jackson&lt;/li&gt;&lt;/</a:t>
            </a:r>
            <a:r>
              <a:rPr lang="en-US" dirty="0" err="1"/>
              <a:t>ol</a:t>
            </a:r>
            <a:r>
              <a:rPr lang="en-US" dirty="0"/>
              <a:t>&gt; </a:t>
            </a:r>
          </a:p>
          <a:p>
            <a:pPr>
              <a:lnSpc>
                <a:spcPct val="20000"/>
              </a:lnSpc>
            </a:pPr>
            <a:r>
              <a:rPr lang="en-US" dirty="0"/>
              <a:t>&lt;/body&gt;&lt;/html&gt;</a:t>
            </a:r>
          </a:p>
          <a:p>
            <a:endParaRPr lang="en-US" dirty="0"/>
          </a:p>
        </p:txBody>
      </p:sp>
      <p:pic>
        <p:nvPicPr>
          <p:cNvPr id="4" name="Picture 4">
            <a:extLst>
              <a:ext uri="{FF2B5EF4-FFF2-40B4-BE49-F238E27FC236}">
                <a16:creationId xmlns:a16="http://schemas.microsoft.com/office/drawing/2014/main" id="{B0278A77-332D-4179-AE93-FC9813C8E11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21671" y="2003892"/>
            <a:ext cx="2401729" cy="32389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310445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2D999D-7A92-4859-A615-9176B60A197F}"/>
              </a:ext>
            </a:extLst>
          </p:cNvPr>
          <p:cNvSpPr>
            <a:spLocks noGrp="1"/>
          </p:cNvSpPr>
          <p:nvPr>
            <p:ph type="title"/>
          </p:nvPr>
        </p:nvSpPr>
        <p:spPr/>
        <p:txBody>
          <a:bodyPr/>
          <a:lstStyle/>
          <a:p>
            <a:r>
              <a:rPr lang="en-US" dirty="0"/>
              <a:t>HTML Form</a:t>
            </a:r>
          </a:p>
        </p:txBody>
      </p:sp>
      <p:sp>
        <p:nvSpPr>
          <p:cNvPr id="3" name="Content Placeholder 2">
            <a:extLst>
              <a:ext uri="{FF2B5EF4-FFF2-40B4-BE49-F238E27FC236}">
                <a16:creationId xmlns:a16="http://schemas.microsoft.com/office/drawing/2014/main" id="{7CE0CF1C-F662-4082-9B93-AFF15BB002F8}"/>
              </a:ext>
            </a:extLst>
          </p:cNvPr>
          <p:cNvSpPr>
            <a:spLocks noGrp="1"/>
          </p:cNvSpPr>
          <p:nvPr>
            <p:ph idx="1"/>
          </p:nvPr>
        </p:nvSpPr>
        <p:spPr/>
        <p:txBody>
          <a:bodyPr/>
          <a:lstStyle/>
          <a:p>
            <a:pPr marL="234950" indent="-234950">
              <a:buFont typeface="Arial" panose="020B0604020202020204" pitchFamily="34" charset="0"/>
              <a:buChar char="•"/>
            </a:pPr>
            <a:r>
              <a:rPr lang="en-US" dirty="0"/>
              <a:t>A form is an area that can contain form elements.</a:t>
            </a:r>
          </a:p>
          <a:p>
            <a:pPr marL="234950" indent="-234950">
              <a:buFont typeface="Arial" panose="020B0604020202020204" pitchFamily="34" charset="0"/>
              <a:buChar char="•"/>
            </a:pPr>
            <a:r>
              <a:rPr lang="en-US" dirty="0"/>
              <a:t>Form elements are elements that allow the user to enter information in a form. like text fields, </a:t>
            </a:r>
            <a:r>
              <a:rPr lang="en-US" dirty="0" err="1"/>
              <a:t>textarea</a:t>
            </a:r>
            <a:r>
              <a:rPr lang="en-US" dirty="0"/>
              <a:t> fields, drop-down menus, radio buttons and checkboxes </a:t>
            </a:r>
            <a:r>
              <a:rPr lang="en-US" dirty="0" err="1"/>
              <a:t>etc</a:t>
            </a:r>
            <a:endParaRPr lang="en-US" dirty="0"/>
          </a:p>
          <a:p>
            <a:pPr marL="234950" indent="-234950">
              <a:buFont typeface="Arial" panose="020B0604020202020204" pitchFamily="34" charset="0"/>
              <a:buChar char="•"/>
            </a:pPr>
            <a:r>
              <a:rPr lang="en-US" dirty="0"/>
              <a:t>A form is defined with the </a:t>
            </a:r>
            <a:r>
              <a:rPr lang="en-US" b="1" dirty="0"/>
              <a:t>&lt;form&gt; </a:t>
            </a:r>
            <a:r>
              <a:rPr lang="en-US" dirty="0"/>
              <a:t>tag.</a:t>
            </a:r>
          </a:p>
          <a:p>
            <a:pPr marL="234950" indent="-234950">
              <a:buFont typeface="Arial" panose="020B0604020202020204" pitchFamily="34" charset="0"/>
              <a:buChar char="•"/>
            </a:pPr>
            <a:r>
              <a:rPr lang="en-US" dirty="0"/>
              <a:t>The syntax:-</a:t>
            </a:r>
          </a:p>
          <a:p>
            <a:pPr marL="234950" indent="-234950">
              <a:buFont typeface="Arial" panose="020B0604020202020204" pitchFamily="34" charset="0"/>
              <a:buChar char="•"/>
            </a:pPr>
            <a:r>
              <a:rPr lang="en-US" b="1" dirty="0"/>
              <a:t>&lt;form&gt;</a:t>
            </a:r>
            <a:br>
              <a:rPr lang="en-US" b="1" dirty="0"/>
            </a:br>
            <a:r>
              <a:rPr lang="en-US" b="1" dirty="0"/>
              <a:t>.</a:t>
            </a:r>
            <a:br>
              <a:rPr lang="en-US" b="1" dirty="0"/>
            </a:br>
            <a:r>
              <a:rPr lang="en-US" b="1" dirty="0"/>
              <a:t>input elements</a:t>
            </a:r>
            <a:br>
              <a:rPr lang="en-US" b="1" dirty="0"/>
            </a:br>
            <a:r>
              <a:rPr lang="en-US" b="1" dirty="0"/>
              <a:t>.</a:t>
            </a:r>
            <a:br>
              <a:rPr lang="en-US" b="1" dirty="0"/>
            </a:br>
            <a:r>
              <a:rPr lang="en-US" b="1" dirty="0"/>
              <a:t>&lt;/form&gt;</a:t>
            </a:r>
          </a:p>
          <a:p>
            <a:endParaRPr lang="en-US" dirty="0"/>
          </a:p>
        </p:txBody>
      </p:sp>
    </p:spTree>
    <p:extLst>
      <p:ext uri="{BB962C8B-B14F-4D97-AF65-F5344CB8AC3E}">
        <p14:creationId xmlns:p14="http://schemas.microsoft.com/office/powerpoint/2010/main" val="168048544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BA3E65-A8B5-46BD-B2B4-C822C5ADE930}"/>
              </a:ext>
            </a:extLst>
          </p:cNvPr>
          <p:cNvSpPr>
            <a:spLocks noGrp="1"/>
          </p:cNvSpPr>
          <p:nvPr>
            <p:ph type="title"/>
          </p:nvPr>
        </p:nvSpPr>
        <p:spPr/>
        <p:txBody>
          <a:bodyPr/>
          <a:lstStyle/>
          <a:p>
            <a:r>
              <a:rPr lang="en-US" dirty="0"/>
              <a:t>Form Tags</a:t>
            </a:r>
          </a:p>
        </p:txBody>
      </p:sp>
      <p:graphicFrame>
        <p:nvGraphicFramePr>
          <p:cNvPr id="4" name="Content Placeholder 3">
            <a:extLst>
              <a:ext uri="{FF2B5EF4-FFF2-40B4-BE49-F238E27FC236}">
                <a16:creationId xmlns:a16="http://schemas.microsoft.com/office/drawing/2014/main" id="{BAB596FE-F959-4FCF-8BB7-E78A0DB6AAD7}"/>
              </a:ext>
            </a:extLst>
          </p:cNvPr>
          <p:cNvGraphicFramePr>
            <a:graphicFrameLocks noGrp="1"/>
          </p:cNvGraphicFramePr>
          <p:nvPr>
            <p:ph idx="1"/>
            <p:extLst>
              <p:ext uri="{D42A27DB-BD31-4B8C-83A1-F6EECF244321}">
                <p14:modId xmlns:p14="http://schemas.microsoft.com/office/powerpoint/2010/main" val="3241927653"/>
              </p:ext>
            </p:extLst>
          </p:nvPr>
        </p:nvGraphicFramePr>
        <p:xfrm>
          <a:off x="1096962" y="1846263"/>
          <a:ext cx="10527002" cy="4627575"/>
        </p:xfrm>
        <a:graphic>
          <a:graphicData uri="http://schemas.openxmlformats.org/drawingml/2006/table">
            <a:tbl>
              <a:tblPr firstRow="1" bandRow="1">
                <a:tableStyleId>{5940675A-B579-460E-94D1-54222C63F5DA}</a:tableStyleId>
              </a:tblPr>
              <a:tblGrid>
                <a:gridCol w="1867932">
                  <a:extLst>
                    <a:ext uri="{9D8B030D-6E8A-4147-A177-3AD203B41FA5}">
                      <a16:colId xmlns:a16="http://schemas.microsoft.com/office/drawing/2014/main" val="133955730"/>
                    </a:ext>
                  </a:extLst>
                </a:gridCol>
                <a:gridCol w="8659070">
                  <a:extLst>
                    <a:ext uri="{9D8B030D-6E8A-4147-A177-3AD203B41FA5}">
                      <a16:colId xmlns:a16="http://schemas.microsoft.com/office/drawing/2014/main" val="2362749153"/>
                    </a:ext>
                  </a:extLst>
                </a:gridCol>
              </a:tblGrid>
              <a:tr h="34526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1800" kern="1200" dirty="0">
                          <a:solidFill>
                            <a:schemeClr val="tx1"/>
                          </a:solidFill>
                          <a:latin typeface="+mn-lt"/>
                          <a:ea typeface="+mn-ea"/>
                          <a:cs typeface="+mn-cs"/>
                        </a:rPr>
                        <a:t>&lt;form&gt;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1800" kern="1200" dirty="0">
                          <a:solidFill>
                            <a:schemeClr val="tx1"/>
                          </a:solidFill>
                          <a:latin typeface="+mn-lt"/>
                          <a:ea typeface="+mn-ea"/>
                          <a:cs typeface="+mn-cs"/>
                        </a:rPr>
                        <a:t>Defines a form for user input</a:t>
                      </a:r>
                    </a:p>
                  </a:txBody>
                  <a:tcPr/>
                </a:tc>
                <a:extLst>
                  <a:ext uri="{0D108BD9-81ED-4DB2-BD59-A6C34878D82A}">
                    <a16:rowId xmlns:a16="http://schemas.microsoft.com/office/drawing/2014/main" val="1014328155"/>
                  </a:ext>
                </a:extLst>
              </a:tr>
              <a:tr h="34526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1800" kern="1200" dirty="0">
                          <a:solidFill>
                            <a:schemeClr val="tx1"/>
                          </a:solidFill>
                          <a:latin typeface="+mn-lt"/>
                          <a:ea typeface="+mn-ea"/>
                          <a:cs typeface="+mn-cs"/>
                        </a:rPr>
                        <a:t>&lt;input&gt;</a:t>
                      </a:r>
                    </a:p>
                  </a:txBody>
                  <a:tcPr/>
                </a:tc>
                <a:tc>
                  <a:txBody>
                    <a:bodyPr/>
                    <a:lstStyle/>
                    <a:p>
                      <a:r>
                        <a:rPr lang="en-US" dirty="0"/>
                        <a:t>used to create an input field</a:t>
                      </a:r>
                    </a:p>
                  </a:txBody>
                  <a:tcPr/>
                </a:tc>
                <a:extLst>
                  <a:ext uri="{0D108BD9-81ED-4DB2-BD59-A6C34878D82A}">
                    <a16:rowId xmlns:a16="http://schemas.microsoft.com/office/drawing/2014/main" val="3802480176"/>
                  </a:ext>
                </a:extLst>
              </a:tr>
              <a:tr h="34526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1800" kern="1200" dirty="0">
                          <a:solidFill>
                            <a:schemeClr val="tx1"/>
                          </a:solidFill>
                          <a:latin typeface="+mn-lt"/>
                          <a:ea typeface="+mn-ea"/>
                          <a:cs typeface="+mn-cs"/>
                        </a:rPr>
                        <a:t>&lt;text&gt;</a:t>
                      </a:r>
                    </a:p>
                  </a:txBody>
                  <a:tcPr/>
                </a:tc>
                <a:tc>
                  <a:txBody>
                    <a:bodyPr/>
                    <a:lstStyle/>
                    <a:p>
                      <a:r>
                        <a:rPr lang="en-US" dirty="0"/>
                        <a:t>Creates a single line text entry field</a:t>
                      </a:r>
                    </a:p>
                  </a:txBody>
                  <a:tcPr/>
                </a:tc>
                <a:extLst>
                  <a:ext uri="{0D108BD9-81ED-4DB2-BD59-A6C34878D82A}">
                    <a16:rowId xmlns:a16="http://schemas.microsoft.com/office/drawing/2014/main" val="278309550"/>
                  </a:ext>
                </a:extLst>
              </a:tr>
              <a:tr h="345266">
                <a:tc>
                  <a:txBody>
                    <a:bodyPr/>
                    <a:lstStyle/>
                    <a:p>
                      <a:r>
                        <a:rPr lang="en-US" sz="1800" kern="1200" dirty="0">
                          <a:solidFill>
                            <a:schemeClr val="tx1"/>
                          </a:solidFill>
                          <a:latin typeface="+mn-lt"/>
                          <a:ea typeface="+mn-ea"/>
                          <a:cs typeface="+mn-cs"/>
                        </a:rPr>
                        <a:t>&lt;</a:t>
                      </a:r>
                      <a:r>
                        <a:rPr lang="en-US" sz="1800" kern="1200" dirty="0" err="1">
                          <a:solidFill>
                            <a:schemeClr val="tx1"/>
                          </a:solidFill>
                          <a:latin typeface="+mn-lt"/>
                          <a:ea typeface="+mn-ea"/>
                          <a:cs typeface="+mn-cs"/>
                        </a:rPr>
                        <a:t>textarea</a:t>
                      </a:r>
                      <a:r>
                        <a:rPr lang="en-US" sz="1800" kern="1200" dirty="0">
                          <a:solidFill>
                            <a:schemeClr val="tx1"/>
                          </a:solidFill>
                          <a:latin typeface="+mn-lt"/>
                          <a:ea typeface="+mn-ea"/>
                          <a:cs typeface="+mn-cs"/>
                        </a:rPr>
                        <a:t>&gt;</a:t>
                      </a:r>
                    </a:p>
                  </a:txBody>
                  <a:tcPr/>
                </a:tc>
                <a:tc>
                  <a:txBody>
                    <a:bodyPr/>
                    <a:lstStyle/>
                    <a:p>
                      <a:r>
                        <a:rPr lang="en-US" dirty="0"/>
                        <a:t>Defines a text-area (a multi-line text input control)</a:t>
                      </a:r>
                    </a:p>
                  </a:txBody>
                  <a:tcPr/>
                </a:tc>
                <a:extLst>
                  <a:ext uri="{0D108BD9-81ED-4DB2-BD59-A6C34878D82A}">
                    <a16:rowId xmlns:a16="http://schemas.microsoft.com/office/drawing/2014/main" val="3150110153"/>
                  </a:ext>
                </a:extLst>
              </a:tr>
              <a:tr h="34526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1800" kern="1200" dirty="0">
                          <a:solidFill>
                            <a:schemeClr val="tx1"/>
                          </a:solidFill>
                          <a:latin typeface="+mn-lt"/>
                          <a:ea typeface="+mn-ea"/>
                          <a:cs typeface="+mn-cs"/>
                        </a:rPr>
                        <a:t>&lt;password&gt;</a:t>
                      </a:r>
                    </a:p>
                  </a:txBody>
                  <a:tcPr/>
                </a:tc>
                <a:tc>
                  <a:txBody>
                    <a:bodyPr/>
                    <a:lstStyle/>
                    <a:p>
                      <a:r>
                        <a:rPr lang="en-US" dirty="0"/>
                        <a:t>Creates a single line text entry field. And the characters entered are shown as asterisks (*)</a:t>
                      </a:r>
                    </a:p>
                  </a:txBody>
                  <a:tcPr/>
                </a:tc>
                <a:extLst>
                  <a:ext uri="{0D108BD9-81ED-4DB2-BD59-A6C34878D82A}">
                    <a16:rowId xmlns:a16="http://schemas.microsoft.com/office/drawing/2014/main" val="3320783528"/>
                  </a:ext>
                </a:extLst>
              </a:tr>
              <a:tr h="34526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1800" kern="1200" dirty="0">
                          <a:solidFill>
                            <a:schemeClr val="tx1"/>
                          </a:solidFill>
                          <a:latin typeface="+mn-lt"/>
                          <a:ea typeface="+mn-ea"/>
                          <a:cs typeface="+mn-cs"/>
                        </a:rPr>
                        <a:t>&lt;label&gt;</a:t>
                      </a:r>
                      <a:endParaRPr lang="en-US" sz="1800" kern="1200" dirty="0">
                        <a:solidFill>
                          <a:schemeClr val="tx1"/>
                        </a:solidFill>
                        <a:latin typeface="+mn-lt"/>
                        <a:ea typeface="+mn-ea"/>
                        <a:cs typeface="+mn-cs"/>
                      </a:endParaRPr>
                    </a:p>
                  </a:txBody>
                  <a:tcPr/>
                </a:tc>
                <a:tc>
                  <a:txBody>
                    <a:bodyPr/>
                    <a:lstStyle/>
                    <a:p>
                      <a:r>
                        <a:rPr lang="en-US" dirty="0"/>
                        <a:t>Defines a label to a control</a:t>
                      </a:r>
                    </a:p>
                  </a:txBody>
                  <a:tcPr/>
                </a:tc>
                <a:extLst>
                  <a:ext uri="{0D108BD9-81ED-4DB2-BD59-A6C34878D82A}">
                    <a16:rowId xmlns:a16="http://schemas.microsoft.com/office/drawing/2014/main" val="3291589896"/>
                  </a:ext>
                </a:extLst>
              </a:tr>
              <a:tr h="34526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1800" kern="1200" dirty="0">
                          <a:solidFill>
                            <a:schemeClr val="tx1"/>
                          </a:solidFill>
                          <a:latin typeface="+mn-lt"/>
                          <a:ea typeface="+mn-ea"/>
                          <a:cs typeface="+mn-cs"/>
                        </a:rPr>
                        <a:t>&lt;option&gt;</a:t>
                      </a:r>
                      <a:endParaRPr lang="en-US" sz="1800" kern="1200" dirty="0">
                        <a:solidFill>
                          <a:schemeClr val="tx1"/>
                        </a:solidFill>
                        <a:latin typeface="+mn-lt"/>
                        <a:ea typeface="+mn-ea"/>
                        <a:cs typeface="+mn-cs"/>
                      </a:endParaRPr>
                    </a:p>
                  </a:txBody>
                  <a:tcPr/>
                </a:tc>
                <a:tc>
                  <a:txBody>
                    <a:bodyPr/>
                    <a:lstStyle/>
                    <a:p>
                      <a:r>
                        <a:rPr lang="en-US" dirty="0"/>
                        <a:t>Creates a Radio Button</a:t>
                      </a:r>
                    </a:p>
                  </a:txBody>
                  <a:tcPr/>
                </a:tc>
                <a:extLst>
                  <a:ext uri="{0D108BD9-81ED-4DB2-BD59-A6C34878D82A}">
                    <a16:rowId xmlns:a16="http://schemas.microsoft.com/office/drawing/2014/main" val="4053845141"/>
                  </a:ext>
                </a:extLst>
              </a:tr>
              <a:tr h="34526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1800" kern="1200" dirty="0">
                          <a:solidFill>
                            <a:schemeClr val="tx1"/>
                          </a:solidFill>
                          <a:latin typeface="+mn-lt"/>
                          <a:ea typeface="+mn-ea"/>
                          <a:cs typeface="+mn-cs"/>
                        </a:rPr>
                        <a:t>&lt;select&gt;</a:t>
                      </a:r>
                      <a:endParaRPr lang="en-US" sz="1800" kern="1200" dirty="0">
                        <a:solidFill>
                          <a:schemeClr val="tx1"/>
                        </a:solidFill>
                        <a:latin typeface="+mn-lt"/>
                        <a:ea typeface="+mn-ea"/>
                        <a:cs typeface="+mn-cs"/>
                      </a:endParaRPr>
                    </a:p>
                  </a:txBody>
                  <a:tcPr/>
                </a:tc>
                <a:tc>
                  <a:txBody>
                    <a:bodyPr/>
                    <a:lstStyle/>
                    <a:p>
                      <a:r>
                        <a:rPr lang="en-US" dirty="0"/>
                        <a:t>Defines a selectable list (a drop-down box)</a:t>
                      </a:r>
                    </a:p>
                  </a:txBody>
                  <a:tcPr/>
                </a:tc>
                <a:extLst>
                  <a:ext uri="{0D108BD9-81ED-4DB2-BD59-A6C34878D82A}">
                    <a16:rowId xmlns:a16="http://schemas.microsoft.com/office/drawing/2014/main" val="4260205334"/>
                  </a:ext>
                </a:extLst>
              </a:tr>
              <a:tr h="345266">
                <a:tc>
                  <a:txBody>
                    <a:bodyPr/>
                    <a:lstStyle/>
                    <a:p>
                      <a:r>
                        <a:rPr lang="en-US" sz="1800" kern="1200" dirty="0">
                          <a:solidFill>
                            <a:schemeClr val="tx1"/>
                          </a:solidFill>
                          <a:latin typeface="+mn-lt"/>
                          <a:ea typeface="+mn-ea"/>
                          <a:cs typeface="+mn-cs"/>
                        </a:rPr>
                        <a:t>&lt;button&gt;</a:t>
                      </a:r>
                    </a:p>
                  </a:txBody>
                  <a:tcPr/>
                </a:tc>
                <a:tc>
                  <a:txBody>
                    <a:bodyPr/>
                    <a:lstStyle/>
                    <a:p>
                      <a:r>
                        <a:rPr lang="en-US" dirty="0"/>
                        <a:t>Defines a push button</a:t>
                      </a:r>
                    </a:p>
                  </a:txBody>
                  <a:tcPr/>
                </a:tc>
                <a:extLst>
                  <a:ext uri="{0D108BD9-81ED-4DB2-BD59-A6C34878D82A}">
                    <a16:rowId xmlns:a16="http://schemas.microsoft.com/office/drawing/2014/main" val="3107517592"/>
                  </a:ext>
                </a:extLst>
              </a:tr>
              <a:tr h="345266">
                <a:tc>
                  <a:txBody>
                    <a:bodyPr/>
                    <a:lstStyle/>
                    <a:p>
                      <a:r>
                        <a:rPr lang="en-US" sz="1800" kern="1200" dirty="0">
                          <a:solidFill>
                            <a:schemeClr val="tx1"/>
                          </a:solidFill>
                          <a:latin typeface="+mn-lt"/>
                          <a:ea typeface="+mn-ea"/>
                          <a:cs typeface="+mn-cs"/>
                        </a:rPr>
                        <a:t>&lt;value&gt;</a:t>
                      </a:r>
                    </a:p>
                  </a:txBody>
                  <a:tcPr/>
                </a:tc>
                <a:tc>
                  <a:txBody>
                    <a:bodyPr/>
                    <a:lstStyle/>
                    <a:p>
                      <a:r>
                        <a:rPr lang="en-US" dirty="0"/>
                        <a:t>attribute of the option element</a:t>
                      </a:r>
                    </a:p>
                  </a:txBody>
                  <a:tcPr/>
                </a:tc>
                <a:extLst>
                  <a:ext uri="{0D108BD9-81ED-4DB2-BD59-A6C34878D82A}">
                    <a16:rowId xmlns:a16="http://schemas.microsoft.com/office/drawing/2014/main" val="1842117853"/>
                  </a:ext>
                </a:extLst>
              </a:tr>
              <a:tr h="345266">
                <a:tc>
                  <a:txBody>
                    <a:bodyPr/>
                    <a:lstStyle/>
                    <a:p>
                      <a:r>
                        <a:rPr lang="en-US" sz="1800" kern="1200" dirty="0">
                          <a:solidFill>
                            <a:schemeClr val="tx1"/>
                          </a:solidFill>
                          <a:latin typeface="+mn-lt"/>
                          <a:ea typeface="+mn-ea"/>
                          <a:cs typeface="+mn-cs"/>
                        </a:rPr>
                        <a:t>&lt;checkbox&gt;</a:t>
                      </a:r>
                    </a:p>
                  </a:txBody>
                  <a:tcPr/>
                </a:tc>
                <a:tc>
                  <a:txBody>
                    <a:bodyPr/>
                    <a:lstStyle/>
                    <a:p>
                      <a:r>
                        <a:rPr lang="en-US" dirty="0"/>
                        <a:t>select or unselect a checkbox</a:t>
                      </a:r>
                    </a:p>
                  </a:txBody>
                  <a:tcPr/>
                </a:tc>
                <a:extLst>
                  <a:ext uri="{0D108BD9-81ED-4DB2-BD59-A6C34878D82A}">
                    <a16:rowId xmlns:a16="http://schemas.microsoft.com/office/drawing/2014/main" val="1836851368"/>
                  </a:ext>
                </a:extLst>
              </a:tr>
              <a:tr h="604215">
                <a:tc>
                  <a:txBody>
                    <a:bodyPr/>
                    <a:lstStyle/>
                    <a:p>
                      <a:r>
                        <a:rPr lang="en-US" sz="1800" kern="1200" dirty="0">
                          <a:solidFill>
                            <a:schemeClr val="tx1"/>
                          </a:solidFill>
                          <a:latin typeface="+mn-lt"/>
                          <a:ea typeface="+mn-ea"/>
                          <a:cs typeface="+mn-cs"/>
                        </a:rPr>
                        <a:t>&lt;dropdown box&gt;</a:t>
                      </a:r>
                    </a:p>
                  </a:txBody>
                  <a:tcPr/>
                </a:tc>
                <a:tc>
                  <a:txBody>
                    <a:bodyPr/>
                    <a:lstStyle/>
                    <a:p>
                      <a:r>
                        <a:rPr lang="en-US" dirty="0"/>
                        <a:t>A drop-down box is a selectable list</a:t>
                      </a:r>
                    </a:p>
                  </a:txBody>
                  <a:tcPr/>
                </a:tc>
                <a:extLst>
                  <a:ext uri="{0D108BD9-81ED-4DB2-BD59-A6C34878D82A}">
                    <a16:rowId xmlns:a16="http://schemas.microsoft.com/office/drawing/2014/main" val="3517942364"/>
                  </a:ext>
                </a:extLst>
              </a:tr>
            </a:tbl>
          </a:graphicData>
        </a:graphic>
      </p:graphicFrame>
    </p:spTree>
    <p:extLst>
      <p:ext uri="{BB962C8B-B14F-4D97-AF65-F5344CB8AC3E}">
        <p14:creationId xmlns:p14="http://schemas.microsoft.com/office/powerpoint/2010/main" val="14333228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2CFC07-DE40-4495-8AF6-85B053C86CDC}"/>
              </a:ext>
            </a:extLst>
          </p:cNvPr>
          <p:cNvSpPr>
            <a:spLocks noGrp="1"/>
          </p:cNvSpPr>
          <p:nvPr>
            <p:ph type="title"/>
          </p:nvPr>
        </p:nvSpPr>
        <p:spPr/>
        <p:txBody>
          <a:bodyPr/>
          <a:lstStyle/>
          <a:p>
            <a:r>
              <a:rPr lang="en-US" dirty="0"/>
              <a:t>What is Hypertext?</a:t>
            </a:r>
          </a:p>
        </p:txBody>
      </p:sp>
      <p:sp>
        <p:nvSpPr>
          <p:cNvPr id="3" name="Content Placeholder 2">
            <a:extLst>
              <a:ext uri="{FF2B5EF4-FFF2-40B4-BE49-F238E27FC236}">
                <a16:creationId xmlns:a16="http://schemas.microsoft.com/office/drawing/2014/main" id="{AE283552-59A8-4936-815C-A909687F06E0}"/>
              </a:ext>
            </a:extLst>
          </p:cNvPr>
          <p:cNvSpPr>
            <a:spLocks noGrp="1"/>
          </p:cNvSpPr>
          <p:nvPr>
            <p:ph idx="1"/>
          </p:nvPr>
        </p:nvSpPr>
        <p:spPr/>
        <p:txBody>
          <a:bodyPr/>
          <a:lstStyle/>
          <a:p>
            <a:pPr marL="290513" indent="-179388">
              <a:buFont typeface="Arial" panose="020B0604020202020204" pitchFamily="34" charset="0"/>
              <a:buChar char="•"/>
            </a:pPr>
            <a:r>
              <a:rPr lang="en-US" dirty="0"/>
              <a:t>Documents with links to other documents. </a:t>
            </a:r>
          </a:p>
          <a:p>
            <a:pPr marL="290513" indent="-179388">
              <a:buFont typeface="Arial" panose="020B0604020202020204" pitchFamily="34" charset="0"/>
              <a:buChar char="•"/>
            </a:pPr>
            <a:r>
              <a:rPr lang="en-US" dirty="0"/>
              <a:t>A non-sequential, non-linear method for reading a document. </a:t>
            </a:r>
          </a:p>
          <a:p>
            <a:pPr marL="290513" indent="-179388">
              <a:buFont typeface="Arial" panose="020B0604020202020204" pitchFamily="34" charset="0"/>
              <a:buChar char="•"/>
            </a:pPr>
            <a:r>
              <a:rPr lang="en-US" dirty="0"/>
              <a:t>Textual data which is linked within itself or across multiple documents or locations </a:t>
            </a:r>
          </a:p>
          <a:p>
            <a:pPr marL="290513" indent="-179388">
              <a:buFont typeface="Arial" panose="020B0604020202020204" pitchFamily="34" charset="0"/>
              <a:buChar char="•"/>
            </a:pPr>
            <a:r>
              <a:rPr lang="en-US" dirty="0"/>
              <a:t>A nonlinear system of writing that allows users to access text or a narrative through multiple pathways. </a:t>
            </a:r>
          </a:p>
        </p:txBody>
      </p:sp>
      <p:pic>
        <p:nvPicPr>
          <p:cNvPr id="9" name="Picture 8">
            <a:extLst>
              <a:ext uri="{FF2B5EF4-FFF2-40B4-BE49-F238E27FC236}">
                <a16:creationId xmlns:a16="http://schemas.microsoft.com/office/drawing/2014/main" id="{A907C7F1-C9D8-4494-9FD0-89E4B468C0F8}"/>
              </a:ext>
            </a:extLst>
          </p:cNvPr>
          <p:cNvPicPr>
            <a:picLocks noChangeAspect="1"/>
          </p:cNvPicPr>
          <p:nvPr/>
        </p:nvPicPr>
        <p:blipFill>
          <a:blip r:embed="rId2"/>
          <a:stretch>
            <a:fillRect/>
          </a:stretch>
        </p:blipFill>
        <p:spPr>
          <a:xfrm>
            <a:off x="9107805" y="146685"/>
            <a:ext cx="2047875" cy="1590675"/>
          </a:xfrm>
          <a:prstGeom prst="rect">
            <a:avLst/>
          </a:prstGeom>
        </p:spPr>
      </p:pic>
    </p:spTree>
    <p:extLst>
      <p:ext uri="{BB962C8B-B14F-4D97-AF65-F5344CB8AC3E}">
        <p14:creationId xmlns:p14="http://schemas.microsoft.com/office/powerpoint/2010/main" val="423961279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6FB6ED-951A-4C1B-8996-67224A9E5C2C}"/>
              </a:ext>
            </a:extLst>
          </p:cNvPr>
          <p:cNvSpPr>
            <a:spLocks noGrp="1"/>
          </p:cNvSpPr>
          <p:nvPr>
            <p:ph type="title"/>
          </p:nvPr>
        </p:nvSpPr>
        <p:spPr/>
        <p:txBody>
          <a:bodyPr/>
          <a:lstStyle/>
          <a:p>
            <a:r>
              <a:rPr lang="en-US" dirty="0"/>
              <a:t>Code of the HTML Form </a:t>
            </a:r>
          </a:p>
        </p:txBody>
      </p:sp>
      <p:sp>
        <p:nvSpPr>
          <p:cNvPr id="3" name="Content Placeholder 2">
            <a:extLst>
              <a:ext uri="{FF2B5EF4-FFF2-40B4-BE49-F238E27FC236}">
                <a16:creationId xmlns:a16="http://schemas.microsoft.com/office/drawing/2014/main" id="{03BA41BB-8495-4AA3-9EFA-E75A9B4746F8}"/>
              </a:ext>
            </a:extLst>
          </p:cNvPr>
          <p:cNvSpPr>
            <a:spLocks noGrp="1"/>
          </p:cNvSpPr>
          <p:nvPr>
            <p:ph idx="1"/>
          </p:nvPr>
        </p:nvSpPr>
        <p:spPr>
          <a:xfrm>
            <a:off x="972589" y="1942715"/>
            <a:ext cx="10058400" cy="4023360"/>
          </a:xfrm>
        </p:spPr>
        <p:txBody>
          <a:bodyPr>
            <a:normAutofit fontScale="92500" lnSpcReduction="20000"/>
          </a:bodyPr>
          <a:lstStyle/>
          <a:p>
            <a:pPr>
              <a:lnSpc>
                <a:spcPct val="20000"/>
              </a:lnSpc>
            </a:pPr>
            <a:endParaRPr lang="en-US" dirty="0"/>
          </a:p>
          <a:p>
            <a:pPr>
              <a:lnSpc>
                <a:spcPct val="20000"/>
              </a:lnSpc>
            </a:pPr>
            <a:r>
              <a:rPr lang="en-US" dirty="0"/>
              <a:t>&lt;html&gt;&lt;body&gt;&lt;form&gt;</a:t>
            </a:r>
          </a:p>
          <a:p>
            <a:pPr>
              <a:lnSpc>
                <a:spcPct val="20000"/>
              </a:lnSpc>
            </a:pPr>
            <a:r>
              <a:rPr lang="en-US" dirty="0"/>
              <a:t>&lt;h1&gt;Create a Internet Mail Account&lt;/h1&gt;</a:t>
            </a:r>
          </a:p>
          <a:p>
            <a:pPr>
              <a:lnSpc>
                <a:spcPct val="20000"/>
              </a:lnSpc>
            </a:pPr>
            <a:r>
              <a:rPr lang="en-US" dirty="0"/>
              <a:t>&lt;p&gt;First Name &lt;input type="text" name="T1" size="30"&gt;&lt;/p&gt;</a:t>
            </a:r>
          </a:p>
          <a:p>
            <a:pPr>
              <a:lnSpc>
                <a:spcPct val="20000"/>
              </a:lnSpc>
            </a:pPr>
            <a:r>
              <a:rPr lang="en-US" dirty="0"/>
              <a:t>&lt;p&gt;Last Name &lt;input type="text" name="T2" size="30"&gt;&lt;/p&gt;</a:t>
            </a:r>
          </a:p>
          <a:p>
            <a:pPr>
              <a:lnSpc>
                <a:spcPct val="20000"/>
              </a:lnSpc>
            </a:pPr>
            <a:r>
              <a:rPr lang="en-US" dirty="0"/>
              <a:t>&lt;p&gt;Desired Login Name &lt;input type="text" name="T3" size="20"&gt;</a:t>
            </a:r>
          </a:p>
          <a:p>
            <a:pPr>
              <a:lnSpc>
                <a:spcPct val="20000"/>
              </a:lnSpc>
            </a:pPr>
            <a:r>
              <a:rPr lang="en-US" dirty="0"/>
              <a:t>@mail.com&lt;/p&gt;</a:t>
            </a:r>
          </a:p>
          <a:p>
            <a:pPr>
              <a:lnSpc>
                <a:spcPct val="20000"/>
              </a:lnSpc>
            </a:pPr>
            <a:r>
              <a:rPr lang="en-US" dirty="0"/>
              <a:t>&lt;p&gt;Password &lt;input type="password" name="T4" size="20"&gt;&lt;/p&gt;</a:t>
            </a:r>
          </a:p>
          <a:p>
            <a:pPr>
              <a:lnSpc>
                <a:spcPct val="20000"/>
              </a:lnSpc>
            </a:pPr>
            <a:r>
              <a:rPr lang="en-US" dirty="0"/>
              <a:t>&lt;input type="radio" checked="checked" name="sex" value="male" /&gt; Male&lt;/</a:t>
            </a:r>
            <a:r>
              <a:rPr lang="en-US" dirty="0" err="1"/>
              <a:t>br</a:t>
            </a:r>
            <a:r>
              <a:rPr lang="en-US" dirty="0"/>
              <a:t>&gt;</a:t>
            </a:r>
          </a:p>
          <a:p>
            <a:pPr>
              <a:lnSpc>
                <a:spcPct val="20000"/>
              </a:lnSpc>
            </a:pPr>
            <a:r>
              <a:rPr lang="en-US" dirty="0"/>
              <a:t>&lt;input type="radio" name="sex" value="female" /&gt; Female</a:t>
            </a:r>
          </a:p>
          <a:p>
            <a:pPr>
              <a:lnSpc>
                <a:spcPct val="20000"/>
              </a:lnSpc>
            </a:pPr>
            <a:r>
              <a:rPr lang="en-US" dirty="0"/>
              <a:t>&lt;p&gt;Birthday &lt;input type="text" name="T6" size="05"&gt;</a:t>
            </a:r>
          </a:p>
          <a:p>
            <a:pPr>
              <a:lnSpc>
                <a:spcPct val="20000"/>
              </a:lnSpc>
            </a:pPr>
            <a:r>
              <a:rPr lang="en-US" dirty="0"/>
              <a:t>&lt;select size="1" name="D2"&gt;</a:t>
            </a:r>
          </a:p>
          <a:p>
            <a:pPr>
              <a:lnSpc>
                <a:spcPct val="20000"/>
              </a:lnSpc>
            </a:pPr>
            <a:r>
              <a:rPr lang="en-US" dirty="0"/>
              <a:t>&lt;option&gt;-Select One-&lt;/option&gt;</a:t>
            </a:r>
          </a:p>
          <a:p>
            <a:pPr>
              <a:lnSpc>
                <a:spcPct val="20000"/>
              </a:lnSpc>
            </a:pPr>
            <a:r>
              <a:rPr lang="en-US" dirty="0"/>
              <a:t>&lt;option&gt;January&lt;/option&gt;</a:t>
            </a:r>
          </a:p>
          <a:p>
            <a:pPr>
              <a:lnSpc>
                <a:spcPct val="20000"/>
              </a:lnSpc>
            </a:pPr>
            <a:r>
              <a:rPr lang="en-US" dirty="0"/>
              <a:t>&lt;option&gt;February&lt;/option&gt;</a:t>
            </a:r>
          </a:p>
          <a:p>
            <a:pPr>
              <a:lnSpc>
                <a:spcPct val="20000"/>
              </a:lnSpc>
            </a:pPr>
            <a:r>
              <a:rPr lang="en-US" dirty="0"/>
              <a:t>&lt;option&gt;March&lt;/option&gt; &lt;/select&gt;</a:t>
            </a:r>
          </a:p>
          <a:p>
            <a:pPr>
              <a:lnSpc>
                <a:spcPct val="20000"/>
              </a:lnSpc>
            </a:pPr>
            <a:r>
              <a:rPr lang="en-US" dirty="0"/>
              <a:t>&lt;input type="text" name="T7" size="10"&gt;&lt;/p&gt;</a:t>
            </a:r>
          </a:p>
          <a:p>
            <a:pPr>
              <a:lnSpc>
                <a:spcPct val="20000"/>
              </a:lnSpc>
            </a:pPr>
            <a:r>
              <a:rPr lang="en-US" dirty="0" err="1"/>
              <a:t>TypeYourself</a:t>
            </a:r>
            <a:r>
              <a:rPr lang="en-US" dirty="0"/>
              <a:t>&lt;</a:t>
            </a:r>
            <a:r>
              <a:rPr lang="en-US" dirty="0" err="1"/>
              <a:t>textarea</a:t>
            </a:r>
            <a:r>
              <a:rPr lang="en-US" dirty="0"/>
              <a:t> rows="4" name="S1" cols="20"&gt;&lt;/</a:t>
            </a:r>
            <a:r>
              <a:rPr lang="en-US" dirty="0" err="1"/>
              <a:t>textarea</a:t>
            </a:r>
            <a:r>
              <a:rPr lang="en-US" dirty="0"/>
              <a:t>&gt;</a:t>
            </a:r>
          </a:p>
          <a:p>
            <a:pPr marL="0" indent="0">
              <a:lnSpc>
                <a:spcPct val="20000"/>
              </a:lnSpc>
              <a:buNone/>
            </a:pPr>
            <a:r>
              <a:rPr lang="en-US" dirty="0"/>
              <a:t> &lt;</a:t>
            </a:r>
            <a:r>
              <a:rPr lang="en-US" dirty="0" err="1"/>
              <a:t>br</a:t>
            </a:r>
            <a:r>
              <a:rPr lang="en-US" dirty="0"/>
              <a:t>&gt;&lt;input type="submit" value="Accept" name="B1"&gt; &lt;input type="reset“ value="Cancel“</a:t>
            </a:r>
          </a:p>
          <a:p>
            <a:pPr>
              <a:lnSpc>
                <a:spcPct val="20000"/>
              </a:lnSpc>
            </a:pPr>
            <a:r>
              <a:rPr lang="en-US" dirty="0"/>
              <a:t> name="B2"&gt;&lt;/</a:t>
            </a:r>
            <a:r>
              <a:rPr lang="en-US" dirty="0" err="1"/>
              <a:t>br</a:t>
            </a:r>
            <a:r>
              <a:rPr lang="en-US" dirty="0"/>
              <a:t>&gt; &lt;/form&gt;&lt;/body&gt;&lt;/html&gt;</a:t>
            </a:r>
          </a:p>
          <a:p>
            <a:pPr>
              <a:lnSpc>
                <a:spcPct val="20000"/>
              </a:lnSpc>
            </a:pPr>
            <a:endParaRPr lang="en-US" dirty="0"/>
          </a:p>
          <a:p>
            <a:pPr>
              <a:lnSpc>
                <a:spcPct val="20000"/>
              </a:lnSpc>
            </a:pPr>
            <a:endParaRPr lang="en-US" dirty="0"/>
          </a:p>
        </p:txBody>
      </p:sp>
    </p:spTree>
    <p:extLst>
      <p:ext uri="{BB962C8B-B14F-4D97-AF65-F5344CB8AC3E}">
        <p14:creationId xmlns:p14="http://schemas.microsoft.com/office/powerpoint/2010/main" val="116910420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CF6B3-5ADA-4D69-9698-69C68B4242DA}"/>
              </a:ext>
            </a:extLst>
          </p:cNvPr>
          <p:cNvSpPr>
            <a:spLocks noGrp="1"/>
          </p:cNvSpPr>
          <p:nvPr>
            <p:ph type="title"/>
          </p:nvPr>
        </p:nvSpPr>
        <p:spPr/>
        <p:txBody>
          <a:bodyPr/>
          <a:lstStyle/>
          <a:p>
            <a:r>
              <a:rPr lang="en-US" dirty="0"/>
              <a:t>Result of the Form Code</a:t>
            </a:r>
          </a:p>
        </p:txBody>
      </p:sp>
      <p:sp>
        <p:nvSpPr>
          <p:cNvPr id="3" name="Content Placeholder 2">
            <a:extLst>
              <a:ext uri="{FF2B5EF4-FFF2-40B4-BE49-F238E27FC236}">
                <a16:creationId xmlns:a16="http://schemas.microsoft.com/office/drawing/2014/main" id="{C0C04316-97FA-4B0F-A3DE-47E4EEDA8DAB}"/>
              </a:ext>
            </a:extLst>
          </p:cNvPr>
          <p:cNvSpPr>
            <a:spLocks noGrp="1"/>
          </p:cNvSpPr>
          <p:nvPr>
            <p:ph idx="1"/>
          </p:nvPr>
        </p:nvSpPr>
        <p:spPr/>
        <p:txBody>
          <a:bodyPr/>
          <a:lstStyle/>
          <a:p>
            <a:endParaRPr lang="en-US"/>
          </a:p>
        </p:txBody>
      </p:sp>
      <p:pic>
        <p:nvPicPr>
          <p:cNvPr id="4" name="Picture 4">
            <a:extLst>
              <a:ext uri="{FF2B5EF4-FFF2-40B4-BE49-F238E27FC236}">
                <a16:creationId xmlns:a16="http://schemas.microsoft.com/office/drawing/2014/main" id="{CECED19F-A4C9-4E32-8C34-D9B6CCB489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61187" y="1845734"/>
            <a:ext cx="5953125" cy="47651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19368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E59F31-247C-47EE-A835-E9F70F201FC3}"/>
              </a:ext>
            </a:extLst>
          </p:cNvPr>
          <p:cNvSpPr>
            <a:spLocks noGrp="1"/>
          </p:cNvSpPr>
          <p:nvPr>
            <p:ph type="title"/>
          </p:nvPr>
        </p:nvSpPr>
        <p:spPr/>
        <p:txBody>
          <a:bodyPr/>
          <a:lstStyle/>
          <a:p>
            <a:r>
              <a:rPr lang="en-US" dirty="0"/>
              <a:t>A very brief History of HTML</a:t>
            </a:r>
          </a:p>
        </p:txBody>
      </p:sp>
      <p:sp>
        <p:nvSpPr>
          <p:cNvPr id="3" name="Content Placeholder 2">
            <a:extLst>
              <a:ext uri="{FF2B5EF4-FFF2-40B4-BE49-F238E27FC236}">
                <a16:creationId xmlns:a16="http://schemas.microsoft.com/office/drawing/2014/main" id="{F1EF296C-C8C2-4453-B64A-7DAE093A38B3}"/>
              </a:ext>
            </a:extLst>
          </p:cNvPr>
          <p:cNvSpPr>
            <a:spLocks noGrp="1"/>
          </p:cNvSpPr>
          <p:nvPr>
            <p:ph idx="1"/>
          </p:nvPr>
        </p:nvSpPr>
        <p:spPr/>
        <p:txBody>
          <a:bodyPr/>
          <a:lstStyle/>
          <a:p>
            <a:r>
              <a:rPr lang="en-US" dirty="0"/>
              <a:t>Tim Berners-Lee , a British physicist working at CERN labs in Switzerland at the time (1989) is the inventor of HTML, and is often also credited as the inventor of www. </a:t>
            </a:r>
          </a:p>
          <a:p>
            <a:r>
              <a:rPr lang="en-US" dirty="0"/>
              <a:t>HTML is based on SGML (Standard Generalized Markup Language), which existed since 1940s, but without the ability to link. </a:t>
            </a:r>
          </a:p>
          <a:p>
            <a:r>
              <a:rPr lang="en-US" dirty="0"/>
              <a:t>He proposed it as a way for of enabling researchers from remote sites in the world to organize and pool together information.</a:t>
            </a:r>
          </a:p>
          <a:p>
            <a:r>
              <a:rPr lang="en-US" dirty="0"/>
              <a:t>He suggested that you could actually link the text in the files themselves, through an agreed-upon mark-up language.</a:t>
            </a:r>
          </a:p>
        </p:txBody>
      </p:sp>
      <p:pic>
        <p:nvPicPr>
          <p:cNvPr id="4" name="Picture 3">
            <a:extLst>
              <a:ext uri="{FF2B5EF4-FFF2-40B4-BE49-F238E27FC236}">
                <a16:creationId xmlns:a16="http://schemas.microsoft.com/office/drawing/2014/main" id="{921D07E6-2F04-4A22-B21C-873B543B832E}"/>
              </a:ext>
            </a:extLst>
          </p:cNvPr>
          <p:cNvPicPr>
            <a:picLocks noChangeAspect="1"/>
          </p:cNvPicPr>
          <p:nvPr/>
        </p:nvPicPr>
        <p:blipFill>
          <a:blip r:embed="rId2"/>
          <a:stretch>
            <a:fillRect/>
          </a:stretch>
        </p:blipFill>
        <p:spPr>
          <a:xfrm>
            <a:off x="8642555" y="161010"/>
            <a:ext cx="2498377" cy="1532106"/>
          </a:xfrm>
          <a:prstGeom prst="rect">
            <a:avLst/>
          </a:prstGeom>
        </p:spPr>
      </p:pic>
    </p:spTree>
    <p:extLst>
      <p:ext uri="{BB962C8B-B14F-4D97-AF65-F5344CB8AC3E}">
        <p14:creationId xmlns:p14="http://schemas.microsoft.com/office/powerpoint/2010/main" val="33537832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7F2BCD-8BAC-46CE-92A5-CEEB45BD9FE5}"/>
              </a:ext>
            </a:extLst>
          </p:cNvPr>
          <p:cNvSpPr>
            <a:spLocks noGrp="1"/>
          </p:cNvSpPr>
          <p:nvPr>
            <p:ph type="title"/>
          </p:nvPr>
        </p:nvSpPr>
        <p:spPr/>
        <p:txBody>
          <a:bodyPr/>
          <a:lstStyle/>
          <a:p>
            <a:r>
              <a:rPr lang="en-US" dirty="0"/>
              <a:t>Now, what is a mark-up language?</a:t>
            </a:r>
          </a:p>
        </p:txBody>
      </p:sp>
      <p:sp>
        <p:nvSpPr>
          <p:cNvPr id="3" name="Content Placeholder 2">
            <a:extLst>
              <a:ext uri="{FF2B5EF4-FFF2-40B4-BE49-F238E27FC236}">
                <a16:creationId xmlns:a16="http://schemas.microsoft.com/office/drawing/2014/main" id="{954CFB55-9919-4D49-91CE-C75ED7E7325E}"/>
              </a:ext>
            </a:extLst>
          </p:cNvPr>
          <p:cNvSpPr>
            <a:spLocks noGrp="1"/>
          </p:cNvSpPr>
          <p:nvPr>
            <p:ph idx="1"/>
          </p:nvPr>
        </p:nvSpPr>
        <p:spPr/>
        <p:txBody>
          <a:bodyPr>
            <a:normAutofit lnSpcReduction="10000"/>
          </a:bodyPr>
          <a:lstStyle/>
          <a:p>
            <a:r>
              <a:rPr lang="en-US" dirty="0"/>
              <a:t>A markup language identifies pieces of a document so that another person (or application) can do something with those pieces. </a:t>
            </a:r>
          </a:p>
          <a:p>
            <a:endParaRPr lang="en-US" dirty="0"/>
          </a:p>
          <a:p>
            <a:endParaRPr lang="en-US" dirty="0"/>
          </a:p>
          <a:p>
            <a:endParaRPr lang="en-US" dirty="0"/>
          </a:p>
          <a:p>
            <a:endParaRPr lang="en-US" dirty="0"/>
          </a:p>
          <a:p>
            <a:endParaRPr lang="en-US" dirty="0"/>
          </a:p>
          <a:p>
            <a:endParaRPr lang="en-US" dirty="0"/>
          </a:p>
          <a:p>
            <a:endParaRPr lang="en-US" dirty="0"/>
          </a:p>
          <a:p>
            <a:r>
              <a:rPr lang="en-US" dirty="0"/>
              <a:t>                                Before HTML                                                                     After HTML</a:t>
            </a:r>
          </a:p>
        </p:txBody>
      </p:sp>
      <p:pic>
        <p:nvPicPr>
          <p:cNvPr id="4" name="Picture 3">
            <a:extLst>
              <a:ext uri="{FF2B5EF4-FFF2-40B4-BE49-F238E27FC236}">
                <a16:creationId xmlns:a16="http://schemas.microsoft.com/office/drawing/2014/main" id="{67391FCD-76DE-422D-A527-E92E920A41FD}"/>
              </a:ext>
            </a:extLst>
          </p:cNvPr>
          <p:cNvPicPr>
            <a:picLocks noChangeAspect="1"/>
          </p:cNvPicPr>
          <p:nvPr/>
        </p:nvPicPr>
        <p:blipFill>
          <a:blip r:embed="rId2"/>
          <a:stretch>
            <a:fillRect/>
          </a:stretch>
        </p:blipFill>
        <p:spPr>
          <a:xfrm>
            <a:off x="2861187" y="3114479"/>
            <a:ext cx="1772265" cy="2275749"/>
          </a:xfrm>
          <a:prstGeom prst="rect">
            <a:avLst/>
          </a:prstGeom>
        </p:spPr>
      </p:pic>
      <p:pic>
        <p:nvPicPr>
          <p:cNvPr id="6" name="Picture 5">
            <a:extLst>
              <a:ext uri="{FF2B5EF4-FFF2-40B4-BE49-F238E27FC236}">
                <a16:creationId xmlns:a16="http://schemas.microsoft.com/office/drawing/2014/main" id="{3B19B9F1-D2C6-4132-817D-5C924F6201C0}"/>
              </a:ext>
            </a:extLst>
          </p:cNvPr>
          <p:cNvPicPr>
            <a:picLocks noChangeAspect="1"/>
          </p:cNvPicPr>
          <p:nvPr/>
        </p:nvPicPr>
        <p:blipFill>
          <a:blip r:embed="rId3"/>
          <a:stretch>
            <a:fillRect/>
          </a:stretch>
        </p:blipFill>
        <p:spPr>
          <a:xfrm>
            <a:off x="7768252" y="3066128"/>
            <a:ext cx="1876425" cy="2324100"/>
          </a:xfrm>
          <a:prstGeom prst="rect">
            <a:avLst/>
          </a:prstGeom>
        </p:spPr>
      </p:pic>
    </p:spTree>
    <p:extLst>
      <p:ext uri="{BB962C8B-B14F-4D97-AF65-F5344CB8AC3E}">
        <p14:creationId xmlns:p14="http://schemas.microsoft.com/office/powerpoint/2010/main" val="33911318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22DB76-A6DF-4ABB-B9B6-8FC98DEBCE91}"/>
              </a:ext>
            </a:extLst>
          </p:cNvPr>
          <p:cNvSpPr>
            <a:spLocks noGrp="1"/>
          </p:cNvSpPr>
          <p:nvPr>
            <p:ph type="title"/>
          </p:nvPr>
        </p:nvSpPr>
        <p:spPr/>
        <p:txBody>
          <a:bodyPr/>
          <a:lstStyle/>
          <a:p>
            <a:r>
              <a:rPr lang="en-US" dirty="0"/>
              <a:t>The W3C: A www Consortium </a:t>
            </a:r>
          </a:p>
        </p:txBody>
      </p:sp>
      <p:sp>
        <p:nvSpPr>
          <p:cNvPr id="3" name="Content Placeholder 2">
            <a:extLst>
              <a:ext uri="{FF2B5EF4-FFF2-40B4-BE49-F238E27FC236}">
                <a16:creationId xmlns:a16="http://schemas.microsoft.com/office/drawing/2014/main" id="{22F1B564-DDA5-45B3-B157-4797CCD82329}"/>
              </a:ext>
            </a:extLst>
          </p:cNvPr>
          <p:cNvSpPr>
            <a:spLocks noGrp="1"/>
          </p:cNvSpPr>
          <p:nvPr>
            <p:ph idx="1"/>
          </p:nvPr>
        </p:nvSpPr>
        <p:spPr/>
        <p:txBody>
          <a:bodyPr/>
          <a:lstStyle/>
          <a:p>
            <a:r>
              <a:rPr lang="en-US" dirty="0"/>
              <a:t>Today, the World Wide Web Consortium (W3C) is an international consortium where member organizations, a full-time staff, and the public work together to develop Web standards. Tim Berners-Lee is the Director of the W3C. </a:t>
            </a:r>
          </a:p>
        </p:txBody>
      </p:sp>
    </p:spTree>
    <p:extLst>
      <p:ext uri="{BB962C8B-B14F-4D97-AF65-F5344CB8AC3E}">
        <p14:creationId xmlns:p14="http://schemas.microsoft.com/office/powerpoint/2010/main" val="17132214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72945B-1C33-42FF-BC7D-4A6190F11804}"/>
              </a:ext>
            </a:extLst>
          </p:cNvPr>
          <p:cNvSpPr>
            <a:spLocks noGrp="1"/>
          </p:cNvSpPr>
          <p:nvPr>
            <p:ph type="title"/>
          </p:nvPr>
        </p:nvSpPr>
        <p:spPr/>
        <p:txBody>
          <a:bodyPr>
            <a:normAutofit/>
          </a:bodyPr>
          <a:lstStyle/>
          <a:p>
            <a:r>
              <a:rPr lang="en-US" sz="4000" dirty="0"/>
              <a:t>HTML is no different from any other formatting language.</a:t>
            </a:r>
          </a:p>
        </p:txBody>
      </p:sp>
      <p:sp>
        <p:nvSpPr>
          <p:cNvPr id="3" name="Content Placeholder 2">
            <a:extLst>
              <a:ext uri="{FF2B5EF4-FFF2-40B4-BE49-F238E27FC236}">
                <a16:creationId xmlns:a16="http://schemas.microsoft.com/office/drawing/2014/main" id="{E894449C-9AFC-4132-A2E2-9C4F11B970FA}"/>
              </a:ext>
            </a:extLst>
          </p:cNvPr>
          <p:cNvSpPr>
            <a:spLocks noGrp="1"/>
          </p:cNvSpPr>
          <p:nvPr>
            <p:ph idx="1"/>
          </p:nvPr>
        </p:nvSpPr>
        <p:spPr/>
        <p:txBody>
          <a:bodyPr/>
          <a:lstStyle/>
          <a:p>
            <a:r>
              <a:rPr lang="en-US" dirty="0"/>
              <a:t>HTML is NOT a computer programming language. </a:t>
            </a:r>
          </a:p>
          <a:p>
            <a:r>
              <a:rPr lang="en-US" dirty="0"/>
              <a:t>Neither is SQL or XML, although extensions to these languages can be computer languages. </a:t>
            </a:r>
          </a:p>
          <a:p>
            <a:r>
              <a:rPr lang="en-US" dirty="0"/>
              <a:t>Just as SQL is a data query language, HTML is simply a text-formatting language</a:t>
            </a:r>
          </a:p>
        </p:txBody>
      </p:sp>
      <p:pic>
        <p:nvPicPr>
          <p:cNvPr id="5" name="Picture 4">
            <a:extLst>
              <a:ext uri="{FF2B5EF4-FFF2-40B4-BE49-F238E27FC236}">
                <a16:creationId xmlns:a16="http://schemas.microsoft.com/office/drawing/2014/main" id="{0D2B3E0E-3382-4810-95D2-C6806F6B59C6}"/>
              </a:ext>
            </a:extLst>
          </p:cNvPr>
          <p:cNvPicPr>
            <a:picLocks noChangeAspect="1"/>
          </p:cNvPicPr>
          <p:nvPr/>
        </p:nvPicPr>
        <p:blipFill>
          <a:blip r:embed="rId2"/>
          <a:stretch>
            <a:fillRect/>
          </a:stretch>
        </p:blipFill>
        <p:spPr>
          <a:xfrm>
            <a:off x="9045677" y="3402119"/>
            <a:ext cx="1828800" cy="2466975"/>
          </a:xfrm>
          <a:prstGeom prst="rect">
            <a:avLst/>
          </a:prstGeom>
        </p:spPr>
      </p:pic>
    </p:spTree>
    <p:extLst>
      <p:ext uri="{BB962C8B-B14F-4D97-AF65-F5344CB8AC3E}">
        <p14:creationId xmlns:p14="http://schemas.microsoft.com/office/powerpoint/2010/main" val="3099966909"/>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docProps/app.xml><?xml version="1.0" encoding="utf-8"?>
<Properties xmlns="http://schemas.openxmlformats.org/officeDocument/2006/extended-properties" xmlns:vt="http://schemas.openxmlformats.org/officeDocument/2006/docPropsVTypes">
  <Template>Retrospect</Template>
  <TotalTime>240</TotalTime>
  <Words>4268</Words>
  <Application>Microsoft Office PowerPoint</Application>
  <PresentationFormat>Widescreen</PresentationFormat>
  <Paragraphs>532</Paragraphs>
  <Slides>51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51</vt:i4>
      </vt:variant>
    </vt:vector>
  </HeadingPairs>
  <TitlesOfParts>
    <vt:vector size="55" baseType="lpstr">
      <vt:lpstr>Arial</vt:lpstr>
      <vt:lpstr>Calibri</vt:lpstr>
      <vt:lpstr>Calibri Light</vt:lpstr>
      <vt:lpstr>Retrospect</vt:lpstr>
      <vt:lpstr>Building Web Applications with Python</vt:lpstr>
      <vt:lpstr>What is HTML?</vt:lpstr>
      <vt:lpstr>Advantages of knowing HTML Code</vt:lpstr>
      <vt:lpstr>HTML Issues for Organizations</vt:lpstr>
      <vt:lpstr>What is Hypertext?</vt:lpstr>
      <vt:lpstr>A very brief History of HTML</vt:lpstr>
      <vt:lpstr>Now, what is a mark-up language?</vt:lpstr>
      <vt:lpstr>The W3C: A www Consortium </vt:lpstr>
      <vt:lpstr>HTML is no different from any other formatting language.</vt:lpstr>
      <vt:lpstr>HTML uses Tags to markup the text</vt:lpstr>
      <vt:lpstr>Getting Started</vt:lpstr>
      <vt:lpstr>Code With HTML</vt:lpstr>
      <vt:lpstr>Explain these tags</vt:lpstr>
      <vt:lpstr>Types of HTML Tags</vt:lpstr>
      <vt:lpstr>Text Formatting Tags</vt:lpstr>
      <vt:lpstr>Heading Tag Code</vt:lpstr>
      <vt:lpstr>Result of Heading Code</vt:lpstr>
      <vt:lpstr>HTML Paragraph Tag</vt:lpstr>
      <vt:lpstr>Line Break &amp; Horizontal Line Tag</vt:lpstr>
      <vt:lpstr>Text Formatting Tags</vt:lpstr>
      <vt:lpstr>Text Formatting Code</vt:lpstr>
      <vt:lpstr>Result of Text Formatting Code</vt:lpstr>
      <vt:lpstr>Font Tag</vt:lpstr>
      <vt:lpstr>Font Tag Code</vt:lpstr>
      <vt:lpstr>Result of Font Code</vt:lpstr>
      <vt:lpstr>Single Tags</vt:lpstr>
      <vt:lpstr>Background &amp; Text Color Tag</vt:lpstr>
      <vt:lpstr>Text Alignment Tag</vt:lpstr>
      <vt:lpstr>Hyperlink Tag</vt:lpstr>
      <vt:lpstr>Result of Hyperlink Code</vt:lpstr>
      <vt:lpstr>Image Tag</vt:lpstr>
      <vt:lpstr>Image attributes - &lt;img&gt; tag</vt:lpstr>
      <vt:lpstr>Code &amp; Result of the Image </vt:lpstr>
      <vt:lpstr>Code &amp; Result of the Image </vt:lpstr>
      <vt:lpstr>Code &amp; Result of the Image</vt:lpstr>
      <vt:lpstr>HTML Table Tag</vt:lpstr>
      <vt:lpstr>Code &amp; Result of the Table </vt:lpstr>
      <vt:lpstr>Table Code with Border &amp; Header</vt:lpstr>
      <vt:lpstr>Table Code with Colspan &amp; Rowspan</vt:lpstr>
      <vt:lpstr>Table Code with Caption &amp; Col Spacing</vt:lpstr>
      <vt:lpstr>Cell padding, Image &amp; Back color Code</vt:lpstr>
      <vt:lpstr>HTML List Tag</vt:lpstr>
      <vt:lpstr>List Tags</vt:lpstr>
      <vt:lpstr>Unordered List</vt:lpstr>
      <vt:lpstr>Code &amp; Result of the Unordered List </vt:lpstr>
      <vt:lpstr>Ordered List</vt:lpstr>
      <vt:lpstr>Code &amp; Result of the Ordered List</vt:lpstr>
      <vt:lpstr>HTML Form</vt:lpstr>
      <vt:lpstr>Form Tags</vt:lpstr>
      <vt:lpstr>Code of the HTML Form </vt:lpstr>
      <vt:lpstr>Result of the Form Code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Building Web Applications with Python</dc:title>
  <dc:creator>Siddharth Singh</dc:creator>
  <cp:lastModifiedBy>Siddharth Singh</cp:lastModifiedBy>
  <cp:revision>25</cp:revision>
  <dcterms:created xsi:type="dcterms:W3CDTF">2017-06-25T12:58:28Z</dcterms:created>
  <dcterms:modified xsi:type="dcterms:W3CDTF">2017-06-25T19:15:00Z</dcterms:modified>
</cp:coreProperties>
</file>