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9" d="100"/>
          <a:sy n="69" d="100"/>
        </p:scale>
        <p:origin x="6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C11CD8-50B8-4155-89B0-30A3BE89B458}"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7D1A-6739-44F2-B29F-59D2C2F3D6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11CD8-50B8-4155-89B0-30A3BE89B458}"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7D1A-6739-44F2-B29F-59D2C2F3D689}" type="slidenum">
              <a:rPr lang="en-US" smtClean="0"/>
              <a:t>‹#›</a:t>
            </a:fld>
            <a:endParaRPr lang="en-US"/>
          </a:p>
        </p:txBody>
      </p:sp>
    </p:spTree>
    <p:extLst>
      <p:ext uri="{BB962C8B-B14F-4D97-AF65-F5344CB8AC3E}">
        <p14:creationId xmlns:p14="http://schemas.microsoft.com/office/powerpoint/2010/main" val="408010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11CD8-50B8-4155-89B0-30A3BE89B458}"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7D1A-6739-44F2-B29F-59D2C2F3D689}" type="slidenum">
              <a:rPr lang="en-US" smtClean="0"/>
              <a:t>‹#›</a:t>
            </a:fld>
            <a:endParaRPr lang="en-US"/>
          </a:p>
        </p:txBody>
      </p:sp>
    </p:spTree>
    <p:extLst>
      <p:ext uri="{BB962C8B-B14F-4D97-AF65-F5344CB8AC3E}">
        <p14:creationId xmlns:p14="http://schemas.microsoft.com/office/powerpoint/2010/main" val="198703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11CD8-50B8-4155-89B0-30A3BE89B458}"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7D1A-6739-44F2-B29F-59D2C2F3D689}" type="slidenum">
              <a:rPr lang="en-US" smtClean="0"/>
              <a:t>‹#›</a:t>
            </a:fld>
            <a:endParaRPr lang="en-US"/>
          </a:p>
        </p:txBody>
      </p:sp>
    </p:spTree>
    <p:extLst>
      <p:ext uri="{BB962C8B-B14F-4D97-AF65-F5344CB8AC3E}">
        <p14:creationId xmlns:p14="http://schemas.microsoft.com/office/powerpoint/2010/main" val="91797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C11CD8-50B8-4155-89B0-30A3BE89B458}"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2D7D1A-6739-44F2-B29F-59D2C2F3D68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63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C11CD8-50B8-4155-89B0-30A3BE89B458}"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D7D1A-6739-44F2-B29F-59D2C2F3D689}" type="slidenum">
              <a:rPr lang="en-US" smtClean="0"/>
              <a:t>‹#›</a:t>
            </a:fld>
            <a:endParaRPr lang="en-US"/>
          </a:p>
        </p:txBody>
      </p:sp>
    </p:spTree>
    <p:extLst>
      <p:ext uri="{BB962C8B-B14F-4D97-AF65-F5344CB8AC3E}">
        <p14:creationId xmlns:p14="http://schemas.microsoft.com/office/powerpoint/2010/main" val="110010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C11CD8-50B8-4155-89B0-30A3BE89B458}" type="datetimeFigureOut">
              <a:rPr lang="en-US" smtClean="0"/>
              <a:t>7/11/2017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2D7D1A-6739-44F2-B29F-59D2C2F3D689}" type="slidenum">
              <a:rPr lang="en-US" smtClean="0"/>
              <a:t>‹#›</a:t>
            </a:fld>
            <a:endParaRPr lang="en-US"/>
          </a:p>
        </p:txBody>
      </p:sp>
    </p:spTree>
    <p:extLst>
      <p:ext uri="{BB962C8B-B14F-4D97-AF65-F5344CB8AC3E}">
        <p14:creationId xmlns:p14="http://schemas.microsoft.com/office/powerpoint/2010/main" val="333426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C11CD8-50B8-4155-89B0-30A3BE89B458}" type="datetimeFigureOut">
              <a:rPr lang="en-US" smtClean="0"/>
              <a:t>7/11/2017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2D7D1A-6739-44F2-B29F-59D2C2F3D689}" type="slidenum">
              <a:rPr lang="en-US" smtClean="0"/>
              <a:t>‹#›</a:t>
            </a:fld>
            <a:endParaRPr lang="en-US"/>
          </a:p>
        </p:txBody>
      </p:sp>
    </p:spTree>
    <p:extLst>
      <p:ext uri="{BB962C8B-B14F-4D97-AF65-F5344CB8AC3E}">
        <p14:creationId xmlns:p14="http://schemas.microsoft.com/office/powerpoint/2010/main" val="261046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FC11CD8-50B8-4155-89B0-30A3BE89B458}" type="datetimeFigureOut">
              <a:rPr lang="en-US" smtClean="0"/>
              <a:t>7/11/2017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92D7D1A-6739-44F2-B29F-59D2C2F3D689}" type="slidenum">
              <a:rPr lang="en-US" smtClean="0"/>
              <a:t>‹#›</a:t>
            </a:fld>
            <a:endParaRPr lang="en-US"/>
          </a:p>
        </p:txBody>
      </p:sp>
    </p:spTree>
    <p:extLst>
      <p:ext uri="{BB962C8B-B14F-4D97-AF65-F5344CB8AC3E}">
        <p14:creationId xmlns:p14="http://schemas.microsoft.com/office/powerpoint/2010/main" val="93580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C11CD8-50B8-4155-89B0-30A3BE89B458}" type="datetimeFigureOut">
              <a:rPr lang="en-US" smtClean="0"/>
              <a:t>7/11/2017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2D7D1A-6739-44F2-B29F-59D2C2F3D689}" type="slidenum">
              <a:rPr lang="en-US" smtClean="0"/>
              <a:t>‹#›</a:t>
            </a:fld>
            <a:endParaRPr lang="en-US"/>
          </a:p>
        </p:txBody>
      </p:sp>
    </p:spTree>
    <p:extLst>
      <p:ext uri="{BB962C8B-B14F-4D97-AF65-F5344CB8AC3E}">
        <p14:creationId xmlns:p14="http://schemas.microsoft.com/office/powerpoint/2010/main" val="2743596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C11CD8-50B8-4155-89B0-30A3BE89B458}"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2D7D1A-6739-44F2-B29F-59D2C2F3D689}" type="slidenum">
              <a:rPr lang="en-US" smtClean="0"/>
              <a:t>‹#›</a:t>
            </a:fld>
            <a:endParaRPr lang="en-US"/>
          </a:p>
        </p:txBody>
      </p:sp>
    </p:spTree>
    <p:extLst>
      <p:ext uri="{BB962C8B-B14F-4D97-AF65-F5344CB8AC3E}">
        <p14:creationId xmlns:p14="http://schemas.microsoft.com/office/powerpoint/2010/main" val="366338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FC11CD8-50B8-4155-89B0-30A3BE89B458}" type="datetimeFigureOut">
              <a:rPr lang="en-US" smtClean="0"/>
              <a:t>7/11/2017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2D7D1A-6739-44F2-B29F-59D2C2F3D68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581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A4D0-6BA4-4875-829B-4F40012A6D0C}"/>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4AC3F1B4-4E88-4324-900A-FDB70C3A7CA6}"/>
              </a:ext>
            </a:extLst>
          </p:cNvPr>
          <p:cNvSpPr>
            <a:spLocks noGrp="1"/>
          </p:cNvSpPr>
          <p:nvPr>
            <p:ph type="subTitle" idx="1"/>
          </p:nvPr>
        </p:nvSpPr>
        <p:spPr/>
        <p:txBody>
          <a:bodyPr/>
          <a:lstStyle/>
          <a:p>
            <a:r>
              <a:rPr lang="en-US" dirty="0"/>
              <a:t>Session-11</a:t>
            </a:r>
          </a:p>
        </p:txBody>
      </p:sp>
    </p:spTree>
    <p:extLst>
      <p:ext uri="{BB962C8B-B14F-4D97-AF65-F5344CB8AC3E}">
        <p14:creationId xmlns:p14="http://schemas.microsoft.com/office/powerpoint/2010/main" val="340187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4A43-8F50-441A-8F4B-332F32FD6C6B}"/>
              </a:ext>
            </a:extLst>
          </p:cNvPr>
          <p:cNvSpPr>
            <a:spLocks noGrp="1"/>
          </p:cNvSpPr>
          <p:nvPr>
            <p:ph type="title"/>
          </p:nvPr>
        </p:nvSpPr>
        <p:spPr>
          <a:xfrm>
            <a:off x="1097280" y="286603"/>
            <a:ext cx="10058400" cy="932597"/>
          </a:xfrm>
        </p:spPr>
        <p:txBody>
          <a:bodyPr/>
          <a:lstStyle/>
          <a:p>
            <a:r>
              <a:rPr lang="en-US" dirty="0"/>
              <a:t>Difference between get &amp; post method</a:t>
            </a:r>
          </a:p>
        </p:txBody>
      </p:sp>
      <p:graphicFrame>
        <p:nvGraphicFramePr>
          <p:cNvPr id="8" name="Content Placeholder 7">
            <a:extLst>
              <a:ext uri="{FF2B5EF4-FFF2-40B4-BE49-F238E27FC236}">
                <a16:creationId xmlns:a16="http://schemas.microsoft.com/office/drawing/2014/main" id="{562AE25F-928F-4DC2-8A41-921310A62B9F}"/>
              </a:ext>
            </a:extLst>
          </p:cNvPr>
          <p:cNvGraphicFramePr>
            <a:graphicFrameLocks noGrp="1"/>
          </p:cNvGraphicFramePr>
          <p:nvPr>
            <p:ph idx="1"/>
            <p:extLst>
              <p:ext uri="{D42A27DB-BD31-4B8C-83A1-F6EECF244321}">
                <p14:modId xmlns:p14="http://schemas.microsoft.com/office/powerpoint/2010/main" val="1587151794"/>
              </p:ext>
            </p:extLst>
          </p:nvPr>
        </p:nvGraphicFramePr>
        <p:xfrm>
          <a:off x="1097280" y="1219200"/>
          <a:ext cx="10058400" cy="5126355"/>
        </p:xfrm>
        <a:graphic>
          <a:graphicData uri="http://schemas.openxmlformats.org/drawingml/2006/table">
            <a:tbl>
              <a:tblPr firstRow="1" bandRow="1">
                <a:tableStyleId>{5C22544A-7EE6-4342-B048-85BDC9FD1C3A}</a:tableStyleId>
              </a:tblPr>
              <a:tblGrid>
                <a:gridCol w="2325110">
                  <a:extLst>
                    <a:ext uri="{9D8B030D-6E8A-4147-A177-3AD203B41FA5}">
                      <a16:colId xmlns:a16="http://schemas.microsoft.com/office/drawing/2014/main" val="3598252277"/>
                    </a:ext>
                  </a:extLst>
                </a:gridCol>
                <a:gridCol w="4380490">
                  <a:extLst>
                    <a:ext uri="{9D8B030D-6E8A-4147-A177-3AD203B41FA5}">
                      <a16:colId xmlns:a16="http://schemas.microsoft.com/office/drawing/2014/main" val="3778681230"/>
                    </a:ext>
                  </a:extLst>
                </a:gridCol>
                <a:gridCol w="3352800">
                  <a:extLst>
                    <a:ext uri="{9D8B030D-6E8A-4147-A177-3AD203B41FA5}">
                      <a16:colId xmlns:a16="http://schemas.microsoft.com/office/drawing/2014/main" val="1997800228"/>
                    </a:ext>
                  </a:extLst>
                </a:gridCol>
              </a:tblGrid>
              <a:tr h="3708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GET</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POST</a:t>
                      </a:r>
                    </a:p>
                  </a:txBody>
                  <a:tcPr marL="9525" marR="9525" marT="9525" anchor="b"/>
                </a:tc>
                <a:extLst>
                  <a:ext uri="{0D108BD9-81ED-4DB2-BD59-A6C34878D82A}">
                    <a16:rowId xmlns:a16="http://schemas.microsoft.com/office/drawing/2014/main" val="2948203860"/>
                  </a:ext>
                </a:extLst>
              </a:tr>
              <a:tr h="370840">
                <a:tc>
                  <a:txBody>
                    <a:bodyPr/>
                    <a:lstStyle/>
                    <a:p>
                      <a:pPr algn="l" fontAlgn="b"/>
                      <a:r>
                        <a:rPr lang="en-US" sz="1100" b="0" i="0" u="none" strike="noStrike">
                          <a:solidFill>
                            <a:srgbClr val="000000"/>
                          </a:solidFill>
                          <a:effectLst/>
                          <a:latin typeface="Calibri" panose="020F0502020204030204" pitchFamily="34" charset="0"/>
                        </a:rPr>
                        <a:t>History</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Parameters remain in browser history because they are part of the URL</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Parameters are not saved in browser history.</a:t>
                      </a:r>
                    </a:p>
                  </a:txBody>
                  <a:tcPr marL="9525" marR="9525" marT="9525" anchor="b"/>
                </a:tc>
                <a:extLst>
                  <a:ext uri="{0D108BD9-81ED-4DB2-BD59-A6C34878D82A}">
                    <a16:rowId xmlns:a16="http://schemas.microsoft.com/office/drawing/2014/main" val="2662075819"/>
                  </a:ext>
                </a:extLst>
              </a:tr>
              <a:tr h="370840">
                <a:tc>
                  <a:txBody>
                    <a:bodyPr/>
                    <a:lstStyle/>
                    <a:p>
                      <a:pPr algn="l" fontAlgn="b"/>
                      <a:r>
                        <a:rPr lang="en-US" sz="1100" b="0" i="0" u="none" strike="noStrike">
                          <a:solidFill>
                            <a:srgbClr val="000000"/>
                          </a:solidFill>
                          <a:effectLst/>
                          <a:latin typeface="Calibri" panose="020F0502020204030204" pitchFamily="34" charset="0"/>
                        </a:rPr>
                        <a:t>Bookmarked</a:t>
                      </a:r>
                    </a:p>
                  </a:txBody>
                  <a:tcPr marL="9525" marR="9525" marT="9525" anchor="b"/>
                </a:tc>
                <a:tc>
                  <a:txBody>
                    <a:bodyPr/>
                    <a:lstStyle/>
                    <a:p>
                      <a:pPr algn="l" fontAlgn="b"/>
                      <a:r>
                        <a:rPr lang="en-US" sz="1100" b="0" i="0" u="none" strike="noStrike" dirty="0">
                          <a:solidFill>
                            <a:srgbClr val="000000"/>
                          </a:solidFill>
                          <a:effectLst/>
                          <a:latin typeface="Calibri" panose="020F0502020204030204" pitchFamily="34" charset="0"/>
                        </a:rPr>
                        <a:t>Can be bookmarked.</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Can not be bookmarked.</a:t>
                      </a:r>
                    </a:p>
                  </a:txBody>
                  <a:tcPr marL="9525" marR="9525" marT="9525" anchor="b"/>
                </a:tc>
                <a:extLst>
                  <a:ext uri="{0D108BD9-81ED-4DB2-BD59-A6C34878D82A}">
                    <a16:rowId xmlns:a16="http://schemas.microsoft.com/office/drawing/2014/main" val="1174543099"/>
                  </a:ext>
                </a:extLst>
              </a:tr>
              <a:tr h="370840">
                <a:tc>
                  <a:txBody>
                    <a:bodyPr/>
                    <a:lstStyle/>
                    <a:p>
                      <a:pPr algn="l" fontAlgn="b"/>
                      <a:r>
                        <a:rPr lang="en-US" sz="1100" b="0" i="0" u="none" strike="noStrike">
                          <a:solidFill>
                            <a:srgbClr val="000000"/>
                          </a:solidFill>
                          <a:effectLst/>
                          <a:latin typeface="Calibri" panose="020F0502020204030204" pitchFamily="34" charset="0"/>
                        </a:rPr>
                        <a:t>BACK button/re-submit behaviour</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GET requests are re-executed but may not be re-submitted to server if the HTML is stored in the browser cache.</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The browser usually alerts the user that data will need to be re-submitted.</a:t>
                      </a:r>
                    </a:p>
                  </a:txBody>
                  <a:tcPr marL="9525" marR="9525" marT="9525" anchor="b"/>
                </a:tc>
                <a:extLst>
                  <a:ext uri="{0D108BD9-81ED-4DB2-BD59-A6C34878D82A}">
                    <a16:rowId xmlns:a16="http://schemas.microsoft.com/office/drawing/2014/main" val="1432078197"/>
                  </a:ext>
                </a:extLst>
              </a:tr>
              <a:tr h="370840">
                <a:tc>
                  <a:txBody>
                    <a:bodyPr/>
                    <a:lstStyle/>
                    <a:p>
                      <a:pPr algn="l" fontAlgn="b"/>
                      <a:r>
                        <a:rPr lang="en-US" sz="1100" b="0" i="0" u="none" strike="noStrike">
                          <a:solidFill>
                            <a:srgbClr val="000000"/>
                          </a:solidFill>
                          <a:effectLst/>
                          <a:latin typeface="Calibri" panose="020F0502020204030204" pitchFamily="34" charset="0"/>
                        </a:rPr>
                        <a:t>Encoding type (enctype attribute)</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application/x-www-form-urlencoded</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multipart/form-data or application/x-www-form-urlencoded Use multipart encoding for binary data.</a:t>
                      </a:r>
                    </a:p>
                  </a:txBody>
                  <a:tcPr marL="9525" marR="9525" marT="9525" anchor="b"/>
                </a:tc>
                <a:extLst>
                  <a:ext uri="{0D108BD9-81ED-4DB2-BD59-A6C34878D82A}">
                    <a16:rowId xmlns:a16="http://schemas.microsoft.com/office/drawing/2014/main" val="4195130000"/>
                  </a:ext>
                </a:extLst>
              </a:tr>
              <a:tr h="370840">
                <a:tc>
                  <a:txBody>
                    <a:bodyPr/>
                    <a:lstStyle/>
                    <a:p>
                      <a:pPr algn="l" fontAlgn="b"/>
                      <a:r>
                        <a:rPr lang="en-US" sz="1100" b="0" i="0" u="none" strike="noStrike">
                          <a:solidFill>
                            <a:srgbClr val="000000"/>
                          </a:solidFill>
                          <a:effectLst/>
                          <a:latin typeface="Calibri" panose="020F0502020204030204" pitchFamily="34" charset="0"/>
                        </a:rPr>
                        <a:t>Parameters</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can send but the parameter data is limited to what we can stuff into the request line (URL). Safest to use less than 2K of parameters, some servers handle up to 64K</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Can send parameters, including uploading files, to the server.</a:t>
                      </a:r>
                    </a:p>
                  </a:txBody>
                  <a:tcPr marL="9525" marR="9525" marT="9525" anchor="b"/>
                </a:tc>
                <a:extLst>
                  <a:ext uri="{0D108BD9-81ED-4DB2-BD59-A6C34878D82A}">
                    <a16:rowId xmlns:a16="http://schemas.microsoft.com/office/drawing/2014/main" val="2233249870"/>
                  </a:ext>
                </a:extLst>
              </a:tr>
              <a:tr h="370840">
                <a:tc>
                  <a:txBody>
                    <a:bodyPr/>
                    <a:lstStyle/>
                    <a:p>
                      <a:pPr algn="l" fontAlgn="b"/>
                      <a:r>
                        <a:rPr lang="en-US" sz="1100" b="0" i="0" u="none" strike="noStrike">
                          <a:solidFill>
                            <a:srgbClr val="000000"/>
                          </a:solidFill>
                          <a:effectLst/>
                          <a:latin typeface="Calibri" panose="020F0502020204030204" pitchFamily="34" charset="0"/>
                        </a:rPr>
                        <a:t>Hacked</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Easier to hack for script kiddies</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More difficult to hack</a:t>
                      </a:r>
                    </a:p>
                  </a:txBody>
                  <a:tcPr marL="9525" marR="9525" marT="9525" anchor="b"/>
                </a:tc>
                <a:extLst>
                  <a:ext uri="{0D108BD9-81ED-4DB2-BD59-A6C34878D82A}">
                    <a16:rowId xmlns:a16="http://schemas.microsoft.com/office/drawing/2014/main" val="1982934900"/>
                  </a:ext>
                </a:extLst>
              </a:tr>
              <a:tr h="370840">
                <a:tc>
                  <a:txBody>
                    <a:bodyPr/>
                    <a:lstStyle/>
                    <a:p>
                      <a:pPr algn="l" fontAlgn="b"/>
                      <a:r>
                        <a:rPr lang="en-US" sz="1100" b="0" i="0" u="none" strike="noStrike">
                          <a:solidFill>
                            <a:srgbClr val="000000"/>
                          </a:solidFill>
                          <a:effectLst/>
                          <a:latin typeface="Calibri" panose="020F0502020204030204" pitchFamily="34" charset="0"/>
                        </a:rPr>
                        <a:t>Restrictions on form data type</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Yes, only ASCII characters allowed.</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No restrictions. Binary data is also allowed.</a:t>
                      </a:r>
                    </a:p>
                  </a:txBody>
                  <a:tcPr marL="9525" marR="9525" marT="9525" anchor="b"/>
                </a:tc>
                <a:extLst>
                  <a:ext uri="{0D108BD9-81ED-4DB2-BD59-A6C34878D82A}">
                    <a16:rowId xmlns:a16="http://schemas.microsoft.com/office/drawing/2014/main" val="1573701427"/>
                  </a:ext>
                </a:extLst>
              </a:tr>
              <a:tr h="370840">
                <a:tc>
                  <a:txBody>
                    <a:bodyPr/>
                    <a:lstStyle/>
                    <a:p>
                      <a:pPr algn="l" fontAlgn="b"/>
                      <a:r>
                        <a:rPr lang="en-US" sz="1100" b="0" i="0" u="none" strike="noStrike">
                          <a:solidFill>
                            <a:srgbClr val="000000"/>
                          </a:solidFill>
                          <a:effectLst/>
                          <a:latin typeface="Calibri" panose="020F0502020204030204" pitchFamily="34" charset="0"/>
                        </a:rPr>
                        <a:t>Security</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GET is less secure compared to POST because data sent is part of the URL. So it's saved in browser history and server logs in plaintext.</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POST is a little safer than GET because the parameters are not stored in browser history or in web server logs.</a:t>
                      </a:r>
                    </a:p>
                  </a:txBody>
                  <a:tcPr marL="9525" marR="9525" marT="9525" anchor="b"/>
                </a:tc>
                <a:extLst>
                  <a:ext uri="{0D108BD9-81ED-4DB2-BD59-A6C34878D82A}">
                    <a16:rowId xmlns:a16="http://schemas.microsoft.com/office/drawing/2014/main" val="216710687"/>
                  </a:ext>
                </a:extLst>
              </a:tr>
              <a:tr h="370840">
                <a:tc>
                  <a:txBody>
                    <a:bodyPr/>
                    <a:lstStyle/>
                    <a:p>
                      <a:pPr algn="l" fontAlgn="b"/>
                      <a:r>
                        <a:rPr lang="en-US" sz="1100" b="0" i="0" u="none" strike="noStrike">
                          <a:solidFill>
                            <a:srgbClr val="000000"/>
                          </a:solidFill>
                          <a:effectLst/>
                          <a:latin typeface="Calibri" panose="020F0502020204030204" pitchFamily="34" charset="0"/>
                        </a:rPr>
                        <a:t>Restrictions on form data length</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Yes, since form data is in the URL and URL length is restricted. A safe URL length limit is often 2048 characters but varies by browser and web server.</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No restrictions</a:t>
                      </a:r>
                    </a:p>
                  </a:txBody>
                  <a:tcPr marL="9525" marR="9525" marT="9525" anchor="b"/>
                </a:tc>
                <a:extLst>
                  <a:ext uri="{0D108BD9-81ED-4DB2-BD59-A6C34878D82A}">
                    <a16:rowId xmlns:a16="http://schemas.microsoft.com/office/drawing/2014/main" val="3144323108"/>
                  </a:ext>
                </a:extLst>
              </a:tr>
              <a:tr h="370840">
                <a:tc>
                  <a:txBody>
                    <a:bodyPr/>
                    <a:lstStyle/>
                    <a:p>
                      <a:pPr algn="l" fontAlgn="b"/>
                      <a:r>
                        <a:rPr lang="en-US" sz="1100" b="0" i="0" u="none" strike="noStrike">
                          <a:solidFill>
                            <a:srgbClr val="000000"/>
                          </a:solidFill>
                          <a:effectLst/>
                          <a:latin typeface="Calibri" panose="020F0502020204030204" pitchFamily="34" charset="0"/>
                        </a:rPr>
                        <a:t>Usability</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GET method should not be used when sending passwords or other sensitive information.</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POST method used when sending passwords or other sensitive information.</a:t>
                      </a:r>
                    </a:p>
                  </a:txBody>
                  <a:tcPr marL="9525" marR="9525" marT="9525" anchor="b"/>
                </a:tc>
                <a:extLst>
                  <a:ext uri="{0D108BD9-81ED-4DB2-BD59-A6C34878D82A}">
                    <a16:rowId xmlns:a16="http://schemas.microsoft.com/office/drawing/2014/main" val="1222095261"/>
                  </a:ext>
                </a:extLst>
              </a:tr>
              <a:tr h="370840">
                <a:tc>
                  <a:txBody>
                    <a:bodyPr/>
                    <a:lstStyle/>
                    <a:p>
                      <a:pPr algn="l" fontAlgn="b"/>
                      <a:r>
                        <a:rPr lang="en-US" sz="1100" b="0" i="0" u="none" strike="noStrike">
                          <a:solidFill>
                            <a:srgbClr val="000000"/>
                          </a:solidFill>
                          <a:effectLst/>
                          <a:latin typeface="Calibri" panose="020F0502020204030204" pitchFamily="34" charset="0"/>
                        </a:rPr>
                        <a:t>Visibility</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GET method is visible to everyone (it will be displayed in the browser's address bar) and has limits on the amount of information to send.</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POST method variables are not displayed in the URL.</a:t>
                      </a:r>
                    </a:p>
                  </a:txBody>
                  <a:tcPr marL="9525" marR="9525" marT="9525" anchor="b"/>
                </a:tc>
                <a:extLst>
                  <a:ext uri="{0D108BD9-81ED-4DB2-BD59-A6C34878D82A}">
                    <a16:rowId xmlns:a16="http://schemas.microsoft.com/office/drawing/2014/main" val="33098097"/>
                  </a:ext>
                </a:extLst>
              </a:tr>
              <a:tr h="370840">
                <a:tc>
                  <a:txBody>
                    <a:bodyPr/>
                    <a:lstStyle/>
                    <a:p>
                      <a:pPr algn="l" fontAlgn="b"/>
                      <a:r>
                        <a:rPr lang="en-US" sz="1100" b="0" i="0" u="none" strike="noStrike">
                          <a:solidFill>
                            <a:srgbClr val="000000"/>
                          </a:solidFill>
                          <a:effectLst/>
                          <a:latin typeface="Calibri" panose="020F0502020204030204" pitchFamily="34" charset="0"/>
                        </a:rPr>
                        <a:t>Cached</a:t>
                      </a:r>
                    </a:p>
                  </a:txBody>
                  <a:tcPr marL="9525" marR="9525" marT="9525" anchor="b"/>
                </a:tc>
                <a:tc>
                  <a:txBody>
                    <a:bodyPr/>
                    <a:lstStyle/>
                    <a:p>
                      <a:pPr algn="l" fontAlgn="b"/>
                      <a:r>
                        <a:rPr lang="en-US" sz="1100" b="0" i="0" u="none" strike="noStrike">
                          <a:solidFill>
                            <a:srgbClr val="000000"/>
                          </a:solidFill>
                          <a:effectLst/>
                          <a:latin typeface="Calibri" panose="020F0502020204030204" pitchFamily="34" charset="0"/>
                        </a:rPr>
                        <a:t>Can be cached</a:t>
                      </a:r>
                    </a:p>
                  </a:txBody>
                  <a:tcPr marL="9525" marR="9525" marT="9525" anchor="b"/>
                </a:tc>
                <a:tc>
                  <a:txBody>
                    <a:bodyPr/>
                    <a:lstStyle/>
                    <a:p>
                      <a:pPr algn="l" fontAlgn="b"/>
                      <a:r>
                        <a:rPr lang="en-US" sz="1100" b="0" i="0" u="none" strike="noStrike" dirty="0">
                          <a:solidFill>
                            <a:srgbClr val="000000"/>
                          </a:solidFill>
                          <a:effectLst/>
                          <a:latin typeface="Calibri" panose="020F0502020204030204" pitchFamily="34" charset="0"/>
                        </a:rPr>
                        <a:t>Not cached</a:t>
                      </a:r>
                    </a:p>
                  </a:txBody>
                  <a:tcPr marL="9525" marR="9525" marT="9525" anchor="b"/>
                </a:tc>
                <a:extLst>
                  <a:ext uri="{0D108BD9-81ED-4DB2-BD59-A6C34878D82A}">
                    <a16:rowId xmlns:a16="http://schemas.microsoft.com/office/drawing/2014/main" val="2042554607"/>
                  </a:ext>
                </a:extLst>
              </a:tr>
            </a:tbl>
          </a:graphicData>
        </a:graphic>
      </p:graphicFrame>
    </p:spTree>
    <p:extLst>
      <p:ext uri="{BB962C8B-B14F-4D97-AF65-F5344CB8AC3E}">
        <p14:creationId xmlns:p14="http://schemas.microsoft.com/office/powerpoint/2010/main" val="11434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59D302-EFC2-4EBC-BDA7-0D2F6D6512D0}"/>
              </a:ext>
            </a:extLst>
          </p:cNvPr>
          <p:cNvSpPr/>
          <p:nvPr/>
        </p:nvSpPr>
        <p:spPr>
          <a:xfrm>
            <a:off x="3048000" y="751344"/>
            <a:ext cx="6096000" cy="5355312"/>
          </a:xfrm>
          <a:prstGeom prst="rect">
            <a:avLst/>
          </a:prstGeom>
        </p:spPr>
        <p:txBody>
          <a:bodyPr>
            <a:spAutoFit/>
          </a:bodyPr>
          <a:lstStyle/>
          <a:p>
            <a:r>
              <a:rPr lang="en-US" dirty="0"/>
              <a:t>from </a:t>
            </a:r>
            <a:r>
              <a:rPr lang="en-US" dirty="0" err="1"/>
              <a:t>django.db</a:t>
            </a:r>
            <a:r>
              <a:rPr lang="en-US" dirty="0"/>
              <a:t> import models</a:t>
            </a:r>
          </a:p>
          <a:p>
            <a:r>
              <a:rPr lang="en-US" dirty="0"/>
              <a:t>from </a:t>
            </a:r>
            <a:r>
              <a:rPr lang="en-US" dirty="0" err="1"/>
              <a:t>django.utils</a:t>
            </a:r>
            <a:r>
              <a:rPr lang="en-US" dirty="0"/>
              <a:t> import </a:t>
            </a:r>
            <a:r>
              <a:rPr lang="en-US" dirty="0" err="1"/>
              <a:t>timezone</a:t>
            </a:r>
            <a:endParaRPr lang="en-US" dirty="0"/>
          </a:p>
          <a:p>
            <a:endParaRPr lang="en-US" dirty="0"/>
          </a:p>
          <a:p>
            <a:endParaRPr lang="en-US" dirty="0"/>
          </a:p>
          <a:p>
            <a:r>
              <a:rPr lang="en-US" dirty="0"/>
              <a:t>class Post(</a:t>
            </a:r>
            <a:r>
              <a:rPr lang="en-US" dirty="0" err="1"/>
              <a:t>models.Model</a:t>
            </a:r>
            <a:r>
              <a:rPr lang="en-US" dirty="0"/>
              <a:t>):</a:t>
            </a:r>
          </a:p>
          <a:p>
            <a:r>
              <a:rPr lang="en-US" dirty="0"/>
              <a:t>    author = </a:t>
            </a:r>
            <a:r>
              <a:rPr lang="en-US" dirty="0" err="1"/>
              <a:t>models.ForeignKey</a:t>
            </a:r>
            <a:r>
              <a:rPr lang="en-US" dirty="0"/>
              <a:t>('</a:t>
            </a:r>
            <a:r>
              <a:rPr lang="en-US" dirty="0" err="1"/>
              <a:t>auth.User</a:t>
            </a:r>
            <a:r>
              <a:rPr lang="en-US" dirty="0"/>
              <a:t>')</a:t>
            </a:r>
          </a:p>
          <a:p>
            <a:r>
              <a:rPr lang="en-US" dirty="0"/>
              <a:t>    title = </a:t>
            </a:r>
            <a:r>
              <a:rPr lang="en-US" dirty="0" err="1"/>
              <a:t>models.CharField</a:t>
            </a:r>
            <a:r>
              <a:rPr lang="en-US" dirty="0"/>
              <a:t>(</a:t>
            </a:r>
            <a:r>
              <a:rPr lang="en-US" dirty="0" err="1"/>
              <a:t>max_length</a:t>
            </a:r>
            <a:r>
              <a:rPr lang="en-US" dirty="0"/>
              <a:t>=200)</a:t>
            </a:r>
          </a:p>
          <a:p>
            <a:r>
              <a:rPr lang="en-US" dirty="0"/>
              <a:t>    text = </a:t>
            </a:r>
            <a:r>
              <a:rPr lang="en-US" dirty="0" err="1"/>
              <a:t>models.TextField</a:t>
            </a:r>
            <a:r>
              <a:rPr lang="en-US" dirty="0"/>
              <a:t>()</a:t>
            </a:r>
          </a:p>
          <a:p>
            <a:r>
              <a:rPr lang="en-US" dirty="0"/>
              <a:t>    </a:t>
            </a:r>
            <a:r>
              <a:rPr lang="en-US" dirty="0" err="1"/>
              <a:t>created_date</a:t>
            </a:r>
            <a:r>
              <a:rPr lang="en-US" dirty="0"/>
              <a:t> = </a:t>
            </a:r>
            <a:r>
              <a:rPr lang="en-US" dirty="0" err="1"/>
              <a:t>models.DateTimeField</a:t>
            </a:r>
            <a:r>
              <a:rPr lang="en-US" dirty="0"/>
              <a:t>(</a:t>
            </a:r>
          </a:p>
          <a:p>
            <a:r>
              <a:rPr lang="en-US" dirty="0"/>
              <a:t>            default=</a:t>
            </a:r>
            <a:r>
              <a:rPr lang="en-US" dirty="0" err="1"/>
              <a:t>timezone.now</a:t>
            </a:r>
            <a:r>
              <a:rPr lang="en-US" dirty="0"/>
              <a:t>)</a:t>
            </a:r>
          </a:p>
          <a:p>
            <a:r>
              <a:rPr lang="en-US" dirty="0"/>
              <a:t>    </a:t>
            </a:r>
            <a:r>
              <a:rPr lang="en-US" dirty="0" err="1"/>
              <a:t>published_date</a:t>
            </a:r>
            <a:r>
              <a:rPr lang="en-US" dirty="0"/>
              <a:t> = </a:t>
            </a:r>
            <a:r>
              <a:rPr lang="en-US" dirty="0" err="1"/>
              <a:t>models.DateTimeField</a:t>
            </a:r>
            <a:r>
              <a:rPr lang="en-US" dirty="0"/>
              <a:t>(</a:t>
            </a:r>
          </a:p>
          <a:p>
            <a:r>
              <a:rPr lang="en-US" dirty="0"/>
              <a:t>            blank=True, null=True)</a:t>
            </a:r>
          </a:p>
          <a:p>
            <a:endParaRPr lang="en-US" dirty="0"/>
          </a:p>
          <a:p>
            <a:r>
              <a:rPr lang="en-US" dirty="0"/>
              <a:t>    def publish(self):</a:t>
            </a:r>
          </a:p>
          <a:p>
            <a:r>
              <a:rPr lang="en-US" dirty="0"/>
              <a:t>        </a:t>
            </a:r>
            <a:r>
              <a:rPr lang="en-US" dirty="0" err="1"/>
              <a:t>self.published_date</a:t>
            </a:r>
            <a:r>
              <a:rPr lang="en-US" dirty="0"/>
              <a:t> = </a:t>
            </a:r>
            <a:r>
              <a:rPr lang="en-US" dirty="0" err="1"/>
              <a:t>timezone.now</a:t>
            </a:r>
            <a:r>
              <a:rPr lang="en-US" dirty="0"/>
              <a:t>()</a:t>
            </a:r>
          </a:p>
          <a:p>
            <a:r>
              <a:rPr lang="en-US" dirty="0"/>
              <a:t>        </a:t>
            </a:r>
            <a:r>
              <a:rPr lang="en-US" dirty="0" err="1"/>
              <a:t>self.save</a:t>
            </a:r>
            <a:r>
              <a:rPr lang="en-US" dirty="0"/>
              <a:t>()</a:t>
            </a:r>
          </a:p>
          <a:p>
            <a:endParaRPr lang="en-US" dirty="0"/>
          </a:p>
          <a:p>
            <a:r>
              <a:rPr lang="en-US" dirty="0"/>
              <a:t>    def __</a:t>
            </a:r>
            <a:r>
              <a:rPr lang="en-US" dirty="0" err="1"/>
              <a:t>str</a:t>
            </a:r>
            <a:r>
              <a:rPr lang="en-US" dirty="0"/>
              <a:t>__(self):</a:t>
            </a:r>
          </a:p>
          <a:p>
            <a:r>
              <a:rPr lang="en-US" dirty="0"/>
              <a:t>        return </a:t>
            </a:r>
            <a:r>
              <a:rPr lang="en-US" dirty="0" err="1"/>
              <a:t>self.title</a:t>
            </a:r>
            <a:endParaRPr lang="en-US" dirty="0"/>
          </a:p>
        </p:txBody>
      </p:sp>
    </p:spTree>
    <p:extLst>
      <p:ext uri="{BB962C8B-B14F-4D97-AF65-F5344CB8AC3E}">
        <p14:creationId xmlns:p14="http://schemas.microsoft.com/office/powerpoint/2010/main" val="112396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5703-873B-4A0A-9958-BB75DDA269E5}"/>
              </a:ext>
            </a:extLst>
          </p:cNvPr>
          <p:cNvSpPr>
            <a:spLocks noGrp="1"/>
          </p:cNvSpPr>
          <p:nvPr>
            <p:ph type="title"/>
          </p:nvPr>
        </p:nvSpPr>
        <p:spPr/>
        <p:txBody>
          <a:bodyPr/>
          <a:lstStyle/>
          <a:p>
            <a:r>
              <a:rPr lang="en-US" dirty="0" err="1"/>
              <a:t>NewCommands</a:t>
            </a:r>
            <a:endParaRPr lang="en-US" dirty="0"/>
          </a:p>
        </p:txBody>
      </p:sp>
      <p:sp>
        <p:nvSpPr>
          <p:cNvPr id="3" name="Content Placeholder 2">
            <a:extLst>
              <a:ext uri="{FF2B5EF4-FFF2-40B4-BE49-F238E27FC236}">
                <a16:creationId xmlns:a16="http://schemas.microsoft.com/office/drawing/2014/main" id="{90079A29-105D-4B65-AEEC-935D9764125F}"/>
              </a:ext>
            </a:extLst>
          </p:cNvPr>
          <p:cNvSpPr>
            <a:spLocks noGrp="1"/>
          </p:cNvSpPr>
          <p:nvPr>
            <p:ph idx="1"/>
          </p:nvPr>
        </p:nvSpPr>
        <p:spPr/>
        <p:txBody>
          <a:bodyPr/>
          <a:lstStyle/>
          <a:p>
            <a:r>
              <a:rPr lang="en-US" dirty="0"/>
              <a:t>$ python manage.py </a:t>
            </a:r>
            <a:r>
              <a:rPr lang="en-US" dirty="0" err="1"/>
              <a:t>makemigrations</a:t>
            </a:r>
            <a:r>
              <a:rPr lang="en-US" dirty="0"/>
              <a:t> ‘</a:t>
            </a:r>
            <a:r>
              <a:rPr lang="en-US" dirty="0" err="1"/>
              <a:t>appname</a:t>
            </a:r>
            <a:r>
              <a:rPr lang="en-US" dirty="0"/>
              <a:t>’ </a:t>
            </a:r>
          </a:p>
          <a:p>
            <a:r>
              <a:rPr lang="en-US" dirty="0"/>
              <a:t>$ python manage.py </a:t>
            </a:r>
            <a:r>
              <a:rPr lang="en-US" dirty="0" err="1"/>
              <a:t>sqlmigrate</a:t>
            </a:r>
            <a:r>
              <a:rPr lang="en-US" dirty="0"/>
              <a:t> ‘</a:t>
            </a:r>
            <a:r>
              <a:rPr lang="en-US" dirty="0" err="1"/>
              <a:t>appname</a:t>
            </a:r>
            <a:r>
              <a:rPr lang="en-US" dirty="0"/>
              <a:t>’ code</a:t>
            </a:r>
          </a:p>
          <a:p>
            <a:endParaRPr lang="en-US" dirty="0"/>
          </a:p>
        </p:txBody>
      </p:sp>
    </p:spTree>
    <p:extLst>
      <p:ext uri="{BB962C8B-B14F-4D97-AF65-F5344CB8AC3E}">
        <p14:creationId xmlns:p14="http://schemas.microsoft.com/office/powerpoint/2010/main" val="380175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0863-738A-47E1-B2FE-E22EA2BF13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F488F1-376B-4A0D-ADCD-F0CD31E12E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1049422"/>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97</TotalTime>
  <Words>471</Words>
  <Application>Microsoft Office PowerPoint</Application>
  <PresentationFormat>Widescreen</PresentationFormat>
  <Paragraphs>62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Retrospect</vt:lpstr>
      <vt:lpstr>PowerPoint Presentation</vt:lpstr>
      <vt:lpstr>Difference between get &amp; post method</vt:lpstr>
      <vt:lpstr>PowerPoint Presentation</vt:lpstr>
      <vt:lpstr>NewCommands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Singh</dc:creator>
  <cp:lastModifiedBy>Siddharth Singh</cp:lastModifiedBy>
  <cp:revision>6</cp:revision>
  <dcterms:created xsi:type="dcterms:W3CDTF">2017-07-11T08:58:57Z</dcterms:created>
  <dcterms:modified xsi:type="dcterms:W3CDTF">2017-07-11T10:36:40Z</dcterms:modified>
</cp:coreProperties>
</file>