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60"/>
  </p:normalViewPr>
  <p:slideViewPr>
    <p:cSldViewPr snapToGrid="0">
      <p:cViewPr varScale="1">
        <p:scale>
          <a:sx n="65" d="100"/>
          <a:sy n="65"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78CB2-C07A-4B05-9B72-CD91045BCF3F}" type="datetimeFigureOut">
              <a:rPr lang="en-US" smtClean="0"/>
              <a:t>7/10/2017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FC0BE-5009-4491-8B7B-6DCFB95FA626}" type="slidenum">
              <a:rPr lang="en-US" smtClean="0"/>
              <a:t>‹#›</a:t>
            </a:fld>
            <a:endParaRPr lang="en-US"/>
          </a:p>
        </p:txBody>
      </p:sp>
    </p:spTree>
    <p:extLst>
      <p:ext uri="{BB962C8B-B14F-4D97-AF65-F5344CB8AC3E}">
        <p14:creationId xmlns:p14="http://schemas.microsoft.com/office/powerpoint/2010/main" val="3551705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FC0BE-5009-4491-8B7B-6DCFB95FA626}" type="slidenum">
              <a:rPr lang="en-US" smtClean="0"/>
              <a:t>1</a:t>
            </a:fld>
            <a:endParaRPr lang="en-US"/>
          </a:p>
        </p:txBody>
      </p:sp>
    </p:spTree>
    <p:extLst>
      <p:ext uri="{BB962C8B-B14F-4D97-AF65-F5344CB8AC3E}">
        <p14:creationId xmlns:p14="http://schemas.microsoft.com/office/powerpoint/2010/main" val="24425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Our class has 4 attributes (3 </a:t>
            </a:r>
            <a:r>
              <a:rPr lang="en-US" sz="1200" b="0" i="0" kern="1200" dirty="0" err="1">
                <a:solidFill>
                  <a:schemeClr val="tx1"/>
                </a:solidFill>
                <a:effectLst/>
                <a:latin typeface="+mn-lt"/>
                <a:ea typeface="+mn-ea"/>
                <a:cs typeface="+mn-cs"/>
              </a:rPr>
              <a:t>CharField</a:t>
            </a:r>
            <a:r>
              <a:rPr lang="en-US" sz="1200" b="0" i="0" kern="1200" dirty="0">
                <a:solidFill>
                  <a:schemeClr val="tx1"/>
                </a:solidFill>
                <a:effectLst/>
                <a:latin typeface="+mn-lt"/>
                <a:ea typeface="+mn-ea"/>
                <a:cs typeface="+mn-cs"/>
              </a:rPr>
              <a:t> and 1 Integer), those will be the table fields.</a:t>
            </a:r>
            <a:endParaRPr lang="en-US" dirty="0"/>
          </a:p>
        </p:txBody>
      </p:sp>
      <p:sp>
        <p:nvSpPr>
          <p:cNvPr id="4" name="Slide Number Placeholder 3"/>
          <p:cNvSpPr>
            <a:spLocks noGrp="1"/>
          </p:cNvSpPr>
          <p:nvPr>
            <p:ph type="sldNum" sz="quarter" idx="10"/>
          </p:nvPr>
        </p:nvSpPr>
        <p:spPr/>
        <p:txBody>
          <a:bodyPr/>
          <a:lstStyle/>
          <a:p>
            <a:fld id="{D36FC0BE-5009-4491-8B7B-6DCFB95FA626}" type="slidenum">
              <a:rPr lang="en-US" smtClean="0"/>
              <a:t>30</a:t>
            </a:fld>
            <a:endParaRPr lang="en-US"/>
          </a:p>
        </p:txBody>
      </p:sp>
    </p:spTree>
    <p:extLst>
      <p:ext uri="{BB962C8B-B14F-4D97-AF65-F5344CB8AC3E}">
        <p14:creationId xmlns:p14="http://schemas.microsoft.com/office/powerpoint/2010/main" val="140009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Cross-site Request Forgery (CSRF) attack on your site</a:t>
            </a:r>
            <a:endParaRPr lang="en-US" dirty="0"/>
          </a:p>
        </p:txBody>
      </p:sp>
      <p:sp>
        <p:nvSpPr>
          <p:cNvPr id="4" name="Slide Number Placeholder 3"/>
          <p:cNvSpPr>
            <a:spLocks noGrp="1"/>
          </p:cNvSpPr>
          <p:nvPr>
            <p:ph type="sldNum" sz="quarter" idx="10"/>
          </p:nvPr>
        </p:nvSpPr>
        <p:spPr/>
        <p:txBody>
          <a:bodyPr/>
          <a:lstStyle/>
          <a:p>
            <a:fld id="{D36FC0BE-5009-4491-8B7B-6DCFB95FA626}" type="slidenum">
              <a:rPr lang="en-US" smtClean="0"/>
              <a:t>40</a:t>
            </a:fld>
            <a:endParaRPr lang="en-US"/>
          </a:p>
        </p:txBody>
      </p:sp>
    </p:spTree>
    <p:extLst>
      <p:ext uri="{BB962C8B-B14F-4D97-AF65-F5344CB8AC3E}">
        <p14:creationId xmlns:p14="http://schemas.microsoft.com/office/powerpoint/2010/main" val="2586403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6675B1-846A-4061-A4C4-2C90E3A6B3A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0B92-68AE-4962-BBCB-EFEADADAFB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68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675B1-846A-4061-A4C4-2C90E3A6B3A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0B92-68AE-4962-BBCB-EFEADADAFB53}" type="slidenum">
              <a:rPr lang="en-US" smtClean="0"/>
              <a:t>‹#›</a:t>
            </a:fld>
            <a:endParaRPr lang="en-US"/>
          </a:p>
        </p:txBody>
      </p:sp>
    </p:spTree>
    <p:extLst>
      <p:ext uri="{BB962C8B-B14F-4D97-AF65-F5344CB8AC3E}">
        <p14:creationId xmlns:p14="http://schemas.microsoft.com/office/powerpoint/2010/main" val="277936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675B1-846A-4061-A4C4-2C90E3A6B3A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0B92-68AE-4962-BBCB-EFEADADAFB53}" type="slidenum">
              <a:rPr lang="en-US" smtClean="0"/>
              <a:t>‹#›</a:t>
            </a:fld>
            <a:endParaRPr lang="en-US"/>
          </a:p>
        </p:txBody>
      </p:sp>
    </p:spTree>
    <p:extLst>
      <p:ext uri="{BB962C8B-B14F-4D97-AF65-F5344CB8AC3E}">
        <p14:creationId xmlns:p14="http://schemas.microsoft.com/office/powerpoint/2010/main" val="129113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675B1-846A-4061-A4C4-2C90E3A6B3A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0B92-68AE-4962-BBCB-EFEADADAFB53}" type="slidenum">
              <a:rPr lang="en-US" smtClean="0"/>
              <a:t>‹#›</a:t>
            </a:fld>
            <a:endParaRPr lang="en-US"/>
          </a:p>
        </p:txBody>
      </p:sp>
    </p:spTree>
    <p:extLst>
      <p:ext uri="{BB962C8B-B14F-4D97-AF65-F5344CB8AC3E}">
        <p14:creationId xmlns:p14="http://schemas.microsoft.com/office/powerpoint/2010/main" val="34145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6675B1-846A-4061-A4C4-2C90E3A6B3A2}" type="datetimeFigureOut">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0B92-68AE-4962-BBCB-EFEADADAFB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15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6675B1-846A-4061-A4C4-2C90E3A6B3A2}" type="datetimeFigureOut">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40B92-68AE-4962-BBCB-EFEADADAFB53}" type="slidenum">
              <a:rPr lang="en-US" smtClean="0"/>
              <a:t>‹#›</a:t>
            </a:fld>
            <a:endParaRPr lang="en-US"/>
          </a:p>
        </p:txBody>
      </p:sp>
    </p:spTree>
    <p:extLst>
      <p:ext uri="{BB962C8B-B14F-4D97-AF65-F5344CB8AC3E}">
        <p14:creationId xmlns:p14="http://schemas.microsoft.com/office/powerpoint/2010/main" val="191357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675B1-846A-4061-A4C4-2C90E3A6B3A2}" type="datetimeFigureOut">
              <a:rPr lang="en-US" smtClean="0"/>
              <a:t>7/10/2017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40B92-68AE-4962-BBCB-EFEADADAFB53}" type="slidenum">
              <a:rPr lang="en-US" smtClean="0"/>
              <a:t>‹#›</a:t>
            </a:fld>
            <a:endParaRPr lang="en-US"/>
          </a:p>
        </p:txBody>
      </p:sp>
    </p:spTree>
    <p:extLst>
      <p:ext uri="{BB962C8B-B14F-4D97-AF65-F5344CB8AC3E}">
        <p14:creationId xmlns:p14="http://schemas.microsoft.com/office/powerpoint/2010/main" val="232940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6675B1-846A-4061-A4C4-2C90E3A6B3A2}" type="datetimeFigureOut">
              <a:rPr lang="en-US" smtClean="0"/>
              <a:t>7/10/2017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40B92-68AE-4962-BBCB-EFEADADAFB53}" type="slidenum">
              <a:rPr lang="en-US" smtClean="0"/>
              <a:t>‹#›</a:t>
            </a:fld>
            <a:endParaRPr lang="en-US"/>
          </a:p>
        </p:txBody>
      </p:sp>
    </p:spTree>
    <p:extLst>
      <p:ext uri="{BB962C8B-B14F-4D97-AF65-F5344CB8AC3E}">
        <p14:creationId xmlns:p14="http://schemas.microsoft.com/office/powerpoint/2010/main" val="393630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6675B1-846A-4061-A4C4-2C90E3A6B3A2}" type="datetimeFigureOut">
              <a:rPr lang="en-US" smtClean="0"/>
              <a:t>7/10/2017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240B92-68AE-4962-BBCB-EFEADADAFB53}" type="slidenum">
              <a:rPr lang="en-US" smtClean="0"/>
              <a:t>‹#›</a:t>
            </a:fld>
            <a:endParaRPr lang="en-US"/>
          </a:p>
        </p:txBody>
      </p:sp>
    </p:spTree>
    <p:extLst>
      <p:ext uri="{BB962C8B-B14F-4D97-AF65-F5344CB8AC3E}">
        <p14:creationId xmlns:p14="http://schemas.microsoft.com/office/powerpoint/2010/main" val="260584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6675B1-846A-4061-A4C4-2C90E3A6B3A2}" type="datetimeFigureOut">
              <a:rPr lang="en-US" smtClean="0"/>
              <a:t>7/10/2017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240B92-68AE-4962-BBCB-EFEADADAFB53}" type="slidenum">
              <a:rPr lang="en-US" smtClean="0"/>
              <a:t>‹#›</a:t>
            </a:fld>
            <a:endParaRPr lang="en-US"/>
          </a:p>
        </p:txBody>
      </p:sp>
    </p:spTree>
    <p:extLst>
      <p:ext uri="{BB962C8B-B14F-4D97-AF65-F5344CB8AC3E}">
        <p14:creationId xmlns:p14="http://schemas.microsoft.com/office/powerpoint/2010/main" val="426223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6675B1-846A-4061-A4C4-2C90E3A6B3A2}" type="datetimeFigureOut">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40B92-68AE-4962-BBCB-EFEADADAFB53}" type="slidenum">
              <a:rPr lang="en-US" smtClean="0"/>
              <a:t>‹#›</a:t>
            </a:fld>
            <a:endParaRPr lang="en-US"/>
          </a:p>
        </p:txBody>
      </p:sp>
    </p:spTree>
    <p:extLst>
      <p:ext uri="{BB962C8B-B14F-4D97-AF65-F5344CB8AC3E}">
        <p14:creationId xmlns:p14="http://schemas.microsoft.com/office/powerpoint/2010/main" val="365956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6675B1-846A-4061-A4C4-2C90E3A6B3A2}" type="datetimeFigureOut">
              <a:rPr lang="en-US" smtClean="0"/>
              <a:t>7/10/2017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240B92-68AE-4962-BBCB-EFEADADAFB5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7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127.0.0.1:8000/adm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ython-guide-pt-br.readthedocs.io/en/latest/dev/virtualenvs/" TargetMode="External"/><Relationship Id="rId2" Type="http://schemas.openxmlformats.org/officeDocument/2006/relationships/hyperlink" Target="https://docs.python.org/3/library/venv.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47ED-1847-4F76-947B-F42782D18ECE}"/>
              </a:ext>
            </a:extLst>
          </p:cNvPr>
          <p:cNvSpPr>
            <a:spLocks noGrp="1"/>
          </p:cNvSpPr>
          <p:nvPr>
            <p:ph type="ctrTitle"/>
          </p:nvPr>
        </p:nvSpPr>
        <p:spPr/>
        <p:txBody>
          <a:bodyPr/>
          <a:lstStyle/>
          <a:p>
            <a:r>
              <a:rPr lang="en-US" dirty="0"/>
              <a:t>Django</a:t>
            </a:r>
          </a:p>
        </p:txBody>
      </p:sp>
      <p:sp>
        <p:nvSpPr>
          <p:cNvPr id="3" name="Subtitle 2">
            <a:extLst>
              <a:ext uri="{FF2B5EF4-FFF2-40B4-BE49-F238E27FC236}">
                <a16:creationId xmlns:a16="http://schemas.microsoft.com/office/drawing/2014/main" id="{9A83756F-A33A-46D6-8973-0AB6F876B85C}"/>
              </a:ext>
            </a:extLst>
          </p:cNvPr>
          <p:cNvSpPr>
            <a:spLocks noGrp="1"/>
          </p:cNvSpPr>
          <p:nvPr>
            <p:ph type="subTitle" idx="1"/>
          </p:nvPr>
        </p:nvSpPr>
        <p:spPr/>
        <p:txBody>
          <a:bodyPr/>
          <a:lstStyle/>
          <a:p>
            <a:r>
              <a:rPr lang="en-US" dirty="0"/>
              <a:t>Session-10</a:t>
            </a:r>
          </a:p>
        </p:txBody>
      </p:sp>
    </p:spTree>
    <p:extLst>
      <p:ext uri="{BB962C8B-B14F-4D97-AF65-F5344CB8AC3E}">
        <p14:creationId xmlns:p14="http://schemas.microsoft.com/office/powerpoint/2010/main" val="357692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0623-7772-4D83-8295-56F7FA56F30B}"/>
              </a:ext>
            </a:extLst>
          </p:cNvPr>
          <p:cNvSpPr>
            <a:spLocks noGrp="1"/>
          </p:cNvSpPr>
          <p:nvPr>
            <p:ph type="title"/>
          </p:nvPr>
        </p:nvSpPr>
        <p:spPr/>
        <p:txBody>
          <a:bodyPr/>
          <a:lstStyle/>
          <a:p>
            <a:r>
              <a:rPr lang="en-US" dirty="0"/>
              <a:t>Setting Up Your Project </a:t>
            </a:r>
            <a:r>
              <a:rPr lang="en-US" dirty="0" err="1"/>
              <a:t>cont</a:t>
            </a:r>
            <a:r>
              <a:rPr lang="en-US" dirty="0"/>
              <a:t>…</a:t>
            </a:r>
          </a:p>
        </p:txBody>
      </p:sp>
      <p:sp>
        <p:nvSpPr>
          <p:cNvPr id="3" name="Content Placeholder 2">
            <a:extLst>
              <a:ext uri="{FF2B5EF4-FFF2-40B4-BE49-F238E27FC236}">
                <a16:creationId xmlns:a16="http://schemas.microsoft.com/office/drawing/2014/main" id="{BCD0DA5C-D93F-4C58-914E-E6DAAD6E99E3}"/>
              </a:ext>
            </a:extLst>
          </p:cNvPr>
          <p:cNvSpPr>
            <a:spLocks noGrp="1"/>
          </p:cNvSpPr>
          <p:nvPr>
            <p:ph idx="1"/>
          </p:nvPr>
        </p:nvSpPr>
        <p:spPr/>
        <p:txBody>
          <a:bodyPr>
            <a:normAutofit fontScale="47500" lnSpcReduction="20000"/>
          </a:bodyPr>
          <a:lstStyle/>
          <a:p>
            <a:pPr>
              <a:spcBef>
                <a:spcPts val="0"/>
              </a:spcBef>
            </a:pPr>
            <a:r>
              <a:rPr lang="en-US" sz="3200" dirty="0"/>
              <a:t>DATABASES = {</a:t>
            </a:r>
          </a:p>
          <a:p>
            <a:pPr>
              <a:spcBef>
                <a:spcPts val="0"/>
              </a:spcBef>
            </a:pPr>
            <a:r>
              <a:rPr lang="en-US" sz="3200" dirty="0"/>
              <a:t>   'default': {</a:t>
            </a:r>
          </a:p>
          <a:p>
            <a:pPr>
              <a:spcBef>
                <a:spcPts val="0"/>
              </a:spcBef>
            </a:pPr>
            <a:r>
              <a:rPr lang="en-US" sz="3200" dirty="0"/>
              <a:t>      'ENGINE': 'django.db.backends.sqlite3',</a:t>
            </a:r>
          </a:p>
          <a:p>
            <a:pPr>
              <a:spcBef>
                <a:spcPts val="0"/>
              </a:spcBef>
            </a:pPr>
            <a:r>
              <a:rPr lang="en-US" sz="3200" dirty="0"/>
              <a:t>      'NAME': '</a:t>
            </a:r>
            <a:r>
              <a:rPr lang="en-US" sz="3200" dirty="0" err="1"/>
              <a:t>database.sql</a:t>
            </a:r>
            <a:r>
              <a:rPr lang="en-US" sz="3200" dirty="0"/>
              <a:t>',</a:t>
            </a:r>
          </a:p>
          <a:p>
            <a:pPr>
              <a:spcBef>
                <a:spcPts val="0"/>
              </a:spcBef>
            </a:pPr>
            <a:r>
              <a:rPr lang="en-US" sz="3200" dirty="0"/>
              <a:t>      'USER': '',</a:t>
            </a:r>
          </a:p>
          <a:p>
            <a:pPr>
              <a:spcBef>
                <a:spcPts val="0"/>
              </a:spcBef>
            </a:pPr>
            <a:r>
              <a:rPr lang="en-US" sz="3200" dirty="0"/>
              <a:t>      'PASSWORD': '',</a:t>
            </a:r>
          </a:p>
          <a:p>
            <a:pPr>
              <a:spcBef>
                <a:spcPts val="0"/>
              </a:spcBef>
            </a:pPr>
            <a:r>
              <a:rPr lang="en-US" sz="3200" dirty="0"/>
              <a:t>      'HOST': '',</a:t>
            </a:r>
          </a:p>
          <a:p>
            <a:pPr>
              <a:spcBef>
                <a:spcPts val="0"/>
              </a:spcBef>
            </a:pPr>
            <a:r>
              <a:rPr lang="en-US" sz="3200" dirty="0"/>
              <a:t>      'PORT': '',</a:t>
            </a:r>
          </a:p>
          <a:p>
            <a:pPr>
              <a:spcBef>
                <a:spcPts val="0"/>
              </a:spcBef>
            </a:pPr>
            <a:r>
              <a:rPr lang="en-US" sz="3200" dirty="0"/>
              <a:t>   }</a:t>
            </a:r>
          </a:p>
          <a:p>
            <a:pPr>
              <a:spcBef>
                <a:spcPts val="0"/>
              </a:spcBef>
            </a:pPr>
            <a:r>
              <a:rPr lang="en-US" sz="3200" dirty="0"/>
              <a:t>}</a:t>
            </a:r>
          </a:p>
          <a:p>
            <a:r>
              <a:rPr lang="en-US" sz="3200" dirty="0"/>
              <a:t>Database is set in the ‘Database’ dictionary. The example above is for SQLite engine. As stated earlier, Django also supports −</a:t>
            </a:r>
          </a:p>
          <a:p>
            <a:pPr lvl="1"/>
            <a:r>
              <a:rPr lang="en-US" sz="3000" dirty="0"/>
              <a:t>MySQL (</a:t>
            </a:r>
            <a:r>
              <a:rPr lang="en-US" sz="3000" dirty="0" err="1"/>
              <a:t>django.db.backends.mysql</a:t>
            </a:r>
            <a:r>
              <a:rPr lang="en-US" sz="3000" dirty="0"/>
              <a:t>)</a:t>
            </a:r>
          </a:p>
          <a:p>
            <a:pPr lvl="1"/>
            <a:r>
              <a:rPr lang="en-US" sz="3000" dirty="0" err="1"/>
              <a:t>PostGreSQL</a:t>
            </a:r>
            <a:r>
              <a:rPr lang="en-US" sz="3000" dirty="0"/>
              <a:t> (django.db.backends.postgresql_psycopg2)</a:t>
            </a:r>
          </a:p>
          <a:p>
            <a:pPr lvl="1"/>
            <a:r>
              <a:rPr lang="en-US" sz="3000" dirty="0"/>
              <a:t>Oracle (</a:t>
            </a:r>
            <a:r>
              <a:rPr lang="en-US" sz="3000" dirty="0" err="1"/>
              <a:t>django.db.backends.oracle</a:t>
            </a:r>
            <a:r>
              <a:rPr lang="en-US" sz="3000" dirty="0"/>
              <a:t>) and NoSQL DB</a:t>
            </a:r>
          </a:p>
          <a:p>
            <a:pPr lvl="1"/>
            <a:r>
              <a:rPr lang="en-US" sz="3000" dirty="0"/>
              <a:t>MongoDB (</a:t>
            </a:r>
            <a:r>
              <a:rPr lang="en-US" sz="3000" dirty="0" err="1"/>
              <a:t>django_mongodb_engine</a:t>
            </a:r>
            <a:r>
              <a:rPr lang="en-US" sz="3000" dirty="0"/>
              <a:t>)</a:t>
            </a:r>
          </a:p>
          <a:p>
            <a:r>
              <a:rPr lang="en-US" sz="3200" dirty="0"/>
              <a:t>Before setting any new engine, make sure you have the correct </a:t>
            </a:r>
            <a:r>
              <a:rPr lang="en-US" sz="3200" dirty="0" err="1"/>
              <a:t>db</a:t>
            </a:r>
            <a:r>
              <a:rPr lang="en-US" sz="3200" dirty="0"/>
              <a:t> driver installed.</a:t>
            </a:r>
          </a:p>
          <a:p>
            <a:endParaRPr lang="en-US" sz="3200" dirty="0"/>
          </a:p>
          <a:p>
            <a:pPr>
              <a:spcBef>
                <a:spcPts val="0"/>
              </a:spcBef>
            </a:pPr>
            <a:r>
              <a:rPr lang="en-US" sz="3200" dirty="0"/>
              <a:t>You can also set others options like: TIME_ZONE, LANGUAGE_CODE, TEMPLATE…</a:t>
            </a:r>
          </a:p>
        </p:txBody>
      </p:sp>
    </p:spTree>
    <p:extLst>
      <p:ext uri="{BB962C8B-B14F-4D97-AF65-F5344CB8AC3E}">
        <p14:creationId xmlns:p14="http://schemas.microsoft.com/office/powerpoint/2010/main" val="388516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85E1-2300-40B0-83A9-551AB48EF11A}"/>
              </a:ext>
            </a:extLst>
          </p:cNvPr>
          <p:cNvSpPr>
            <a:spLocks noGrp="1"/>
          </p:cNvSpPr>
          <p:nvPr>
            <p:ph type="title"/>
          </p:nvPr>
        </p:nvSpPr>
        <p:spPr/>
        <p:txBody>
          <a:bodyPr/>
          <a:lstStyle/>
          <a:p>
            <a:r>
              <a:rPr lang="en-US" dirty="0"/>
              <a:t>Django - Apps Life Cycle</a:t>
            </a:r>
          </a:p>
        </p:txBody>
      </p:sp>
      <p:sp>
        <p:nvSpPr>
          <p:cNvPr id="3" name="Content Placeholder 2">
            <a:extLst>
              <a:ext uri="{FF2B5EF4-FFF2-40B4-BE49-F238E27FC236}">
                <a16:creationId xmlns:a16="http://schemas.microsoft.com/office/drawing/2014/main" id="{9004852E-C505-458A-865C-C90319088D0B}"/>
              </a:ext>
            </a:extLst>
          </p:cNvPr>
          <p:cNvSpPr>
            <a:spLocks noGrp="1"/>
          </p:cNvSpPr>
          <p:nvPr>
            <p:ph idx="1"/>
          </p:nvPr>
        </p:nvSpPr>
        <p:spPr/>
        <p:txBody>
          <a:bodyPr>
            <a:normAutofit lnSpcReduction="10000"/>
          </a:bodyPr>
          <a:lstStyle/>
          <a:p>
            <a:r>
              <a:rPr lang="en-US" dirty="0"/>
              <a:t>A project is a sum of many applications. Every application has an objective and can be reused into another project, like the contact form on a website can be an application, and can be reused for others. See it as a module of your project.</a:t>
            </a:r>
          </a:p>
          <a:p>
            <a:r>
              <a:rPr lang="en-US" b="1" dirty="0"/>
              <a:t>Create an Application :   </a:t>
            </a:r>
            <a:r>
              <a:rPr lang="en-US" dirty="0"/>
              <a:t>python manage.py </a:t>
            </a:r>
            <a:r>
              <a:rPr lang="en-US" dirty="0" err="1"/>
              <a:t>startapp</a:t>
            </a:r>
            <a:r>
              <a:rPr lang="en-US" dirty="0"/>
              <a:t> </a:t>
            </a:r>
            <a:r>
              <a:rPr lang="en-US" dirty="0" err="1"/>
              <a:t>myapp</a:t>
            </a:r>
            <a:endParaRPr lang="en-US" dirty="0"/>
          </a:p>
          <a:p>
            <a:r>
              <a:rPr lang="en-US" dirty="0" err="1"/>
              <a:t>myapp</a:t>
            </a:r>
            <a:r>
              <a:rPr lang="en-US" dirty="0"/>
              <a:t>/</a:t>
            </a:r>
          </a:p>
          <a:p>
            <a:r>
              <a:rPr lang="en-US" dirty="0"/>
              <a:t>   __init__.py</a:t>
            </a:r>
          </a:p>
          <a:p>
            <a:r>
              <a:rPr lang="en-US" dirty="0"/>
              <a:t>   admin.py</a:t>
            </a:r>
          </a:p>
          <a:p>
            <a:r>
              <a:rPr lang="en-US" dirty="0"/>
              <a:t>   models.py</a:t>
            </a:r>
          </a:p>
          <a:p>
            <a:r>
              <a:rPr lang="en-US" dirty="0"/>
              <a:t>   tests.py</a:t>
            </a:r>
          </a:p>
          <a:p>
            <a:r>
              <a:rPr lang="en-US" dirty="0"/>
              <a:t>   views.py</a:t>
            </a:r>
          </a:p>
          <a:p>
            <a:endParaRPr lang="en-US" dirty="0"/>
          </a:p>
        </p:txBody>
      </p:sp>
    </p:spTree>
    <p:extLst>
      <p:ext uri="{BB962C8B-B14F-4D97-AF65-F5344CB8AC3E}">
        <p14:creationId xmlns:p14="http://schemas.microsoft.com/office/powerpoint/2010/main" val="271110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DA06-7096-4B2B-9606-A91A0D7F036A}"/>
              </a:ext>
            </a:extLst>
          </p:cNvPr>
          <p:cNvSpPr>
            <a:spLocks noGrp="1"/>
          </p:cNvSpPr>
          <p:nvPr>
            <p:ph type="title"/>
          </p:nvPr>
        </p:nvSpPr>
        <p:spPr/>
        <p:txBody>
          <a:bodyPr/>
          <a:lstStyle/>
          <a:p>
            <a:r>
              <a:rPr lang="en-US" dirty="0"/>
              <a:t>Apps </a:t>
            </a:r>
            <a:r>
              <a:rPr lang="en-US" dirty="0" err="1"/>
              <a:t>Cont</a:t>
            </a:r>
            <a:r>
              <a:rPr lang="en-US" dirty="0"/>
              <a:t>…</a:t>
            </a:r>
          </a:p>
        </p:txBody>
      </p:sp>
      <p:sp>
        <p:nvSpPr>
          <p:cNvPr id="3" name="Content Placeholder 2">
            <a:extLst>
              <a:ext uri="{FF2B5EF4-FFF2-40B4-BE49-F238E27FC236}">
                <a16:creationId xmlns:a16="http://schemas.microsoft.com/office/drawing/2014/main" id="{7A79562F-B259-4191-84A7-6516E78449FA}"/>
              </a:ext>
            </a:extLst>
          </p:cNvPr>
          <p:cNvSpPr>
            <a:spLocks noGrp="1"/>
          </p:cNvSpPr>
          <p:nvPr>
            <p:ph idx="1"/>
          </p:nvPr>
        </p:nvSpPr>
        <p:spPr/>
        <p:txBody>
          <a:bodyPr/>
          <a:lstStyle/>
          <a:p>
            <a:endParaRPr lang="en-US" dirty="0"/>
          </a:p>
          <a:p>
            <a:r>
              <a:rPr lang="en-US" b="1" dirty="0"/>
              <a:t>__init__.py</a:t>
            </a:r>
            <a:r>
              <a:rPr lang="en-US" dirty="0"/>
              <a:t> − Just to make sure python handles this folder as a package.</a:t>
            </a:r>
          </a:p>
          <a:p>
            <a:r>
              <a:rPr lang="en-US" b="1" dirty="0"/>
              <a:t>admin.py</a:t>
            </a:r>
            <a:r>
              <a:rPr lang="en-US" dirty="0"/>
              <a:t> − This file helps you make the app modifiable in the admin interface.</a:t>
            </a:r>
          </a:p>
          <a:p>
            <a:r>
              <a:rPr lang="en-US" b="1" dirty="0"/>
              <a:t>models.py</a:t>
            </a:r>
            <a:r>
              <a:rPr lang="en-US" dirty="0"/>
              <a:t> − This is where all the application models are stored.</a:t>
            </a:r>
          </a:p>
          <a:p>
            <a:r>
              <a:rPr lang="en-US" b="1" dirty="0"/>
              <a:t>tests.py</a:t>
            </a:r>
            <a:r>
              <a:rPr lang="en-US" dirty="0"/>
              <a:t> − This is where your unit tests are.</a:t>
            </a:r>
          </a:p>
          <a:p>
            <a:r>
              <a:rPr lang="en-US" b="1" dirty="0"/>
              <a:t>views.py</a:t>
            </a:r>
            <a:r>
              <a:rPr lang="en-US" dirty="0"/>
              <a:t> − This is where your application views are.</a:t>
            </a:r>
          </a:p>
          <a:p>
            <a:endParaRPr lang="en-US" dirty="0"/>
          </a:p>
        </p:txBody>
      </p:sp>
    </p:spTree>
    <p:extLst>
      <p:ext uri="{BB962C8B-B14F-4D97-AF65-F5344CB8AC3E}">
        <p14:creationId xmlns:p14="http://schemas.microsoft.com/office/powerpoint/2010/main" val="230018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AD10-751A-463A-888D-70D1FC208F00}"/>
              </a:ext>
            </a:extLst>
          </p:cNvPr>
          <p:cNvSpPr>
            <a:spLocks noGrp="1"/>
          </p:cNvSpPr>
          <p:nvPr>
            <p:ph type="title"/>
          </p:nvPr>
        </p:nvSpPr>
        <p:spPr/>
        <p:txBody>
          <a:bodyPr/>
          <a:lstStyle/>
          <a:p>
            <a:r>
              <a:rPr lang="en-US" dirty="0"/>
              <a:t>Get the Project to Know About Your Application</a:t>
            </a:r>
          </a:p>
        </p:txBody>
      </p:sp>
      <p:sp>
        <p:nvSpPr>
          <p:cNvPr id="3" name="Content Placeholder 2">
            <a:extLst>
              <a:ext uri="{FF2B5EF4-FFF2-40B4-BE49-F238E27FC236}">
                <a16:creationId xmlns:a16="http://schemas.microsoft.com/office/drawing/2014/main" id="{D043EAAF-E1F0-4B35-8F9C-0DC5E3102C8F}"/>
              </a:ext>
            </a:extLst>
          </p:cNvPr>
          <p:cNvSpPr>
            <a:spLocks noGrp="1"/>
          </p:cNvSpPr>
          <p:nvPr>
            <p:ph idx="1"/>
          </p:nvPr>
        </p:nvSpPr>
        <p:spPr/>
        <p:txBody>
          <a:bodyPr>
            <a:normAutofit fontScale="77500" lnSpcReduction="20000"/>
          </a:bodyPr>
          <a:lstStyle/>
          <a:p>
            <a:r>
              <a:rPr lang="en-US" dirty="0"/>
              <a:t>At this stage we have our "</a:t>
            </a:r>
            <a:r>
              <a:rPr lang="en-US" dirty="0" err="1"/>
              <a:t>myapp</a:t>
            </a:r>
            <a:r>
              <a:rPr lang="en-US" dirty="0"/>
              <a:t>" application, now we need to register it with our Django project "</a:t>
            </a:r>
            <a:r>
              <a:rPr lang="en-US" dirty="0" err="1"/>
              <a:t>myproject</a:t>
            </a:r>
            <a:r>
              <a:rPr lang="en-US" dirty="0"/>
              <a:t>". To do so, update INSTALLED_APPS tuple in the settings.py file of your project (add your app name) −</a:t>
            </a:r>
          </a:p>
          <a:p>
            <a:endParaRPr lang="en-US" dirty="0"/>
          </a:p>
          <a:p>
            <a:r>
              <a:rPr lang="en-US" dirty="0"/>
              <a:t>INSTALLED_APPS = (</a:t>
            </a:r>
          </a:p>
          <a:p>
            <a:r>
              <a:rPr lang="en-US" dirty="0"/>
              <a:t>   '</a:t>
            </a:r>
            <a:r>
              <a:rPr lang="en-US" dirty="0" err="1"/>
              <a:t>django.contrib.admin</a:t>
            </a:r>
            <a:r>
              <a:rPr lang="en-US" dirty="0"/>
              <a:t>',</a:t>
            </a:r>
          </a:p>
          <a:p>
            <a:r>
              <a:rPr lang="en-US" dirty="0"/>
              <a:t>   '</a:t>
            </a:r>
            <a:r>
              <a:rPr lang="en-US" dirty="0" err="1"/>
              <a:t>django.contrib.auth</a:t>
            </a:r>
            <a:r>
              <a:rPr lang="en-US" dirty="0"/>
              <a:t>',</a:t>
            </a:r>
          </a:p>
          <a:p>
            <a:r>
              <a:rPr lang="en-US" dirty="0"/>
              <a:t>   '</a:t>
            </a:r>
            <a:r>
              <a:rPr lang="en-US" dirty="0" err="1"/>
              <a:t>django.contrib.contenttypes</a:t>
            </a:r>
            <a:r>
              <a:rPr lang="en-US" dirty="0"/>
              <a:t>',</a:t>
            </a:r>
          </a:p>
          <a:p>
            <a:r>
              <a:rPr lang="en-US" dirty="0"/>
              <a:t>   '</a:t>
            </a:r>
            <a:r>
              <a:rPr lang="en-US" dirty="0" err="1"/>
              <a:t>django.contrib.sessions</a:t>
            </a:r>
            <a:r>
              <a:rPr lang="en-US" dirty="0"/>
              <a:t>',</a:t>
            </a:r>
          </a:p>
          <a:p>
            <a:r>
              <a:rPr lang="en-US" dirty="0"/>
              <a:t>   '</a:t>
            </a:r>
            <a:r>
              <a:rPr lang="en-US" dirty="0" err="1"/>
              <a:t>django.contrib.messages</a:t>
            </a:r>
            <a:r>
              <a:rPr lang="en-US" dirty="0"/>
              <a:t>',</a:t>
            </a:r>
          </a:p>
          <a:p>
            <a:r>
              <a:rPr lang="en-US" dirty="0"/>
              <a:t>   '</a:t>
            </a:r>
            <a:r>
              <a:rPr lang="en-US" dirty="0" err="1"/>
              <a:t>django.contrib.staticfiles</a:t>
            </a:r>
            <a:r>
              <a:rPr lang="en-US" dirty="0"/>
              <a:t>',</a:t>
            </a:r>
          </a:p>
          <a:p>
            <a:r>
              <a:rPr lang="en-US" dirty="0"/>
              <a:t>   '</a:t>
            </a:r>
            <a:r>
              <a:rPr lang="en-US" dirty="0" err="1"/>
              <a:t>myapp</a:t>
            </a:r>
            <a:r>
              <a:rPr lang="en-US" dirty="0"/>
              <a:t>',</a:t>
            </a:r>
          </a:p>
          <a:p>
            <a:r>
              <a:rPr lang="en-US" dirty="0"/>
              <a:t>)</a:t>
            </a:r>
          </a:p>
        </p:txBody>
      </p:sp>
    </p:spTree>
    <p:extLst>
      <p:ext uri="{BB962C8B-B14F-4D97-AF65-F5344CB8AC3E}">
        <p14:creationId xmlns:p14="http://schemas.microsoft.com/office/powerpoint/2010/main" val="164213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CF8E-15FA-43A1-A5AB-126B5E972BB4}"/>
              </a:ext>
            </a:extLst>
          </p:cNvPr>
          <p:cNvSpPr>
            <a:spLocks noGrp="1"/>
          </p:cNvSpPr>
          <p:nvPr>
            <p:ph type="title"/>
          </p:nvPr>
        </p:nvSpPr>
        <p:spPr/>
        <p:txBody>
          <a:bodyPr/>
          <a:lstStyle/>
          <a:p>
            <a:r>
              <a:rPr lang="en-US" dirty="0"/>
              <a:t>Starting the Admin Interface</a:t>
            </a:r>
          </a:p>
        </p:txBody>
      </p:sp>
      <p:sp>
        <p:nvSpPr>
          <p:cNvPr id="3" name="Content Placeholder 2">
            <a:extLst>
              <a:ext uri="{FF2B5EF4-FFF2-40B4-BE49-F238E27FC236}">
                <a16:creationId xmlns:a16="http://schemas.microsoft.com/office/drawing/2014/main" id="{B2634D7A-9BA3-423B-B49F-A998C81F6B04}"/>
              </a:ext>
            </a:extLst>
          </p:cNvPr>
          <p:cNvSpPr>
            <a:spLocks noGrp="1"/>
          </p:cNvSpPr>
          <p:nvPr>
            <p:ph idx="1"/>
          </p:nvPr>
        </p:nvSpPr>
        <p:spPr/>
        <p:txBody>
          <a:bodyPr>
            <a:normAutofit lnSpcReduction="10000"/>
          </a:bodyPr>
          <a:lstStyle/>
          <a:p>
            <a:r>
              <a:rPr lang="en-US" dirty="0"/>
              <a:t>The Admin interface depends on the </a:t>
            </a:r>
            <a:r>
              <a:rPr lang="en-US" dirty="0" err="1"/>
              <a:t>django.countrib</a:t>
            </a:r>
            <a:r>
              <a:rPr lang="en-US" dirty="0"/>
              <a:t> module. To have it working you need to make sure some modules are imported in the INSTALLED_APPS and MIDDLEWARE_CLASSES tuples of the myproject/settings.py file.</a:t>
            </a:r>
          </a:p>
          <a:p>
            <a:r>
              <a:rPr lang="en-US" dirty="0"/>
              <a:t>Before launching your server, to access your Admin Interface, you need to initiate the database −</a:t>
            </a:r>
          </a:p>
          <a:p>
            <a:r>
              <a:rPr lang="en-US" dirty="0"/>
              <a:t>$ python manage.py migrate</a:t>
            </a:r>
          </a:p>
          <a:p>
            <a:r>
              <a:rPr lang="en-US" dirty="0"/>
              <a:t>If you already have a superuser or have forgotten it, you can always create one using the following code −</a:t>
            </a:r>
          </a:p>
          <a:p>
            <a:r>
              <a:rPr lang="en-US" dirty="0"/>
              <a:t>$ python manage.py </a:t>
            </a:r>
            <a:r>
              <a:rPr lang="en-US" dirty="0" err="1"/>
              <a:t>createsuperuser</a:t>
            </a:r>
            <a:endParaRPr lang="en-US" dirty="0"/>
          </a:p>
          <a:p>
            <a:r>
              <a:rPr lang="en-US" dirty="0"/>
              <a:t> admin interface is accessible at: </a:t>
            </a:r>
            <a:r>
              <a:rPr lang="en-US" dirty="0">
                <a:hlinkClick r:id="rId2"/>
              </a:rPr>
              <a:t>http://127.0.0.1:8000/admin/</a:t>
            </a:r>
            <a:endParaRPr lang="en-US" dirty="0"/>
          </a:p>
          <a:p>
            <a:r>
              <a:rPr lang="en-US" dirty="0"/>
              <a:t>The interface gives you the ability to do at least the "CRUD" (Create, Read, Update, Delete) operations on your models</a:t>
            </a:r>
          </a:p>
        </p:txBody>
      </p:sp>
    </p:spTree>
    <p:extLst>
      <p:ext uri="{BB962C8B-B14F-4D97-AF65-F5344CB8AC3E}">
        <p14:creationId xmlns:p14="http://schemas.microsoft.com/office/powerpoint/2010/main" val="221469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2FFA-0B07-4DB8-8D26-3CF8DDF6C7FA}"/>
              </a:ext>
            </a:extLst>
          </p:cNvPr>
          <p:cNvSpPr>
            <a:spLocks noGrp="1"/>
          </p:cNvSpPr>
          <p:nvPr>
            <p:ph type="title"/>
          </p:nvPr>
        </p:nvSpPr>
        <p:spPr/>
        <p:txBody>
          <a:bodyPr/>
          <a:lstStyle/>
          <a:p>
            <a:r>
              <a:rPr lang="en-US" dirty="0"/>
              <a:t>Creating Views</a:t>
            </a:r>
          </a:p>
        </p:txBody>
      </p:sp>
      <p:sp>
        <p:nvSpPr>
          <p:cNvPr id="3" name="Content Placeholder 2">
            <a:extLst>
              <a:ext uri="{FF2B5EF4-FFF2-40B4-BE49-F238E27FC236}">
                <a16:creationId xmlns:a16="http://schemas.microsoft.com/office/drawing/2014/main" id="{E40B7A9E-A4CE-468A-B25E-FD593F65F53C}"/>
              </a:ext>
            </a:extLst>
          </p:cNvPr>
          <p:cNvSpPr>
            <a:spLocks noGrp="1"/>
          </p:cNvSpPr>
          <p:nvPr>
            <p:ph idx="1"/>
          </p:nvPr>
        </p:nvSpPr>
        <p:spPr/>
        <p:txBody>
          <a:bodyPr>
            <a:normAutofit lnSpcReduction="10000"/>
          </a:bodyPr>
          <a:lstStyle/>
          <a:p>
            <a:r>
              <a:rPr lang="en-US" dirty="0"/>
              <a:t>A view function, or “view” for short, is simply a Python function that takes a web request and returns a web response. This response can be the HTML contents of a Web page, or a redirect, or a 404 error, or an XML document, or an image, etc.</a:t>
            </a:r>
          </a:p>
          <a:p>
            <a:r>
              <a:rPr lang="en-US" b="1" dirty="0"/>
              <a:t>Note :</a:t>
            </a:r>
            <a:r>
              <a:rPr lang="en-US" dirty="0"/>
              <a:t> you need to associate a view to a URL to see it as a web page.</a:t>
            </a:r>
          </a:p>
          <a:p>
            <a:endParaRPr lang="en-US" dirty="0"/>
          </a:p>
          <a:p>
            <a:r>
              <a:rPr lang="en-US" b="1" dirty="0"/>
              <a:t>Simple View</a:t>
            </a:r>
          </a:p>
          <a:p>
            <a:r>
              <a:rPr lang="en-US" dirty="0"/>
              <a:t>from </a:t>
            </a:r>
            <a:r>
              <a:rPr lang="en-US" dirty="0" err="1"/>
              <a:t>django.http</a:t>
            </a:r>
            <a:r>
              <a:rPr lang="en-US" dirty="0"/>
              <a:t> import </a:t>
            </a:r>
            <a:r>
              <a:rPr lang="en-US" dirty="0" err="1"/>
              <a:t>HttpResponse</a:t>
            </a:r>
            <a:endParaRPr lang="en-US" dirty="0"/>
          </a:p>
          <a:p>
            <a:r>
              <a:rPr lang="en-US" dirty="0"/>
              <a:t>def hello(request):</a:t>
            </a:r>
          </a:p>
          <a:p>
            <a:r>
              <a:rPr lang="en-US" dirty="0"/>
              <a:t>   text = """&lt;h1&gt;welcome to my app !&lt;/h1&gt;"""</a:t>
            </a:r>
          </a:p>
          <a:p>
            <a:r>
              <a:rPr lang="en-US" dirty="0"/>
              <a:t>   return </a:t>
            </a:r>
            <a:r>
              <a:rPr lang="en-US" dirty="0" err="1"/>
              <a:t>HttpResponse</a:t>
            </a:r>
            <a:r>
              <a:rPr lang="en-US" dirty="0"/>
              <a:t>(text)</a:t>
            </a:r>
          </a:p>
        </p:txBody>
      </p:sp>
    </p:spTree>
    <p:extLst>
      <p:ext uri="{BB962C8B-B14F-4D97-AF65-F5344CB8AC3E}">
        <p14:creationId xmlns:p14="http://schemas.microsoft.com/office/powerpoint/2010/main" val="79896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EE2C-1E4B-462E-A86D-5E365DE45CA7}"/>
              </a:ext>
            </a:extLst>
          </p:cNvPr>
          <p:cNvSpPr>
            <a:spLocks noGrp="1"/>
          </p:cNvSpPr>
          <p:nvPr>
            <p:ph type="title"/>
          </p:nvPr>
        </p:nvSpPr>
        <p:spPr/>
        <p:txBody>
          <a:bodyPr/>
          <a:lstStyle/>
          <a:p>
            <a:r>
              <a:rPr lang="en-US" dirty="0"/>
              <a:t>Template way</a:t>
            </a:r>
          </a:p>
        </p:txBody>
      </p:sp>
      <p:sp>
        <p:nvSpPr>
          <p:cNvPr id="3" name="Content Placeholder 2">
            <a:extLst>
              <a:ext uri="{FF2B5EF4-FFF2-40B4-BE49-F238E27FC236}">
                <a16:creationId xmlns:a16="http://schemas.microsoft.com/office/drawing/2014/main" id="{60C99153-40D2-4269-9A2E-A9D62184D95A}"/>
              </a:ext>
            </a:extLst>
          </p:cNvPr>
          <p:cNvSpPr>
            <a:spLocks noGrp="1"/>
          </p:cNvSpPr>
          <p:nvPr>
            <p:ph idx="1"/>
          </p:nvPr>
        </p:nvSpPr>
        <p:spPr/>
        <p:txBody>
          <a:bodyPr/>
          <a:lstStyle/>
          <a:p>
            <a:r>
              <a:rPr lang="en-US" dirty="0"/>
              <a:t>Django supports the MVT pattern so to make the precedent view, Django - MVT like, we will need a template:</a:t>
            </a:r>
          </a:p>
          <a:p>
            <a:r>
              <a:rPr lang="en-US" dirty="0"/>
              <a:t>from </a:t>
            </a:r>
            <a:r>
              <a:rPr lang="en-US" dirty="0" err="1"/>
              <a:t>django.shortcuts</a:t>
            </a:r>
            <a:r>
              <a:rPr lang="en-US" dirty="0"/>
              <a:t> import render</a:t>
            </a:r>
          </a:p>
          <a:p>
            <a:endParaRPr lang="en-US" dirty="0"/>
          </a:p>
          <a:p>
            <a:r>
              <a:rPr lang="en-US" dirty="0"/>
              <a:t>def hello(request):</a:t>
            </a:r>
          </a:p>
          <a:p>
            <a:r>
              <a:rPr lang="en-US" dirty="0"/>
              <a:t>   return render(request, "hello.html")</a:t>
            </a:r>
          </a:p>
        </p:txBody>
      </p:sp>
    </p:spTree>
    <p:extLst>
      <p:ext uri="{BB962C8B-B14F-4D97-AF65-F5344CB8AC3E}">
        <p14:creationId xmlns:p14="http://schemas.microsoft.com/office/powerpoint/2010/main" val="145574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27C5-8F39-402D-BC8B-53D7076EDA99}"/>
              </a:ext>
            </a:extLst>
          </p:cNvPr>
          <p:cNvSpPr>
            <a:spLocks noGrp="1"/>
          </p:cNvSpPr>
          <p:nvPr>
            <p:ph type="title"/>
          </p:nvPr>
        </p:nvSpPr>
        <p:spPr/>
        <p:txBody>
          <a:bodyPr/>
          <a:lstStyle/>
          <a:p>
            <a:r>
              <a:rPr lang="en-US" dirty="0"/>
              <a:t>Django - URL Mapping</a:t>
            </a:r>
          </a:p>
        </p:txBody>
      </p:sp>
      <p:sp>
        <p:nvSpPr>
          <p:cNvPr id="3" name="Content Placeholder 2">
            <a:extLst>
              <a:ext uri="{FF2B5EF4-FFF2-40B4-BE49-F238E27FC236}">
                <a16:creationId xmlns:a16="http://schemas.microsoft.com/office/drawing/2014/main" id="{78B619A1-C534-42AD-B996-BBAE0FA3592A}"/>
              </a:ext>
            </a:extLst>
          </p:cNvPr>
          <p:cNvSpPr>
            <a:spLocks noGrp="1"/>
          </p:cNvSpPr>
          <p:nvPr>
            <p:ph idx="1"/>
          </p:nvPr>
        </p:nvSpPr>
        <p:spPr/>
        <p:txBody>
          <a:bodyPr>
            <a:normAutofit fontScale="70000" lnSpcReduction="20000"/>
          </a:bodyPr>
          <a:lstStyle/>
          <a:p>
            <a:r>
              <a:rPr lang="en-US" dirty="0"/>
              <a:t>Django has his own way for URL mapping and it's done by editing your project url.py file (</a:t>
            </a:r>
            <a:r>
              <a:rPr lang="en-US" dirty="0" err="1"/>
              <a:t>myproject</a:t>
            </a:r>
            <a:r>
              <a:rPr lang="en-US" dirty="0"/>
              <a:t>/url.py). The url.py file looks like −</a:t>
            </a:r>
          </a:p>
          <a:p>
            <a:r>
              <a:rPr lang="en-US" dirty="0"/>
              <a:t>from </a:t>
            </a:r>
            <a:r>
              <a:rPr lang="en-US" dirty="0" err="1"/>
              <a:t>django.conf.urls</a:t>
            </a:r>
            <a:r>
              <a:rPr lang="en-US" dirty="0"/>
              <a:t> import patterns, include, </a:t>
            </a:r>
            <a:r>
              <a:rPr lang="en-US" dirty="0" err="1"/>
              <a:t>url</a:t>
            </a:r>
            <a:endParaRPr lang="en-US" dirty="0"/>
          </a:p>
          <a:p>
            <a:r>
              <a:rPr lang="en-US" dirty="0"/>
              <a:t>from </a:t>
            </a:r>
            <a:r>
              <a:rPr lang="en-US" dirty="0" err="1"/>
              <a:t>django.contrib</a:t>
            </a:r>
            <a:r>
              <a:rPr lang="en-US" dirty="0"/>
              <a:t> import admin</a:t>
            </a:r>
          </a:p>
          <a:p>
            <a:r>
              <a:rPr lang="en-US" dirty="0" err="1"/>
              <a:t>admin.autodiscover</a:t>
            </a:r>
            <a:r>
              <a:rPr lang="en-US" dirty="0"/>
              <a:t>()</a:t>
            </a:r>
          </a:p>
          <a:p>
            <a:endParaRPr lang="en-US" dirty="0"/>
          </a:p>
          <a:p>
            <a:r>
              <a:rPr lang="en-US" dirty="0" err="1"/>
              <a:t>urlpatterns</a:t>
            </a:r>
            <a:r>
              <a:rPr lang="en-US" dirty="0"/>
              <a:t> = patterns('',</a:t>
            </a:r>
          </a:p>
          <a:p>
            <a:r>
              <a:rPr lang="en-US" dirty="0"/>
              <a:t>   #Examples</a:t>
            </a:r>
          </a:p>
          <a:p>
            <a:r>
              <a:rPr lang="en-US" dirty="0"/>
              <a:t>   </a:t>
            </a:r>
            <a:r>
              <a:rPr lang="en-US" dirty="0" err="1"/>
              <a:t>url</a:t>
            </a:r>
            <a:r>
              <a:rPr lang="en-US" dirty="0"/>
              <a:t>(r'^$', '</a:t>
            </a:r>
            <a:r>
              <a:rPr lang="en-US" dirty="0" err="1"/>
              <a:t>myproject.view.home</a:t>
            </a:r>
            <a:r>
              <a:rPr lang="en-US" dirty="0"/>
              <a:t>', name = 'home'),</a:t>
            </a:r>
          </a:p>
          <a:p>
            <a:r>
              <a:rPr lang="en-US" dirty="0"/>
              <a:t>   </a:t>
            </a:r>
            <a:r>
              <a:rPr lang="en-US" dirty="0" err="1"/>
              <a:t>url</a:t>
            </a:r>
            <a:r>
              <a:rPr lang="en-US" dirty="0"/>
              <a:t>(</a:t>
            </a:r>
            <a:r>
              <a:rPr lang="en-US" dirty="0" err="1"/>
              <a:t>r'^blog</a:t>
            </a:r>
            <a:r>
              <a:rPr lang="en-US" dirty="0"/>
              <a:t>/', include('</a:t>
            </a:r>
            <a:r>
              <a:rPr lang="en-US" dirty="0" err="1"/>
              <a:t>blog.urls</a:t>
            </a:r>
            <a:r>
              <a:rPr lang="en-US" dirty="0"/>
              <a:t>’)),</a:t>
            </a:r>
          </a:p>
          <a:p>
            <a:r>
              <a:rPr lang="en-US" dirty="0"/>
              <a:t>   </a:t>
            </a:r>
            <a:r>
              <a:rPr lang="en-US" dirty="0" err="1"/>
              <a:t>url</a:t>
            </a:r>
            <a:r>
              <a:rPr lang="en-US" dirty="0"/>
              <a:t>(</a:t>
            </a:r>
            <a:r>
              <a:rPr lang="en-US" dirty="0" err="1"/>
              <a:t>r'^admin</a:t>
            </a:r>
            <a:r>
              <a:rPr lang="en-US" dirty="0"/>
              <a:t>', include(</a:t>
            </a:r>
            <a:r>
              <a:rPr lang="en-US" dirty="0" err="1"/>
              <a:t>admin.site.urls</a:t>
            </a:r>
            <a:r>
              <a:rPr lang="en-US" dirty="0"/>
              <a:t>)),</a:t>
            </a:r>
          </a:p>
          <a:p>
            <a:pPr marL="201168" lvl="1" indent="0">
              <a:buNone/>
            </a:pPr>
            <a:endParaRPr lang="en-US" dirty="0"/>
          </a:p>
          <a:p>
            <a:pPr marL="201168" lvl="1" indent="0">
              <a:buNone/>
            </a:pPr>
            <a:r>
              <a:rPr lang="en-US" dirty="0" err="1"/>
              <a:t>url</a:t>
            </a:r>
            <a:r>
              <a:rPr lang="en-US" dirty="0"/>
              <a:t>(</a:t>
            </a:r>
            <a:r>
              <a:rPr lang="en-US" dirty="0" err="1"/>
              <a:t>r'^hello</a:t>
            </a:r>
            <a:r>
              <a:rPr lang="en-US" dirty="0"/>
              <a:t>/', '</a:t>
            </a:r>
            <a:r>
              <a:rPr lang="en-US" dirty="0" err="1"/>
              <a:t>myapp.views.hello</a:t>
            </a:r>
            <a:r>
              <a:rPr lang="en-US" dirty="0"/>
              <a:t>', name = 'hello’),</a:t>
            </a:r>
          </a:p>
          <a:p>
            <a:r>
              <a:rPr lang="en-US" dirty="0"/>
              <a:t>)</a:t>
            </a:r>
          </a:p>
        </p:txBody>
      </p:sp>
    </p:spTree>
    <p:extLst>
      <p:ext uri="{BB962C8B-B14F-4D97-AF65-F5344CB8AC3E}">
        <p14:creationId xmlns:p14="http://schemas.microsoft.com/office/powerpoint/2010/main" val="175546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6769-4B77-4BDA-9932-6400618068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ED4D36-E170-4783-9117-27179EDFC1A6}"/>
              </a:ext>
            </a:extLst>
          </p:cNvPr>
          <p:cNvSpPr>
            <a:spLocks noGrp="1"/>
          </p:cNvSpPr>
          <p:nvPr>
            <p:ph idx="1"/>
          </p:nvPr>
        </p:nvSpPr>
        <p:spPr/>
        <p:txBody>
          <a:bodyPr>
            <a:normAutofit/>
          </a:bodyPr>
          <a:lstStyle/>
          <a:p>
            <a:r>
              <a:rPr lang="en-US" dirty="0" err="1"/>
              <a:t>url</a:t>
            </a:r>
            <a:r>
              <a:rPr lang="en-US" dirty="0"/>
              <a:t>(</a:t>
            </a:r>
            <a:r>
              <a:rPr lang="en-US" dirty="0" err="1"/>
              <a:t>r'^hello</a:t>
            </a:r>
            <a:r>
              <a:rPr lang="en-US" dirty="0"/>
              <a:t>/', '</a:t>
            </a:r>
            <a:r>
              <a:rPr lang="en-US" dirty="0" err="1"/>
              <a:t>myapp.views.hello</a:t>
            </a:r>
            <a:r>
              <a:rPr lang="en-US" dirty="0"/>
              <a:t>', name = 'hello’),</a:t>
            </a:r>
          </a:p>
          <a:p>
            <a:endParaRPr lang="en-US" b="1" dirty="0"/>
          </a:p>
          <a:p>
            <a:r>
              <a:rPr lang="en-US" b="1" dirty="0"/>
              <a:t>The pattern </a:t>
            </a:r>
            <a:r>
              <a:rPr lang="en-US" dirty="0"/>
              <a:t>− A </a:t>
            </a:r>
            <a:r>
              <a:rPr lang="en-US" dirty="0" err="1"/>
              <a:t>regexp</a:t>
            </a:r>
            <a:r>
              <a:rPr lang="en-US" dirty="0"/>
              <a:t> matching the URL you want to be resolved and map. Everything that can work with the python 're' module is eligible for the pattern (useful when you want to pass parameters via </a:t>
            </a:r>
            <a:r>
              <a:rPr lang="en-US" dirty="0" err="1"/>
              <a:t>url</a:t>
            </a:r>
            <a:r>
              <a:rPr lang="en-US" dirty="0"/>
              <a:t>).</a:t>
            </a:r>
          </a:p>
          <a:p>
            <a:r>
              <a:rPr lang="en-US" b="1" dirty="0"/>
              <a:t>The python path to the view </a:t>
            </a:r>
            <a:r>
              <a:rPr lang="en-US" dirty="0"/>
              <a:t>− Same as when you are importing a module.</a:t>
            </a:r>
          </a:p>
          <a:p>
            <a:r>
              <a:rPr lang="en-US" b="1" dirty="0"/>
              <a:t>The name </a:t>
            </a:r>
            <a:r>
              <a:rPr lang="en-US" dirty="0"/>
              <a:t>− Once done, just start the server to access your view via :http://127.0.0.1/hello</a:t>
            </a:r>
          </a:p>
        </p:txBody>
      </p:sp>
    </p:spTree>
    <p:extLst>
      <p:ext uri="{BB962C8B-B14F-4D97-AF65-F5344CB8AC3E}">
        <p14:creationId xmlns:p14="http://schemas.microsoft.com/office/powerpoint/2010/main" val="91734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ABF9-17A6-4322-9860-F58F97E6CC6F}"/>
              </a:ext>
            </a:extLst>
          </p:cNvPr>
          <p:cNvSpPr>
            <a:spLocks noGrp="1"/>
          </p:cNvSpPr>
          <p:nvPr>
            <p:ph type="title"/>
          </p:nvPr>
        </p:nvSpPr>
        <p:spPr/>
        <p:txBody>
          <a:bodyPr/>
          <a:lstStyle/>
          <a:p>
            <a:r>
              <a:rPr lang="en-US" dirty="0"/>
              <a:t>Organizing Your URLs</a:t>
            </a:r>
          </a:p>
        </p:txBody>
      </p:sp>
      <p:sp>
        <p:nvSpPr>
          <p:cNvPr id="3" name="Content Placeholder 2">
            <a:extLst>
              <a:ext uri="{FF2B5EF4-FFF2-40B4-BE49-F238E27FC236}">
                <a16:creationId xmlns:a16="http://schemas.microsoft.com/office/drawing/2014/main" id="{7A78CAFA-B2A5-40F2-A583-17A084F83C00}"/>
              </a:ext>
            </a:extLst>
          </p:cNvPr>
          <p:cNvSpPr>
            <a:spLocks noGrp="1"/>
          </p:cNvSpPr>
          <p:nvPr>
            <p:ph idx="1"/>
          </p:nvPr>
        </p:nvSpPr>
        <p:spPr>
          <a:xfrm>
            <a:off x="1097280" y="1845733"/>
            <a:ext cx="10058400" cy="4319539"/>
          </a:xfrm>
        </p:spPr>
        <p:txBody>
          <a:bodyPr>
            <a:normAutofit fontScale="92500" lnSpcReduction="20000"/>
          </a:bodyPr>
          <a:lstStyle/>
          <a:p>
            <a:r>
              <a:rPr lang="en-US" dirty="0"/>
              <a:t>1.</a:t>
            </a:r>
          </a:p>
          <a:p>
            <a:r>
              <a:rPr lang="en-US" dirty="0"/>
              <a:t>from </a:t>
            </a:r>
            <a:r>
              <a:rPr lang="en-US" dirty="0" err="1"/>
              <a:t>django.conf.urls</a:t>
            </a:r>
            <a:r>
              <a:rPr lang="en-US" dirty="0"/>
              <a:t> import patterns, include, </a:t>
            </a:r>
            <a:r>
              <a:rPr lang="en-US" dirty="0" err="1"/>
              <a:t>url</a:t>
            </a:r>
            <a:endParaRPr lang="en-US" dirty="0"/>
          </a:p>
          <a:p>
            <a:r>
              <a:rPr lang="en-US" dirty="0" err="1"/>
              <a:t>urlpatterns</a:t>
            </a:r>
            <a:r>
              <a:rPr lang="en-US" dirty="0"/>
              <a:t> = patterns('</a:t>
            </a:r>
            <a:r>
              <a:rPr lang="en-US" dirty="0" err="1"/>
              <a:t>myapp.views</a:t>
            </a:r>
            <a:r>
              <a:rPr lang="en-US" dirty="0"/>
              <a:t>',</a:t>
            </a:r>
          </a:p>
          <a:p>
            <a:r>
              <a:rPr lang="en-US" dirty="0"/>
              <a:t>   </a:t>
            </a:r>
            <a:r>
              <a:rPr lang="en-US" dirty="0" err="1"/>
              <a:t>url</a:t>
            </a:r>
            <a:r>
              <a:rPr lang="en-US" dirty="0"/>
              <a:t>(</a:t>
            </a:r>
            <a:r>
              <a:rPr lang="en-US" dirty="0" err="1"/>
              <a:t>r'^hello</a:t>
            </a:r>
            <a:r>
              <a:rPr lang="en-US" dirty="0"/>
              <a:t>/', 'hello', name = 'hello'),</a:t>
            </a:r>
          </a:p>
          <a:p>
            <a:r>
              <a:rPr lang="en-US" dirty="0"/>
              <a:t>   </a:t>
            </a:r>
            <a:r>
              <a:rPr lang="en-US" dirty="0" err="1"/>
              <a:t>url</a:t>
            </a:r>
            <a:r>
              <a:rPr lang="en-US" dirty="0"/>
              <a:t>(</a:t>
            </a:r>
            <a:r>
              <a:rPr lang="en-US" dirty="0" err="1"/>
              <a:t>r'^morning</a:t>
            </a:r>
            <a:r>
              <a:rPr lang="en-US" dirty="0"/>
              <a:t>/', 'morning', name = 'morning’),)</a:t>
            </a:r>
          </a:p>
          <a:p>
            <a:r>
              <a:rPr lang="en-US" dirty="0"/>
              <a:t>2.</a:t>
            </a:r>
          </a:p>
          <a:p>
            <a:r>
              <a:rPr lang="en-US" dirty="0"/>
              <a:t>from </a:t>
            </a:r>
            <a:r>
              <a:rPr lang="en-US" dirty="0" err="1"/>
              <a:t>django.conf.urls</a:t>
            </a:r>
            <a:r>
              <a:rPr lang="en-US" dirty="0"/>
              <a:t> import patterns, include, </a:t>
            </a:r>
            <a:r>
              <a:rPr lang="en-US" dirty="0" err="1"/>
              <a:t>url</a:t>
            </a:r>
            <a:endParaRPr lang="en-US" dirty="0"/>
          </a:p>
          <a:p>
            <a:r>
              <a:rPr lang="en-US" dirty="0" err="1"/>
              <a:t>urlpatterns</a:t>
            </a:r>
            <a:r>
              <a:rPr lang="en-US" dirty="0"/>
              <a:t> = patterns('',</a:t>
            </a:r>
          </a:p>
          <a:p>
            <a:r>
              <a:rPr lang="en-US" dirty="0"/>
              <a:t>   </a:t>
            </a:r>
            <a:r>
              <a:rPr lang="en-US" dirty="0" err="1"/>
              <a:t>url</a:t>
            </a:r>
            <a:r>
              <a:rPr lang="en-US" dirty="0"/>
              <a:t>(</a:t>
            </a:r>
            <a:r>
              <a:rPr lang="en-US" dirty="0" err="1"/>
              <a:t>r'^hello</a:t>
            </a:r>
            <a:r>
              <a:rPr lang="en-US" dirty="0"/>
              <a:t>/', '</a:t>
            </a:r>
            <a:r>
              <a:rPr lang="en-US" dirty="0" err="1"/>
              <a:t>myapp.views.hello</a:t>
            </a:r>
            <a:r>
              <a:rPr lang="en-US" dirty="0"/>
              <a:t>', name = 'hello'),</a:t>
            </a:r>
          </a:p>
          <a:p>
            <a:r>
              <a:rPr lang="en-US" dirty="0"/>
              <a:t>   </a:t>
            </a:r>
            <a:r>
              <a:rPr lang="en-US" dirty="0" err="1"/>
              <a:t>url</a:t>
            </a:r>
            <a:r>
              <a:rPr lang="en-US" dirty="0"/>
              <a:t>(</a:t>
            </a:r>
            <a:r>
              <a:rPr lang="en-US" dirty="0" err="1"/>
              <a:t>r'^morning</a:t>
            </a:r>
            <a:r>
              <a:rPr lang="en-US" dirty="0"/>
              <a:t>/', '</a:t>
            </a:r>
            <a:r>
              <a:rPr lang="en-US" dirty="0" err="1"/>
              <a:t>myapp.views.morning</a:t>
            </a:r>
            <a:r>
              <a:rPr lang="en-US" dirty="0"/>
              <a:t>', name = 'morning'),</a:t>
            </a:r>
          </a:p>
          <a:p>
            <a:r>
              <a:rPr lang="en-US" dirty="0"/>
              <a:t>)</a:t>
            </a:r>
          </a:p>
        </p:txBody>
      </p:sp>
    </p:spTree>
    <p:extLst>
      <p:ext uri="{BB962C8B-B14F-4D97-AF65-F5344CB8AC3E}">
        <p14:creationId xmlns:p14="http://schemas.microsoft.com/office/powerpoint/2010/main" val="15823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8C72-CACA-4711-A01B-2A7373F5FFFE}"/>
              </a:ext>
            </a:extLst>
          </p:cNvPr>
          <p:cNvSpPr>
            <a:spLocks noGrp="1"/>
          </p:cNvSpPr>
          <p:nvPr>
            <p:ph type="title"/>
          </p:nvPr>
        </p:nvSpPr>
        <p:spPr/>
        <p:txBody>
          <a:bodyPr/>
          <a:lstStyle/>
          <a:p>
            <a:r>
              <a:rPr lang="en-US" dirty="0"/>
              <a:t>Django - Basics</a:t>
            </a:r>
          </a:p>
        </p:txBody>
      </p:sp>
      <p:sp>
        <p:nvSpPr>
          <p:cNvPr id="3" name="Content Placeholder 2">
            <a:extLst>
              <a:ext uri="{FF2B5EF4-FFF2-40B4-BE49-F238E27FC236}">
                <a16:creationId xmlns:a16="http://schemas.microsoft.com/office/drawing/2014/main" id="{D4707478-73A8-472B-9FA1-B7838064707D}"/>
              </a:ext>
            </a:extLst>
          </p:cNvPr>
          <p:cNvSpPr>
            <a:spLocks noGrp="1"/>
          </p:cNvSpPr>
          <p:nvPr>
            <p:ph idx="1"/>
          </p:nvPr>
        </p:nvSpPr>
        <p:spPr/>
        <p:txBody>
          <a:bodyPr>
            <a:normAutofit fontScale="92500" lnSpcReduction="20000"/>
          </a:bodyPr>
          <a:lstStyle/>
          <a:p>
            <a:pPr marL="234950" indent="-234950">
              <a:buFont typeface="Wingdings" panose="05000000000000000000" pitchFamily="2" charset="2"/>
              <a:buChar char="§"/>
            </a:pPr>
            <a:r>
              <a:rPr lang="en-US" dirty="0"/>
              <a:t>Django is a high-level Python web framework that encourages rapid development and clean, pragmatic design. </a:t>
            </a:r>
          </a:p>
          <a:p>
            <a:pPr marL="234950" indent="-234950">
              <a:buFont typeface="Wingdings" panose="05000000000000000000" pitchFamily="2" charset="2"/>
              <a:buChar char="§"/>
            </a:pPr>
            <a:r>
              <a:rPr lang="en-US" dirty="0"/>
              <a:t>Django makes it easier to build better web apps quickly and with less code.</a:t>
            </a:r>
          </a:p>
          <a:p>
            <a:pPr marL="234950" indent="-234950">
              <a:buFont typeface="Wingdings" panose="05000000000000000000" pitchFamily="2" charset="2"/>
              <a:buChar char="§"/>
            </a:pPr>
            <a:endParaRPr lang="en-US" dirty="0"/>
          </a:p>
          <a:p>
            <a:r>
              <a:rPr lang="en-US" dirty="0"/>
              <a:t>Django comes with the following design philosophies −</a:t>
            </a:r>
          </a:p>
          <a:p>
            <a:r>
              <a:rPr lang="en-US" b="1" dirty="0"/>
              <a:t>Loosely Coupled</a:t>
            </a:r>
            <a:r>
              <a:rPr lang="en-US" dirty="0"/>
              <a:t> − Django aims to make each element of its stack independent of the others.</a:t>
            </a:r>
          </a:p>
          <a:p>
            <a:r>
              <a:rPr lang="en-US" b="1" dirty="0"/>
              <a:t>Less Coding</a:t>
            </a:r>
            <a:r>
              <a:rPr lang="en-US" dirty="0"/>
              <a:t> − Less code so in turn a quick development.</a:t>
            </a:r>
          </a:p>
          <a:p>
            <a:r>
              <a:rPr lang="en-US" b="1" dirty="0"/>
              <a:t>Don't Repeat Yourself (DRY)</a:t>
            </a:r>
            <a:r>
              <a:rPr lang="en-US" dirty="0"/>
              <a:t> − Everything should be developed only in exactly one place instead of repeating it again and again.</a:t>
            </a:r>
          </a:p>
          <a:p>
            <a:r>
              <a:rPr lang="en-US" b="1" dirty="0"/>
              <a:t>Fast Development</a:t>
            </a:r>
            <a:r>
              <a:rPr lang="en-US" dirty="0"/>
              <a:t> − Django's philosophy is to do all it can to facilitate hyper-fast development.</a:t>
            </a:r>
          </a:p>
          <a:p>
            <a:r>
              <a:rPr lang="en-US" b="1" dirty="0"/>
              <a:t>Clean Design</a:t>
            </a:r>
            <a:r>
              <a:rPr lang="en-US" dirty="0"/>
              <a:t> − Django strictly maintains a clean design throughout its own code and makes it easy to follow best web-development practices.</a:t>
            </a:r>
          </a:p>
          <a:p>
            <a:pPr marL="234950" indent="-234950">
              <a:buFont typeface="Wingdings" panose="05000000000000000000" pitchFamily="2" charset="2"/>
              <a:buChar char="§"/>
            </a:pPr>
            <a:endParaRPr lang="en-US" dirty="0"/>
          </a:p>
        </p:txBody>
      </p:sp>
    </p:spTree>
    <p:extLst>
      <p:ext uri="{BB962C8B-B14F-4D97-AF65-F5344CB8AC3E}">
        <p14:creationId xmlns:p14="http://schemas.microsoft.com/office/powerpoint/2010/main" val="4099910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681A-393C-4A60-9C2C-791328958236}"/>
              </a:ext>
            </a:extLst>
          </p:cNvPr>
          <p:cNvSpPr>
            <a:spLocks noGrp="1"/>
          </p:cNvSpPr>
          <p:nvPr>
            <p:ph type="title"/>
          </p:nvPr>
        </p:nvSpPr>
        <p:spPr/>
        <p:txBody>
          <a:bodyPr/>
          <a:lstStyle/>
          <a:p>
            <a:r>
              <a:rPr lang="en-US" dirty="0"/>
              <a:t>Sending Parameters to Views</a:t>
            </a:r>
          </a:p>
        </p:txBody>
      </p:sp>
      <p:sp>
        <p:nvSpPr>
          <p:cNvPr id="3" name="Content Placeholder 2">
            <a:extLst>
              <a:ext uri="{FF2B5EF4-FFF2-40B4-BE49-F238E27FC236}">
                <a16:creationId xmlns:a16="http://schemas.microsoft.com/office/drawing/2014/main" id="{CFEF6561-272A-40E1-BD7B-59BE9F753866}"/>
              </a:ext>
            </a:extLst>
          </p:cNvPr>
          <p:cNvSpPr>
            <a:spLocks noGrp="1"/>
          </p:cNvSpPr>
          <p:nvPr>
            <p:ph idx="1"/>
          </p:nvPr>
        </p:nvSpPr>
        <p:spPr>
          <a:xfrm>
            <a:off x="1097280" y="1845734"/>
            <a:ext cx="10058400" cy="4023360"/>
          </a:xfrm>
        </p:spPr>
        <p:txBody>
          <a:bodyPr/>
          <a:lstStyle/>
          <a:p>
            <a:r>
              <a:rPr lang="en-US" dirty="0"/>
              <a:t>you want to access an article via “/articles/</a:t>
            </a:r>
            <a:r>
              <a:rPr lang="en-US" dirty="0" err="1"/>
              <a:t>article_id</a:t>
            </a:r>
            <a:r>
              <a:rPr lang="en-US" dirty="0"/>
              <a:t>”)</a:t>
            </a:r>
          </a:p>
          <a:p>
            <a:endParaRPr lang="en-US" dirty="0"/>
          </a:p>
          <a:p>
            <a:r>
              <a:rPr lang="fr-FR" dirty="0"/>
              <a:t>url(</a:t>
            </a:r>
            <a:r>
              <a:rPr lang="fr-FR" dirty="0" err="1"/>
              <a:t>r'^article</a:t>
            </a:r>
            <a:r>
              <a:rPr lang="fr-FR" dirty="0"/>
              <a:t>/(\d+)/', '</a:t>
            </a:r>
            <a:r>
              <a:rPr lang="fr-FR" dirty="0" err="1"/>
              <a:t>viewArticle</a:t>
            </a:r>
            <a:r>
              <a:rPr lang="fr-FR" dirty="0"/>
              <a:t>', </a:t>
            </a:r>
            <a:r>
              <a:rPr lang="fr-FR" dirty="0" err="1"/>
              <a:t>name</a:t>
            </a:r>
            <a:r>
              <a:rPr lang="fr-FR" dirty="0"/>
              <a:t> = 'article’),)</a:t>
            </a:r>
          </a:p>
          <a:p>
            <a:endParaRPr lang="fr-FR" dirty="0"/>
          </a:p>
          <a:p>
            <a:r>
              <a:rPr lang="en-US" dirty="0"/>
              <a:t>When Django will see the url: “/</a:t>
            </a:r>
            <a:r>
              <a:rPr lang="en-US" dirty="0" err="1"/>
              <a:t>myapp</a:t>
            </a:r>
            <a:r>
              <a:rPr lang="en-US" dirty="0"/>
              <a:t>/article/42” it will pass the parameters '42' to the </a:t>
            </a:r>
            <a:r>
              <a:rPr lang="en-US" dirty="0" err="1"/>
              <a:t>viewArticle</a:t>
            </a:r>
            <a:r>
              <a:rPr lang="en-US" dirty="0"/>
              <a:t> view, and in your browser you should get the following result −</a:t>
            </a:r>
          </a:p>
        </p:txBody>
      </p:sp>
      <p:pic>
        <p:nvPicPr>
          <p:cNvPr id="14339" name="Picture 3" descr="Passing parameters to viewArticle">
            <a:extLst>
              <a:ext uri="{FF2B5EF4-FFF2-40B4-BE49-F238E27FC236}">
                <a16:creationId xmlns:a16="http://schemas.microsoft.com/office/drawing/2014/main" id="{7917834F-24B5-4A7C-A066-6771CDEFB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228" y="4267634"/>
            <a:ext cx="5715000"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0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6A2C-6E19-40AA-BB94-68449535EBD3}"/>
              </a:ext>
            </a:extLst>
          </p:cNvPr>
          <p:cNvSpPr>
            <a:spLocks noGrp="1"/>
          </p:cNvSpPr>
          <p:nvPr>
            <p:ph type="title"/>
          </p:nvPr>
        </p:nvSpPr>
        <p:spPr/>
        <p:txBody>
          <a:bodyPr/>
          <a:lstStyle/>
          <a:p>
            <a:r>
              <a:rPr lang="en-US" dirty="0"/>
              <a:t>Template System</a:t>
            </a:r>
          </a:p>
        </p:txBody>
      </p:sp>
      <p:sp>
        <p:nvSpPr>
          <p:cNvPr id="3" name="Content Placeholder 2">
            <a:extLst>
              <a:ext uri="{FF2B5EF4-FFF2-40B4-BE49-F238E27FC236}">
                <a16:creationId xmlns:a16="http://schemas.microsoft.com/office/drawing/2014/main" id="{CC175544-108E-4200-8C03-4F3AB5FCBF5B}"/>
              </a:ext>
            </a:extLst>
          </p:cNvPr>
          <p:cNvSpPr>
            <a:spLocks noGrp="1"/>
          </p:cNvSpPr>
          <p:nvPr>
            <p:ph idx="1"/>
          </p:nvPr>
        </p:nvSpPr>
        <p:spPr/>
        <p:txBody>
          <a:bodyPr>
            <a:normAutofit/>
          </a:bodyPr>
          <a:lstStyle/>
          <a:p>
            <a:pPr lvl="1"/>
            <a:r>
              <a:rPr lang="en-US" dirty="0"/>
              <a:t>Django makes it possible to separate python and HTML, the python goes in views and HTML goes in templates. </a:t>
            </a:r>
          </a:p>
          <a:p>
            <a:pPr lvl="1"/>
            <a:r>
              <a:rPr lang="en-US" dirty="0"/>
              <a:t>To link the two, Django relies on the render function and the Django Template language.</a:t>
            </a:r>
          </a:p>
          <a:p>
            <a:r>
              <a:rPr lang="en-US" b="1" dirty="0"/>
              <a:t>The Render Function</a:t>
            </a:r>
          </a:p>
          <a:p>
            <a:r>
              <a:rPr lang="en-US" dirty="0"/>
              <a:t>This function takes three parameters −</a:t>
            </a:r>
          </a:p>
          <a:p>
            <a:r>
              <a:rPr lang="en-US" b="1" dirty="0"/>
              <a:t>Request</a:t>
            </a:r>
            <a:r>
              <a:rPr lang="en-US" dirty="0"/>
              <a:t> − The initial request.</a:t>
            </a:r>
          </a:p>
          <a:p>
            <a:r>
              <a:rPr lang="en-US" b="1" dirty="0"/>
              <a:t>The path to the template</a:t>
            </a:r>
            <a:r>
              <a:rPr lang="en-US" dirty="0"/>
              <a:t> − This is the path relative to the TEMPLATE_DIRS option in the project settings.py variables.</a:t>
            </a:r>
          </a:p>
          <a:p>
            <a:r>
              <a:rPr lang="en-US" b="1" dirty="0"/>
              <a:t>Dictionary of parameters</a:t>
            </a:r>
            <a:r>
              <a:rPr lang="en-US" dirty="0"/>
              <a:t> − A dictionary that contains all variables needed in the template. This variable can be created or you can use locals() to pass all local variable declared in the view.</a:t>
            </a:r>
          </a:p>
          <a:p>
            <a:pPr lvl="1"/>
            <a:endParaRPr lang="en-US" dirty="0"/>
          </a:p>
        </p:txBody>
      </p:sp>
    </p:spTree>
    <p:extLst>
      <p:ext uri="{BB962C8B-B14F-4D97-AF65-F5344CB8AC3E}">
        <p14:creationId xmlns:p14="http://schemas.microsoft.com/office/powerpoint/2010/main" val="238665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FFCB-ECA3-4D3D-815B-0BD13106E23B}"/>
              </a:ext>
            </a:extLst>
          </p:cNvPr>
          <p:cNvSpPr>
            <a:spLocks noGrp="1"/>
          </p:cNvSpPr>
          <p:nvPr>
            <p:ph type="title"/>
          </p:nvPr>
        </p:nvSpPr>
        <p:spPr/>
        <p:txBody>
          <a:bodyPr/>
          <a:lstStyle/>
          <a:p>
            <a:r>
              <a:rPr lang="en-US" dirty="0"/>
              <a:t>Django Template Language (DTL)</a:t>
            </a:r>
          </a:p>
        </p:txBody>
      </p:sp>
      <p:sp>
        <p:nvSpPr>
          <p:cNvPr id="3" name="Content Placeholder 2">
            <a:extLst>
              <a:ext uri="{FF2B5EF4-FFF2-40B4-BE49-F238E27FC236}">
                <a16:creationId xmlns:a16="http://schemas.microsoft.com/office/drawing/2014/main" id="{D396F7AE-B081-44B6-A31D-474F6A0DE50A}"/>
              </a:ext>
            </a:extLst>
          </p:cNvPr>
          <p:cNvSpPr>
            <a:spLocks noGrp="1"/>
          </p:cNvSpPr>
          <p:nvPr>
            <p:ph idx="1"/>
          </p:nvPr>
        </p:nvSpPr>
        <p:spPr/>
        <p:txBody>
          <a:bodyPr/>
          <a:lstStyle/>
          <a:p>
            <a:r>
              <a:rPr lang="en-US" dirty="0"/>
              <a:t>Django’s template engine offers a mini-language to define the user-facing layer of the application.</a:t>
            </a:r>
          </a:p>
          <a:p>
            <a:r>
              <a:rPr lang="en-US" dirty="0"/>
              <a:t>Displaying Variables</a:t>
            </a:r>
          </a:p>
          <a:p>
            <a:r>
              <a:rPr lang="en-US" dirty="0"/>
              <a:t>A variable looks like this: {{variable}}. The template replaces the variable by the variable sent by the view in the third parameter of the render function. </a:t>
            </a:r>
          </a:p>
          <a:p>
            <a:endParaRPr lang="en-US" dirty="0"/>
          </a:p>
        </p:txBody>
      </p:sp>
    </p:spTree>
    <p:extLst>
      <p:ext uri="{BB962C8B-B14F-4D97-AF65-F5344CB8AC3E}">
        <p14:creationId xmlns:p14="http://schemas.microsoft.com/office/powerpoint/2010/main" val="4226873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A99B-19CC-41E8-B845-D301BB6E77FD}"/>
              </a:ext>
            </a:extLst>
          </p:cNvPr>
          <p:cNvSpPr>
            <a:spLocks noGrp="1"/>
          </p:cNvSpPr>
          <p:nvPr>
            <p:ph type="title"/>
          </p:nvPr>
        </p:nvSpPr>
        <p:spPr/>
        <p:txBody>
          <a:bodyPr/>
          <a:lstStyle/>
          <a:p>
            <a:r>
              <a:rPr lang="en-US" dirty="0"/>
              <a:t>Ex</a:t>
            </a:r>
          </a:p>
        </p:txBody>
      </p:sp>
      <p:sp>
        <p:nvSpPr>
          <p:cNvPr id="3" name="Content Placeholder 2">
            <a:extLst>
              <a:ext uri="{FF2B5EF4-FFF2-40B4-BE49-F238E27FC236}">
                <a16:creationId xmlns:a16="http://schemas.microsoft.com/office/drawing/2014/main" id="{B6982625-33F1-479F-8DD6-CEA232D0A25D}"/>
              </a:ext>
            </a:extLst>
          </p:cNvPr>
          <p:cNvSpPr>
            <a:spLocks noGrp="1"/>
          </p:cNvSpPr>
          <p:nvPr>
            <p:ph idx="1"/>
          </p:nvPr>
        </p:nvSpPr>
        <p:spPr/>
        <p:txBody>
          <a:bodyPr>
            <a:normAutofit fontScale="85000" lnSpcReduction="20000"/>
          </a:bodyPr>
          <a:lstStyle/>
          <a:p>
            <a:r>
              <a:rPr lang="en-US" dirty="0"/>
              <a:t>hello.html</a:t>
            </a:r>
          </a:p>
          <a:p>
            <a:r>
              <a:rPr lang="en-US" dirty="0"/>
              <a:t>&lt;html&gt;</a:t>
            </a:r>
          </a:p>
          <a:p>
            <a:r>
              <a:rPr lang="en-US" dirty="0"/>
              <a:t>   &lt;body&gt;</a:t>
            </a:r>
          </a:p>
          <a:p>
            <a:r>
              <a:rPr lang="en-US" dirty="0"/>
              <a:t>      Hello World!!!&lt;p&gt;Today is {{today}}&lt;/p&gt;</a:t>
            </a:r>
          </a:p>
          <a:p>
            <a:r>
              <a:rPr lang="en-US" dirty="0"/>
              <a:t>   &lt;/body&gt;</a:t>
            </a:r>
          </a:p>
          <a:p>
            <a:r>
              <a:rPr lang="en-US" dirty="0"/>
              <a:t>&lt;/html&gt;</a:t>
            </a:r>
          </a:p>
          <a:p>
            <a:r>
              <a:rPr lang="en-US" dirty="0"/>
              <a:t>Then our view will change to −</a:t>
            </a:r>
          </a:p>
          <a:p>
            <a:r>
              <a:rPr lang="en-US" dirty="0"/>
              <a:t>import datetime</a:t>
            </a:r>
          </a:p>
          <a:p>
            <a:r>
              <a:rPr lang="en-US" dirty="0"/>
              <a:t>def hello(request):</a:t>
            </a:r>
          </a:p>
          <a:p>
            <a:r>
              <a:rPr lang="en-US" dirty="0"/>
              <a:t>   today = </a:t>
            </a:r>
            <a:r>
              <a:rPr lang="en-US" dirty="0" err="1"/>
              <a:t>datetime.datetime.now</a:t>
            </a:r>
            <a:r>
              <a:rPr lang="en-US" dirty="0"/>
              <a:t>().date()</a:t>
            </a:r>
          </a:p>
          <a:p>
            <a:r>
              <a:rPr lang="en-US" dirty="0"/>
              <a:t>   return render(request, "hello.html", {"today" : today})</a:t>
            </a:r>
          </a:p>
        </p:txBody>
      </p:sp>
    </p:spTree>
    <p:extLst>
      <p:ext uri="{BB962C8B-B14F-4D97-AF65-F5344CB8AC3E}">
        <p14:creationId xmlns:p14="http://schemas.microsoft.com/office/powerpoint/2010/main" val="61187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06C9-2859-4AC2-A9D6-D3B8470DC91D}"/>
              </a:ext>
            </a:extLst>
          </p:cNvPr>
          <p:cNvSpPr>
            <a:spLocks noGrp="1"/>
          </p:cNvSpPr>
          <p:nvPr>
            <p:ph type="title"/>
          </p:nvPr>
        </p:nvSpPr>
        <p:spPr/>
        <p:txBody>
          <a:bodyPr/>
          <a:lstStyle/>
          <a:p>
            <a:r>
              <a:rPr lang="en-US" dirty="0"/>
              <a:t>Filters</a:t>
            </a:r>
          </a:p>
        </p:txBody>
      </p:sp>
      <p:sp>
        <p:nvSpPr>
          <p:cNvPr id="3" name="Content Placeholder 2">
            <a:extLst>
              <a:ext uri="{FF2B5EF4-FFF2-40B4-BE49-F238E27FC236}">
                <a16:creationId xmlns:a16="http://schemas.microsoft.com/office/drawing/2014/main" id="{883360D9-B17A-47A0-BB65-216B9B64F524}"/>
              </a:ext>
            </a:extLst>
          </p:cNvPr>
          <p:cNvSpPr>
            <a:spLocks noGrp="1"/>
          </p:cNvSpPr>
          <p:nvPr>
            <p:ph idx="1"/>
          </p:nvPr>
        </p:nvSpPr>
        <p:spPr/>
        <p:txBody>
          <a:bodyPr/>
          <a:lstStyle/>
          <a:p>
            <a:r>
              <a:rPr lang="en-US" dirty="0"/>
              <a:t>They help you modify variables at display time. Filters structure looks like the following: {{</a:t>
            </a:r>
            <a:r>
              <a:rPr lang="en-US" dirty="0" err="1"/>
              <a:t>var|filters</a:t>
            </a:r>
            <a:r>
              <a:rPr lang="en-US" dirty="0"/>
              <a:t>}}.</a:t>
            </a:r>
          </a:p>
          <a:p>
            <a:endParaRPr lang="en-US" b="1" dirty="0"/>
          </a:p>
          <a:p>
            <a:r>
              <a:rPr lang="en-US" b="1" dirty="0"/>
              <a:t>Some examples</a:t>
            </a:r>
            <a:r>
              <a:rPr lang="en-US" dirty="0"/>
              <a:t> −</a:t>
            </a:r>
          </a:p>
          <a:p>
            <a:r>
              <a:rPr lang="en-US" b="1" dirty="0"/>
              <a:t>{{string|truncatewords:80}}</a:t>
            </a:r>
            <a:r>
              <a:rPr lang="en-US" dirty="0"/>
              <a:t> − This filter will truncate the string, so you will see only the first 80 words.</a:t>
            </a:r>
          </a:p>
          <a:p>
            <a:r>
              <a:rPr lang="en-US" b="1" dirty="0"/>
              <a:t>{{</a:t>
            </a:r>
            <a:r>
              <a:rPr lang="en-US" b="1" dirty="0" err="1"/>
              <a:t>string|lower</a:t>
            </a:r>
            <a:r>
              <a:rPr lang="en-US" b="1" dirty="0"/>
              <a:t>}}</a:t>
            </a:r>
            <a:r>
              <a:rPr lang="en-US" dirty="0"/>
              <a:t> − Converts the string to lowercase.</a:t>
            </a:r>
          </a:p>
          <a:p>
            <a:r>
              <a:rPr lang="en-US" b="1" dirty="0"/>
              <a:t>{{</a:t>
            </a:r>
            <a:r>
              <a:rPr lang="en-US" b="1" dirty="0" err="1"/>
              <a:t>string|escape|linebreaks</a:t>
            </a:r>
            <a:r>
              <a:rPr lang="en-US" b="1" dirty="0"/>
              <a:t>}}</a:t>
            </a:r>
            <a:r>
              <a:rPr lang="en-US" dirty="0"/>
              <a:t> − Escapes string contents, then converts line breaks to tags.</a:t>
            </a:r>
          </a:p>
          <a:p>
            <a:r>
              <a:rPr lang="en-US" dirty="0"/>
              <a:t>You can also set the default for a variable.</a:t>
            </a:r>
          </a:p>
          <a:p>
            <a:pPr marL="0" indent="0">
              <a:buNone/>
            </a:pPr>
            <a:endParaRPr lang="en-US" dirty="0"/>
          </a:p>
        </p:txBody>
      </p:sp>
    </p:spTree>
    <p:extLst>
      <p:ext uri="{BB962C8B-B14F-4D97-AF65-F5344CB8AC3E}">
        <p14:creationId xmlns:p14="http://schemas.microsoft.com/office/powerpoint/2010/main" val="1378041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0633-3C62-469C-96AA-E0C5CAAF3292}"/>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7428AFDE-BAE1-4D08-A30C-81DE0E29A013}"/>
              </a:ext>
            </a:extLst>
          </p:cNvPr>
          <p:cNvSpPr>
            <a:spLocks noGrp="1"/>
          </p:cNvSpPr>
          <p:nvPr>
            <p:ph idx="1"/>
          </p:nvPr>
        </p:nvSpPr>
        <p:spPr>
          <a:xfrm>
            <a:off x="1097280" y="1737358"/>
            <a:ext cx="10058400" cy="4968241"/>
          </a:xfrm>
        </p:spPr>
        <p:txBody>
          <a:bodyPr>
            <a:normAutofit fontScale="92500" lnSpcReduction="20000"/>
          </a:bodyPr>
          <a:lstStyle/>
          <a:p>
            <a:pPr>
              <a:spcBef>
                <a:spcPts val="0"/>
              </a:spcBef>
            </a:pPr>
            <a:r>
              <a:rPr lang="en-US" sz="1600" dirty="0"/>
              <a:t>Tags lets you perform the following operations: if condition, for loop, template inheritance and more.</a:t>
            </a:r>
          </a:p>
          <a:p>
            <a:pPr>
              <a:spcBef>
                <a:spcPts val="0"/>
              </a:spcBef>
            </a:pPr>
            <a:endParaRPr lang="en-US" sz="1600" dirty="0"/>
          </a:p>
          <a:p>
            <a:pPr>
              <a:spcBef>
                <a:spcPts val="0"/>
              </a:spcBef>
            </a:pPr>
            <a:r>
              <a:rPr lang="en-US" sz="1600" b="1" dirty="0"/>
              <a:t>Tag if</a:t>
            </a:r>
          </a:p>
          <a:p>
            <a:pPr>
              <a:spcBef>
                <a:spcPts val="0"/>
              </a:spcBef>
            </a:pPr>
            <a:endParaRPr lang="en-US" sz="1600" dirty="0"/>
          </a:p>
          <a:p>
            <a:pPr>
              <a:spcBef>
                <a:spcPts val="0"/>
              </a:spcBef>
            </a:pPr>
            <a:r>
              <a:rPr lang="en-US" sz="1600" dirty="0"/>
              <a:t>Just like in Python you can use if, else and </a:t>
            </a:r>
            <a:r>
              <a:rPr lang="en-US" sz="1600" dirty="0" err="1"/>
              <a:t>elif</a:t>
            </a:r>
            <a:r>
              <a:rPr lang="en-US" sz="1600" dirty="0"/>
              <a:t> in your template −</a:t>
            </a:r>
          </a:p>
          <a:p>
            <a:pPr>
              <a:spcBef>
                <a:spcPts val="0"/>
              </a:spcBef>
            </a:pPr>
            <a:endParaRPr lang="en-US" sz="1600" dirty="0"/>
          </a:p>
          <a:p>
            <a:pPr>
              <a:spcBef>
                <a:spcPts val="0"/>
              </a:spcBef>
            </a:pPr>
            <a:r>
              <a:rPr lang="en-US" sz="1600" dirty="0"/>
              <a:t>&lt;html&gt;</a:t>
            </a:r>
          </a:p>
          <a:p>
            <a:pPr>
              <a:spcBef>
                <a:spcPts val="0"/>
              </a:spcBef>
            </a:pPr>
            <a:r>
              <a:rPr lang="en-US" sz="1600" dirty="0"/>
              <a:t>   &lt;body&gt;</a:t>
            </a:r>
          </a:p>
          <a:p>
            <a:pPr>
              <a:spcBef>
                <a:spcPts val="0"/>
              </a:spcBef>
            </a:pPr>
            <a:r>
              <a:rPr lang="en-US" sz="1600" dirty="0"/>
              <a:t>   </a:t>
            </a:r>
          </a:p>
          <a:p>
            <a:pPr>
              <a:spcBef>
                <a:spcPts val="0"/>
              </a:spcBef>
            </a:pPr>
            <a:r>
              <a:rPr lang="en-US" sz="1600" dirty="0"/>
              <a:t>      Hello World!!!&lt;p&gt;Today is {{today}}&lt;/p&gt;</a:t>
            </a:r>
          </a:p>
          <a:p>
            <a:pPr>
              <a:spcBef>
                <a:spcPts val="0"/>
              </a:spcBef>
            </a:pPr>
            <a:r>
              <a:rPr lang="en-US" sz="1600" dirty="0"/>
              <a:t>      We are</a:t>
            </a:r>
          </a:p>
          <a:p>
            <a:pPr>
              <a:spcBef>
                <a:spcPts val="0"/>
              </a:spcBef>
            </a:pPr>
            <a:r>
              <a:rPr lang="en-US" sz="1600" dirty="0"/>
              <a:t>      {% if </a:t>
            </a:r>
            <a:r>
              <a:rPr lang="en-US" sz="1600" dirty="0" err="1"/>
              <a:t>today.day</a:t>
            </a:r>
            <a:r>
              <a:rPr lang="en-US" sz="1600" dirty="0"/>
              <a:t> == 1 %}</a:t>
            </a:r>
          </a:p>
          <a:p>
            <a:pPr>
              <a:spcBef>
                <a:spcPts val="0"/>
              </a:spcBef>
            </a:pPr>
            <a:r>
              <a:rPr lang="en-US" sz="1600" dirty="0"/>
              <a:t>      </a:t>
            </a:r>
          </a:p>
          <a:p>
            <a:pPr>
              <a:spcBef>
                <a:spcPts val="0"/>
              </a:spcBef>
            </a:pPr>
            <a:r>
              <a:rPr lang="en-US" sz="1600" dirty="0"/>
              <a:t>      the first day of month.</a:t>
            </a:r>
          </a:p>
          <a:p>
            <a:pPr>
              <a:spcBef>
                <a:spcPts val="0"/>
              </a:spcBef>
            </a:pPr>
            <a:r>
              <a:rPr lang="en-US" sz="1600" dirty="0"/>
              <a:t>      {% </a:t>
            </a:r>
            <a:r>
              <a:rPr lang="en-US" sz="1600" dirty="0" err="1"/>
              <a:t>elif</a:t>
            </a:r>
            <a:r>
              <a:rPr lang="en-US" sz="1600" dirty="0"/>
              <a:t> today == 30 %}</a:t>
            </a:r>
          </a:p>
          <a:p>
            <a:pPr>
              <a:spcBef>
                <a:spcPts val="0"/>
              </a:spcBef>
            </a:pPr>
            <a:r>
              <a:rPr lang="en-US" sz="1600" dirty="0"/>
              <a:t>      </a:t>
            </a:r>
          </a:p>
          <a:p>
            <a:pPr>
              <a:spcBef>
                <a:spcPts val="0"/>
              </a:spcBef>
            </a:pPr>
            <a:r>
              <a:rPr lang="en-US" sz="1600" dirty="0"/>
              <a:t>      the last day of month.</a:t>
            </a:r>
          </a:p>
          <a:p>
            <a:pPr>
              <a:spcBef>
                <a:spcPts val="0"/>
              </a:spcBef>
            </a:pPr>
            <a:r>
              <a:rPr lang="en-US" sz="1600" dirty="0"/>
              <a:t>      {% else %}</a:t>
            </a:r>
          </a:p>
          <a:p>
            <a:pPr>
              <a:spcBef>
                <a:spcPts val="0"/>
              </a:spcBef>
            </a:pPr>
            <a:r>
              <a:rPr lang="en-US" sz="1600" dirty="0"/>
              <a:t>      </a:t>
            </a:r>
          </a:p>
          <a:p>
            <a:pPr>
              <a:spcBef>
                <a:spcPts val="0"/>
              </a:spcBef>
            </a:pPr>
            <a:r>
              <a:rPr lang="en-US" sz="1600" dirty="0"/>
              <a:t>      I don't know.</a:t>
            </a:r>
          </a:p>
          <a:p>
            <a:pPr>
              <a:spcBef>
                <a:spcPts val="0"/>
              </a:spcBef>
            </a:pPr>
            <a:r>
              <a:rPr lang="en-US" sz="1600" dirty="0"/>
              <a:t>      {%endif%}</a:t>
            </a:r>
          </a:p>
          <a:p>
            <a:pPr>
              <a:spcBef>
                <a:spcPts val="0"/>
              </a:spcBef>
            </a:pPr>
            <a:r>
              <a:rPr lang="en-US" sz="1600" dirty="0"/>
              <a:t>      </a:t>
            </a:r>
          </a:p>
          <a:p>
            <a:pPr>
              <a:spcBef>
                <a:spcPts val="0"/>
              </a:spcBef>
            </a:pPr>
            <a:r>
              <a:rPr lang="en-US" sz="1600" dirty="0"/>
              <a:t>   &lt;/body&gt;</a:t>
            </a:r>
          </a:p>
          <a:p>
            <a:pPr>
              <a:spcBef>
                <a:spcPts val="0"/>
              </a:spcBef>
            </a:pPr>
            <a:r>
              <a:rPr lang="en-US" sz="1600" dirty="0"/>
              <a:t>&lt;/html&gt;</a:t>
            </a:r>
          </a:p>
        </p:txBody>
      </p:sp>
    </p:spTree>
    <p:extLst>
      <p:ext uri="{BB962C8B-B14F-4D97-AF65-F5344CB8AC3E}">
        <p14:creationId xmlns:p14="http://schemas.microsoft.com/office/powerpoint/2010/main" val="3055485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8938-D43D-4802-BFEA-2F6D774EAE7E}"/>
              </a:ext>
            </a:extLst>
          </p:cNvPr>
          <p:cNvSpPr>
            <a:spLocks noGrp="1"/>
          </p:cNvSpPr>
          <p:nvPr>
            <p:ph type="title"/>
          </p:nvPr>
        </p:nvSpPr>
        <p:spPr/>
        <p:txBody>
          <a:bodyPr/>
          <a:lstStyle/>
          <a:p>
            <a:r>
              <a:rPr lang="en-US" dirty="0"/>
              <a:t>Tag for</a:t>
            </a:r>
          </a:p>
        </p:txBody>
      </p:sp>
      <p:sp>
        <p:nvSpPr>
          <p:cNvPr id="3" name="Content Placeholder 2">
            <a:extLst>
              <a:ext uri="{FF2B5EF4-FFF2-40B4-BE49-F238E27FC236}">
                <a16:creationId xmlns:a16="http://schemas.microsoft.com/office/drawing/2014/main" id="{98EFFB19-0ABD-4A15-A677-8DD1B9B87CD3}"/>
              </a:ext>
            </a:extLst>
          </p:cNvPr>
          <p:cNvSpPr>
            <a:spLocks noGrp="1"/>
          </p:cNvSpPr>
          <p:nvPr>
            <p:ph idx="1"/>
          </p:nvPr>
        </p:nvSpPr>
        <p:spPr/>
        <p:txBody>
          <a:bodyPr/>
          <a:lstStyle/>
          <a:p>
            <a:r>
              <a:rPr lang="en-US" dirty="0"/>
              <a:t>Just like 'if', we have the 'for' tag, that works exactly like in Python. Let's change our hello view to transmit a list to our template −</a:t>
            </a:r>
          </a:p>
          <a:p>
            <a:endParaRPr lang="en-US" dirty="0"/>
          </a:p>
          <a:p>
            <a:r>
              <a:rPr lang="en-US" dirty="0"/>
              <a:t>def hello(request):</a:t>
            </a:r>
          </a:p>
          <a:p>
            <a:r>
              <a:rPr lang="en-US" dirty="0"/>
              <a:t>   today = </a:t>
            </a:r>
            <a:r>
              <a:rPr lang="en-US" dirty="0" err="1"/>
              <a:t>datetime.datetime.now</a:t>
            </a:r>
            <a:r>
              <a:rPr lang="en-US" dirty="0"/>
              <a:t>().date()</a:t>
            </a:r>
          </a:p>
          <a:p>
            <a:r>
              <a:rPr lang="en-US" dirty="0"/>
              <a:t>   </a:t>
            </a:r>
          </a:p>
          <a:p>
            <a:r>
              <a:rPr lang="en-US" dirty="0"/>
              <a:t>   </a:t>
            </a:r>
            <a:r>
              <a:rPr lang="en-US" dirty="0" err="1"/>
              <a:t>daysOfWeek</a:t>
            </a:r>
            <a:r>
              <a:rPr lang="en-US" dirty="0"/>
              <a:t> = ['Mon', 'Tue', 'Wed', 'Thu', 'Fri', 'Sat', 'Sun']</a:t>
            </a:r>
          </a:p>
          <a:p>
            <a:r>
              <a:rPr lang="en-US" dirty="0"/>
              <a:t>   return render(request, "hello.html", {"today" : today, "</a:t>
            </a:r>
            <a:r>
              <a:rPr lang="en-US" dirty="0" err="1"/>
              <a:t>days_of_week</a:t>
            </a:r>
            <a:r>
              <a:rPr lang="en-US" dirty="0"/>
              <a:t>" : </a:t>
            </a:r>
            <a:r>
              <a:rPr lang="en-US" dirty="0" err="1"/>
              <a:t>daysOfWeek</a:t>
            </a:r>
            <a:r>
              <a:rPr lang="en-US" dirty="0"/>
              <a:t>})</a:t>
            </a:r>
          </a:p>
        </p:txBody>
      </p:sp>
    </p:spTree>
    <p:extLst>
      <p:ext uri="{BB962C8B-B14F-4D97-AF65-F5344CB8AC3E}">
        <p14:creationId xmlns:p14="http://schemas.microsoft.com/office/powerpoint/2010/main" val="166614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816188-8CE9-4719-A3DA-46DC05E605AB}"/>
              </a:ext>
            </a:extLst>
          </p:cNvPr>
          <p:cNvSpPr/>
          <p:nvPr/>
        </p:nvSpPr>
        <p:spPr>
          <a:xfrm>
            <a:off x="2701637" y="0"/>
            <a:ext cx="6096000" cy="7017306"/>
          </a:xfrm>
          <a:prstGeom prst="rect">
            <a:avLst/>
          </a:prstGeom>
        </p:spPr>
        <p:txBody>
          <a:bodyPr wrap="square">
            <a:spAutoFit/>
          </a:bodyPr>
          <a:lstStyle/>
          <a:p>
            <a:r>
              <a:rPr lang="en-US" dirty="0"/>
              <a:t>&lt;html&gt;</a:t>
            </a:r>
          </a:p>
          <a:p>
            <a:r>
              <a:rPr lang="en-US" dirty="0"/>
              <a:t>   &lt;body&gt;</a:t>
            </a:r>
          </a:p>
          <a:p>
            <a:r>
              <a:rPr lang="en-US" dirty="0"/>
              <a:t>      </a:t>
            </a:r>
          </a:p>
          <a:p>
            <a:r>
              <a:rPr lang="en-US" dirty="0"/>
              <a:t>      Hello World!!!&lt;p&gt;Today is {{today}}&lt;/p&gt;</a:t>
            </a:r>
          </a:p>
          <a:p>
            <a:r>
              <a:rPr lang="en-US" dirty="0"/>
              <a:t>      We are</a:t>
            </a:r>
          </a:p>
          <a:p>
            <a:r>
              <a:rPr lang="en-US" dirty="0"/>
              <a:t>      {% if </a:t>
            </a:r>
            <a:r>
              <a:rPr lang="en-US" dirty="0" err="1"/>
              <a:t>today.day</a:t>
            </a:r>
            <a:r>
              <a:rPr lang="en-US" dirty="0"/>
              <a:t> == 1 %}</a:t>
            </a:r>
          </a:p>
          <a:p>
            <a:r>
              <a:rPr lang="en-US" dirty="0"/>
              <a:t>      </a:t>
            </a:r>
          </a:p>
          <a:p>
            <a:r>
              <a:rPr lang="en-US" dirty="0"/>
              <a:t>      the first day of month.</a:t>
            </a:r>
          </a:p>
          <a:p>
            <a:r>
              <a:rPr lang="en-US" dirty="0"/>
              <a:t>      {% </a:t>
            </a:r>
            <a:r>
              <a:rPr lang="en-US" dirty="0" err="1"/>
              <a:t>elif</a:t>
            </a:r>
            <a:r>
              <a:rPr lang="en-US" dirty="0"/>
              <a:t> today == 30 %}</a:t>
            </a:r>
          </a:p>
          <a:p>
            <a:r>
              <a:rPr lang="en-US" dirty="0"/>
              <a:t>      </a:t>
            </a:r>
          </a:p>
          <a:p>
            <a:r>
              <a:rPr lang="en-US" dirty="0"/>
              <a:t>      the last day of month.</a:t>
            </a:r>
          </a:p>
          <a:p>
            <a:r>
              <a:rPr lang="en-US" dirty="0"/>
              <a:t>      {% else %}</a:t>
            </a:r>
          </a:p>
          <a:p>
            <a:r>
              <a:rPr lang="en-US" dirty="0"/>
              <a:t>      </a:t>
            </a:r>
          </a:p>
          <a:p>
            <a:r>
              <a:rPr lang="en-US" dirty="0"/>
              <a:t>      I don't know.</a:t>
            </a:r>
          </a:p>
          <a:p>
            <a:r>
              <a:rPr lang="en-US" dirty="0"/>
              <a:t>      {%endif%}</a:t>
            </a:r>
          </a:p>
          <a:p>
            <a:r>
              <a:rPr lang="en-US" dirty="0"/>
              <a:t>      </a:t>
            </a:r>
          </a:p>
          <a:p>
            <a:r>
              <a:rPr lang="en-US" dirty="0"/>
              <a:t>      &lt;p&gt;</a:t>
            </a:r>
          </a:p>
          <a:p>
            <a:r>
              <a:rPr lang="en-US" dirty="0"/>
              <a:t>         {% for day in </a:t>
            </a:r>
            <a:r>
              <a:rPr lang="en-US" dirty="0" err="1"/>
              <a:t>days_of_week</a:t>
            </a:r>
            <a:r>
              <a:rPr lang="en-US" dirty="0"/>
              <a:t> %}</a:t>
            </a:r>
          </a:p>
          <a:p>
            <a:r>
              <a:rPr lang="en-US" dirty="0"/>
              <a:t>         {{day}}</a:t>
            </a:r>
          </a:p>
          <a:p>
            <a:r>
              <a:rPr lang="en-US" dirty="0"/>
              <a:t>      &lt;/p&gt;</a:t>
            </a:r>
          </a:p>
          <a:p>
            <a:r>
              <a:rPr lang="en-US" dirty="0"/>
              <a:t>		</a:t>
            </a:r>
          </a:p>
          <a:p>
            <a:r>
              <a:rPr lang="en-US" dirty="0"/>
              <a:t>      {% </a:t>
            </a:r>
            <a:r>
              <a:rPr lang="en-US" dirty="0" err="1"/>
              <a:t>endfor</a:t>
            </a:r>
            <a:r>
              <a:rPr lang="en-US" dirty="0"/>
              <a:t> %}</a:t>
            </a:r>
          </a:p>
          <a:p>
            <a:r>
              <a:rPr lang="en-US" dirty="0"/>
              <a:t>      </a:t>
            </a:r>
          </a:p>
          <a:p>
            <a:r>
              <a:rPr lang="en-US" dirty="0"/>
              <a:t>   &lt;/body&gt;</a:t>
            </a:r>
          </a:p>
          <a:p>
            <a:r>
              <a:rPr lang="en-US" dirty="0"/>
              <a:t>&lt;/html&gt;</a:t>
            </a:r>
          </a:p>
        </p:txBody>
      </p:sp>
      <p:pic>
        <p:nvPicPr>
          <p:cNvPr id="6" name="Picture 5">
            <a:extLst>
              <a:ext uri="{FF2B5EF4-FFF2-40B4-BE49-F238E27FC236}">
                <a16:creationId xmlns:a16="http://schemas.microsoft.com/office/drawing/2014/main" id="{1A881848-5C3B-4AA8-A53E-8AD90B1F42E7}"/>
              </a:ext>
            </a:extLst>
          </p:cNvPr>
          <p:cNvPicPr>
            <a:picLocks noChangeAspect="1"/>
          </p:cNvPicPr>
          <p:nvPr/>
        </p:nvPicPr>
        <p:blipFill>
          <a:blip r:embed="rId2"/>
          <a:stretch>
            <a:fillRect/>
          </a:stretch>
        </p:blipFill>
        <p:spPr>
          <a:xfrm>
            <a:off x="7954585" y="1435538"/>
            <a:ext cx="3471532" cy="3371990"/>
          </a:xfrm>
          <a:prstGeom prst="rect">
            <a:avLst/>
          </a:prstGeom>
        </p:spPr>
      </p:pic>
    </p:spTree>
    <p:extLst>
      <p:ext uri="{BB962C8B-B14F-4D97-AF65-F5344CB8AC3E}">
        <p14:creationId xmlns:p14="http://schemas.microsoft.com/office/powerpoint/2010/main" val="1762981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677B-4E35-4062-B22D-1EC554742C14}"/>
              </a:ext>
            </a:extLst>
          </p:cNvPr>
          <p:cNvSpPr>
            <a:spLocks noGrp="1"/>
          </p:cNvSpPr>
          <p:nvPr>
            <p:ph type="title"/>
          </p:nvPr>
        </p:nvSpPr>
        <p:spPr/>
        <p:txBody>
          <a:bodyPr/>
          <a:lstStyle/>
          <a:p>
            <a:r>
              <a:rPr lang="en-US" dirty="0"/>
              <a:t>Block and Extend Tags</a:t>
            </a:r>
          </a:p>
        </p:txBody>
      </p:sp>
      <p:sp>
        <p:nvSpPr>
          <p:cNvPr id="3" name="Content Placeholder 2">
            <a:extLst>
              <a:ext uri="{FF2B5EF4-FFF2-40B4-BE49-F238E27FC236}">
                <a16:creationId xmlns:a16="http://schemas.microsoft.com/office/drawing/2014/main" id="{4BC8D8F7-C73A-4327-B958-6DD737D5D856}"/>
              </a:ext>
            </a:extLst>
          </p:cNvPr>
          <p:cNvSpPr>
            <a:spLocks noGrp="1"/>
          </p:cNvSpPr>
          <p:nvPr>
            <p:ph idx="1"/>
          </p:nvPr>
        </p:nvSpPr>
        <p:spPr/>
        <p:txBody>
          <a:bodyPr/>
          <a:lstStyle/>
          <a:p>
            <a:r>
              <a:rPr lang="en-US" dirty="0"/>
              <a:t>A template system cannot be complete without template inheritance.</a:t>
            </a:r>
          </a:p>
          <a:p>
            <a:r>
              <a:rPr lang="en-US" dirty="0"/>
              <a:t>you should have a main template with holes that the child's template will fill according to his own need, like a page might need a special </a:t>
            </a:r>
            <a:r>
              <a:rPr lang="en-US" dirty="0" err="1"/>
              <a:t>css</a:t>
            </a:r>
            <a:r>
              <a:rPr lang="en-US" dirty="0"/>
              <a:t> for the selected tab.</a:t>
            </a:r>
          </a:p>
        </p:txBody>
      </p:sp>
    </p:spTree>
    <p:extLst>
      <p:ext uri="{BB962C8B-B14F-4D97-AF65-F5344CB8AC3E}">
        <p14:creationId xmlns:p14="http://schemas.microsoft.com/office/powerpoint/2010/main" val="1795793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42DE4E-E381-4FE0-88A4-CE914E59D1B1}"/>
              </a:ext>
            </a:extLst>
          </p:cNvPr>
          <p:cNvSpPr/>
          <p:nvPr/>
        </p:nvSpPr>
        <p:spPr>
          <a:xfrm>
            <a:off x="484909" y="668217"/>
            <a:ext cx="4821382" cy="5355312"/>
          </a:xfrm>
          <a:prstGeom prst="rect">
            <a:avLst/>
          </a:prstGeom>
        </p:spPr>
        <p:txBody>
          <a:bodyPr wrap="square">
            <a:spAutoFit/>
          </a:bodyPr>
          <a:lstStyle/>
          <a:p>
            <a:r>
              <a:rPr lang="en-US" b="1" dirty="0"/>
              <a:t>main_template.html</a:t>
            </a:r>
          </a:p>
          <a:p>
            <a:endParaRPr lang="en-US" dirty="0"/>
          </a:p>
          <a:p>
            <a:r>
              <a:rPr lang="en-US" dirty="0"/>
              <a:t>&lt;html&gt;</a:t>
            </a:r>
          </a:p>
          <a:p>
            <a:r>
              <a:rPr lang="en-US" dirty="0"/>
              <a:t>   &lt;head&gt;</a:t>
            </a:r>
          </a:p>
          <a:p>
            <a:r>
              <a:rPr lang="en-US" dirty="0"/>
              <a:t>      </a:t>
            </a:r>
          </a:p>
          <a:p>
            <a:r>
              <a:rPr lang="en-US" dirty="0"/>
              <a:t>      &lt;title&gt;</a:t>
            </a:r>
          </a:p>
          <a:p>
            <a:r>
              <a:rPr lang="en-US" dirty="0"/>
              <a:t>         {% block title %}Page Title{% </a:t>
            </a:r>
            <a:r>
              <a:rPr lang="en-US" dirty="0" err="1"/>
              <a:t>endblock</a:t>
            </a:r>
            <a:r>
              <a:rPr lang="en-US" dirty="0"/>
              <a:t> %}</a:t>
            </a:r>
          </a:p>
          <a:p>
            <a:r>
              <a:rPr lang="en-US" dirty="0"/>
              <a:t>      &lt;/title&gt;</a:t>
            </a:r>
          </a:p>
          <a:p>
            <a:r>
              <a:rPr lang="en-US" dirty="0"/>
              <a:t>      </a:t>
            </a:r>
          </a:p>
          <a:p>
            <a:r>
              <a:rPr lang="en-US" dirty="0"/>
              <a:t>   &lt;/head&gt;</a:t>
            </a:r>
          </a:p>
          <a:p>
            <a:r>
              <a:rPr lang="en-US" dirty="0"/>
              <a:t>	</a:t>
            </a:r>
          </a:p>
          <a:p>
            <a:r>
              <a:rPr lang="en-US" dirty="0"/>
              <a:t>   &lt;body&gt;</a:t>
            </a:r>
          </a:p>
          <a:p>
            <a:r>
              <a:rPr lang="en-US" dirty="0"/>
              <a:t>   </a:t>
            </a:r>
          </a:p>
          <a:p>
            <a:r>
              <a:rPr lang="en-US" dirty="0"/>
              <a:t>      {% block content %}</a:t>
            </a:r>
          </a:p>
          <a:p>
            <a:r>
              <a:rPr lang="en-US" dirty="0"/>
              <a:t>         Body content</a:t>
            </a:r>
          </a:p>
          <a:p>
            <a:r>
              <a:rPr lang="en-US" dirty="0"/>
              <a:t>      {% </a:t>
            </a:r>
            <a:r>
              <a:rPr lang="en-US" dirty="0" err="1"/>
              <a:t>endblock</a:t>
            </a:r>
            <a:r>
              <a:rPr lang="en-US" dirty="0"/>
              <a:t> %}</a:t>
            </a:r>
          </a:p>
          <a:p>
            <a:r>
              <a:rPr lang="en-US" dirty="0"/>
              <a:t>      </a:t>
            </a:r>
          </a:p>
          <a:p>
            <a:r>
              <a:rPr lang="en-US" dirty="0"/>
              <a:t>   &lt;/body&gt;</a:t>
            </a:r>
          </a:p>
          <a:p>
            <a:r>
              <a:rPr lang="en-US" dirty="0"/>
              <a:t>&lt;/html&gt;</a:t>
            </a:r>
          </a:p>
        </p:txBody>
      </p:sp>
      <p:sp>
        <p:nvSpPr>
          <p:cNvPr id="7" name="Rectangle 6">
            <a:extLst>
              <a:ext uri="{FF2B5EF4-FFF2-40B4-BE49-F238E27FC236}">
                <a16:creationId xmlns:a16="http://schemas.microsoft.com/office/drawing/2014/main" id="{C13B9AE4-7007-4046-82E3-D1610E0C119E}"/>
              </a:ext>
            </a:extLst>
          </p:cNvPr>
          <p:cNvSpPr/>
          <p:nvPr/>
        </p:nvSpPr>
        <p:spPr>
          <a:xfrm>
            <a:off x="5555673" y="349884"/>
            <a:ext cx="6096000" cy="6709529"/>
          </a:xfrm>
          <a:prstGeom prst="rect">
            <a:avLst/>
          </a:prstGeom>
        </p:spPr>
        <p:txBody>
          <a:bodyPr>
            <a:spAutoFit/>
          </a:bodyPr>
          <a:lstStyle/>
          <a:p>
            <a:r>
              <a:rPr lang="en-US" sz="1600" b="1" dirty="0"/>
              <a:t>hello.html</a:t>
            </a:r>
          </a:p>
          <a:p>
            <a:endParaRPr lang="en-US" sz="1600" dirty="0"/>
          </a:p>
          <a:p>
            <a:r>
              <a:rPr lang="en-US" sz="1600" dirty="0"/>
              <a:t>{% extends "main_template.html" %}</a:t>
            </a:r>
          </a:p>
          <a:p>
            <a:r>
              <a:rPr lang="en-US" sz="1600" dirty="0"/>
              <a:t>{% block title %}My Hello Page{% </a:t>
            </a:r>
            <a:r>
              <a:rPr lang="en-US" sz="1600" dirty="0" err="1"/>
              <a:t>endblock</a:t>
            </a:r>
            <a:r>
              <a:rPr lang="en-US" sz="1600" dirty="0"/>
              <a:t> %}</a:t>
            </a:r>
          </a:p>
          <a:p>
            <a:r>
              <a:rPr lang="en-US" sz="1600" dirty="0"/>
              <a:t>{% block content %}</a:t>
            </a:r>
          </a:p>
          <a:p>
            <a:endParaRPr lang="en-US" sz="1600" dirty="0"/>
          </a:p>
          <a:p>
            <a:r>
              <a:rPr lang="en-US" sz="1600" dirty="0"/>
              <a:t>Hello World!!!&lt;p&gt;Today is {{today}}&lt;/p&gt;</a:t>
            </a:r>
          </a:p>
          <a:p>
            <a:r>
              <a:rPr lang="en-US" sz="1600" dirty="0"/>
              <a:t>We are</a:t>
            </a:r>
          </a:p>
          <a:p>
            <a:r>
              <a:rPr lang="en-US" sz="1600" dirty="0"/>
              <a:t>{% if </a:t>
            </a:r>
            <a:r>
              <a:rPr lang="en-US" sz="1600" dirty="0" err="1"/>
              <a:t>today.day</a:t>
            </a:r>
            <a:r>
              <a:rPr lang="en-US" sz="1600" dirty="0"/>
              <a:t> == 1 %}</a:t>
            </a:r>
          </a:p>
          <a:p>
            <a:endParaRPr lang="en-US" sz="1600" dirty="0"/>
          </a:p>
          <a:p>
            <a:r>
              <a:rPr lang="en-US" sz="1600" dirty="0"/>
              <a:t>the first day of month.</a:t>
            </a:r>
          </a:p>
          <a:p>
            <a:r>
              <a:rPr lang="en-US" sz="1600" dirty="0"/>
              <a:t>{% </a:t>
            </a:r>
            <a:r>
              <a:rPr lang="en-US" sz="1600" dirty="0" err="1"/>
              <a:t>elif</a:t>
            </a:r>
            <a:r>
              <a:rPr lang="en-US" sz="1600" dirty="0"/>
              <a:t> today == 30 %}</a:t>
            </a:r>
          </a:p>
          <a:p>
            <a:endParaRPr lang="en-US" sz="1600" dirty="0"/>
          </a:p>
          <a:p>
            <a:r>
              <a:rPr lang="en-US" sz="1600" dirty="0"/>
              <a:t>the last day of month.</a:t>
            </a:r>
          </a:p>
          <a:p>
            <a:r>
              <a:rPr lang="en-US" sz="1600" dirty="0"/>
              <a:t>{% else %}</a:t>
            </a:r>
          </a:p>
          <a:p>
            <a:endParaRPr lang="en-US" sz="1600" dirty="0"/>
          </a:p>
          <a:p>
            <a:r>
              <a:rPr lang="en-US" sz="1600" dirty="0"/>
              <a:t>I don't know.</a:t>
            </a:r>
          </a:p>
          <a:p>
            <a:r>
              <a:rPr lang="en-US" sz="1600" dirty="0"/>
              <a:t>{%endif%}</a:t>
            </a:r>
          </a:p>
          <a:p>
            <a:endParaRPr lang="en-US" sz="1600" dirty="0"/>
          </a:p>
          <a:p>
            <a:r>
              <a:rPr lang="en-US" sz="1600" dirty="0"/>
              <a:t>&lt;p&gt;</a:t>
            </a:r>
          </a:p>
          <a:p>
            <a:r>
              <a:rPr lang="en-US" sz="1600" dirty="0"/>
              <a:t>   {% for day in </a:t>
            </a:r>
            <a:r>
              <a:rPr lang="en-US" sz="1600" dirty="0" err="1"/>
              <a:t>days_of_week</a:t>
            </a:r>
            <a:r>
              <a:rPr lang="en-US" sz="1600" dirty="0"/>
              <a:t> %}</a:t>
            </a:r>
          </a:p>
          <a:p>
            <a:r>
              <a:rPr lang="en-US" sz="1600" dirty="0"/>
              <a:t>   {{day}}</a:t>
            </a:r>
          </a:p>
          <a:p>
            <a:r>
              <a:rPr lang="en-US" sz="1600" dirty="0"/>
              <a:t>&lt;/p&gt;</a:t>
            </a:r>
          </a:p>
          <a:p>
            <a:endParaRPr lang="en-US" sz="1600" dirty="0"/>
          </a:p>
          <a:p>
            <a:r>
              <a:rPr lang="en-US" sz="1600" dirty="0"/>
              <a:t>{% </a:t>
            </a:r>
            <a:r>
              <a:rPr lang="en-US" sz="1600" dirty="0" err="1"/>
              <a:t>endfor</a:t>
            </a:r>
            <a:r>
              <a:rPr lang="en-US" sz="1600" dirty="0"/>
              <a:t> %}</a:t>
            </a:r>
          </a:p>
          <a:p>
            <a:r>
              <a:rPr lang="en-US" sz="1600" dirty="0"/>
              <a:t>{% </a:t>
            </a:r>
            <a:r>
              <a:rPr lang="en-US" sz="1600" dirty="0" err="1"/>
              <a:t>endblock</a:t>
            </a:r>
            <a:r>
              <a:rPr lang="en-US" sz="1600" dirty="0"/>
              <a:t> %}</a:t>
            </a:r>
          </a:p>
        </p:txBody>
      </p:sp>
    </p:spTree>
    <p:extLst>
      <p:ext uri="{BB962C8B-B14F-4D97-AF65-F5344CB8AC3E}">
        <p14:creationId xmlns:p14="http://schemas.microsoft.com/office/powerpoint/2010/main" val="121668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B4E0-CF08-4733-BED9-01EDE688E961}"/>
              </a:ext>
            </a:extLst>
          </p:cNvPr>
          <p:cNvSpPr>
            <a:spLocks noGrp="1"/>
          </p:cNvSpPr>
          <p:nvPr>
            <p:ph type="title"/>
          </p:nvPr>
        </p:nvSpPr>
        <p:spPr/>
        <p:txBody>
          <a:bodyPr/>
          <a:lstStyle/>
          <a:p>
            <a:r>
              <a:rPr lang="en-US" dirty="0"/>
              <a:t>Advantages of Django</a:t>
            </a:r>
          </a:p>
        </p:txBody>
      </p:sp>
      <p:sp>
        <p:nvSpPr>
          <p:cNvPr id="3" name="Content Placeholder 2">
            <a:extLst>
              <a:ext uri="{FF2B5EF4-FFF2-40B4-BE49-F238E27FC236}">
                <a16:creationId xmlns:a16="http://schemas.microsoft.com/office/drawing/2014/main" id="{53AFCC06-F706-473C-8B9A-BF86D855A250}"/>
              </a:ext>
            </a:extLst>
          </p:cNvPr>
          <p:cNvSpPr>
            <a:spLocks noGrp="1"/>
          </p:cNvSpPr>
          <p:nvPr>
            <p:ph idx="1"/>
          </p:nvPr>
        </p:nvSpPr>
        <p:spPr/>
        <p:txBody>
          <a:bodyPr>
            <a:normAutofit fontScale="92500" lnSpcReduction="10000"/>
          </a:bodyPr>
          <a:lstStyle/>
          <a:p>
            <a:r>
              <a:rPr lang="en-US" dirty="0"/>
              <a:t>Here are few advantages of using Django which can be listed out here −</a:t>
            </a:r>
          </a:p>
          <a:p>
            <a:r>
              <a:rPr lang="en-US" b="1" dirty="0"/>
              <a:t>Object-Relational Mapping (ORM) Support</a:t>
            </a:r>
            <a:r>
              <a:rPr lang="en-US" dirty="0"/>
              <a:t> − Django provides a bridge between the data model and the database engine, and supports a large set of database systems including MySQL, Oracle, Postgres, etc. Django also supports NoSQL database through Django-</a:t>
            </a:r>
            <a:r>
              <a:rPr lang="en-US" dirty="0" err="1"/>
              <a:t>nonrel</a:t>
            </a:r>
            <a:r>
              <a:rPr lang="en-US" dirty="0"/>
              <a:t> fork. For now, the only NoSQL databases supported are MongoDB and google app engine.</a:t>
            </a:r>
          </a:p>
          <a:p>
            <a:r>
              <a:rPr lang="en-US" b="1" dirty="0"/>
              <a:t>Multilingual Support</a:t>
            </a:r>
            <a:r>
              <a:rPr lang="en-US" dirty="0"/>
              <a:t> − Django supports multilingual websites through its built-in internationalization system. So you can develop your website, which would support multiple languages.</a:t>
            </a:r>
          </a:p>
          <a:p>
            <a:r>
              <a:rPr lang="en-US" b="1" dirty="0"/>
              <a:t>Framework Support</a:t>
            </a:r>
            <a:r>
              <a:rPr lang="en-US" dirty="0"/>
              <a:t> − Django has built-in support for Ajax, RSS, Caching and various other frameworks.</a:t>
            </a:r>
          </a:p>
          <a:p>
            <a:r>
              <a:rPr lang="en-US" b="1" dirty="0"/>
              <a:t>Administration GUI</a:t>
            </a:r>
            <a:r>
              <a:rPr lang="en-US" dirty="0"/>
              <a:t> − Django provides a nice ready-to-use user interface for administrative activities.</a:t>
            </a:r>
          </a:p>
          <a:p>
            <a:r>
              <a:rPr lang="en-US" b="1" dirty="0"/>
              <a:t>Development Environment</a:t>
            </a:r>
            <a:r>
              <a:rPr lang="en-US" dirty="0"/>
              <a:t> − Django comes with a lightweight web server to facilitate end-to-end application development and testing.</a:t>
            </a:r>
          </a:p>
        </p:txBody>
      </p:sp>
    </p:spTree>
    <p:extLst>
      <p:ext uri="{BB962C8B-B14F-4D97-AF65-F5344CB8AC3E}">
        <p14:creationId xmlns:p14="http://schemas.microsoft.com/office/powerpoint/2010/main" val="176415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BB6E-07FC-44AC-BEDD-C2D82D634C07}"/>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6BB4872F-39BC-4BC0-A4BC-861E4C7CBE0F}"/>
              </a:ext>
            </a:extLst>
          </p:cNvPr>
          <p:cNvSpPr>
            <a:spLocks noGrp="1"/>
          </p:cNvSpPr>
          <p:nvPr>
            <p:ph idx="1"/>
          </p:nvPr>
        </p:nvSpPr>
        <p:spPr/>
        <p:txBody>
          <a:bodyPr>
            <a:normAutofit fontScale="77500" lnSpcReduction="20000"/>
          </a:bodyPr>
          <a:lstStyle/>
          <a:p>
            <a:r>
              <a:rPr lang="en-US" dirty="0"/>
              <a:t>A model is a class that represents table or collection in our DB, and where every attribute of the class is a field of the table or collection. Models are defined in the app/models.py</a:t>
            </a:r>
          </a:p>
          <a:p>
            <a:r>
              <a:rPr lang="en-US" dirty="0"/>
              <a:t>Creating a Model</a:t>
            </a:r>
          </a:p>
          <a:p>
            <a:r>
              <a:rPr lang="en-US" dirty="0"/>
              <a:t>from </a:t>
            </a:r>
            <a:r>
              <a:rPr lang="en-US" dirty="0" err="1"/>
              <a:t>django.db</a:t>
            </a:r>
            <a:r>
              <a:rPr lang="en-US" dirty="0"/>
              <a:t> import models</a:t>
            </a:r>
          </a:p>
          <a:p>
            <a:r>
              <a:rPr lang="en-US" dirty="0"/>
              <a:t>class Demo(</a:t>
            </a:r>
            <a:r>
              <a:rPr lang="en-US" dirty="0" err="1"/>
              <a:t>models.Model</a:t>
            </a:r>
            <a:r>
              <a:rPr lang="en-US" dirty="0"/>
              <a:t>):</a:t>
            </a:r>
          </a:p>
          <a:p>
            <a:r>
              <a:rPr lang="en-US" dirty="0"/>
              <a:t>   website = </a:t>
            </a:r>
            <a:r>
              <a:rPr lang="en-US" dirty="0" err="1"/>
              <a:t>models.CharField</a:t>
            </a:r>
            <a:r>
              <a:rPr lang="en-US" dirty="0"/>
              <a:t>(</a:t>
            </a:r>
            <a:r>
              <a:rPr lang="en-US" dirty="0" err="1"/>
              <a:t>max_length</a:t>
            </a:r>
            <a:r>
              <a:rPr lang="en-US" dirty="0"/>
              <a:t> = 50)</a:t>
            </a:r>
          </a:p>
          <a:p>
            <a:r>
              <a:rPr lang="en-US" dirty="0"/>
              <a:t>   mail = </a:t>
            </a:r>
            <a:r>
              <a:rPr lang="en-US" dirty="0" err="1"/>
              <a:t>models.CharField</a:t>
            </a:r>
            <a:r>
              <a:rPr lang="en-US" dirty="0"/>
              <a:t>(</a:t>
            </a:r>
            <a:r>
              <a:rPr lang="en-US" dirty="0" err="1"/>
              <a:t>max_length</a:t>
            </a:r>
            <a:r>
              <a:rPr lang="en-US" dirty="0"/>
              <a:t> = 50)</a:t>
            </a:r>
          </a:p>
          <a:p>
            <a:r>
              <a:rPr lang="en-US" dirty="0"/>
              <a:t>   name = </a:t>
            </a:r>
            <a:r>
              <a:rPr lang="en-US" dirty="0" err="1"/>
              <a:t>models.CharField</a:t>
            </a:r>
            <a:r>
              <a:rPr lang="en-US" dirty="0"/>
              <a:t>(</a:t>
            </a:r>
            <a:r>
              <a:rPr lang="en-US" dirty="0" err="1"/>
              <a:t>max_length</a:t>
            </a:r>
            <a:r>
              <a:rPr lang="en-US" dirty="0"/>
              <a:t> = 50)</a:t>
            </a:r>
          </a:p>
          <a:p>
            <a:r>
              <a:rPr lang="en-US" dirty="0"/>
              <a:t>   </a:t>
            </a:r>
            <a:r>
              <a:rPr lang="en-US" dirty="0" err="1"/>
              <a:t>phonenumber</a:t>
            </a:r>
            <a:r>
              <a:rPr lang="en-US" dirty="0"/>
              <a:t> = </a:t>
            </a:r>
            <a:r>
              <a:rPr lang="en-US" dirty="0" err="1"/>
              <a:t>models.IntegerField</a:t>
            </a:r>
            <a:r>
              <a:rPr lang="en-US" dirty="0"/>
              <a:t>()</a:t>
            </a:r>
          </a:p>
          <a:p>
            <a:endParaRPr lang="en-US" dirty="0"/>
          </a:p>
          <a:p>
            <a:r>
              <a:rPr lang="en-US" dirty="0"/>
              <a:t>   class Meta:</a:t>
            </a:r>
          </a:p>
          <a:p>
            <a:r>
              <a:rPr lang="en-US" dirty="0"/>
              <a:t>      </a:t>
            </a:r>
            <a:r>
              <a:rPr lang="en-US" dirty="0" err="1"/>
              <a:t>db_table</a:t>
            </a:r>
            <a:r>
              <a:rPr lang="en-US" dirty="0"/>
              <a:t> = “demo"</a:t>
            </a:r>
          </a:p>
        </p:txBody>
      </p:sp>
    </p:spTree>
    <p:extLst>
      <p:ext uri="{BB962C8B-B14F-4D97-AF65-F5344CB8AC3E}">
        <p14:creationId xmlns:p14="http://schemas.microsoft.com/office/powerpoint/2010/main" val="2078410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221B-6AA5-4683-B54B-0F4A174469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A909F5-9D68-45C2-A5E2-1D51B33E380D}"/>
              </a:ext>
            </a:extLst>
          </p:cNvPr>
          <p:cNvSpPr>
            <a:spLocks noGrp="1"/>
          </p:cNvSpPr>
          <p:nvPr>
            <p:ph idx="1"/>
          </p:nvPr>
        </p:nvSpPr>
        <p:spPr/>
        <p:txBody>
          <a:bodyPr/>
          <a:lstStyle/>
          <a:p>
            <a:r>
              <a:rPr lang="en-US" dirty="0"/>
              <a:t>After creating your model, you will need Django to generate the actual database −</a:t>
            </a:r>
          </a:p>
          <a:p>
            <a:endParaRPr lang="en-US" dirty="0"/>
          </a:p>
          <a:p>
            <a:r>
              <a:rPr lang="en-US" dirty="0"/>
              <a:t>  python manage.py </a:t>
            </a:r>
            <a:r>
              <a:rPr lang="en-US" dirty="0" err="1"/>
              <a:t>syncdb</a:t>
            </a:r>
            <a:endParaRPr lang="en-US" dirty="0"/>
          </a:p>
          <a:p>
            <a:endParaRPr lang="en-US" dirty="0"/>
          </a:p>
          <a:p>
            <a:r>
              <a:rPr lang="en-US" dirty="0"/>
              <a:t>https://docs.djangoproject.com/en/1.11/topics/db/models/</a:t>
            </a:r>
          </a:p>
        </p:txBody>
      </p:sp>
    </p:spTree>
    <p:extLst>
      <p:ext uri="{BB962C8B-B14F-4D97-AF65-F5344CB8AC3E}">
        <p14:creationId xmlns:p14="http://schemas.microsoft.com/office/powerpoint/2010/main" val="3972117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4E34-8D7C-4C6F-BEAE-FC49D35A0785}"/>
              </a:ext>
            </a:extLst>
          </p:cNvPr>
          <p:cNvSpPr>
            <a:spLocks noGrp="1"/>
          </p:cNvSpPr>
          <p:nvPr>
            <p:ph type="title"/>
          </p:nvPr>
        </p:nvSpPr>
        <p:spPr/>
        <p:txBody>
          <a:bodyPr/>
          <a:lstStyle/>
          <a:p>
            <a:r>
              <a:rPr lang="en-US" dirty="0"/>
              <a:t>Page Redirection</a:t>
            </a:r>
          </a:p>
        </p:txBody>
      </p:sp>
      <p:sp>
        <p:nvSpPr>
          <p:cNvPr id="3" name="Content Placeholder 2">
            <a:extLst>
              <a:ext uri="{FF2B5EF4-FFF2-40B4-BE49-F238E27FC236}">
                <a16:creationId xmlns:a16="http://schemas.microsoft.com/office/drawing/2014/main" id="{24A6CF87-5D51-49CB-A400-A500C322E4CB}"/>
              </a:ext>
            </a:extLst>
          </p:cNvPr>
          <p:cNvSpPr>
            <a:spLocks noGrp="1"/>
          </p:cNvSpPr>
          <p:nvPr>
            <p:ph idx="1"/>
          </p:nvPr>
        </p:nvSpPr>
        <p:spPr/>
        <p:txBody>
          <a:bodyPr/>
          <a:lstStyle/>
          <a:p>
            <a:r>
              <a:rPr lang="en-US" dirty="0"/>
              <a:t>You might want to redirect a user to another page when a specific action occurs, or basically in case of error. In Django, redirection is accomplished using the 'redirect' method.</a:t>
            </a:r>
          </a:p>
          <a:p>
            <a:r>
              <a:rPr lang="en-US" dirty="0"/>
              <a:t>The 'redirect' method takes as argument: The URL you want to be redirected to as string A view's name.</a:t>
            </a:r>
          </a:p>
          <a:p>
            <a:endParaRPr lang="en-US" dirty="0"/>
          </a:p>
        </p:txBody>
      </p:sp>
    </p:spTree>
    <p:extLst>
      <p:ext uri="{BB962C8B-B14F-4D97-AF65-F5344CB8AC3E}">
        <p14:creationId xmlns:p14="http://schemas.microsoft.com/office/powerpoint/2010/main" val="2789781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E70E-4E54-4488-ACE5-34E82346819F}"/>
              </a:ext>
            </a:extLst>
          </p:cNvPr>
          <p:cNvSpPr>
            <a:spLocks noGrp="1"/>
          </p:cNvSpPr>
          <p:nvPr>
            <p:ph type="title"/>
          </p:nvPr>
        </p:nvSpPr>
        <p:spPr/>
        <p:txBody>
          <a:bodyPr/>
          <a:lstStyle/>
          <a:p>
            <a:r>
              <a:rPr lang="en-US" dirty="0"/>
              <a:t>The myapp/view.py will change to</a:t>
            </a:r>
          </a:p>
        </p:txBody>
      </p:sp>
      <p:sp>
        <p:nvSpPr>
          <p:cNvPr id="3" name="Content Placeholder 2">
            <a:extLst>
              <a:ext uri="{FF2B5EF4-FFF2-40B4-BE49-F238E27FC236}">
                <a16:creationId xmlns:a16="http://schemas.microsoft.com/office/drawing/2014/main" id="{4AAC03E2-58C3-4E9E-B0EA-F5FA5F6652C1}"/>
              </a:ext>
            </a:extLst>
          </p:cNvPr>
          <p:cNvSpPr>
            <a:spLocks noGrp="1"/>
          </p:cNvSpPr>
          <p:nvPr>
            <p:ph idx="1"/>
          </p:nvPr>
        </p:nvSpPr>
        <p:spPr>
          <a:xfrm>
            <a:off x="1097280" y="1845734"/>
            <a:ext cx="10058400" cy="4407582"/>
          </a:xfrm>
        </p:spPr>
        <p:txBody>
          <a:bodyPr>
            <a:normAutofit lnSpcReduction="10000"/>
          </a:bodyPr>
          <a:lstStyle/>
          <a:p>
            <a:pPr>
              <a:spcBef>
                <a:spcPts val="0"/>
              </a:spcBef>
            </a:pPr>
            <a:r>
              <a:rPr lang="en-US" dirty="0"/>
              <a:t>from </a:t>
            </a:r>
            <a:r>
              <a:rPr lang="en-US" dirty="0" err="1"/>
              <a:t>django.shortcuts</a:t>
            </a:r>
            <a:r>
              <a:rPr lang="en-US" dirty="0"/>
              <a:t> import render, redirect</a:t>
            </a:r>
          </a:p>
          <a:p>
            <a:pPr>
              <a:spcBef>
                <a:spcPts val="0"/>
              </a:spcBef>
            </a:pPr>
            <a:r>
              <a:rPr lang="en-US" dirty="0"/>
              <a:t>from </a:t>
            </a:r>
            <a:r>
              <a:rPr lang="en-US" dirty="0" err="1"/>
              <a:t>django.http</a:t>
            </a:r>
            <a:r>
              <a:rPr lang="en-US" dirty="0"/>
              <a:t> import </a:t>
            </a:r>
            <a:r>
              <a:rPr lang="en-US" dirty="0" err="1"/>
              <a:t>HttpResponse</a:t>
            </a:r>
            <a:endParaRPr lang="en-US" dirty="0"/>
          </a:p>
          <a:p>
            <a:pPr>
              <a:spcBef>
                <a:spcPts val="0"/>
              </a:spcBef>
            </a:pPr>
            <a:r>
              <a:rPr lang="en-US" dirty="0"/>
              <a:t>import datetime</a:t>
            </a:r>
          </a:p>
          <a:p>
            <a:pPr>
              <a:spcBef>
                <a:spcPts val="0"/>
              </a:spcBef>
            </a:pPr>
            <a:r>
              <a:rPr lang="en-US" dirty="0"/>
              <a:t># Create your views here.</a:t>
            </a:r>
          </a:p>
          <a:p>
            <a:pPr>
              <a:spcBef>
                <a:spcPts val="0"/>
              </a:spcBef>
            </a:pPr>
            <a:r>
              <a:rPr lang="en-US" dirty="0"/>
              <a:t>def hello(request):</a:t>
            </a:r>
          </a:p>
          <a:p>
            <a:pPr>
              <a:spcBef>
                <a:spcPts val="0"/>
              </a:spcBef>
            </a:pPr>
            <a:r>
              <a:rPr lang="en-US" dirty="0"/>
              <a:t>   today = </a:t>
            </a:r>
            <a:r>
              <a:rPr lang="en-US" dirty="0" err="1"/>
              <a:t>datetime.datetime.now</a:t>
            </a:r>
            <a:r>
              <a:rPr lang="en-US" dirty="0"/>
              <a:t>().date()</a:t>
            </a:r>
          </a:p>
          <a:p>
            <a:pPr>
              <a:spcBef>
                <a:spcPts val="0"/>
              </a:spcBef>
            </a:pPr>
            <a:r>
              <a:rPr lang="en-US" dirty="0"/>
              <a:t>   </a:t>
            </a:r>
            <a:r>
              <a:rPr lang="en-US" dirty="0" err="1"/>
              <a:t>daysOfWeek</a:t>
            </a:r>
            <a:r>
              <a:rPr lang="en-US" dirty="0"/>
              <a:t> = ['Mon', 'Tue', 'Wed', 'Thu', 'Fri', 'Sat', 'Sun']</a:t>
            </a:r>
          </a:p>
          <a:p>
            <a:pPr>
              <a:spcBef>
                <a:spcPts val="0"/>
              </a:spcBef>
            </a:pPr>
            <a:r>
              <a:rPr lang="en-US" dirty="0"/>
              <a:t>   return redirect("https://www.djangoproject.com")</a:t>
            </a:r>
          </a:p>
          <a:p>
            <a:pPr>
              <a:spcBef>
                <a:spcPts val="0"/>
              </a:spcBef>
            </a:pPr>
            <a:r>
              <a:rPr lang="en-US" dirty="0"/>
              <a:t>def </a:t>
            </a:r>
            <a:r>
              <a:rPr lang="en-US" dirty="0" err="1"/>
              <a:t>viewArticle</a:t>
            </a:r>
            <a:r>
              <a:rPr lang="en-US" dirty="0"/>
              <a:t>(request, </a:t>
            </a:r>
            <a:r>
              <a:rPr lang="en-US" dirty="0" err="1"/>
              <a:t>articleId</a:t>
            </a:r>
            <a:r>
              <a:rPr lang="en-US" dirty="0"/>
              <a:t>):</a:t>
            </a:r>
          </a:p>
          <a:p>
            <a:pPr>
              <a:spcBef>
                <a:spcPts val="0"/>
              </a:spcBef>
            </a:pPr>
            <a:r>
              <a:rPr lang="en-US" dirty="0"/>
              <a:t>   """ A view that display an article based on his ID"""</a:t>
            </a:r>
          </a:p>
          <a:p>
            <a:pPr>
              <a:spcBef>
                <a:spcPts val="0"/>
              </a:spcBef>
            </a:pPr>
            <a:r>
              <a:rPr lang="en-US" dirty="0"/>
              <a:t>   text = "Displaying article Number : %s" %</a:t>
            </a:r>
            <a:r>
              <a:rPr lang="en-US" dirty="0" err="1"/>
              <a:t>articleId</a:t>
            </a:r>
            <a:endParaRPr lang="en-US" dirty="0"/>
          </a:p>
          <a:p>
            <a:pPr>
              <a:spcBef>
                <a:spcPts val="0"/>
              </a:spcBef>
            </a:pPr>
            <a:r>
              <a:rPr lang="en-US" dirty="0"/>
              <a:t>   return redirect(</a:t>
            </a:r>
            <a:r>
              <a:rPr lang="en-US" dirty="0" err="1"/>
              <a:t>viewArticles</a:t>
            </a:r>
            <a:r>
              <a:rPr lang="en-US" dirty="0"/>
              <a:t>, year = "2045", month = "02")</a:t>
            </a:r>
          </a:p>
          <a:p>
            <a:pPr>
              <a:spcBef>
                <a:spcPts val="0"/>
              </a:spcBef>
            </a:pPr>
            <a:r>
              <a:rPr lang="en-US" dirty="0"/>
              <a:t>def </a:t>
            </a:r>
            <a:r>
              <a:rPr lang="en-US" dirty="0" err="1"/>
              <a:t>viewArticles</a:t>
            </a:r>
            <a:r>
              <a:rPr lang="en-US" dirty="0"/>
              <a:t>(request, year, month):</a:t>
            </a:r>
          </a:p>
          <a:p>
            <a:pPr>
              <a:spcBef>
                <a:spcPts val="0"/>
              </a:spcBef>
            </a:pPr>
            <a:r>
              <a:rPr lang="en-US" dirty="0"/>
              <a:t>   text = "Displaying articles of : %s/%s"%(year, month)</a:t>
            </a:r>
          </a:p>
          <a:p>
            <a:pPr>
              <a:spcBef>
                <a:spcPts val="0"/>
              </a:spcBef>
            </a:pPr>
            <a:r>
              <a:rPr lang="en-US" dirty="0"/>
              <a:t>   return </a:t>
            </a:r>
            <a:r>
              <a:rPr lang="en-US" dirty="0" err="1"/>
              <a:t>HttpResponse</a:t>
            </a:r>
            <a:r>
              <a:rPr lang="en-US" dirty="0"/>
              <a:t>(text)</a:t>
            </a:r>
          </a:p>
        </p:txBody>
      </p:sp>
    </p:spTree>
    <p:extLst>
      <p:ext uri="{BB962C8B-B14F-4D97-AF65-F5344CB8AC3E}">
        <p14:creationId xmlns:p14="http://schemas.microsoft.com/office/powerpoint/2010/main" val="2657562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A87F-EAF0-4DFF-8E13-F0E5A9A7E47D}"/>
              </a:ext>
            </a:extLst>
          </p:cNvPr>
          <p:cNvSpPr>
            <a:spLocks noGrp="1"/>
          </p:cNvSpPr>
          <p:nvPr>
            <p:ph type="title"/>
          </p:nvPr>
        </p:nvSpPr>
        <p:spPr/>
        <p:txBody>
          <a:bodyPr/>
          <a:lstStyle/>
          <a:p>
            <a:r>
              <a:rPr lang="en-US" dirty="0"/>
              <a:t>Sending E-mails</a:t>
            </a:r>
          </a:p>
        </p:txBody>
      </p:sp>
      <p:sp>
        <p:nvSpPr>
          <p:cNvPr id="3" name="Content Placeholder 2">
            <a:extLst>
              <a:ext uri="{FF2B5EF4-FFF2-40B4-BE49-F238E27FC236}">
                <a16:creationId xmlns:a16="http://schemas.microsoft.com/office/drawing/2014/main" id="{32A09D2E-C9BF-4298-8EED-C1C4B7AC91B4}"/>
              </a:ext>
            </a:extLst>
          </p:cNvPr>
          <p:cNvSpPr>
            <a:spLocks noGrp="1"/>
          </p:cNvSpPr>
          <p:nvPr>
            <p:ph idx="1"/>
          </p:nvPr>
        </p:nvSpPr>
        <p:spPr/>
        <p:txBody>
          <a:bodyPr/>
          <a:lstStyle/>
          <a:p>
            <a:r>
              <a:rPr lang="en-US" dirty="0"/>
              <a:t>Django comes with a ready and easy-to-use light engine to send e-mail. </a:t>
            </a:r>
          </a:p>
          <a:p>
            <a:r>
              <a:rPr lang="en-US" dirty="0"/>
              <a:t>In Django you just need to import </a:t>
            </a:r>
            <a:r>
              <a:rPr lang="en-US" dirty="0" err="1"/>
              <a:t>django.core.mail</a:t>
            </a:r>
            <a:r>
              <a:rPr lang="en-US" dirty="0"/>
              <a:t>. To start sending e-mail, edit your project settings.py file and set the following options −</a:t>
            </a:r>
          </a:p>
          <a:p>
            <a:r>
              <a:rPr lang="en-US" b="1" dirty="0"/>
              <a:t>EMAIL_HOST</a:t>
            </a:r>
            <a:r>
              <a:rPr lang="en-US" dirty="0"/>
              <a:t> − smtp server.</a:t>
            </a:r>
          </a:p>
          <a:p>
            <a:r>
              <a:rPr lang="en-US" b="1" dirty="0"/>
              <a:t>EMAIL_HOST_USER</a:t>
            </a:r>
            <a:r>
              <a:rPr lang="en-US" dirty="0"/>
              <a:t> − Login credential for the smtp server.</a:t>
            </a:r>
          </a:p>
          <a:p>
            <a:r>
              <a:rPr lang="en-US" b="1" dirty="0"/>
              <a:t>EMAIL_HOST_PASSWORD</a:t>
            </a:r>
            <a:r>
              <a:rPr lang="en-US" dirty="0"/>
              <a:t> − Password credential for the smtp server.</a:t>
            </a:r>
          </a:p>
          <a:p>
            <a:r>
              <a:rPr lang="en-US" b="1" dirty="0"/>
              <a:t>EMAIL_PORT</a:t>
            </a:r>
            <a:r>
              <a:rPr lang="en-US" dirty="0"/>
              <a:t> − smtp server port.</a:t>
            </a:r>
          </a:p>
          <a:p>
            <a:r>
              <a:rPr lang="en-US" b="1" dirty="0"/>
              <a:t>EMAIL_USE_TLS or _SSL</a:t>
            </a:r>
            <a:r>
              <a:rPr lang="en-US" dirty="0"/>
              <a:t> − True if secure connection.</a:t>
            </a:r>
          </a:p>
          <a:p>
            <a:endParaRPr lang="en-US" dirty="0"/>
          </a:p>
        </p:txBody>
      </p:sp>
    </p:spTree>
    <p:extLst>
      <p:ext uri="{BB962C8B-B14F-4D97-AF65-F5344CB8AC3E}">
        <p14:creationId xmlns:p14="http://schemas.microsoft.com/office/powerpoint/2010/main" val="2164848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24EE-1DE0-4D35-BC33-65C3899DB9A6}"/>
              </a:ext>
            </a:extLst>
          </p:cNvPr>
          <p:cNvSpPr>
            <a:spLocks noGrp="1"/>
          </p:cNvSpPr>
          <p:nvPr>
            <p:ph type="title"/>
          </p:nvPr>
        </p:nvSpPr>
        <p:spPr/>
        <p:txBody>
          <a:bodyPr/>
          <a:lstStyle/>
          <a:p>
            <a:r>
              <a:rPr lang="en-US" dirty="0"/>
              <a:t>Sending a Simple E-mail</a:t>
            </a:r>
          </a:p>
        </p:txBody>
      </p:sp>
      <p:sp>
        <p:nvSpPr>
          <p:cNvPr id="3" name="Content Placeholder 2">
            <a:extLst>
              <a:ext uri="{FF2B5EF4-FFF2-40B4-BE49-F238E27FC236}">
                <a16:creationId xmlns:a16="http://schemas.microsoft.com/office/drawing/2014/main" id="{30B328CF-6BE9-49BF-AB67-24D405E44903}"/>
              </a:ext>
            </a:extLst>
          </p:cNvPr>
          <p:cNvSpPr>
            <a:spLocks noGrp="1"/>
          </p:cNvSpPr>
          <p:nvPr>
            <p:ph idx="1"/>
          </p:nvPr>
        </p:nvSpPr>
        <p:spPr/>
        <p:txBody>
          <a:bodyPr/>
          <a:lstStyle/>
          <a:p>
            <a:r>
              <a:rPr lang="en-US" dirty="0"/>
              <a:t>from </a:t>
            </a:r>
            <a:r>
              <a:rPr lang="en-US" dirty="0" err="1"/>
              <a:t>django.core.mail</a:t>
            </a:r>
            <a:r>
              <a:rPr lang="en-US" dirty="0"/>
              <a:t> import </a:t>
            </a:r>
            <a:r>
              <a:rPr lang="en-US" dirty="0" err="1"/>
              <a:t>send_mail</a:t>
            </a:r>
            <a:endParaRPr lang="en-US" dirty="0"/>
          </a:p>
          <a:p>
            <a:r>
              <a:rPr lang="en-US" dirty="0"/>
              <a:t>from </a:t>
            </a:r>
            <a:r>
              <a:rPr lang="en-US" dirty="0" err="1"/>
              <a:t>django.http</a:t>
            </a:r>
            <a:r>
              <a:rPr lang="en-US" dirty="0"/>
              <a:t> import </a:t>
            </a:r>
            <a:r>
              <a:rPr lang="en-US" dirty="0" err="1"/>
              <a:t>HttpResponse</a:t>
            </a:r>
            <a:endParaRPr lang="en-US" dirty="0"/>
          </a:p>
          <a:p>
            <a:endParaRPr lang="en-US" dirty="0"/>
          </a:p>
          <a:p>
            <a:r>
              <a:rPr lang="en-US" dirty="0"/>
              <a:t>def </a:t>
            </a:r>
            <a:r>
              <a:rPr lang="en-US" dirty="0" err="1"/>
              <a:t>sendSimpleEmail</a:t>
            </a:r>
            <a:r>
              <a:rPr lang="en-US" dirty="0"/>
              <a:t>(</a:t>
            </a:r>
            <a:r>
              <a:rPr lang="en-US" dirty="0" err="1"/>
              <a:t>request,emailto</a:t>
            </a:r>
            <a:r>
              <a:rPr lang="en-US" dirty="0"/>
              <a:t>):</a:t>
            </a:r>
          </a:p>
          <a:p>
            <a:r>
              <a:rPr lang="en-US" dirty="0"/>
              <a:t>   res = </a:t>
            </a:r>
            <a:r>
              <a:rPr lang="en-US" dirty="0" err="1"/>
              <a:t>send_mail</a:t>
            </a:r>
            <a:r>
              <a:rPr lang="en-US" dirty="0"/>
              <a:t>("hello </a:t>
            </a:r>
            <a:r>
              <a:rPr lang="en-US" dirty="0" err="1"/>
              <a:t>paul</a:t>
            </a:r>
            <a:r>
              <a:rPr lang="en-US" dirty="0"/>
              <a:t>", "comment </a:t>
            </a:r>
            <a:r>
              <a:rPr lang="en-US" dirty="0" err="1"/>
              <a:t>tu</a:t>
            </a:r>
            <a:r>
              <a:rPr lang="en-US" dirty="0"/>
              <a:t> vas?", "paul@polo.com", [</a:t>
            </a:r>
            <a:r>
              <a:rPr lang="en-US" dirty="0" err="1"/>
              <a:t>emailto</a:t>
            </a:r>
            <a:r>
              <a:rPr lang="en-US" dirty="0"/>
              <a:t>])</a:t>
            </a:r>
          </a:p>
          <a:p>
            <a:r>
              <a:rPr lang="en-US" dirty="0"/>
              <a:t>   return </a:t>
            </a:r>
            <a:r>
              <a:rPr lang="en-US" dirty="0" err="1"/>
              <a:t>HttpResponse</a:t>
            </a:r>
            <a:r>
              <a:rPr lang="en-US" dirty="0"/>
              <a:t>('%</a:t>
            </a:r>
            <a:r>
              <a:rPr lang="en-US" dirty="0" err="1"/>
              <a:t>s'%res</a:t>
            </a:r>
            <a:r>
              <a:rPr lang="en-US" dirty="0"/>
              <a:t>)</a:t>
            </a:r>
          </a:p>
        </p:txBody>
      </p:sp>
    </p:spTree>
    <p:extLst>
      <p:ext uri="{BB962C8B-B14F-4D97-AF65-F5344CB8AC3E}">
        <p14:creationId xmlns:p14="http://schemas.microsoft.com/office/powerpoint/2010/main" val="44502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12C3-77CF-4E7F-B362-3D5D03C025B2}"/>
              </a:ext>
            </a:extLst>
          </p:cNvPr>
          <p:cNvSpPr>
            <a:spLocks noGrp="1"/>
          </p:cNvSpPr>
          <p:nvPr>
            <p:ph type="title"/>
          </p:nvPr>
        </p:nvSpPr>
        <p:spPr/>
        <p:txBody>
          <a:bodyPr/>
          <a:lstStyle/>
          <a:p>
            <a:r>
              <a:rPr lang="en-US" dirty="0"/>
              <a:t>parameters of </a:t>
            </a:r>
            <a:r>
              <a:rPr lang="en-US" dirty="0" err="1"/>
              <a:t>send_mail</a:t>
            </a:r>
            <a:endParaRPr lang="en-US" dirty="0"/>
          </a:p>
        </p:txBody>
      </p:sp>
      <p:sp>
        <p:nvSpPr>
          <p:cNvPr id="3" name="Content Placeholder 2">
            <a:extLst>
              <a:ext uri="{FF2B5EF4-FFF2-40B4-BE49-F238E27FC236}">
                <a16:creationId xmlns:a16="http://schemas.microsoft.com/office/drawing/2014/main" id="{2B8E34F3-1C05-4D94-ABD4-20BA79E0987C}"/>
              </a:ext>
            </a:extLst>
          </p:cNvPr>
          <p:cNvSpPr>
            <a:spLocks noGrp="1"/>
          </p:cNvSpPr>
          <p:nvPr>
            <p:ph idx="1"/>
          </p:nvPr>
        </p:nvSpPr>
        <p:spPr/>
        <p:txBody>
          <a:bodyPr>
            <a:normAutofit/>
          </a:bodyPr>
          <a:lstStyle/>
          <a:p>
            <a:r>
              <a:rPr lang="en-US" b="1" dirty="0"/>
              <a:t>subject</a:t>
            </a:r>
            <a:r>
              <a:rPr lang="en-US" dirty="0"/>
              <a:t> − E-mail subject.</a:t>
            </a:r>
          </a:p>
          <a:p>
            <a:r>
              <a:rPr lang="en-US" b="1" dirty="0"/>
              <a:t>message</a:t>
            </a:r>
            <a:r>
              <a:rPr lang="en-US" dirty="0"/>
              <a:t> − E-mail body.</a:t>
            </a:r>
          </a:p>
          <a:p>
            <a:r>
              <a:rPr lang="en-US" b="1" dirty="0" err="1"/>
              <a:t>from_email</a:t>
            </a:r>
            <a:r>
              <a:rPr lang="en-US" dirty="0"/>
              <a:t> − E-mail from.</a:t>
            </a:r>
          </a:p>
          <a:p>
            <a:r>
              <a:rPr lang="en-US" b="1" dirty="0" err="1"/>
              <a:t>recipient_list</a:t>
            </a:r>
            <a:r>
              <a:rPr lang="en-US" dirty="0"/>
              <a:t> − List of receivers’ e-mail address.</a:t>
            </a:r>
          </a:p>
          <a:p>
            <a:r>
              <a:rPr lang="en-US" b="1" dirty="0" err="1"/>
              <a:t>fail_silently</a:t>
            </a:r>
            <a:r>
              <a:rPr lang="en-US" dirty="0"/>
              <a:t> − Bool, if false </a:t>
            </a:r>
            <a:r>
              <a:rPr lang="en-US" dirty="0" err="1"/>
              <a:t>send_mail</a:t>
            </a:r>
            <a:r>
              <a:rPr lang="en-US" dirty="0"/>
              <a:t> will raise an exception in case of error.</a:t>
            </a:r>
          </a:p>
          <a:p>
            <a:r>
              <a:rPr lang="en-US" b="1" dirty="0" err="1"/>
              <a:t>auth_user</a:t>
            </a:r>
            <a:r>
              <a:rPr lang="en-US" dirty="0"/>
              <a:t> − User login if not set in settings.py.</a:t>
            </a:r>
          </a:p>
          <a:p>
            <a:r>
              <a:rPr lang="en-US" b="1" dirty="0" err="1"/>
              <a:t>auth_password</a:t>
            </a:r>
            <a:r>
              <a:rPr lang="en-US" dirty="0"/>
              <a:t> − User password if not set in settings.py.</a:t>
            </a:r>
          </a:p>
          <a:p>
            <a:r>
              <a:rPr lang="en-US" b="1" dirty="0"/>
              <a:t>connection</a:t>
            </a:r>
            <a:r>
              <a:rPr lang="en-US" dirty="0"/>
              <a:t> − E-mail backend.</a:t>
            </a:r>
          </a:p>
          <a:p>
            <a:r>
              <a:rPr lang="en-US" b="1" dirty="0" err="1"/>
              <a:t>html_message</a:t>
            </a:r>
            <a:r>
              <a:rPr lang="en-US" dirty="0"/>
              <a:t> − (new in Django 1.7) if present, the e-mail will be multipart/alternative.</a:t>
            </a:r>
          </a:p>
          <a:p>
            <a:endParaRPr lang="en-US" dirty="0"/>
          </a:p>
        </p:txBody>
      </p:sp>
    </p:spTree>
    <p:extLst>
      <p:ext uri="{BB962C8B-B14F-4D97-AF65-F5344CB8AC3E}">
        <p14:creationId xmlns:p14="http://schemas.microsoft.com/office/powerpoint/2010/main" val="2323329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2567-FF80-4A1E-A622-70ECDD4422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B59620-C443-4C44-89E4-F589DB8252F6}"/>
              </a:ext>
            </a:extLst>
          </p:cNvPr>
          <p:cNvSpPr>
            <a:spLocks noGrp="1"/>
          </p:cNvSpPr>
          <p:nvPr>
            <p:ph idx="1"/>
          </p:nvPr>
        </p:nvSpPr>
        <p:spPr/>
        <p:txBody>
          <a:bodyPr/>
          <a:lstStyle/>
          <a:p>
            <a:r>
              <a:rPr lang="en-US" dirty="0"/>
              <a:t>URL to access our view −</a:t>
            </a:r>
          </a:p>
          <a:p>
            <a:endParaRPr lang="en-US" dirty="0"/>
          </a:p>
          <a:p>
            <a:r>
              <a:rPr lang="en-US" dirty="0"/>
              <a:t>from </a:t>
            </a:r>
            <a:r>
              <a:rPr lang="en-US" dirty="0" err="1"/>
              <a:t>django.conf.urls</a:t>
            </a:r>
            <a:r>
              <a:rPr lang="en-US" dirty="0"/>
              <a:t> import patterns, </a:t>
            </a:r>
            <a:r>
              <a:rPr lang="en-US" dirty="0" err="1"/>
              <a:t>url</a:t>
            </a:r>
            <a:endParaRPr lang="en-US" dirty="0"/>
          </a:p>
          <a:p>
            <a:endParaRPr lang="en-US" dirty="0"/>
          </a:p>
          <a:p>
            <a:r>
              <a:rPr lang="en-US" dirty="0" err="1"/>
              <a:t>urlpatterns</a:t>
            </a:r>
            <a:r>
              <a:rPr lang="en-US" dirty="0"/>
              <a:t> = </a:t>
            </a:r>
            <a:r>
              <a:rPr lang="en-US" dirty="0" err="1"/>
              <a:t>paterns</a:t>
            </a:r>
            <a:r>
              <a:rPr lang="en-US" dirty="0"/>
              <a:t>('</a:t>
            </a:r>
            <a:r>
              <a:rPr lang="en-US" dirty="0" err="1"/>
              <a:t>myapp.views</a:t>
            </a:r>
            <a:r>
              <a:rPr lang="en-US" dirty="0"/>
              <a:t>', </a:t>
            </a:r>
            <a:r>
              <a:rPr lang="en-US" dirty="0" err="1"/>
              <a:t>url</a:t>
            </a:r>
            <a:r>
              <a:rPr lang="en-US" dirty="0"/>
              <a:t>(r'^</a:t>
            </a:r>
            <a:r>
              <a:rPr lang="en-US" dirty="0" err="1"/>
              <a:t>simpleemail</a:t>
            </a:r>
            <a:r>
              <a:rPr lang="en-US" dirty="0"/>
              <a:t>/(?P&lt;</a:t>
            </a:r>
            <a:r>
              <a:rPr lang="en-US" dirty="0" err="1"/>
              <a:t>emailto</a:t>
            </a:r>
            <a:r>
              <a:rPr lang="en-US" dirty="0"/>
              <a:t>&gt;</a:t>
            </a:r>
          </a:p>
          <a:p>
            <a:r>
              <a:rPr lang="en-US" dirty="0"/>
              <a:t>   [\w.%+-]+@[A-Za-z0-9.-]+\.[A-</a:t>
            </a:r>
            <a:r>
              <a:rPr lang="en-US" dirty="0" err="1"/>
              <a:t>Za</a:t>
            </a:r>
            <a:r>
              <a:rPr lang="en-US" dirty="0"/>
              <a:t>-z]{2,4})/', </a:t>
            </a:r>
          </a:p>
          <a:p>
            <a:r>
              <a:rPr lang="en-US" dirty="0"/>
              <a:t>   '</a:t>
            </a:r>
            <a:r>
              <a:rPr lang="en-US" dirty="0" err="1"/>
              <a:t>sendSimpleEmail</a:t>
            </a:r>
            <a:r>
              <a:rPr lang="en-US" dirty="0"/>
              <a:t>' , name = '</a:t>
            </a:r>
            <a:r>
              <a:rPr lang="en-US" dirty="0" err="1"/>
              <a:t>sendSimpleEmail</a:t>
            </a:r>
            <a:r>
              <a:rPr lang="en-US" dirty="0"/>
              <a:t>'),)</a:t>
            </a:r>
          </a:p>
        </p:txBody>
      </p:sp>
    </p:spTree>
    <p:extLst>
      <p:ext uri="{BB962C8B-B14F-4D97-AF65-F5344CB8AC3E}">
        <p14:creationId xmlns:p14="http://schemas.microsoft.com/office/powerpoint/2010/main" val="1444150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13C-8448-40AF-91BD-6458365AB413}"/>
              </a:ext>
            </a:extLst>
          </p:cNvPr>
          <p:cNvSpPr>
            <a:spLocks noGrp="1"/>
          </p:cNvSpPr>
          <p:nvPr>
            <p:ph type="title"/>
          </p:nvPr>
        </p:nvSpPr>
        <p:spPr/>
        <p:txBody>
          <a:bodyPr/>
          <a:lstStyle/>
          <a:p>
            <a:r>
              <a:rPr lang="en-US" dirty="0"/>
              <a:t>Form Processing</a:t>
            </a:r>
          </a:p>
        </p:txBody>
      </p:sp>
      <p:sp>
        <p:nvSpPr>
          <p:cNvPr id="3" name="Content Placeholder 2">
            <a:extLst>
              <a:ext uri="{FF2B5EF4-FFF2-40B4-BE49-F238E27FC236}">
                <a16:creationId xmlns:a16="http://schemas.microsoft.com/office/drawing/2014/main" id="{3AF02DCB-60A1-4DE3-B89B-9076427AD2FA}"/>
              </a:ext>
            </a:extLst>
          </p:cNvPr>
          <p:cNvSpPr>
            <a:spLocks noGrp="1"/>
          </p:cNvSpPr>
          <p:nvPr>
            <p:ph idx="1"/>
          </p:nvPr>
        </p:nvSpPr>
        <p:spPr/>
        <p:txBody>
          <a:bodyPr/>
          <a:lstStyle/>
          <a:p>
            <a:r>
              <a:rPr lang="en-US" dirty="0"/>
              <a:t>We will create a login form.</a:t>
            </a:r>
          </a:p>
          <a:p>
            <a:r>
              <a:rPr lang="en-US" dirty="0"/>
              <a:t>from </a:t>
            </a:r>
            <a:r>
              <a:rPr lang="en-US" dirty="0" err="1"/>
              <a:t>django</a:t>
            </a:r>
            <a:r>
              <a:rPr lang="en-US" dirty="0"/>
              <a:t> import forms</a:t>
            </a:r>
          </a:p>
          <a:p>
            <a:endParaRPr lang="en-US" dirty="0"/>
          </a:p>
          <a:p>
            <a:r>
              <a:rPr lang="en-US" dirty="0"/>
              <a:t>class </a:t>
            </a:r>
            <a:r>
              <a:rPr lang="en-US" dirty="0" err="1"/>
              <a:t>LoginForm</a:t>
            </a:r>
            <a:r>
              <a:rPr lang="en-US" dirty="0"/>
              <a:t>(</a:t>
            </a:r>
            <a:r>
              <a:rPr lang="en-US" dirty="0" err="1"/>
              <a:t>forms.Form</a:t>
            </a:r>
            <a:r>
              <a:rPr lang="en-US" dirty="0"/>
              <a:t>):</a:t>
            </a:r>
          </a:p>
          <a:p>
            <a:r>
              <a:rPr lang="en-US" dirty="0"/>
              <a:t>   	user = </a:t>
            </a:r>
            <a:r>
              <a:rPr lang="en-US" dirty="0" err="1"/>
              <a:t>forms.CharField</a:t>
            </a:r>
            <a:r>
              <a:rPr lang="en-US" dirty="0"/>
              <a:t>(</a:t>
            </a:r>
            <a:r>
              <a:rPr lang="en-US" dirty="0" err="1"/>
              <a:t>max_length</a:t>
            </a:r>
            <a:r>
              <a:rPr lang="en-US" dirty="0"/>
              <a:t> = 100)</a:t>
            </a:r>
          </a:p>
          <a:p>
            <a:r>
              <a:rPr lang="en-US" dirty="0"/>
              <a:t>   	password = </a:t>
            </a:r>
            <a:r>
              <a:rPr lang="en-US" dirty="0" err="1"/>
              <a:t>forms.CharField</a:t>
            </a:r>
            <a:r>
              <a:rPr lang="en-US" dirty="0"/>
              <a:t>(widget = </a:t>
            </a:r>
            <a:r>
              <a:rPr lang="en-US" dirty="0" err="1"/>
              <a:t>forms.PasswordInput</a:t>
            </a:r>
            <a:r>
              <a:rPr lang="en-US" dirty="0"/>
              <a:t>())</a:t>
            </a:r>
          </a:p>
          <a:p>
            <a:endParaRPr lang="en-US" dirty="0"/>
          </a:p>
          <a:p>
            <a:r>
              <a:rPr lang="en-US" dirty="0"/>
              <a:t>Other commonly used Widgets</a:t>
            </a:r>
            <a:r>
              <a:rPr lang="en-US" b="1" dirty="0"/>
              <a:t>: </a:t>
            </a:r>
            <a:r>
              <a:rPr lang="en-US" b="1" dirty="0" err="1"/>
              <a:t>DateInput</a:t>
            </a:r>
            <a:r>
              <a:rPr lang="en-US" dirty="0"/>
              <a:t> for dates, </a:t>
            </a:r>
            <a:r>
              <a:rPr lang="en-US" b="1" dirty="0" err="1"/>
              <a:t>CheckboxInput</a:t>
            </a:r>
            <a:r>
              <a:rPr lang="en-US" dirty="0"/>
              <a:t> for checkboxes, etc.</a:t>
            </a:r>
          </a:p>
        </p:txBody>
      </p:sp>
    </p:spTree>
    <p:extLst>
      <p:ext uri="{BB962C8B-B14F-4D97-AF65-F5344CB8AC3E}">
        <p14:creationId xmlns:p14="http://schemas.microsoft.com/office/powerpoint/2010/main" val="676386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2CD5-410F-43FA-93C0-C11C3AE8E04A}"/>
              </a:ext>
            </a:extLst>
          </p:cNvPr>
          <p:cNvSpPr>
            <a:spLocks noGrp="1"/>
          </p:cNvSpPr>
          <p:nvPr>
            <p:ph type="title" idx="4294967295"/>
          </p:nvPr>
        </p:nvSpPr>
        <p:spPr>
          <a:xfrm>
            <a:off x="495946" y="403225"/>
            <a:ext cx="2975675" cy="2641842"/>
          </a:xfrm>
        </p:spPr>
        <p:txBody>
          <a:bodyPr>
            <a:normAutofit/>
          </a:bodyPr>
          <a:lstStyle/>
          <a:p>
            <a:r>
              <a:rPr lang="en-US" sz="3200" dirty="0"/>
              <a:t>Form Processing</a:t>
            </a:r>
            <a:br>
              <a:rPr lang="en-US" sz="3200" dirty="0"/>
            </a:br>
            <a:r>
              <a:rPr lang="en-US" sz="3200" dirty="0"/>
              <a:t>- Changes in View file</a:t>
            </a:r>
          </a:p>
        </p:txBody>
      </p:sp>
      <p:sp>
        <p:nvSpPr>
          <p:cNvPr id="3" name="Content Placeholder 2">
            <a:extLst>
              <a:ext uri="{FF2B5EF4-FFF2-40B4-BE49-F238E27FC236}">
                <a16:creationId xmlns:a16="http://schemas.microsoft.com/office/drawing/2014/main" id="{F42F548F-F38F-46F8-9F39-254FAD101057}"/>
              </a:ext>
            </a:extLst>
          </p:cNvPr>
          <p:cNvSpPr>
            <a:spLocks noGrp="1"/>
          </p:cNvSpPr>
          <p:nvPr>
            <p:ph idx="4294967295"/>
          </p:nvPr>
        </p:nvSpPr>
        <p:spPr>
          <a:xfrm>
            <a:off x="4462463" y="403225"/>
            <a:ext cx="7729537" cy="5465763"/>
          </a:xfrm>
        </p:spPr>
        <p:txBody>
          <a:bodyPr>
            <a:normAutofit/>
          </a:bodyPr>
          <a:lstStyle/>
          <a:p>
            <a:r>
              <a:rPr lang="en-US" dirty="0"/>
              <a:t>def login(request):</a:t>
            </a:r>
          </a:p>
          <a:p>
            <a:r>
              <a:rPr lang="en-US" dirty="0"/>
              <a:t>   username = "not logged in"</a:t>
            </a:r>
          </a:p>
          <a:p>
            <a:r>
              <a:rPr lang="en-US" dirty="0"/>
              <a:t>   if </a:t>
            </a:r>
            <a:r>
              <a:rPr lang="en-US" dirty="0" err="1"/>
              <a:t>request.method</a:t>
            </a:r>
            <a:r>
              <a:rPr lang="en-US" dirty="0"/>
              <a:t> == "POST":</a:t>
            </a:r>
          </a:p>
          <a:p>
            <a:r>
              <a:rPr lang="en-US" dirty="0"/>
              <a:t>      #Get the posted form</a:t>
            </a:r>
          </a:p>
          <a:p>
            <a:r>
              <a:rPr lang="en-US" dirty="0"/>
              <a:t>      </a:t>
            </a:r>
            <a:r>
              <a:rPr lang="en-US" dirty="0" err="1"/>
              <a:t>MyLoginForm</a:t>
            </a:r>
            <a:r>
              <a:rPr lang="en-US" dirty="0"/>
              <a:t> = </a:t>
            </a:r>
            <a:r>
              <a:rPr lang="en-US" dirty="0" err="1"/>
              <a:t>LoginForm</a:t>
            </a:r>
            <a:r>
              <a:rPr lang="en-US" dirty="0"/>
              <a:t>(</a:t>
            </a:r>
            <a:r>
              <a:rPr lang="en-US" dirty="0" err="1"/>
              <a:t>request.POST</a:t>
            </a:r>
            <a:r>
              <a:rPr lang="en-US" dirty="0"/>
              <a:t>)</a:t>
            </a:r>
          </a:p>
          <a:p>
            <a:r>
              <a:rPr lang="en-US" dirty="0"/>
              <a:t>      </a:t>
            </a:r>
          </a:p>
          <a:p>
            <a:r>
              <a:rPr lang="en-US" dirty="0"/>
              <a:t>      if </a:t>
            </a:r>
            <a:r>
              <a:rPr lang="en-US" dirty="0" err="1"/>
              <a:t>MyLoginForm.is_valid</a:t>
            </a:r>
            <a:r>
              <a:rPr lang="en-US" dirty="0"/>
              <a:t>():</a:t>
            </a:r>
          </a:p>
          <a:p>
            <a:r>
              <a:rPr lang="en-US" dirty="0"/>
              <a:t>         username = </a:t>
            </a:r>
            <a:r>
              <a:rPr lang="en-US" dirty="0" err="1"/>
              <a:t>MyLoginForm.cleaned_data</a:t>
            </a:r>
            <a:r>
              <a:rPr lang="en-US" dirty="0"/>
              <a:t>['username']</a:t>
            </a:r>
          </a:p>
          <a:p>
            <a:r>
              <a:rPr lang="en-US" dirty="0"/>
              <a:t>   else:</a:t>
            </a:r>
          </a:p>
          <a:p>
            <a:r>
              <a:rPr lang="en-US" dirty="0"/>
              <a:t>      </a:t>
            </a:r>
            <a:r>
              <a:rPr lang="en-US" dirty="0" err="1"/>
              <a:t>MyLoginForm</a:t>
            </a:r>
            <a:r>
              <a:rPr lang="en-US" dirty="0"/>
              <a:t> = </a:t>
            </a:r>
            <a:r>
              <a:rPr lang="en-US" dirty="0" err="1"/>
              <a:t>Loginform</a:t>
            </a:r>
            <a:r>
              <a:rPr lang="en-US" dirty="0"/>
              <a:t>()</a:t>
            </a:r>
          </a:p>
          <a:p>
            <a:r>
              <a:rPr lang="en-US" dirty="0"/>
              <a:t>		</a:t>
            </a:r>
          </a:p>
          <a:p>
            <a:r>
              <a:rPr lang="en-US" dirty="0"/>
              <a:t>   return render(request, 'loggedin.html', {"username" : username})</a:t>
            </a:r>
          </a:p>
        </p:txBody>
      </p:sp>
    </p:spTree>
    <p:extLst>
      <p:ext uri="{BB962C8B-B14F-4D97-AF65-F5344CB8AC3E}">
        <p14:creationId xmlns:p14="http://schemas.microsoft.com/office/powerpoint/2010/main" val="416285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D191-07F8-4CBE-B36E-D4860CA99249}"/>
              </a:ext>
            </a:extLst>
          </p:cNvPr>
          <p:cNvSpPr>
            <a:spLocks noGrp="1"/>
          </p:cNvSpPr>
          <p:nvPr>
            <p:ph type="title"/>
          </p:nvPr>
        </p:nvSpPr>
        <p:spPr/>
        <p:txBody>
          <a:bodyPr/>
          <a:lstStyle/>
          <a:p>
            <a:r>
              <a:rPr lang="en-US" dirty="0"/>
              <a:t>Django Framework</a:t>
            </a:r>
          </a:p>
        </p:txBody>
      </p:sp>
      <p:sp>
        <p:nvSpPr>
          <p:cNvPr id="3" name="Content Placeholder 2">
            <a:extLst>
              <a:ext uri="{FF2B5EF4-FFF2-40B4-BE49-F238E27FC236}">
                <a16:creationId xmlns:a16="http://schemas.microsoft.com/office/drawing/2014/main" id="{7D57AF29-E5B2-4B34-9EF4-CECF2EF6FC96}"/>
              </a:ext>
            </a:extLst>
          </p:cNvPr>
          <p:cNvSpPr>
            <a:spLocks noGrp="1"/>
          </p:cNvSpPr>
          <p:nvPr>
            <p:ph idx="1"/>
          </p:nvPr>
        </p:nvSpPr>
        <p:spPr/>
        <p:txBody>
          <a:bodyPr/>
          <a:lstStyle/>
          <a:p>
            <a:r>
              <a:rPr lang="en-US" dirty="0"/>
              <a:t>Django supports the MVC pattern.</a:t>
            </a:r>
          </a:p>
          <a:p>
            <a:r>
              <a:rPr lang="en-US" b="1" dirty="0"/>
              <a:t>MVC Pattern</a:t>
            </a:r>
          </a:p>
          <a:p>
            <a:r>
              <a:rPr lang="en-US" dirty="0"/>
              <a:t>MVC pattern is based on three components: Model, View, and Controller.</a:t>
            </a:r>
          </a:p>
          <a:p>
            <a:r>
              <a:rPr lang="en-US" b="1" dirty="0"/>
              <a:t>DJANGO MVC - MVT Pattern</a:t>
            </a:r>
          </a:p>
          <a:p>
            <a:r>
              <a:rPr lang="en-US" dirty="0"/>
              <a:t>The Model-View-Template (MVT) is slightly different from MVC. In fact the main difference between the two patterns is that Django itself takes care of the Controller part (Software Code that controls the interactions between the Model and View), leaving us with the template. The template is a HTML file mixed with Django Template Language (DTL).</a:t>
            </a:r>
          </a:p>
          <a:p>
            <a:endParaRPr lang="en-US" dirty="0"/>
          </a:p>
        </p:txBody>
      </p:sp>
    </p:spTree>
    <p:extLst>
      <p:ext uri="{BB962C8B-B14F-4D97-AF65-F5344CB8AC3E}">
        <p14:creationId xmlns:p14="http://schemas.microsoft.com/office/powerpoint/2010/main" val="2395739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E48F5-FA50-4303-A328-84B97DD356E5}"/>
              </a:ext>
            </a:extLst>
          </p:cNvPr>
          <p:cNvSpPr>
            <a:spLocks noGrp="1"/>
          </p:cNvSpPr>
          <p:nvPr>
            <p:ph idx="1"/>
          </p:nvPr>
        </p:nvSpPr>
        <p:spPr/>
        <p:txBody>
          <a:bodyPr/>
          <a:lstStyle/>
          <a:p>
            <a:r>
              <a:rPr lang="en-US" dirty="0"/>
              <a:t>Create login .html</a:t>
            </a:r>
          </a:p>
        </p:txBody>
      </p:sp>
    </p:spTree>
    <p:extLst>
      <p:ext uri="{BB962C8B-B14F-4D97-AF65-F5344CB8AC3E}">
        <p14:creationId xmlns:p14="http://schemas.microsoft.com/office/powerpoint/2010/main" val="1424574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06DB-2B54-48D1-B1E1-2517351C54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0BA82AF-DDC5-41C0-AFDF-CFB4B61837C9}"/>
              </a:ext>
            </a:extLst>
          </p:cNvPr>
          <p:cNvSpPr>
            <a:spLocks noGrp="1"/>
          </p:cNvSpPr>
          <p:nvPr>
            <p:ph idx="1"/>
          </p:nvPr>
        </p:nvSpPr>
        <p:spPr/>
        <p:txBody>
          <a:bodyPr/>
          <a:lstStyle/>
          <a:p>
            <a:r>
              <a:rPr lang="en-US" dirty="0"/>
              <a:t>from </a:t>
            </a:r>
            <a:r>
              <a:rPr lang="en-US" dirty="0" err="1"/>
              <a:t>django.conf.urls</a:t>
            </a:r>
            <a:r>
              <a:rPr lang="en-US" dirty="0"/>
              <a:t> import patterns, </a:t>
            </a:r>
            <a:r>
              <a:rPr lang="en-US" dirty="0" err="1"/>
              <a:t>url</a:t>
            </a:r>
            <a:endParaRPr lang="en-US" dirty="0"/>
          </a:p>
          <a:p>
            <a:r>
              <a:rPr lang="en-US" dirty="0"/>
              <a:t>from </a:t>
            </a:r>
            <a:r>
              <a:rPr lang="en-US" dirty="0" err="1"/>
              <a:t>django.views.generic</a:t>
            </a:r>
            <a:r>
              <a:rPr lang="en-US" dirty="0"/>
              <a:t> import </a:t>
            </a:r>
            <a:r>
              <a:rPr lang="en-US" dirty="0" err="1"/>
              <a:t>TemplateView</a:t>
            </a:r>
            <a:endParaRPr lang="en-US" dirty="0"/>
          </a:p>
          <a:p>
            <a:endParaRPr lang="en-US" dirty="0"/>
          </a:p>
          <a:p>
            <a:r>
              <a:rPr lang="en-US" dirty="0" err="1"/>
              <a:t>urlpatterns</a:t>
            </a:r>
            <a:r>
              <a:rPr lang="en-US" dirty="0"/>
              <a:t> = patterns('</a:t>
            </a:r>
            <a:r>
              <a:rPr lang="en-US" dirty="0" err="1"/>
              <a:t>myapp.views</a:t>
            </a:r>
            <a:r>
              <a:rPr lang="en-US" dirty="0"/>
              <a:t>',</a:t>
            </a:r>
          </a:p>
          <a:p>
            <a:r>
              <a:rPr lang="en-US" dirty="0"/>
              <a:t>   </a:t>
            </a:r>
            <a:r>
              <a:rPr lang="en-US" dirty="0" err="1"/>
              <a:t>url</a:t>
            </a:r>
            <a:r>
              <a:rPr lang="en-US" dirty="0"/>
              <a:t>(</a:t>
            </a:r>
            <a:r>
              <a:rPr lang="en-US" dirty="0" err="1"/>
              <a:t>r'^connection</a:t>
            </a:r>
            <a:r>
              <a:rPr lang="en-US" dirty="0"/>
              <a:t>/',</a:t>
            </a:r>
            <a:r>
              <a:rPr lang="en-US" dirty="0" err="1"/>
              <a:t>TemplateView.as_view</a:t>
            </a:r>
            <a:r>
              <a:rPr lang="en-US" dirty="0"/>
              <a:t>(</a:t>
            </a:r>
            <a:r>
              <a:rPr lang="en-US" dirty="0" err="1"/>
              <a:t>template_name</a:t>
            </a:r>
            <a:r>
              <a:rPr lang="en-US" dirty="0"/>
              <a:t> = 'login.html')),</a:t>
            </a:r>
          </a:p>
          <a:p>
            <a:r>
              <a:rPr lang="en-US" dirty="0"/>
              <a:t>   </a:t>
            </a:r>
            <a:r>
              <a:rPr lang="en-US" dirty="0" err="1"/>
              <a:t>url</a:t>
            </a:r>
            <a:r>
              <a:rPr lang="en-US" dirty="0"/>
              <a:t>(</a:t>
            </a:r>
            <a:r>
              <a:rPr lang="en-US" dirty="0" err="1"/>
              <a:t>r'^login</a:t>
            </a:r>
            <a:r>
              <a:rPr lang="en-US" dirty="0"/>
              <a:t>/', 'login', name = 'login'))</a:t>
            </a:r>
          </a:p>
        </p:txBody>
      </p:sp>
    </p:spTree>
    <p:extLst>
      <p:ext uri="{BB962C8B-B14F-4D97-AF65-F5344CB8AC3E}">
        <p14:creationId xmlns:p14="http://schemas.microsoft.com/office/powerpoint/2010/main" val="143364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CC5A-C624-4A47-B526-FC1DAEDE86AA}"/>
              </a:ext>
            </a:extLst>
          </p:cNvPr>
          <p:cNvSpPr>
            <a:spLocks noGrp="1"/>
          </p:cNvSpPr>
          <p:nvPr>
            <p:ph type="title"/>
          </p:nvPr>
        </p:nvSpPr>
        <p:spPr/>
        <p:txBody>
          <a:bodyPr/>
          <a:lstStyle/>
          <a:p>
            <a:r>
              <a:rPr lang="en-US" dirty="0"/>
              <a:t>MVT pattern</a:t>
            </a:r>
          </a:p>
        </p:txBody>
      </p:sp>
      <p:sp>
        <p:nvSpPr>
          <p:cNvPr id="3" name="Content Placeholder 2">
            <a:extLst>
              <a:ext uri="{FF2B5EF4-FFF2-40B4-BE49-F238E27FC236}">
                <a16:creationId xmlns:a16="http://schemas.microsoft.com/office/drawing/2014/main" id="{A0D1A6DC-C80B-46F4-83D5-85F2A7234853}"/>
              </a:ext>
            </a:extLst>
          </p:cNvPr>
          <p:cNvSpPr>
            <a:spLocks noGrp="1"/>
          </p:cNvSpPr>
          <p:nvPr>
            <p:ph idx="1"/>
          </p:nvPr>
        </p:nvSpPr>
        <p:spPr/>
        <p:txBody>
          <a:bodyPr/>
          <a:lstStyle/>
          <a:p>
            <a:r>
              <a:rPr lang="en-US" dirty="0"/>
              <a:t>The developer provides the Model, the view and the template then just maps it to a URL and Django does the magic to serve it to the user.</a:t>
            </a:r>
          </a:p>
        </p:txBody>
      </p:sp>
      <p:pic>
        <p:nvPicPr>
          <p:cNvPr id="1026" name="Picture 2" descr="DJANGO MVC - MVT Pattern">
            <a:extLst>
              <a:ext uri="{FF2B5EF4-FFF2-40B4-BE49-F238E27FC236}">
                <a16:creationId xmlns:a16="http://schemas.microsoft.com/office/drawing/2014/main" id="{4BEFF66C-9C48-4A3B-B834-E3F2B10F0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528" y="3057525"/>
            <a:ext cx="5715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03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8B4E-384C-4CC9-B600-66273B761611}"/>
              </a:ext>
            </a:extLst>
          </p:cNvPr>
          <p:cNvSpPr>
            <a:spLocks noGrp="1"/>
          </p:cNvSpPr>
          <p:nvPr>
            <p:ph type="title"/>
          </p:nvPr>
        </p:nvSpPr>
        <p:spPr/>
        <p:txBody>
          <a:bodyPr/>
          <a:lstStyle/>
          <a:p>
            <a:r>
              <a:rPr lang="en-US" dirty="0"/>
              <a:t>Setting up virtual environment</a:t>
            </a:r>
          </a:p>
        </p:txBody>
      </p:sp>
      <p:sp>
        <p:nvSpPr>
          <p:cNvPr id="3" name="Content Placeholder 2">
            <a:extLst>
              <a:ext uri="{FF2B5EF4-FFF2-40B4-BE49-F238E27FC236}">
                <a16:creationId xmlns:a16="http://schemas.microsoft.com/office/drawing/2014/main" id="{57F1E08A-2476-48CF-8263-6392FB3A35D2}"/>
              </a:ext>
            </a:extLst>
          </p:cNvPr>
          <p:cNvSpPr>
            <a:spLocks noGrp="1"/>
          </p:cNvSpPr>
          <p:nvPr>
            <p:ph idx="1"/>
          </p:nvPr>
        </p:nvSpPr>
        <p:spPr/>
        <p:txBody>
          <a:bodyPr/>
          <a:lstStyle/>
          <a:p>
            <a:r>
              <a:rPr lang="en-US" dirty="0">
                <a:hlinkClick r:id="rId2"/>
              </a:rPr>
              <a:t>https://docs.python.org/3/library/venv.html</a:t>
            </a:r>
            <a:endParaRPr lang="en-US" dirty="0"/>
          </a:p>
          <a:p>
            <a:r>
              <a:rPr lang="en-US">
                <a:hlinkClick r:id="rId3"/>
              </a:rPr>
              <a:t>http://python-guide-pt-br.readthedocs.io/en/latest/dev/virtualenvs/</a:t>
            </a:r>
            <a:endParaRPr lang="en-US"/>
          </a:p>
          <a:p>
            <a:endParaRPr lang="en-US" dirty="0"/>
          </a:p>
          <a:p>
            <a:r>
              <a:rPr lang="en-US" dirty="0"/>
              <a:t>pip install </a:t>
            </a:r>
            <a:r>
              <a:rPr lang="en-US" dirty="0" err="1"/>
              <a:t>virtualenv</a:t>
            </a:r>
            <a:endParaRPr lang="en-US" dirty="0"/>
          </a:p>
        </p:txBody>
      </p:sp>
    </p:spTree>
    <p:extLst>
      <p:ext uri="{BB962C8B-B14F-4D97-AF65-F5344CB8AC3E}">
        <p14:creationId xmlns:p14="http://schemas.microsoft.com/office/powerpoint/2010/main" val="388461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835-936E-4845-B49B-3418F882AA42}"/>
              </a:ext>
            </a:extLst>
          </p:cNvPr>
          <p:cNvSpPr>
            <a:spLocks noGrp="1"/>
          </p:cNvSpPr>
          <p:nvPr>
            <p:ph type="title"/>
          </p:nvPr>
        </p:nvSpPr>
        <p:spPr/>
        <p:txBody>
          <a:bodyPr/>
          <a:lstStyle/>
          <a:p>
            <a:r>
              <a:rPr lang="en-US" dirty="0"/>
              <a:t>Create a Project</a:t>
            </a:r>
          </a:p>
        </p:txBody>
      </p:sp>
      <p:sp>
        <p:nvSpPr>
          <p:cNvPr id="3" name="Content Placeholder 2">
            <a:extLst>
              <a:ext uri="{FF2B5EF4-FFF2-40B4-BE49-F238E27FC236}">
                <a16:creationId xmlns:a16="http://schemas.microsoft.com/office/drawing/2014/main" id="{F40A0391-5AC7-4E8F-B2AA-760EAB28CCE2}"/>
              </a:ext>
            </a:extLst>
          </p:cNvPr>
          <p:cNvSpPr>
            <a:spLocks noGrp="1"/>
          </p:cNvSpPr>
          <p:nvPr>
            <p:ph idx="1"/>
          </p:nvPr>
        </p:nvSpPr>
        <p:spPr>
          <a:xfrm>
            <a:off x="1097280" y="1845734"/>
            <a:ext cx="10058400" cy="4023360"/>
          </a:xfrm>
        </p:spPr>
        <p:txBody>
          <a:bodyPr/>
          <a:lstStyle/>
          <a:p>
            <a:r>
              <a:rPr lang="en-US" dirty="0"/>
              <a:t>If you don’t use </a:t>
            </a:r>
            <a:r>
              <a:rPr lang="en-US" dirty="0" err="1"/>
              <a:t>pycharm</a:t>
            </a:r>
            <a:r>
              <a:rPr lang="en-US" dirty="0"/>
              <a:t>:</a:t>
            </a:r>
          </a:p>
          <a:p>
            <a:r>
              <a:rPr lang="en-US" dirty="0"/>
              <a:t>$ </a:t>
            </a:r>
            <a:r>
              <a:rPr lang="en-US" dirty="0" err="1"/>
              <a:t>django</a:t>
            </a:r>
            <a:r>
              <a:rPr lang="en-US" dirty="0"/>
              <a:t>-admin </a:t>
            </a:r>
            <a:r>
              <a:rPr lang="en-US" dirty="0" err="1"/>
              <a:t>startproject</a:t>
            </a:r>
            <a:r>
              <a:rPr lang="en-US" dirty="0"/>
              <a:t> </a:t>
            </a:r>
            <a:r>
              <a:rPr lang="en-US" dirty="0" err="1"/>
              <a:t>myproject</a:t>
            </a:r>
            <a:endParaRPr lang="en-US" dirty="0"/>
          </a:p>
          <a:p>
            <a:r>
              <a:rPr lang="en-US" dirty="0"/>
              <a:t>This will create a "</a:t>
            </a:r>
            <a:r>
              <a:rPr lang="en-US" dirty="0" err="1"/>
              <a:t>myproject</a:t>
            </a:r>
            <a:r>
              <a:rPr lang="en-US" dirty="0"/>
              <a:t>" folder with the following structure −</a:t>
            </a:r>
          </a:p>
          <a:p>
            <a:endParaRPr lang="en-US" dirty="0"/>
          </a:p>
          <a:p>
            <a:endParaRPr lang="en-US" dirty="0"/>
          </a:p>
        </p:txBody>
      </p:sp>
      <p:sp>
        <p:nvSpPr>
          <p:cNvPr id="8" name="Rectangle 7">
            <a:extLst>
              <a:ext uri="{FF2B5EF4-FFF2-40B4-BE49-F238E27FC236}">
                <a16:creationId xmlns:a16="http://schemas.microsoft.com/office/drawing/2014/main" id="{48BEA72D-295C-468B-AEB4-53EF2ACDD516}"/>
              </a:ext>
            </a:extLst>
          </p:cNvPr>
          <p:cNvSpPr/>
          <p:nvPr/>
        </p:nvSpPr>
        <p:spPr>
          <a:xfrm>
            <a:off x="1302327" y="3215824"/>
            <a:ext cx="6096000" cy="2031325"/>
          </a:xfrm>
          <a:prstGeom prst="rect">
            <a:avLst/>
          </a:prstGeom>
        </p:spPr>
        <p:txBody>
          <a:bodyPr>
            <a:spAutoFit/>
          </a:bodyPr>
          <a:lstStyle/>
          <a:p>
            <a:r>
              <a:rPr lang="en-US" dirty="0" err="1"/>
              <a:t>myproject</a:t>
            </a:r>
            <a:r>
              <a:rPr lang="en-US" dirty="0"/>
              <a:t>/</a:t>
            </a:r>
          </a:p>
          <a:p>
            <a:r>
              <a:rPr lang="en-US" dirty="0"/>
              <a:t>   manage.py</a:t>
            </a:r>
          </a:p>
          <a:p>
            <a:r>
              <a:rPr lang="en-US" dirty="0"/>
              <a:t>   </a:t>
            </a:r>
            <a:r>
              <a:rPr lang="en-US" dirty="0" err="1"/>
              <a:t>myproject</a:t>
            </a:r>
            <a:r>
              <a:rPr lang="en-US" dirty="0"/>
              <a:t>/</a:t>
            </a:r>
          </a:p>
          <a:p>
            <a:r>
              <a:rPr lang="en-US" dirty="0"/>
              <a:t>      __init__.py</a:t>
            </a:r>
          </a:p>
          <a:p>
            <a:r>
              <a:rPr lang="en-US" dirty="0"/>
              <a:t>      settings.py</a:t>
            </a:r>
          </a:p>
          <a:p>
            <a:r>
              <a:rPr lang="en-US" dirty="0"/>
              <a:t>      urls.py</a:t>
            </a:r>
          </a:p>
          <a:p>
            <a:r>
              <a:rPr lang="en-US" dirty="0"/>
              <a:t>      wsgi.py</a:t>
            </a:r>
          </a:p>
        </p:txBody>
      </p:sp>
    </p:spTree>
    <p:extLst>
      <p:ext uri="{BB962C8B-B14F-4D97-AF65-F5344CB8AC3E}">
        <p14:creationId xmlns:p14="http://schemas.microsoft.com/office/powerpoint/2010/main" val="21672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0C43-8A3D-4575-A705-C82D8CE09B63}"/>
              </a:ext>
            </a:extLst>
          </p:cNvPr>
          <p:cNvSpPr>
            <a:spLocks noGrp="1"/>
          </p:cNvSpPr>
          <p:nvPr>
            <p:ph type="title"/>
          </p:nvPr>
        </p:nvSpPr>
        <p:spPr/>
        <p:txBody>
          <a:bodyPr/>
          <a:lstStyle/>
          <a:p>
            <a:r>
              <a:rPr lang="en-US" dirty="0"/>
              <a:t>The Project Structure</a:t>
            </a:r>
          </a:p>
        </p:txBody>
      </p:sp>
      <p:sp>
        <p:nvSpPr>
          <p:cNvPr id="3" name="Content Placeholder 2">
            <a:extLst>
              <a:ext uri="{FF2B5EF4-FFF2-40B4-BE49-F238E27FC236}">
                <a16:creationId xmlns:a16="http://schemas.microsoft.com/office/drawing/2014/main" id="{03D72937-DB6A-41FB-8E60-A76B463BED4A}"/>
              </a:ext>
            </a:extLst>
          </p:cNvPr>
          <p:cNvSpPr>
            <a:spLocks noGrp="1"/>
          </p:cNvSpPr>
          <p:nvPr>
            <p:ph idx="1"/>
          </p:nvPr>
        </p:nvSpPr>
        <p:spPr/>
        <p:txBody>
          <a:bodyPr>
            <a:normAutofit/>
          </a:bodyPr>
          <a:lstStyle/>
          <a:p>
            <a:r>
              <a:rPr lang="en-US" dirty="0"/>
              <a:t>The “</a:t>
            </a:r>
            <a:r>
              <a:rPr lang="en-US" dirty="0" err="1"/>
              <a:t>myproject</a:t>
            </a:r>
            <a:r>
              <a:rPr lang="en-US" dirty="0"/>
              <a:t>” folder is just your project container, it actually contains two elements −</a:t>
            </a:r>
          </a:p>
          <a:p>
            <a:r>
              <a:rPr lang="en-US" b="1" dirty="0"/>
              <a:t>manage.py </a:t>
            </a:r>
            <a:r>
              <a:rPr lang="en-US" dirty="0"/>
              <a:t>− This file is kind of your project local </a:t>
            </a:r>
            <a:r>
              <a:rPr lang="en-US" dirty="0" err="1"/>
              <a:t>django</a:t>
            </a:r>
            <a:r>
              <a:rPr lang="en-US" dirty="0"/>
              <a:t>-admin for interacting with your project via command line (start the development server, sync db...). To get a full list of command accessible via manage.py you can use the code −</a:t>
            </a:r>
          </a:p>
          <a:p>
            <a:r>
              <a:rPr lang="en-US" dirty="0"/>
              <a:t>$ python manage.py help</a:t>
            </a:r>
          </a:p>
          <a:p>
            <a:r>
              <a:rPr lang="en-US" dirty="0"/>
              <a:t>The </a:t>
            </a:r>
            <a:r>
              <a:rPr lang="en-US" b="1" dirty="0"/>
              <a:t>“</a:t>
            </a:r>
            <a:r>
              <a:rPr lang="en-US" b="1" dirty="0" err="1"/>
              <a:t>myproject</a:t>
            </a:r>
            <a:r>
              <a:rPr lang="en-US" b="1" dirty="0"/>
              <a:t>” subfolder </a:t>
            </a:r>
            <a:r>
              <a:rPr lang="en-US" dirty="0"/>
              <a:t>− This folder is the actual python package of your project. It contains four files −</a:t>
            </a:r>
          </a:p>
          <a:p>
            <a:pPr lvl="1"/>
            <a:r>
              <a:rPr lang="en-US" dirty="0"/>
              <a:t>__init__.py − Just for python, treat this folder as package.</a:t>
            </a:r>
          </a:p>
          <a:p>
            <a:pPr lvl="1"/>
            <a:r>
              <a:rPr lang="en-US" dirty="0"/>
              <a:t>settings.py − As the name indicates, your project settings.</a:t>
            </a:r>
          </a:p>
          <a:p>
            <a:pPr lvl="1"/>
            <a:r>
              <a:rPr lang="en-US" dirty="0"/>
              <a:t>urls.py − All links of your project and the function to call. A kind of </a:t>
            </a:r>
            <a:r>
              <a:rPr lang="en-US" dirty="0" err="1"/>
              <a:t>ToC</a:t>
            </a:r>
            <a:r>
              <a:rPr lang="en-US" dirty="0"/>
              <a:t> of your project.</a:t>
            </a:r>
          </a:p>
          <a:p>
            <a:pPr lvl="1"/>
            <a:r>
              <a:rPr lang="en-US" dirty="0"/>
              <a:t>wsgi.py − If you need to deploy your project over WSGI.</a:t>
            </a:r>
          </a:p>
        </p:txBody>
      </p:sp>
    </p:spTree>
    <p:extLst>
      <p:ext uri="{BB962C8B-B14F-4D97-AF65-F5344CB8AC3E}">
        <p14:creationId xmlns:p14="http://schemas.microsoft.com/office/powerpoint/2010/main" val="243875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1CAB-3B63-47FE-B1C0-E1C55D2446DF}"/>
              </a:ext>
            </a:extLst>
          </p:cNvPr>
          <p:cNvSpPr>
            <a:spLocks noGrp="1"/>
          </p:cNvSpPr>
          <p:nvPr>
            <p:ph type="title"/>
          </p:nvPr>
        </p:nvSpPr>
        <p:spPr/>
        <p:txBody>
          <a:bodyPr/>
          <a:lstStyle/>
          <a:p>
            <a:r>
              <a:rPr lang="en-US" dirty="0"/>
              <a:t>Setting Up Your Project</a:t>
            </a:r>
          </a:p>
        </p:txBody>
      </p:sp>
      <p:sp>
        <p:nvSpPr>
          <p:cNvPr id="3" name="Content Placeholder 2">
            <a:extLst>
              <a:ext uri="{FF2B5EF4-FFF2-40B4-BE49-F238E27FC236}">
                <a16:creationId xmlns:a16="http://schemas.microsoft.com/office/drawing/2014/main" id="{3F7B3E67-8B5A-4F6F-9189-1A403F0C1909}"/>
              </a:ext>
            </a:extLst>
          </p:cNvPr>
          <p:cNvSpPr>
            <a:spLocks noGrp="1"/>
          </p:cNvSpPr>
          <p:nvPr>
            <p:ph idx="1"/>
          </p:nvPr>
        </p:nvSpPr>
        <p:spPr/>
        <p:txBody>
          <a:bodyPr/>
          <a:lstStyle/>
          <a:p>
            <a:r>
              <a:rPr lang="en-US" dirty="0"/>
              <a:t>Your project is set up in the subfolder </a:t>
            </a:r>
            <a:r>
              <a:rPr lang="en-US" dirty="0" err="1"/>
              <a:t>myproject</a:t>
            </a:r>
            <a:r>
              <a:rPr lang="en-US" dirty="0"/>
              <a:t>/settings.py. Following are some important options you might need to set −</a:t>
            </a:r>
          </a:p>
          <a:p>
            <a:r>
              <a:rPr lang="en-US" dirty="0"/>
              <a:t>DEBUG = True</a:t>
            </a:r>
          </a:p>
          <a:p>
            <a:r>
              <a:rPr lang="en-US" dirty="0"/>
              <a:t>This option lets you set if your project is in debug mode or not. Debug mode lets you get more information about your project's error. Never set it to ‘True’ for a live project. However, this has to be set to ‘True’ if you want the Django light server to serve static files. Do it only in the development mode.</a:t>
            </a:r>
          </a:p>
        </p:txBody>
      </p:sp>
    </p:spTree>
    <p:extLst>
      <p:ext uri="{BB962C8B-B14F-4D97-AF65-F5344CB8AC3E}">
        <p14:creationId xmlns:p14="http://schemas.microsoft.com/office/powerpoint/2010/main" val="338359108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547</TotalTime>
  <Words>2936</Words>
  <Application>Microsoft Office PowerPoint</Application>
  <PresentationFormat>Widescreen</PresentationFormat>
  <Paragraphs>403</Paragraphs>
  <Slides>41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Retrospect</vt:lpstr>
      <vt:lpstr>Django</vt:lpstr>
      <vt:lpstr>Django - Basics</vt:lpstr>
      <vt:lpstr>Advantages of Django</vt:lpstr>
      <vt:lpstr>Django Framework</vt:lpstr>
      <vt:lpstr>MVT pattern</vt:lpstr>
      <vt:lpstr>Setting up virtual environment</vt:lpstr>
      <vt:lpstr>Create a Project</vt:lpstr>
      <vt:lpstr>The Project Structure</vt:lpstr>
      <vt:lpstr>Setting Up Your Project</vt:lpstr>
      <vt:lpstr>Setting Up Your Project cont…</vt:lpstr>
      <vt:lpstr>Django - Apps Life Cycle</vt:lpstr>
      <vt:lpstr>Apps Cont…</vt:lpstr>
      <vt:lpstr>Get the Project to Know About Your Application</vt:lpstr>
      <vt:lpstr>Starting the Admin Interface</vt:lpstr>
      <vt:lpstr>Creating Views</vt:lpstr>
      <vt:lpstr>Template way</vt:lpstr>
      <vt:lpstr>Django - URL Mapping</vt:lpstr>
      <vt:lpstr>PowerPoint Presentation</vt:lpstr>
      <vt:lpstr>Organizing Your URLs</vt:lpstr>
      <vt:lpstr>Sending Parameters to Views</vt:lpstr>
      <vt:lpstr>Template System</vt:lpstr>
      <vt:lpstr>Django Template Language (DTL)</vt:lpstr>
      <vt:lpstr>Ex</vt:lpstr>
      <vt:lpstr>Filters</vt:lpstr>
      <vt:lpstr>Tags</vt:lpstr>
      <vt:lpstr>Tag for</vt:lpstr>
      <vt:lpstr>PowerPoint Presentation</vt:lpstr>
      <vt:lpstr>Block and Extend Tags</vt:lpstr>
      <vt:lpstr>PowerPoint Presentation</vt:lpstr>
      <vt:lpstr>Models</vt:lpstr>
      <vt:lpstr>PowerPoint Presentation</vt:lpstr>
      <vt:lpstr>Page Redirection</vt:lpstr>
      <vt:lpstr>The myapp/view.py will change to</vt:lpstr>
      <vt:lpstr>Sending E-mails</vt:lpstr>
      <vt:lpstr>Sending a Simple E-mail</vt:lpstr>
      <vt:lpstr>parameters of send_mail</vt:lpstr>
      <vt:lpstr>PowerPoint Presentation</vt:lpstr>
      <vt:lpstr>Form Processing</vt:lpstr>
      <vt:lpstr>Form Processing - Changes in View file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Siddharth Singh</dc:creator>
  <cp:lastModifiedBy>Siddharth Singh</cp:lastModifiedBy>
  <cp:revision>29</cp:revision>
  <dcterms:created xsi:type="dcterms:W3CDTF">2017-07-09T20:00:40Z</dcterms:created>
  <dcterms:modified xsi:type="dcterms:W3CDTF">2017-07-10T18:47:54Z</dcterms:modified>
</cp:coreProperties>
</file>