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317" r:id="rId4"/>
    <p:sldId id="315" r:id="rId5"/>
    <p:sldId id="318" r:id="rId6"/>
    <p:sldId id="316" r:id="rId7"/>
    <p:sldId id="257" r:id="rId8"/>
    <p:sldId id="312" r:id="rId9"/>
    <p:sldId id="313" r:id="rId10"/>
    <p:sldId id="314" r:id="rId11"/>
    <p:sldId id="259" r:id="rId12"/>
    <p:sldId id="262" r:id="rId13"/>
    <p:sldId id="285" r:id="rId14"/>
    <p:sldId id="286" r:id="rId15"/>
    <p:sldId id="287" r:id="rId16"/>
    <p:sldId id="293" r:id="rId17"/>
    <p:sldId id="295" r:id="rId18"/>
    <p:sldId id="297" r:id="rId19"/>
    <p:sldId id="306" r:id="rId20"/>
    <p:sldId id="307" r:id="rId21"/>
    <p:sldId id="308" r:id="rId22"/>
    <p:sldId id="299" r:id="rId23"/>
    <p:sldId id="309" r:id="rId24"/>
    <p:sldId id="298" r:id="rId25"/>
    <p:sldId id="302" r:id="rId26"/>
    <p:sldId id="301" r:id="rId27"/>
    <p:sldId id="300" r:id="rId28"/>
    <p:sldId id="303" r:id="rId29"/>
    <p:sldId id="304" r:id="rId30"/>
    <p:sldId id="305" r:id="rId31"/>
    <p:sldId id="311" r:id="rId32"/>
    <p:sldId id="310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E3E"/>
    <a:srgbClr val="75C24A"/>
    <a:srgbClr val="1C6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7B27-7152-4BF8-A1BC-158B04F28FED}" type="datetimeFigureOut">
              <a:rPr lang="en-IN" smtClean="0"/>
              <a:pPr/>
              <a:t>05-01-2022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50E1D-E3FC-4757-AF60-B69F33233D9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614141"/>
            <a:ext cx="48600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WELCOME ALL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dirty="0">
              <a:solidFill>
                <a:srgbClr val="C00000"/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SHABANA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915566"/>
            <a:ext cx="486003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Algerian" pitchFamily="82" charset="0"/>
                <a:ea typeface="맑은 고딕" pitchFamily="50" charset="-127"/>
                <a:cs typeface="Arial" pitchFamily="34" charset="0"/>
              </a:rPr>
              <a:t>ARITHMETIC APTITUDE</a:t>
            </a:r>
          </a:p>
        </p:txBody>
      </p:sp>
      <p:sp>
        <p:nvSpPr>
          <p:cNvPr id="8" name="TextBox 7"/>
          <p:cNvSpPr txBox="1"/>
          <p:nvPr/>
        </p:nvSpPr>
        <p:spPr>
          <a:xfrm rot="20284292">
            <a:off x="980131" y="2248187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Æ</a:t>
            </a:r>
          </a:p>
        </p:txBody>
      </p:sp>
      <p:sp>
        <p:nvSpPr>
          <p:cNvPr id="10" name="TextBox 9"/>
          <p:cNvSpPr txBox="1"/>
          <p:nvPr/>
        </p:nvSpPr>
        <p:spPr>
          <a:xfrm rot="19844677">
            <a:off x="1610358" y="2062713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Û</a:t>
            </a:r>
          </a:p>
        </p:txBody>
      </p:sp>
      <p:sp>
        <p:nvSpPr>
          <p:cNvPr id="11" name="TextBox 10"/>
          <p:cNvSpPr txBox="1"/>
          <p:nvPr/>
        </p:nvSpPr>
        <p:spPr>
          <a:xfrm rot="19659576">
            <a:off x="2084001" y="2248431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þ</a:t>
            </a:r>
          </a:p>
        </p:txBody>
      </p:sp>
      <p:sp>
        <p:nvSpPr>
          <p:cNvPr id="12" name="TextBox 11"/>
          <p:cNvSpPr txBox="1"/>
          <p:nvPr/>
        </p:nvSpPr>
        <p:spPr>
          <a:xfrm rot="20369526">
            <a:off x="1524379" y="268463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38678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7CCE3E"/>
                </a:solidFill>
              </a:rPr>
              <a:t>SQUARES OF 2 DIGIT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1059582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ENDING WITH ZERO</a:t>
            </a:r>
          </a:p>
          <a:p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ENDING WITH 5</a:t>
            </a:r>
          </a:p>
          <a:p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ENDING WITH ANY OTHER DIGIT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SQUARES OF 3 DIGIT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1059582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LESS THAN 316 / GREATER THAN 317</a:t>
            </a:r>
          </a:p>
          <a:p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TYPE A – Rounding off to less than nearest 50</a:t>
            </a:r>
          </a:p>
          <a:p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TYPE B – Rounding off beyond 50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CUBES OF 2 DIGIT NUMBER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059582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ENDING WITH ZERO</a:t>
            </a:r>
          </a:p>
          <a:p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STARTING WITH 1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ENDING WITH 1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DOUBLETS</a:t>
            </a:r>
          </a:p>
          <a:p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ENDING WITH ANY OTHER DIGIT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CUBE OF 3 DIGIT NUMBER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05958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(102)</a:t>
            </a:r>
            <a:r>
              <a:rPr lang="en-IN" sz="2800" b="1" baseline="30000" dirty="0"/>
              <a:t>3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000" y="379588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(110)</a:t>
            </a:r>
            <a:r>
              <a:rPr lang="en-IN" sz="2800" b="1" baseline="300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248057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(103)</a:t>
            </a:r>
            <a:r>
              <a:rPr lang="en-IN" sz="2800" b="1" baseline="30000" dirty="0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SQUARE ROOT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4288" y="915566"/>
            <a:ext cx="180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</a:t>
            </a:r>
            <a:r>
              <a:rPr lang="en-IN" sz="2400" baseline="30000" dirty="0"/>
              <a:t>2</a:t>
            </a:r>
            <a:r>
              <a:rPr lang="en-IN" sz="2400" dirty="0"/>
              <a:t> = 1</a:t>
            </a:r>
          </a:p>
          <a:p>
            <a:r>
              <a:rPr lang="en-IN" sz="2400" dirty="0"/>
              <a:t>2</a:t>
            </a:r>
            <a:r>
              <a:rPr lang="en-IN" sz="2400" baseline="30000" dirty="0"/>
              <a:t>2</a:t>
            </a:r>
            <a:r>
              <a:rPr lang="en-IN" sz="2400" dirty="0"/>
              <a:t> = 4</a:t>
            </a:r>
          </a:p>
          <a:p>
            <a:r>
              <a:rPr lang="en-IN" sz="2400" dirty="0"/>
              <a:t>3</a:t>
            </a:r>
            <a:r>
              <a:rPr lang="en-IN" sz="2400" baseline="30000" dirty="0"/>
              <a:t>2</a:t>
            </a:r>
            <a:r>
              <a:rPr lang="en-IN" sz="2400" dirty="0"/>
              <a:t> = 9</a:t>
            </a:r>
          </a:p>
          <a:p>
            <a:r>
              <a:rPr lang="en-IN" sz="2400" dirty="0"/>
              <a:t>4</a:t>
            </a:r>
            <a:r>
              <a:rPr lang="en-IN" sz="2400" baseline="30000" dirty="0"/>
              <a:t>2</a:t>
            </a:r>
            <a:r>
              <a:rPr lang="en-IN" sz="2400" dirty="0"/>
              <a:t> = 16</a:t>
            </a:r>
          </a:p>
          <a:p>
            <a:r>
              <a:rPr lang="en-IN" sz="2400" dirty="0"/>
              <a:t>5</a:t>
            </a:r>
            <a:r>
              <a:rPr lang="en-IN" sz="2400" baseline="30000" dirty="0"/>
              <a:t>2</a:t>
            </a:r>
            <a:r>
              <a:rPr lang="en-IN" sz="2400" dirty="0"/>
              <a:t> = 25</a:t>
            </a:r>
          </a:p>
          <a:p>
            <a:r>
              <a:rPr lang="en-IN" sz="2400" dirty="0"/>
              <a:t>6</a:t>
            </a:r>
            <a:r>
              <a:rPr lang="en-IN" sz="2400" baseline="30000" dirty="0"/>
              <a:t>2</a:t>
            </a:r>
            <a:r>
              <a:rPr lang="en-IN" sz="2400" dirty="0"/>
              <a:t> = 36</a:t>
            </a:r>
          </a:p>
          <a:p>
            <a:r>
              <a:rPr lang="en-IN" sz="2400" dirty="0"/>
              <a:t>7</a:t>
            </a:r>
            <a:r>
              <a:rPr lang="en-IN" sz="2400" baseline="30000" dirty="0"/>
              <a:t>2 </a:t>
            </a:r>
            <a:r>
              <a:rPr lang="en-IN" sz="2400" dirty="0"/>
              <a:t>= 49</a:t>
            </a:r>
          </a:p>
          <a:p>
            <a:r>
              <a:rPr lang="en-IN" sz="2400" dirty="0"/>
              <a:t>8</a:t>
            </a:r>
            <a:r>
              <a:rPr lang="en-IN" sz="2400" baseline="30000" dirty="0"/>
              <a:t>2 </a:t>
            </a:r>
            <a:r>
              <a:rPr lang="en-IN" sz="2400" dirty="0"/>
              <a:t> = 64</a:t>
            </a:r>
          </a:p>
          <a:p>
            <a:r>
              <a:rPr lang="en-IN" sz="2400" dirty="0"/>
              <a:t>9</a:t>
            </a:r>
            <a:r>
              <a:rPr lang="en-IN" sz="2400" baseline="30000" dirty="0"/>
              <a:t>2 </a:t>
            </a:r>
            <a:r>
              <a:rPr lang="en-IN" sz="2400" dirty="0"/>
              <a:t> = 81</a:t>
            </a:r>
          </a:p>
          <a:p>
            <a:r>
              <a:rPr lang="en-IN" sz="2400" dirty="0"/>
              <a:t>10</a:t>
            </a:r>
            <a:r>
              <a:rPr lang="en-IN" sz="2400" baseline="30000" dirty="0"/>
              <a:t>2 </a:t>
            </a:r>
            <a:r>
              <a:rPr lang="en-IN" sz="2400" dirty="0"/>
              <a:t>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98757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1521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E1703-B1B6-4FC8-A959-AFB9E7BFD0A2}"/>
              </a:ext>
            </a:extLst>
          </p:cNvPr>
          <p:cNvSpPr txBox="1"/>
          <p:nvPr/>
        </p:nvSpPr>
        <p:spPr>
          <a:xfrm>
            <a:off x="971600" y="1779662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2209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6724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8649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86789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267494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CUBE ROOT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4288" y="915566"/>
            <a:ext cx="1979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</a:t>
            </a:r>
            <a:r>
              <a:rPr lang="en-IN" sz="2400" baseline="30000" dirty="0"/>
              <a:t>3</a:t>
            </a:r>
            <a:r>
              <a:rPr lang="en-IN" sz="2400" dirty="0"/>
              <a:t> =      1</a:t>
            </a:r>
          </a:p>
          <a:p>
            <a:r>
              <a:rPr lang="en-IN" sz="2400" dirty="0"/>
              <a:t>2</a:t>
            </a:r>
            <a:r>
              <a:rPr lang="en-IN" sz="2400" baseline="30000" dirty="0"/>
              <a:t>3</a:t>
            </a:r>
            <a:r>
              <a:rPr lang="en-IN" sz="2400" dirty="0"/>
              <a:t> =      8</a:t>
            </a:r>
          </a:p>
          <a:p>
            <a:r>
              <a:rPr lang="en-IN" sz="2400" dirty="0"/>
              <a:t>3</a:t>
            </a:r>
            <a:r>
              <a:rPr lang="en-IN" sz="2400" baseline="30000" dirty="0"/>
              <a:t>3</a:t>
            </a:r>
            <a:r>
              <a:rPr lang="en-IN" sz="2400" dirty="0"/>
              <a:t> =     27</a:t>
            </a:r>
          </a:p>
          <a:p>
            <a:r>
              <a:rPr lang="en-IN" sz="2400" dirty="0"/>
              <a:t>4</a:t>
            </a:r>
            <a:r>
              <a:rPr lang="en-IN" sz="2400" baseline="30000" dirty="0"/>
              <a:t>3</a:t>
            </a:r>
            <a:r>
              <a:rPr lang="en-IN" sz="2400" dirty="0"/>
              <a:t> =     64</a:t>
            </a:r>
          </a:p>
          <a:p>
            <a:r>
              <a:rPr lang="en-IN" sz="2400" dirty="0"/>
              <a:t>5</a:t>
            </a:r>
            <a:r>
              <a:rPr lang="en-IN" sz="2400" baseline="30000" dirty="0"/>
              <a:t>3</a:t>
            </a:r>
            <a:r>
              <a:rPr lang="en-IN" sz="2400" dirty="0"/>
              <a:t> =    125</a:t>
            </a:r>
          </a:p>
          <a:p>
            <a:r>
              <a:rPr lang="en-IN" sz="2400" dirty="0"/>
              <a:t>6</a:t>
            </a:r>
            <a:r>
              <a:rPr lang="en-IN" sz="2400" baseline="30000" dirty="0"/>
              <a:t>3</a:t>
            </a:r>
            <a:r>
              <a:rPr lang="en-IN" sz="2400" dirty="0"/>
              <a:t> =    216</a:t>
            </a:r>
          </a:p>
          <a:p>
            <a:r>
              <a:rPr lang="en-IN" sz="2400" dirty="0"/>
              <a:t>7</a:t>
            </a:r>
            <a:r>
              <a:rPr lang="en-IN" sz="2400" baseline="30000" dirty="0"/>
              <a:t>3 </a:t>
            </a:r>
            <a:r>
              <a:rPr lang="en-IN" sz="2400" dirty="0"/>
              <a:t>=    343</a:t>
            </a:r>
          </a:p>
          <a:p>
            <a:r>
              <a:rPr lang="en-IN" sz="2400" dirty="0"/>
              <a:t>8</a:t>
            </a:r>
            <a:r>
              <a:rPr lang="en-IN" sz="2400" baseline="30000" dirty="0"/>
              <a:t>3 </a:t>
            </a:r>
            <a:r>
              <a:rPr lang="en-IN" sz="2400" dirty="0"/>
              <a:t> =   512</a:t>
            </a:r>
          </a:p>
          <a:p>
            <a:r>
              <a:rPr lang="en-IN" sz="2400" dirty="0"/>
              <a:t>9</a:t>
            </a:r>
            <a:r>
              <a:rPr lang="en-IN" sz="2400" baseline="30000" dirty="0"/>
              <a:t>3 </a:t>
            </a:r>
            <a:r>
              <a:rPr lang="en-IN" sz="2400" dirty="0"/>
              <a:t> =   729</a:t>
            </a:r>
          </a:p>
          <a:p>
            <a:r>
              <a:rPr lang="en-IN" sz="2400" dirty="0"/>
              <a:t>10</a:t>
            </a:r>
            <a:r>
              <a:rPr lang="en-IN" sz="2400" baseline="30000" dirty="0"/>
              <a:t>3 </a:t>
            </a:r>
            <a:r>
              <a:rPr lang="en-IN" sz="2400" dirty="0"/>
              <a:t> = 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98757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19683 =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157464 =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912673 =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1100"/>
            <a:ext cx="7524328" cy="884466"/>
          </a:xfrm>
        </p:spPr>
        <p:txBody>
          <a:bodyPr/>
          <a:lstStyle/>
          <a:p>
            <a:r>
              <a:rPr lang="en-IN" dirty="0"/>
              <a:t>DIVISIBILITY RULES</a:t>
            </a:r>
          </a:p>
        </p:txBody>
      </p:sp>
      <p:pic>
        <p:nvPicPr>
          <p:cNvPr id="5" name="Picture 4" descr="rules-divisibil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843558"/>
            <a:ext cx="6768752" cy="42999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91140"/>
            <a:ext cx="7524328" cy="884466"/>
          </a:xfrm>
        </p:spPr>
        <p:txBody>
          <a:bodyPr/>
          <a:lstStyle/>
          <a:p>
            <a:r>
              <a:rPr lang="en-US" sz="2800" dirty="0">
                <a:solidFill>
                  <a:srgbClr val="75C24A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IMPORTANT FORMULAS &amp; STRATEGIES </a:t>
            </a:r>
            <a:br>
              <a:rPr lang="en-US" sz="2800" dirty="0">
                <a:solidFill>
                  <a:srgbClr val="75C24A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75C24A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NUMBERS</a:t>
            </a:r>
            <a:br>
              <a:rPr lang="en-IN" sz="2800" dirty="0">
                <a:solidFill>
                  <a:srgbClr val="75C24A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75C24A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6E456-F0F9-4E5D-87EA-E1D0B094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915566"/>
            <a:ext cx="4438650" cy="1104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first n natural numbers = </a:t>
            </a:r>
            <a:r>
              <a:rPr lang="en-IN" sz="1100" i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n(n+1)/2</a:t>
            </a:r>
            <a:endParaRPr lang="en-IN" sz="120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the squares of first n natural numbers = </a:t>
            </a:r>
            <a:r>
              <a:rPr lang="en-IN" sz="1100" i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n(n+1)(2n+1)/6</a:t>
            </a:r>
            <a:endParaRPr lang="en-IN" sz="120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the cubes of first n natural numbers = [n</a:t>
            </a:r>
            <a:r>
              <a:rPr lang="en-IN" sz="1100" i="1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+ 1)</a:t>
            </a:r>
            <a:r>
              <a:rPr lang="en-IN" sz="11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/ 4</a:t>
            </a:r>
            <a:endParaRPr lang="en-IN" sz="120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first n natural odd numbers = </a:t>
            </a:r>
            <a:r>
              <a:rPr lang="en-IN" sz="1100" i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100" i="1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120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E2A6A-0397-4FBF-9597-8BFB5987B9A4}"/>
              </a:ext>
            </a:extLst>
          </p:cNvPr>
          <p:cNvSpPr txBox="1"/>
          <p:nvPr/>
        </p:nvSpPr>
        <p:spPr>
          <a:xfrm>
            <a:off x="736367" y="1901419"/>
            <a:ext cx="7704856" cy="122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IN" sz="1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 Progression </a:t>
            </a:r>
          </a:p>
          <a:p>
            <a:pPr marL="457200">
              <a:lnSpc>
                <a:spcPct val="115000"/>
              </a:lnSpc>
            </a:pP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 + (n – 1)d</a:t>
            </a:r>
          </a:p>
          <a:p>
            <a:pPr marL="457200">
              <a:lnSpc>
                <a:spcPct val="115000"/>
              </a:lnSpc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n[2a + (n – 1)d] / 2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‘a’ is the first term, ‘d’ is the common difference,  </a:t>
            </a: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1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nth term and S</a:t>
            </a:r>
            <a:r>
              <a:rPr lang="en-IN" sz="1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sum of n terms.</a:t>
            </a:r>
          </a:p>
          <a:p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39A98-293F-4808-8A45-DD1FB12A4064}"/>
              </a:ext>
            </a:extLst>
          </p:cNvPr>
          <p:cNvSpPr txBox="1"/>
          <p:nvPr/>
        </p:nvSpPr>
        <p:spPr>
          <a:xfrm>
            <a:off x="978237" y="3120098"/>
            <a:ext cx="7075993" cy="15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457200">
              <a:lnSpc>
                <a:spcPct val="115000"/>
              </a:lnSpc>
              <a:defRPr sz="1400" b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Geometric Progression</a:t>
            </a:r>
          </a:p>
          <a:p>
            <a:r>
              <a:rPr lang="en-IN" sz="1100" b="0" dirty="0" err="1">
                <a:solidFill>
                  <a:schemeClr val="tx1"/>
                </a:solidFill>
              </a:rPr>
              <a:t>tn</a:t>
            </a:r>
            <a:r>
              <a:rPr lang="en-IN" sz="1100" b="0" dirty="0">
                <a:solidFill>
                  <a:schemeClr val="tx1"/>
                </a:solidFill>
              </a:rPr>
              <a:t> = a r</a:t>
            </a:r>
            <a:r>
              <a:rPr lang="en-IN" sz="1100" b="0" baseline="30000" dirty="0">
                <a:solidFill>
                  <a:schemeClr val="tx1"/>
                </a:solidFill>
              </a:rPr>
              <a:t>(n-1)</a:t>
            </a:r>
          </a:p>
          <a:p>
            <a:r>
              <a:rPr lang="en-IN" sz="1100" b="0" dirty="0">
                <a:solidFill>
                  <a:schemeClr val="tx1"/>
                </a:solidFill>
              </a:rPr>
              <a:t>Sn = a(</a:t>
            </a:r>
            <a:r>
              <a:rPr lang="en-IN" sz="1100" b="0" dirty="0" err="1">
                <a:solidFill>
                  <a:schemeClr val="tx1"/>
                </a:solidFill>
              </a:rPr>
              <a:t>r</a:t>
            </a:r>
            <a:r>
              <a:rPr lang="en-IN" sz="1100" b="0" baseline="30000" dirty="0" err="1">
                <a:solidFill>
                  <a:schemeClr val="tx1"/>
                </a:solidFill>
              </a:rPr>
              <a:t>n</a:t>
            </a:r>
            <a:r>
              <a:rPr lang="en-IN" sz="1100" b="0" baseline="30000" dirty="0">
                <a:solidFill>
                  <a:schemeClr val="tx1"/>
                </a:solidFill>
              </a:rPr>
              <a:t> </a:t>
            </a:r>
            <a:r>
              <a:rPr lang="en-IN" sz="1100" b="0" dirty="0">
                <a:solidFill>
                  <a:schemeClr val="tx1"/>
                </a:solidFill>
              </a:rPr>
              <a:t>– 1) / r – 1 , when r&gt;1</a:t>
            </a:r>
          </a:p>
          <a:p>
            <a:r>
              <a:rPr lang="en-IN" sz="1100" b="0" dirty="0">
                <a:solidFill>
                  <a:schemeClr val="tx1"/>
                </a:solidFill>
              </a:rPr>
              <a:t>Sn = a(1 - </a:t>
            </a:r>
            <a:r>
              <a:rPr lang="en-IN" sz="1100" b="0" dirty="0" err="1">
                <a:solidFill>
                  <a:schemeClr val="tx1"/>
                </a:solidFill>
              </a:rPr>
              <a:t>r</a:t>
            </a:r>
            <a:r>
              <a:rPr lang="en-IN" sz="1100" b="0" baseline="30000" dirty="0" err="1">
                <a:solidFill>
                  <a:schemeClr val="tx1"/>
                </a:solidFill>
              </a:rPr>
              <a:t>n</a:t>
            </a:r>
            <a:r>
              <a:rPr lang="en-IN" sz="1100" b="0" baseline="30000" dirty="0">
                <a:solidFill>
                  <a:schemeClr val="tx1"/>
                </a:solidFill>
              </a:rPr>
              <a:t> </a:t>
            </a:r>
            <a:r>
              <a:rPr lang="en-IN" sz="1100" b="0" dirty="0">
                <a:solidFill>
                  <a:schemeClr val="tx1"/>
                </a:solidFill>
              </a:rPr>
              <a:t>) /  1 - r , when r&lt;1</a:t>
            </a:r>
          </a:p>
          <a:p>
            <a:r>
              <a:rPr lang="en-IN" sz="1100" b="0" dirty="0">
                <a:solidFill>
                  <a:schemeClr val="tx1"/>
                </a:solidFill>
              </a:rPr>
              <a:t>Sn = </a:t>
            </a:r>
            <a:r>
              <a:rPr lang="en-IN" sz="1100" b="0" dirty="0" err="1">
                <a:solidFill>
                  <a:schemeClr val="tx1"/>
                </a:solidFill>
              </a:rPr>
              <a:t>nxa</a:t>
            </a:r>
            <a:r>
              <a:rPr lang="en-IN" sz="1100" b="0" dirty="0">
                <a:solidFill>
                  <a:schemeClr val="tx1"/>
                </a:solidFill>
              </a:rPr>
              <a:t>,                      when r = 1</a:t>
            </a:r>
          </a:p>
          <a:p>
            <a:r>
              <a:rPr lang="en-IN" sz="1100" b="0" dirty="0">
                <a:solidFill>
                  <a:schemeClr val="tx1"/>
                </a:solidFill>
              </a:rPr>
              <a:t>where ‘a’ is the first term, ‘d’ is the common ratio,  </a:t>
            </a:r>
            <a:r>
              <a:rPr lang="en-IN" sz="1100" b="0" dirty="0" err="1">
                <a:solidFill>
                  <a:schemeClr val="tx1"/>
                </a:solidFill>
              </a:rPr>
              <a:t>tn</a:t>
            </a:r>
            <a:r>
              <a:rPr lang="en-IN" sz="1100" b="0" dirty="0">
                <a:solidFill>
                  <a:schemeClr val="tx1"/>
                </a:solidFill>
              </a:rPr>
              <a:t>  is the nth term and Sn is the sum of n terms</a:t>
            </a:r>
            <a:r>
              <a:rPr lang="en-IN" b="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E12D-9184-4599-A86D-073760D1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1470"/>
            <a:ext cx="8316416" cy="884466"/>
          </a:xfrm>
        </p:spPr>
        <p:txBody>
          <a:bodyPr/>
          <a:lstStyle/>
          <a:p>
            <a:r>
              <a:rPr lang="en-US" sz="3200" dirty="0">
                <a:solidFill>
                  <a:srgbClr val="75C24A"/>
                </a:solidFill>
                <a:latin typeface="+mj-lt"/>
              </a:rPr>
              <a:t>HCF &amp; LCM – RAPID INFORMATION LIST</a:t>
            </a:r>
            <a:endParaRPr lang="en-IN" sz="3200" dirty="0">
              <a:solidFill>
                <a:srgbClr val="75C24A"/>
              </a:solidFill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E4981-EC39-4409-841E-5D65D4095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03090"/>
              </p:ext>
            </p:extLst>
          </p:nvPr>
        </p:nvGraphicFramePr>
        <p:xfrm>
          <a:off x="1547664" y="843559"/>
          <a:ext cx="7200800" cy="3472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5076">
                  <a:extLst>
                    <a:ext uri="{9D8B030D-6E8A-4147-A177-3AD203B41FA5}">
                      <a16:colId xmlns:a16="http://schemas.microsoft.com/office/drawing/2014/main" val="325406328"/>
                    </a:ext>
                  </a:extLst>
                </a:gridCol>
                <a:gridCol w="3750416">
                  <a:extLst>
                    <a:ext uri="{9D8B030D-6E8A-4147-A177-3AD203B41FA5}">
                      <a16:colId xmlns:a16="http://schemas.microsoft.com/office/drawing/2014/main" val="3717288851"/>
                    </a:ext>
                  </a:extLst>
                </a:gridCol>
                <a:gridCol w="2775308">
                  <a:extLst>
                    <a:ext uri="{9D8B030D-6E8A-4147-A177-3AD203B41FA5}">
                      <a16:colId xmlns:a16="http://schemas.microsoft.com/office/drawing/2014/main" val="2956643743"/>
                    </a:ext>
                  </a:extLst>
                </a:gridCol>
              </a:tblGrid>
              <a:tr h="350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 err="1">
                          <a:effectLst/>
                        </a:rPr>
                        <a:t>S.No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Type of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Approach to Problem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433960"/>
                  </a:ext>
                </a:extLst>
              </a:tr>
              <a:tr h="364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Find the greatest number that will exactly divide x, y     and z.</a:t>
                      </a:r>
                    </a:p>
                  </a:txBody>
                  <a:tcPr marL="52539" marR="52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Required number = HCF of x, y and 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extLst>
                  <a:ext uri="{0D108BD9-81ED-4DB2-BD59-A6C34878D82A}">
                    <a16:rowId xmlns:a16="http://schemas.microsoft.com/office/drawing/2014/main" val="3768626231"/>
                  </a:ext>
                </a:extLst>
              </a:tr>
              <a:tr h="3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Find the greatest number that will divide x, y and z        leaving remainders a, b and c respectively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Required number = HCF of (x – a),         (y – b) and (z – c)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extLst>
                  <a:ext uri="{0D108BD9-81ED-4DB2-BD59-A6C34878D82A}">
                    <a16:rowId xmlns:a16="http://schemas.microsoft.com/office/drawing/2014/main" val="3338779433"/>
                  </a:ext>
                </a:extLst>
              </a:tr>
              <a:tr h="5575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Find the least number that is exactly divisible by x, y     and z.</a:t>
                      </a:r>
                    </a:p>
                  </a:txBody>
                  <a:tcPr marL="52539" marR="52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Required number =                            LCM of x, y and z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extLst>
                  <a:ext uri="{0D108BD9-81ED-4DB2-BD59-A6C34878D82A}">
                    <a16:rowId xmlns:a16="http://schemas.microsoft.com/office/drawing/2014/main" val="684079815"/>
                  </a:ext>
                </a:extLst>
              </a:tr>
              <a:tr h="729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Find the least number which when divided by x, y and z leaves remainder a, b and c respectively.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Then it is observed that x – a =  y – b = z – c = k                                         Required number =                            (LCM of x, y, z) – k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extLst>
                  <a:ext uri="{0D108BD9-81ED-4DB2-BD59-A6C34878D82A}">
                    <a16:rowId xmlns:a16="http://schemas.microsoft.com/office/drawing/2014/main" val="873303676"/>
                  </a:ext>
                </a:extLst>
              </a:tr>
              <a:tr h="6659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Find the least number which when divided by x, y and z leaves the same remainder ‘r’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Required number =                            (LCM of x, y, z) + 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extLst>
                  <a:ext uri="{0D108BD9-81ED-4DB2-BD59-A6C34878D82A}">
                    <a16:rowId xmlns:a16="http://schemas.microsoft.com/office/drawing/2014/main" val="2165277438"/>
                  </a:ext>
                </a:extLst>
              </a:tr>
              <a:tr h="3585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Find the greatest number that will divide x, y and z       leaving same remainder in each case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Required number = HCF of (x - y),         (y – z) and (z – x)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39" marR="52539" marT="0" marB="0"/>
                </a:tc>
                <a:extLst>
                  <a:ext uri="{0D108BD9-81ED-4DB2-BD59-A6C34878D82A}">
                    <a16:rowId xmlns:a16="http://schemas.microsoft.com/office/drawing/2014/main" val="415486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28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2A9F68-2C50-4017-9A49-E46998D8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884238"/>
          </a:xfrm>
        </p:spPr>
        <p:txBody>
          <a:bodyPr/>
          <a:lstStyle/>
          <a:p>
            <a:r>
              <a:rPr lang="en-US" sz="3200" dirty="0">
                <a:solidFill>
                  <a:srgbClr val="75C24A"/>
                </a:solidFill>
                <a:latin typeface="+mj-lt"/>
              </a:rPr>
              <a:t>HCF &amp; LCM OF FRACTIONS</a:t>
            </a:r>
            <a:endParaRPr lang="en-IN" sz="3200" dirty="0">
              <a:solidFill>
                <a:srgbClr val="75C24A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B0A7B-7D94-424E-B7D7-F1920517B0B2}"/>
              </a:ext>
            </a:extLst>
          </p:cNvPr>
          <p:cNvSpPr txBox="1"/>
          <p:nvPr/>
        </p:nvSpPr>
        <p:spPr>
          <a:xfrm>
            <a:off x="1115616" y="113159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HCF OF NUMERATORS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722651-217B-4686-BC0F-46A4BE6A0022}"/>
              </a:ext>
            </a:extLst>
          </p:cNvPr>
          <p:cNvCxnSpPr>
            <a:cxnSpLocks/>
          </p:cNvCxnSpPr>
          <p:nvPr/>
        </p:nvCxnSpPr>
        <p:spPr>
          <a:xfrm>
            <a:off x="3491880" y="1500922"/>
            <a:ext cx="2592000" cy="0"/>
          </a:xfrm>
          <a:prstGeom prst="line">
            <a:avLst/>
          </a:prstGeom>
          <a:ln w="41275" cmpd="sng">
            <a:solidFill>
              <a:srgbClr val="75C2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3DC914-00E1-42BC-8FB7-0AD3F0346211}"/>
              </a:ext>
            </a:extLst>
          </p:cNvPr>
          <p:cNvSpPr txBox="1"/>
          <p:nvPr/>
        </p:nvSpPr>
        <p:spPr>
          <a:xfrm>
            <a:off x="3419872" y="156361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OF DENOMINATORS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44841-4931-440B-BADF-54408DE7C639}"/>
              </a:ext>
            </a:extLst>
          </p:cNvPr>
          <p:cNvSpPr txBox="1"/>
          <p:nvPr/>
        </p:nvSpPr>
        <p:spPr>
          <a:xfrm>
            <a:off x="768480" y="1275606"/>
            <a:ext cx="2736016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HCF OF FRACTIONS  =       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FEC55-E33F-4A91-A689-F8ABF51311D0}"/>
              </a:ext>
            </a:extLst>
          </p:cNvPr>
          <p:cNvSpPr txBox="1"/>
          <p:nvPr/>
        </p:nvSpPr>
        <p:spPr>
          <a:xfrm>
            <a:off x="755864" y="2571750"/>
            <a:ext cx="2736016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OF FRACTIONS  =       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8F9DF-CB45-4A42-A7ED-B68F30217232}"/>
              </a:ext>
            </a:extLst>
          </p:cNvPr>
          <p:cNvSpPr txBox="1"/>
          <p:nvPr/>
        </p:nvSpPr>
        <p:spPr>
          <a:xfrm>
            <a:off x="3419872" y="2355726"/>
            <a:ext cx="2736016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OF NUMERATORS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CD4C9-728B-4B23-AD2A-C65D418B0B77}"/>
              </a:ext>
            </a:extLst>
          </p:cNvPr>
          <p:cNvCxnSpPr>
            <a:cxnSpLocks/>
          </p:cNvCxnSpPr>
          <p:nvPr/>
        </p:nvCxnSpPr>
        <p:spPr>
          <a:xfrm>
            <a:off x="3419872" y="2787774"/>
            <a:ext cx="2592000" cy="0"/>
          </a:xfrm>
          <a:prstGeom prst="line">
            <a:avLst/>
          </a:prstGeom>
          <a:ln w="41275" cmpd="sng">
            <a:solidFill>
              <a:srgbClr val="75C2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19D790-A0EA-4310-84A6-C7F41CF0DBB4}"/>
              </a:ext>
            </a:extLst>
          </p:cNvPr>
          <p:cNvSpPr txBox="1"/>
          <p:nvPr/>
        </p:nvSpPr>
        <p:spPr>
          <a:xfrm>
            <a:off x="3347864" y="2850504"/>
            <a:ext cx="282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HCF OF DENOMINATORS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9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11A363-7FD9-43D3-8D76-F1BBBEBAA35D}"/>
              </a:ext>
            </a:extLst>
          </p:cNvPr>
          <p:cNvSpPr txBox="1"/>
          <p:nvPr/>
        </p:nvSpPr>
        <p:spPr>
          <a:xfrm>
            <a:off x="1187624" y="267494"/>
            <a:ext cx="7632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5D0728"/>
                </a:solidFill>
              </a:rPr>
              <a:t>MONEY</a:t>
            </a:r>
          </a:p>
          <a:p>
            <a:endParaRPr lang="en-IN" dirty="0">
              <a:solidFill>
                <a:schemeClr val="tx1">
                  <a:lumMod val="75000"/>
                </a:schemeClr>
              </a:solidFill>
              <a:latin typeface="Bodoni MT" pitchFamily="18" charset="0"/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Mayor Brogan was a man of great honesty. The other day he went to his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favourite Haberdashery store and said to the man in the hat department, “I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want that $10.00 hat in the window. If you lend me as much as I have in my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pocket I’ll buy it”.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                                                            The sales man said ok and gave him the 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                                                            money. The mayor then paid cash for the              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                                                            hat. Next he went to the suit department 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                                                            and bought a $10.00 jacket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using the same proposition. On the way out he stopped in the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Shoe department and bought a $10.00 pair of shoes, paying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in the same way. When he left the store, he had no money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 in his pockets.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</a:b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How much money did Brogan have when he first entered the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itchFamily="18" charset="0"/>
              </a:rPr>
              <a:t>store?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HAT.jpeg">
            <a:extLst>
              <a:ext uri="{FF2B5EF4-FFF2-40B4-BE49-F238E27FC236}">
                <a16:creationId xmlns:a16="http://schemas.microsoft.com/office/drawing/2014/main" id="{7027FCC1-BC02-4880-94FC-B80FC7CEBF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16810"/>
            <a:ext cx="1700120" cy="1059582"/>
          </a:xfrm>
          <a:prstGeom prst="rect">
            <a:avLst/>
          </a:prstGeom>
        </p:spPr>
      </p:pic>
      <p:pic>
        <p:nvPicPr>
          <p:cNvPr id="7" name="Picture 6" descr="SUIT.jpg">
            <a:extLst>
              <a:ext uri="{FF2B5EF4-FFF2-40B4-BE49-F238E27FC236}">
                <a16:creationId xmlns:a16="http://schemas.microsoft.com/office/drawing/2014/main" id="{0A6348B8-B064-4F9B-8FA1-065A326316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77516" y="3075806"/>
            <a:ext cx="1403648" cy="1945406"/>
          </a:xfrm>
          <a:prstGeom prst="rect">
            <a:avLst/>
          </a:prstGeom>
        </p:spPr>
      </p:pic>
      <p:pic>
        <p:nvPicPr>
          <p:cNvPr id="8" name="Picture 7" descr="SHES.jpg">
            <a:extLst>
              <a:ext uri="{FF2B5EF4-FFF2-40B4-BE49-F238E27FC236}">
                <a16:creationId xmlns:a16="http://schemas.microsoft.com/office/drawing/2014/main" id="{F63AFD64-D280-4CC3-BF69-6164E81DDF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259632" y="2137776"/>
            <a:ext cx="2880320" cy="10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1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3D2-978A-4CDE-8D78-F385D91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5C24A"/>
                </a:solidFill>
              </a:rPr>
              <a:t>FEW REMAINDER CONCEPTS</a:t>
            </a:r>
            <a:endParaRPr lang="en-IN" dirty="0">
              <a:solidFill>
                <a:srgbClr val="75C24A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117CA-74F3-4B43-9C4C-74F9434B216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27584" y="987574"/>
            <a:ext cx="8208912" cy="2995737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 will always be divisible by X + 1 only when n is odd.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1 will always be divisible by X + 1 only when n is even.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divisible by x – a for all values of 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divisible by x + a for even values of 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always divisible by x + a for odd values of 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divisible by x – a for any value of 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any value of n, if any number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kx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+ 1)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divided by x will leave a remainder 1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p is a prime number and N is any natural number not divisible by p, then N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divided by p will leave a remainder 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15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524328" cy="884466"/>
          </a:xfrm>
        </p:spPr>
        <p:txBody>
          <a:bodyPr/>
          <a:lstStyle/>
          <a:p>
            <a:r>
              <a:rPr lang="en-US" dirty="0"/>
              <a:t>FACTORS &amp; MULTIPLES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254099-2002-4B05-9D80-5506EE77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22965"/>
              </p:ext>
            </p:extLst>
          </p:nvPr>
        </p:nvGraphicFramePr>
        <p:xfrm>
          <a:off x="1331640" y="1459230"/>
          <a:ext cx="6048672" cy="211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18">
                  <a:extLst>
                    <a:ext uri="{9D8B030D-6E8A-4147-A177-3AD203B41FA5}">
                      <a16:colId xmlns:a16="http://schemas.microsoft.com/office/drawing/2014/main" val="3652761178"/>
                    </a:ext>
                  </a:extLst>
                </a:gridCol>
                <a:gridCol w="1285343">
                  <a:extLst>
                    <a:ext uri="{9D8B030D-6E8A-4147-A177-3AD203B41FA5}">
                      <a16:colId xmlns:a16="http://schemas.microsoft.com/office/drawing/2014/main" val="1648816613"/>
                    </a:ext>
                  </a:extLst>
                </a:gridCol>
                <a:gridCol w="1573375">
                  <a:extLst>
                    <a:ext uri="{9D8B030D-6E8A-4147-A177-3AD203B41FA5}">
                      <a16:colId xmlns:a16="http://schemas.microsoft.com/office/drawing/2014/main" val="143560028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16746174"/>
                    </a:ext>
                  </a:extLst>
                </a:gridCol>
              </a:tblGrid>
              <a:tr h="636588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NO.OF </a:t>
                      </a:r>
                    </a:p>
                    <a:p>
                      <a:r>
                        <a:rPr lang="en-US" dirty="0"/>
                        <a:t>FACTORS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NO.OF </a:t>
                      </a:r>
                    </a:p>
                    <a:p>
                      <a:r>
                        <a:rPr lang="en-US" dirty="0"/>
                        <a:t>FACTORS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945362"/>
                  </a:ext>
                </a:extLst>
              </a:tr>
              <a:tr h="368817">
                <a:tc>
                  <a:txBody>
                    <a:bodyPr/>
                    <a:lstStyle/>
                    <a:p>
                      <a:r>
                        <a:rPr lang="en-US" dirty="0"/>
                        <a:t>54400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557 x 699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6261"/>
                  </a:ext>
                </a:extLst>
              </a:tr>
              <a:tr h="368817">
                <a:tc>
                  <a:txBody>
                    <a:bodyPr/>
                    <a:lstStyle/>
                    <a:p>
                      <a:r>
                        <a:rPr lang="en-US" dirty="0"/>
                        <a:t>54400 x 30600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1230 x 2870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32095"/>
                  </a:ext>
                </a:extLst>
              </a:tr>
              <a:tr h="368817">
                <a:tc>
                  <a:txBody>
                    <a:bodyPr/>
                    <a:lstStyle/>
                    <a:p>
                      <a:r>
                        <a:rPr lang="en-US" dirty="0"/>
                        <a:t>444 x 888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3220 x 5290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40421"/>
                  </a:ext>
                </a:extLst>
              </a:tr>
              <a:tr h="368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 x 240 x 360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(3230)</a:t>
                      </a:r>
                      <a:r>
                        <a:rPr lang="en-US" baseline="30000" dirty="0"/>
                        <a:t>2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274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4B37-D867-4A28-8652-5DBE0BDA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41285"/>
            <a:ext cx="7524328" cy="586249"/>
          </a:xfrm>
        </p:spPr>
        <p:txBody>
          <a:bodyPr/>
          <a:lstStyle/>
          <a:p>
            <a:r>
              <a:rPr lang="en-US" sz="2400" dirty="0">
                <a:solidFill>
                  <a:srgbClr val="75C24A"/>
                </a:solidFill>
                <a:latin typeface="+mn-lt"/>
              </a:rPr>
              <a:t>FACTORS</a:t>
            </a:r>
            <a:endParaRPr lang="en-IN" sz="2400" dirty="0">
              <a:solidFill>
                <a:srgbClr val="75C24A"/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45607-A575-44D8-B8D6-52E28EC07B1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71600" y="1376213"/>
            <a:ext cx="7992888" cy="299573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the number of Factors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Express the number as N = a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No. of factors = (p+1)(q+1)(r+1)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Sum of the factors = [a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p+1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 / a – 1 ] [b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q+1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 / b – 1 ] [ c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r+1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 / c – 1]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Product of the factors = N</a:t>
            </a:r>
            <a:r>
              <a:rPr lang="en-IN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(p+1)(q+1)(r+1)/2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(Including 1 &amp;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11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524328" cy="884466"/>
          </a:xfrm>
        </p:spPr>
        <p:txBody>
          <a:bodyPr/>
          <a:lstStyle/>
          <a:p>
            <a:r>
              <a:rPr lang="en-US" dirty="0"/>
              <a:t>TRAILING ZEROES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254099-2002-4B05-9D80-5506EE77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62135"/>
              </p:ext>
            </p:extLst>
          </p:nvPr>
        </p:nvGraphicFramePr>
        <p:xfrm>
          <a:off x="1907704" y="1419622"/>
          <a:ext cx="4680520" cy="236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5">
                  <a:extLst>
                    <a:ext uri="{9D8B030D-6E8A-4147-A177-3AD203B41FA5}">
                      <a16:colId xmlns:a16="http://schemas.microsoft.com/office/drawing/2014/main" val="365276117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4881661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35600286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3216746174"/>
                    </a:ext>
                  </a:extLst>
                </a:gridCol>
              </a:tblGrid>
              <a:tr h="707045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NO.OF </a:t>
                      </a:r>
                    </a:p>
                    <a:p>
                      <a:r>
                        <a:rPr lang="en-US" sz="1400" dirty="0"/>
                        <a:t>TRALING </a:t>
                      </a:r>
                    </a:p>
                    <a:p>
                      <a:r>
                        <a:rPr lang="en-US" sz="1400" dirty="0"/>
                        <a:t>ZEROES</a:t>
                      </a:r>
                      <a:endParaRPr lang="en-IN" sz="1400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NO.OF </a:t>
                      </a:r>
                    </a:p>
                    <a:p>
                      <a:r>
                        <a:rPr lang="en-US" sz="1400" dirty="0"/>
                        <a:t>TRALING </a:t>
                      </a:r>
                    </a:p>
                    <a:p>
                      <a:r>
                        <a:rPr lang="en-US" sz="1400" dirty="0"/>
                        <a:t>ZEROES</a:t>
                      </a:r>
                      <a:endParaRPr lang="en-IN" sz="1400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945362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r>
                        <a:rPr lang="en-US" baseline="0" dirty="0"/>
                        <a:t>153! 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332! + 400!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6261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r>
                        <a:rPr lang="en-US" dirty="0"/>
                        <a:t>188!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325! X 53!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32095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r>
                        <a:rPr lang="en-US" dirty="0"/>
                        <a:t>122!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153! + 188!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40421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224! 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122! X 224!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964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33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524328" cy="884466"/>
          </a:xfrm>
        </p:spPr>
        <p:txBody>
          <a:bodyPr/>
          <a:lstStyle/>
          <a:p>
            <a:r>
              <a:rPr lang="en-US" dirty="0"/>
              <a:t>LAST DIGIT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254099-2002-4B05-9D80-5506EE77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52217"/>
              </p:ext>
            </p:extLst>
          </p:nvPr>
        </p:nvGraphicFramePr>
        <p:xfrm>
          <a:off x="1331640" y="1459230"/>
          <a:ext cx="7331581" cy="233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652761178"/>
                    </a:ext>
                  </a:extLst>
                </a:gridCol>
                <a:gridCol w="812790">
                  <a:extLst>
                    <a:ext uri="{9D8B030D-6E8A-4147-A177-3AD203B41FA5}">
                      <a16:colId xmlns:a16="http://schemas.microsoft.com/office/drawing/2014/main" val="1648816613"/>
                    </a:ext>
                  </a:extLst>
                </a:gridCol>
                <a:gridCol w="2486343">
                  <a:extLst>
                    <a:ext uri="{9D8B030D-6E8A-4147-A177-3AD203B41FA5}">
                      <a16:colId xmlns:a16="http://schemas.microsoft.com/office/drawing/2014/main" val="143560028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16746174"/>
                    </a:ext>
                  </a:extLst>
                </a:gridCol>
              </a:tblGrid>
              <a:tr h="707045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</a:t>
                      </a:r>
                    </a:p>
                    <a:p>
                      <a:r>
                        <a:rPr lang="en-US" dirty="0"/>
                        <a:t>DIGIT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</a:t>
                      </a:r>
                    </a:p>
                    <a:p>
                      <a:r>
                        <a:rPr lang="en-US" dirty="0"/>
                        <a:t>DIGIT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945362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r>
                        <a:rPr lang="en-US" dirty="0"/>
                        <a:t>(999)</a:t>
                      </a:r>
                      <a:r>
                        <a:rPr lang="en-US" baseline="30000" dirty="0"/>
                        <a:t>888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(557)</a:t>
                      </a:r>
                      <a:r>
                        <a:rPr lang="en-US" baseline="30000" dirty="0"/>
                        <a:t>699</a:t>
                      </a:r>
                      <a:r>
                        <a:rPr lang="en-US" dirty="0"/>
                        <a:t> x (699)</a:t>
                      </a:r>
                      <a:r>
                        <a:rPr lang="en-US" baseline="30000" dirty="0"/>
                        <a:t>557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6261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r>
                        <a:rPr lang="en-US" dirty="0"/>
                        <a:t>(544)</a:t>
                      </a:r>
                      <a:r>
                        <a:rPr lang="en-US" baseline="30000" dirty="0"/>
                        <a:t>688</a:t>
                      </a:r>
                      <a:r>
                        <a:rPr lang="en-US" dirty="0"/>
                        <a:t> x (306)</a:t>
                      </a:r>
                      <a:r>
                        <a:rPr lang="en-US" baseline="30000" dirty="0"/>
                        <a:t>405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(123)</a:t>
                      </a:r>
                      <a:r>
                        <a:rPr lang="en-US" baseline="30000" dirty="0"/>
                        <a:t>287</a:t>
                      </a:r>
                      <a:r>
                        <a:rPr lang="en-US" dirty="0"/>
                        <a:t> x (287)</a:t>
                      </a:r>
                      <a:r>
                        <a:rPr lang="en-US" baseline="30000" dirty="0"/>
                        <a:t>123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32095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r>
                        <a:rPr lang="en-US" dirty="0"/>
                        <a:t>(445)</a:t>
                      </a:r>
                      <a:r>
                        <a:rPr lang="en-US" baseline="30000" dirty="0"/>
                        <a:t>975</a:t>
                      </a:r>
                      <a:r>
                        <a:rPr lang="en-US" dirty="0"/>
                        <a:t> x (888)</a:t>
                      </a:r>
                      <a:r>
                        <a:rPr lang="en-US" baseline="30000" dirty="0"/>
                        <a:t>932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(322)</a:t>
                      </a:r>
                      <a:r>
                        <a:rPr lang="en-US" baseline="30000" dirty="0"/>
                        <a:t>529</a:t>
                      </a:r>
                      <a:r>
                        <a:rPr lang="en-US" dirty="0"/>
                        <a:t> x (529)</a:t>
                      </a:r>
                      <a:r>
                        <a:rPr lang="en-US" baseline="30000" dirty="0"/>
                        <a:t>322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40421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(122)</a:t>
                      </a:r>
                      <a:r>
                        <a:rPr lang="en-US" baseline="30000" dirty="0"/>
                        <a:t>244</a:t>
                      </a:r>
                      <a:r>
                        <a:rPr lang="en-US" dirty="0"/>
                        <a:t> x (244)</a:t>
                      </a:r>
                      <a:r>
                        <a:rPr lang="en-US" baseline="30000" dirty="0"/>
                        <a:t>366</a:t>
                      </a:r>
                      <a:r>
                        <a:rPr lang="en-US" dirty="0"/>
                        <a:t> x (366)</a:t>
                      </a:r>
                      <a:r>
                        <a:rPr lang="en-US" baseline="30000" dirty="0"/>
                        <a:t>122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(32)</a:t>
                      </a:r>
                      <a:r>
                        <a:rPr lang="en-US" baseline="30000" dirty="0"/>
                        <a:t>22 </a:t>
                      </a:r>
                      <a:r>
                        <a:rPr lang="en-US" baseline="0" dirty="0"/>
                        <a:t>X (88)</a:t>
                      </a:r>
                      <a:r>
                        <a:rPr lang="en-US" baseline="30000" dirty="0"/>
                        <a:t>44</a:t>
                      </a:r>
                      <a:r>
                        <a:rPr lang="en-US" baseline="0" dirty="0"/>
                        <a:t> X (66)</a:t>
                      </a:r>
                      <a:r>
                        <a:rPr lang="en-US" baseline="30000" dirty="0"/>
                        <a:t>66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79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840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524328" cy="884466"/>
          </a:xfrm>
        </p:spPr>
        <p:txBody>
          <a:bodyPr/>
          <a:lstStyle/>
          <a:p>
            <a:r>
              <a:rPr lang="en-US" dirty="0"/>
              <a:t>LAST TWO DIGITS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254099-2002-4B05-9D80-5506EE77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18785"/>
              </p:ext>
            </p:extLst>
          </p:nvPr>
        </p:nvGraphicFramePr>
        <p:xfrm>
          <a:off x="1331641" y="1459230"/>
          <a:ext cx="6696744" cy="233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732">
                  <a:extLst>
                    <a:ext uri="{9D8B030D-6E8A-4147-A177-3AD203B41FA5}">
                      <a16:colId xmlns:a16="http://schemas.microsoft.com/office/drawing/2014/main" val="3652761178"/>
                    </a:ext>
                  </a:extLst>
                </a:gridCol>
                <a:gridCol w="1465913">
                  <a:extLst>
                    <a:ext uri="{9D8B030D-6E8A-4147-A177-3AD203B41FA5}">
                      <a16:colId xmlns:a16="http://schemas.microsoft.com/office/drawing/2014/main" val="1648816613"/>
                    </a:ext>
                  </a:extLst>
                </a:gridCol>
                <a:gridCol w="1362321">
                  <a:extLst>
                    <a:ext uri="{9D8B030D-6E8A-4147-A177-3AD203B41FA5}">
                      <a16:colId xmlns:a16="http://schemas.microsoft.com/office/drawing/2014/main" val="1435600286"/>
                    </a:ext>
                  </a:extLst>
                </a:gridCol>
                <a:gridCol w="1763778">
                  <a:extLst>
                    <a:ext uri="{9D8B030D-6E8A-4147-A177-3AD203B41FA5}">
                      <a16:colId xmlns:a16="http://schemas.microsoft.com/office/drawing/2014/main" val="3216746174"/>
                    </a:ext>
                  </a:extLst>
                </a:gridCol>
              </a:tblGrid>
              <a:tr h="707045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TWO</a:t>
                      </a:r>
                    </a:p>
                    <a:p>
                      <a:r>
                        <a:rPr lang="en-US" dirty="0"/>
                        <a:t>DIGITS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TWO</a:t>
                      </a:r>
                    </a:p>
                    <a:p>
                      <a:r>
                        <a:rPr lang="en-US" dirty="0"/>
                        <a:t>DIGIT</a:t>
                      </a:r>
                      <a:endParaRPr lang="en-IN" dirty="0"/>
                    </a:p>
                  </a:txBody>
                  <a:tcPr>
                    <a:solidFill>
                      <a:srgbClr val="7CC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945362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r>
                        <a:rPr lang="en-US" baseline="0" dirty="0"/>
                        <a:t>(81)</a:t>
                      </a:r>
                      <a:r>
                        <a:rPr lang="en-US" baseline="30000" dirty="0"/>
                        <a:t>399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(125)</a:t>
                      </a:r>
                      <a:r>
                        <a:rPr lang="en-US" baseline="30000" dirty="0"/>
                        <a:t>124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6261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r>
                        <a:rPr lang="en-US" baseline="0" dirty="0"/>
                        <a:t>(171)</a:t>
                      </a:r>
                      <a:r>
                        <a:rPr lang="en-US" baseline="30000" dirty="0"/>
                        <a:t>867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(275)</a:t>
                      </a:r>
                      <a:r>
                        <a:rPr lang="en-US" baseline="30000" dirty="0"/>
                        <a:t>275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32095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r>
                        <a:rPr lang="en-US" baseline="0" dirty="0"/>
                        <a:t>(43)</a:t>
                      </a:r>
                      <a:r>
                        <a:rPr lang="en-US" baseline="30000" dirty="0"/>
                        <a:t>162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(46)</a:t>
                      </a:r>
                      <a:r>
                        <a:rPr lang="en-US" baseline="30000" dirty="0"/>
                        <a:t>250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40421"/>
                  </a:ext>
                </a:extLst>
              </a:tr>
              <a:tr h="407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(119)</a:t>
                      </a:r>
                      <a:r>
                        <a:rPr lang="en-US" baseline="30000" dirty="0"/>
                        <a:t>456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(88)</a:t>
                      </a:r>
                      <a:r>
                        <a:rPr lang="en-US" baseline="30000" dirty="0"/>
                        <a:t>102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107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524328" cy="884466"/>
          </a:xfrm>
        </p:spPr>
        <p:txBody>
          <a:bodyPr/>
          <a:lstStyle/>
          <a:p>
            <a:r>
              <a:rPr lang="en-US" dirty="0"/>
              <a:t>LAST TWO DIGITS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ACEFC-D581-4E73-A5C3-87941C2DD202}"/>
              </a:ext>
            </a:extLst>
          </p:cNvPr>
          <p:cNvSpPr txBox="1"/>
          <p:nvPr/>
        </p:nvSpPr>
        <p:spPr>
          <a:xfrm>
            <a:off x="1115616" y="105958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– 1 – Ending in 1</a:t>
            </a:r>
          </a:p>
          <a:p>
            <a:r>
              <a:rPr lang="en-US" dirty="0"/>
              <a:t>Case – 2 – Ending with 3, 7, 9</a:t>
            </a:r>
          </a:p>
          <a:p>
            <a:r>
              <a:rPr lang="en-US" dirty="0"/>
              <a:t>Case – 3 – Ending with 5</a:t>
            </a:r>
          </a:p>
          <a:p>
            <a:r>
              <a:rPr lang="en-US" dirty="0"/>
              <a:t>Case - 4 – Ending in even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25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E6B18E-0B0F-4389-988A-DAF9F251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751"/>
              </p:ext>
            </p:extLst>
          </p:nvPr>
        </p:nvGraphicFramePr>
        <p:xfrm>
          <a:off x="899592" y="123478"/>
          <a:ext cx="8064896" cy="4951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1434209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604520540"/>
                    </a:ext>
                  </a:extLst>
                </a:gridCol>
              </a:tblGrid>
              <a:tr h="2382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Introduction / Arithmetic Aptitude - I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Divisibility , Co Prime Factor pairs, Short cuts to find Squares, cubes, square roots, cube roots - 2 digit &amp; 3 digit numbers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3611739115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Arithmetic Aptitude - I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Divisibility , Co Prime Factor pairs, Short cuts to find Squares, cubes, square roots, cube roots - 2 digit &amp; 3 digit numbers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4071819264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Arithmetic Aptitude - II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Remainder Concepts, Progression, Last digit,  Last two digits, Surds, Indices, Algebra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2099412068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Ratios, Averages and Ages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Bridging components, Standard &amp; Variable data, Removal &amp; Replacement in Averages, Application on ages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2413269099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Commercial Math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Percentage expressions, Percentage change, Net percentage change, Profit, Loss, Discounts, Mark ups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3529550211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Partnership &amp; Alligations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Investments, Shares, Withdrawals, Alligation rule and its applications in other concepts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260318016"/>
                  </a:ext>
                </a:extLst>
              </a:tr>
              <a:tr h="2382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Analytical &amp; Inductive Reasoning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Comparing, different verticals of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3383397049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Data Arrangement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Blood relations - 4 types, Seating arrangement - Facing in / out, Combining datas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1140194357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Time &amp; Distance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Componendo &amp; Dividendo concepts, Distance / Time reference, Trains, Boats &amp; Streams, Races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834520831"/>
                  </a:ext>
                </a:extLst>
              </a:tr>
              <a:tr h="1196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Time &amp; Work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Chain rule, And / Or Concept, Efficiency, Comparisons, Pipes &amp; Cisterns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1831062705"/>
                  </a:ext>
                </a:extLst>
              </a:tr>
              <a:tr h="1196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Worksheet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Time and Distance &amp; Time &amp; Work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1830265338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Cubes, Cuboids &amp; Dices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Standard &amp; General Dices, Cubes, Painted and Blocked cubes, Painted cuboids, Cubes - numbered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94934334"/>
                  </a:ext>
                </a:extLst>
              </a:tr>
              <a:tr h="238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Spatial Aptitude &amp; Transformation of shapes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Figure series, Tricks to find the number of triangles, Flowcharts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3608457576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Probability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Basic Definitions &amp; Concepts, Theorems of Probability and their applications, Expected 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4108441113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Permutations &amp; Combinations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Fundamental principle of counting, And - Or Simplification, Together and never concepts, at least and at most approach to solve problems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3748458076"/>
                  </a:ext>
                </a:extLst>
              </a:tr>
              <a:tr h="1196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Venn diagrams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General approch to different set of datas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2832649697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Syllogisms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Basic diagrams, connectives, Conclusions with No and Conclusions with Possibility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431956325"/>
                  </a:ext>
                </a:extLst>
              </a:tr>
              <a:tr h="221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Mensuration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Triangles, Quadrilaterals, Regular polygons, Circles, Rectangular solids, Prisms and Spheres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3235185091"/>
                  </a:ext>
                </a:extLst>
              </a:tr>
              <a:tr h="1196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Geometry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Lines &amp; Angles, Parallel lines, Triangle Properties, Heights &amp; Distances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1547243452"/>
                  </a:ext>
                </a:extLst>
              </a:tr>
              <a:tr h="2382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Coding Decoding, Crypt Arithmetic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Number matching, different symbols, Matrix matching, Number based crypt arithmetic problems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746461350"/>
                  </a:ext>
                </a:extLst>
              </a:tr>
              <a:tr h="2382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Series, Analogies &amp; Number puzzles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Missing numbers, letters and number based and series and analogies, symbols and notations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4141336883"/>
                  </a:ext>
                </a:extLst>
              </a:tr>
              <a:tr h="1196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Data Interpretation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Table chart, Bar graphs, Line chart, Pie charts and combination of them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2017528087"/>
                  </a:ext>
                </a:extLst>
              </a:tr>
              <a:tr h="1196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Data Sufficiency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Based on analytical ability, coding, blood relations, ranking and seating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3429017543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Puzzles, Miscellaneous problems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Linear equations with 1 and 2 variables, </a:t>
                      </a:r>
                      <a:r>
                        <a:rPr lang="en-US" sz="800" u="none" strike="noStrike" dirty="0" err="1">
                          <a:effectLst/>
                        </a:rPr>
                        <a:t>Quatratic</a:t>
                      </a:r>
                      <a:r>
                        <a:rPr lang="en-US" sz="800" u="none" strike="noStrike" dirty="0">
                          <a:effectLst/>
                        </a:rPr>
                        <a:t> equations and equations of a higher degree, Logarithm, Inequalities, Input/Output Machines, Clocks, Calendars, Simple Interest, Compound Interest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8" marR="1198" marT="1198" marB="0" anchor="ctr"/>
                </a:tc>
                <a:extLst>
                  <a:ext uri="{0D108BD9-81ED-4DB2-BD59-A6C34878D82A}">
                    <a16:rowId xmlns:a16="http://schemas.microsoft.com/office/drawing/2014/main" val="285979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26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E5E3-3A8E-4FDB-8A59-F1676D77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5959-332C-46D8-8555-F431E0EF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EE70-CB0E-4E66-8F66-6354CE44E6F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48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C020-9ADF-479D-8369-34261E39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DAA7-506A-43EC-A533-FABB464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08312"/>
            <a:ext cx="7524328" cy="884466"/>
          </a:xfrm>
        </p:spPr>
        <p:txBody>
          <a:bodyPr/>
          <a:lstStyle/>
          <a:p>
            <a:r>
              <a:rPr lang="en-US" dirty="0"/>
              <a:t>EVALUATION PATTERN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88FB-536E-4506-BEC5-AD4E948B556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59632" y="1347614"/>
            <a:ext cx="6912768" cy="2995737"/>
          </a:xfrm>
        </p:spPr>
        <p:txBody>
          <a:bodyPr/>
          <a:lstStyle/>
          <a:p>
            <a:r>
              <a:rPr lang="en-US" dirty="0"/>
              <a:t>MID EXAM – I – 25%</a:t>
            </a:r>
          </a:p>
          <a:p>
            <a:r>
              <a:rPr lang="en-US" dirty="0"/>
              <a:t>MID EXAM – II – 25%</a:t>
            </a:r>
          </a:p>
          <a:p>
            <a:r>
              <a:rPr lang="en-US" dirty="0"/>
              <a:t>END SEM EXAM – 50%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18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CF7A-BCD3-4940-A7CD-E309250C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7524328" cy="884466"/>
          </a:xfrm>
        </p:spPr>
        <p:txBody>
          <a:bodyPr/>
          <a:lstStyle/>
          <a:p>
            <a:r>
              <a:rPr lang="en-US" dirty="0"/>
              <a:t>REFERNCE BOOKS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AF4A7-D687-4DCF-BF3E-B7C6A97F769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55576" y="1275606"/>
            <a:ext cx="6912768" cy="2995737"/>
          </a:xfrm>
        </p:spPr>
        <p:txBody>
          <a:bodyPr/>
          <a:lstStyle/>
          <a:p>
            <a:r>
              <a:rPr lang="en-US" dirty="0"/>
              <a:t>QUANTITATIVE APTITUDE FOR CAT - ARUN SHARMA</a:t>
            </a:r>
          </a:p>
          <a:p>
            <a:endParaRPr lang="en-US" dirty="0"/>
          </a:p>
          <a:p>
            <a:r>
              <a:rPr lang="en-US" dirty="0"/>
              <a:t>FAST TRACK OBJECTIVE ARITHMETIC, ARIHANT PUBLICATIONS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8AAE8-80F9-45C0-BE2E-A0C69366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31" y="483518"/>
            <a:ext cx="1763897" cy="2448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CCE88-8302-4A9C-9696-7CC5A1CA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283718"/>
            <a:ext cx="1931306" cy="27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2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-36512" y="1520229"/>
            <a:ext cx="8640960" cy="29957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000" dirty="0"/>
              <a:t>DIGITAL ROOTS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SHORTCUTS – SQUARES OF 2 &amp; 3 DIGIT NUMBER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SHORTCUTS – CUBES OF 2 &amp; 3 DIGIT NUMBER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SHORTCUTS – SQUARE ROOT &amp; CUBE ROOTS OF PERFECT SQUARE 	           NUMBERS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CO PRIME FACTOR PAIRS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TIPS TO FIND IF THE GIVEN NUMBER IS PRIME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DIVISIBILITY RULES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</a:t>
            </a:r>
            <a:endParaRPr lang="en-IN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528" y="0"/>
            <a:ext cx="9144000" cy="884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962F2A-C23F-42BB-8AE0-4DA4C742348C}"/>
              </a:ext>
            </a:extLst>
          </p:cNvPr>
          <p:cNvSpPr txBox="1"/>
          <p:nvPr/>
        </p:nvSpPr>
        <p:spPr>
          <a:xfrm>
            <a:off x="1223655" y="2859782"/>
            <a:ext cx="7632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Digital root of any perfect square will fall among 1, 4, 7, 9 only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Not any prime number except 3 will have 3, 6 or 9 as its digital root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B1E1A-0098-40DF-8A95-C220C1D730CE}"/>
              </a:ext>
            </a:extLst>
          </p:cNvPr>
          <p:cNvSpPr txBox="1"/>
          <p:nvPr/>
        </p:nvSpPr>
        <p:spPr>
          <a:xfrm>
            <a:off x="1187624" y="26749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CCE3E"/>
                </a:solidFill>
              </a:rPr>
              <a:t>DIGITAL ROOT</a:t>
            </a:r>
            <a:endParaRPr lang="en-IN" sz="2400" b="1" dirty="0">
              <a:solidFill>
                <a:srgbClr val="7CCE3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CA45A-1E09-4DAB-A2E8-A6500BA3FD43}"/>
              </a:ext>
            </a:extLst>
          </p:cNvPr>
          <p:cNvSpPr txBox="1"/>
          <p:nvPr/>
        </p:nvSpPr>
        <p:spPr>
          <a:xfrm>
            <a:off x="1259632" y="105958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digital root of 58762301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37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BCA06-3383-40A4-9457-4E8F905C21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1640" y="915566"/>
            <a:ext cx="6912768" cy="4515966"/>
          </a:xfrm>
        </p:spPr>
        <p:txBody>
          <a:bodyPr/>
          <a:lstStyle/>
          <a:p>
            <a:r>
              <a:rPr lang="en-US" sz="1600" dirty="0"/>
              <a:t>1777 – 2349 – 1345 + 6523</a:t>
            </a:r>
          </a:p>
          <a:p>
            <a:pPr marL="342900" indent="-342900">
              <a:buAutoNum type="alphaLcPeriod"/>
            </a:pPr>
            <a:r>
              <a:rPr lang="en-US" sz="1600" dirty="0"/>
              <a:t>4706</a:t>
            </a:r>
          </a:p>
          <a:p>
            <a:pPr marL="342900" indent="-342900">
              <a:buAutoNum type="alphaLcPeriod"/>
            </a:pPr>
            <a:r>
              <a:rPr lang="en-US" sz="1600" dirty="0"/>
              <a:t>4606</a:t>
            </a:r>
          </a:p>
          <a:p>
            <a:pPr marL="342900" indent="-342900">
              <a:buAutoNum type="alphaLcPeriod"/>
            </a:pPr>
            <a:r>
              <a:rPr lang="en-US" sz="1600" dirty="0"/>
              <a:t>4976</a:t>
            </a:r>
          </a:p>
          <a:p>
            <a:pPr marL="342900" indent="-342900">
              <a:buAutoNum type="alphaLcPeriod"/>
            </a:pPr>
            <a:r>
              <a:rPr lang="en-US" sz="1600" dirty="0"/>
              <a:t>4176</a:t>
            </a:r>
          </a:p>
          <a:p>
            <a:pPr marL="342900" indent="-342900">
              <a:buAutoNum type="alphaLcPeriod"/>
            </a:pPr>
            <a:endParaRPr lang="en-US" sz="1600" dirty="0"/>
          </a:p>
          <a:p>
            <a:pPr marL="342900" indent="-342900">
              <a:buAutoNum type="alphaLcPeriod"/>
            </a:pPr>
            <a:endParaRPr lang="en-US" sz="1600" dirty="0"/>
          </a:p>
          <a:p>
            <a:r>
              <a:rPr lang="en-US" sz="1600" dirty="0"/>
              <a:t>5016 x 1001 – 333 x 77 + 22 = ? X 11</a:t>
            </a:r>
          </a:p>
          <a:p>
            <a:pPr marL="342900" indent="-342900">
              <a:buAutoNum type="alphaLcPeriod"/>
            </a:pPr>
            <a:r>
              <a:rPr lang="en-US" sz="1600" dirty="0"/>
              <a:t>435570</a:t>
            </a:r>
          </a:p>
          <a:p>
            <a:pPr marL="342900" indent="-342900">
              <a:buAutoNum type="alphaLcPeriod"/>
            </a:pPr>
            <a:r>
              <a:rPr lang="en-US" sz="1600" dirty="0"/>
              <a:t>454127</a:t>
            </a:r>
          </a:p>
          <a:p>
            <a:pPr marL="342900" indent="-342900">
              <a:buAutoNum type="alphaLcPeriod"/>
            </a:pPr>
            <a:r>
              <a:rPr lang="en-US" sz="1600" dirty="0"/>
              <a:t>527240</a:t>
            </a:r>
          </a:p>
          <a:p>
            <a:pPr marL="342900" indent="-342900">
              <a:buAutoNum type="alphaLcPeriod"/>
            </a:pPr>
            <a:r>
              <a:rPr lang="en-US" sz="1600" dirty="0"/>
              <a:t>366531</a:t>
            </a:r>
          </a:p>
          <a:p>
            <a:endParaRPr lang="en-US" sz="1600" dirty="0"/>
          </a:p>
          <a:p>
            <a:pPr marL="342900" indent="-342900">
              <a:buAutoNum type="alphaLcPeriod"/>
            </a:pPr>
            <a:endParaRPr lang="en-US" sz="1600" dirty="0"/>
          </a:p>
          <a:p>
            <a:pPr marL="342900" indent="-342900">
              <a:buAutoNum type="alphaLcPeriod"/>
            </a:pPr>
            <a:endParaRPr lang="en-US" sz="1600" dirty="0"/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123DC-115D-42F2-818A-D9EAE3C1008E}"/>
              </a:ext>
            </a:extLst>
          </p:cNvPr>
          <p:cNvSpPr txBox="1"/>
          <p:nvPr/>
        </p:nvSpPr>
        <p:spPr>
          <a:xfrm>
            <a:off x="1619672" y="2674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CCE3E"/>
                </a:solidFill>
              </a:rPr>
              <a:t>SIMPLIFY</a:t>
            </a:r>
            <a:endParaRPr lang="en-IN" b="1" dirty="0">
              <a:solidFill>
                <a:srgbClr val="7CC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9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BCA06-3383-40A4-9457-4E8F905C21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1640" y="915566"/>
            <a:ext cx="6912768" cy="4515966"/>
          </a:xfrm>
        </p:spPr>
        <p:txBody>
          <a:bodyPr/>
          <a:lstStyle/>
          <a:p>
            <a:r>
              <a:rPr lang="en-US" sz="1600" dirty="0"/>
              <a:t>2387 – 123 + 980 = ? – 145 + 945</a:t>
            </a:r>
          </a:p>
          <a:p>
            <a:pPr marL="342900" indent="-342900">
              <a:buAutoNum type="alphaLcPeriod"/>
            </a:pPr>
            <a:r>
              <a:rPr lang="en-US" sz="1600" dirty="0"/>
              <a:t>2244</a:t>
            </a:r>
          </a:p>
          <a:p>
            <a:pPr marL="342900" indent="-342900">
              <a:buAutoNum type="alphaLcPeriod"/>
            </a:pPr>
            <a:r>
              <a:rPr lang="en-US" sz="1600" dirty="0"/>
              <a:t>2355</a:t>
            </a:r>
          </a:p>
          <a:p>
            <a:pPr marL="342900" indent="-342900">
              <a:buAutoNum type="alphaLcPeriod"/>
            </a:pPr>
            <a:r>
              <a:rPr lang="en-US" sz="1600" dirty="0"/>
              <a:t>2434</a:t>
            </a:r>
          </a:p>
          <a:p>
            <a:pPr marL="342900" indent="-342900">
              <a:buAutoNum type="alphaLcPeriod"/>
            </a:pPr>
            <a:r>
              <a:rPr lang="en-US" sz="1600" dirty="0"/>
              <a:t>2444</a:t>
            </a:r>
          </a:p>
          <a:p>
            <a:pPr marL="342900" indent="-342900">
              <a:buAutoNum type="alphaLcPeriod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135% of 342 – 342% of 15.3</a:t>
            </a:r>
          </a:p>
          <a:p>
            <a:pPr marL="342900" indent="-342900">
              <a:buAutoNum type="alphaLcPeriod"/>
            </a:pPr>
            <a:r>
              <a:rPr lang="en-US" sz="1600" dirty="0"/>
              <a:t>411.13</a:t>
            </a:r>
          </a:p>
          <a:p>
            <a:pPr marL="342900" indent="-342900">
              <a:buAutoNum type="alphaLcPeriod"/>
            </a:pPr>
            <a:r>
              <a:rPr lang="en-US" sz="1600" dirty="0"/>
              <a:t>412.23</a:t>
            </a:r>
          </a:p>
          <a:p>
            <a:pPr marL="342900" indent="-342900">
              <a:buAutoNum type="alphaLcPeriod"/>
            </a:pPr>
            <a:r>
              <a:rPr lang="en-US" sz="1600" dirty="0"/>
              <a:t>414.43</a:t>
            </a:r>
          </a:p>
          <a:p>
            <a:pPr marL="342900" indent="-342900">
              <a:buAutoNum type="alphaLcPeriod"/>
            </a:pPr>
            <a:r>
              <a:rPr lang="en-US" sz="1600" dirty="0"/>
              <a:t>415.53</a:t>
            </a:r>
          </a:p>
          <a:p>
            <a:pPr marL="342900" indent="-342900">
              <a:buAutoNum type="alphaLcPeriod"/>
            </a:pPr>
            <a:endParaRPr lang="en-US" sz="1600" dirty="0"/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123DC-115D-42F2-818A-D9EAE3C1008E}"/>
              </a:ext>
            </a:extLst>
          </p:cNvPr>
          <p:cNvSpPr txBox="1"/>
          <p:nvPr/>
        </p:nvSpPr>
        <p:spPr>
          <a:xfrm>
            <a:off x="1619672" y="26749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CCE3E"/>
                </a:solidFill>
              </a:rPr>
              <a:t>SIMPLIFY</a:t>
            </a:r>
            <a:endParaRPr lang="en-IN" b="1" dirty="0">
              <a:solidFill>
                <a:srgbClr val="7CC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0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1906</Words>
  <Application>Microsoft Office PowerPoint</Application>
  <PresentationFormat>On-screen Show (16:9)</PresentationFormat>
  <Paragraphs>323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맑은 고딕</vt:lpstr>
      <vt:lpstr>Algerian</vt:lpstr>
      <vt:lpstr>Arial</vt:lpstr>
      <vt:lpstr>Arial</vt:lpstr>
      <vt:lpstr>Bodoni MT</vt:lpstr>
      <vt:lpstr>Calibri</vt:lpstr>
      <vt:lpstr>Symbol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EVALUATION PATTERN</vt:lpstr>
      <vt:lpstr>REFERNCE BOOKS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DIVISIBILITY RULES</vt:lpstr>
      <vt:lpstr>IMPORTANT FORMULAS &amp; STRATEGIES  - NUMBERS </vt:lpstr>
      <vt:lpstr>HCF &amp; LCM – RAPID INFORMATION LIST</vt:lpstr>
      <vt:lpstr>HCF &amp; LCM OF FRACTIONS</vt:lpstr>
      <vt:lpstr>FEW REMAINDER CONCEPTS</vt:lpstr>
      <vt:lpstr>FACTORS &amp; MULTIPLES</vt:lpstr>
      <vt:lpstr>FACTORS</vt:lpstr>
      <vt:lpstr>PowerPoint Presentation</vt:lpstr>
      <vt:lpstr>TRAILING ZEROES</vt:lpstr>
      <vt:lpstr>PowerPoint Presentation</vt:lpstr>
      <vt:lpstr>LAST DIGIT</vt:lpstr>
      <vt:lpstr>PowerPoint Presentation</vt:lpstr>
      <vt:lpstr>LAST TWO DIGITS</vt:lpstr>
      <vt:lpstr>LAST TWO DIGITS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 SHABANA</cp:lastModifiedBy>
  <cp:revision>162</cp:revision>
  <dcterms:created xsi:type="dcterms:W3CDTF">2014-04-01T16:27:38Z</dcterms:created>
  <dcterms:modified xsi:type="dcterms:W3CDTF">2022-01-05T11:25:41Z</dcterms:modified>
</cp:coreProperties>
</file>