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5"/>
  </p:notesMasterIdLst>
  <p:sldIdLst>
    <p:sldId id="256" r:id="rId3"/>
    <p:sldId id="257" r:id="rId4"/>
    <p:sldId id="313" r:id="rId5"/>
    <p:sldId id="315" r:id="rId6"/>
    <p:sldId id="312" r:id="rId7"/>
    <p:sldId id="259" r:id="rId8"/>
    <p:sldId id="316" r:id="rId9"/>
    <p:sldId id="295" r:id="rId10"/>
    <p:sldId id="297" r:id="rId11"/>
    <p:sldId id="317" r:id="rId12"/>
    <p:sldId id="318" r:id="rId13"/>
    <p:sldId id="306" r:id="rId14"/>
    <p:sldId id="320" r:id="rId15"/>
    <p:sldId id="321" r:id="rId16"/>
    <p:sldId id="322" r:id="rId17"/>
    <p:sldId id="323" r:id="rId18"/>
    <p:sldId id="324" r:id="rId19"/>
    <p:sldId id="325" r:id="rId20"/>
    <p:sldId id="326" r:id="rId21"/>
    <p:sldId id="327" r:id="rId22"/>
    <p:sldId id="328" r:id="rId23"/>
    <p:sldId id="329" r:id="rId24"/>
    <p:sldId id="301" r:id="rId25"/>
    <p:sldId id="303" r:id="rId26"/>
    <p:sldId id="310" r:id="rId27"/>
    <p:sldId id="330" r:id="rId28"/>
    <p:sldId id="331" r:id="rId29"/>
    <p:sldId id="332" r:id="rId30"/>
    <p:sldId id="333" r:id="rId31"/>
    <p:sldId id="334" r:id="rId32"/>
    <p:sldId id="335" r:id="rId33"/>
    <p:sldId id="336"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24A"/>
    <a:srgbClr val="7CCE3E"/>
    <a:srgbClr val="1C64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57B27-7152-4BF8-A1BC-158B04F28FED}" type="datetimeFigureOut">
              <a:rPr lang="en-IN" smtClean="0"/>
              <a:pPr/>
              <a:t>21-06-2021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50E1D-E3FC-4757-AF60-B69F33233D9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6/21/2021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614141"/>
            <a:ext cx="4860030" cy="1815882"/>
          </a:xfrm>
          <a:prstGeom prst="rect">
            <a:avLst/>
          </a:prstGeom>
          <a:noFill/>
        </p:spPr>
        <p:txBody>
          <a:bodyPr wrap="square">
            <a:spAutoFit/>
          </a:bodyPr>
          <a:lstStyle/>
          <a:p>
            <a:pPr algn="r" fontAlgn="auto">
              <a:spcBef>
                <a:spcPts val="0"/>
              </a:spcBef>
              <a:spcAft>
                <a:spcPts val="0"/>
              </a:spcAft>
              <a:defRPr/>
            </a:pPr>
            <a:r>
              <a:rPr kumimoji="0" lang="en-US" altLang="ko-KR" sz="3200" b="1" dirty="0">
                <a:solidFill>
                  <a:srgbClr val="0070C0"/>
                </a:solidFill>
                <a:latin typeface="+mj-lt"/>
                <a:cs typeface="Arial" pitchFamily="34" charset="0"/>
              </a:rPr>
              <a:t>WELCOME ALL</a:t>
            </a: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endParaRPr kumimoji="0" lang="en-US" altLang="ko-KR" sz="2000" b="1" dirty="0">
              <a:solidFill>
                <a:srgbClr val="C00000"/>
              </a:solidFill>
              <a:latin typeface="+mj-lt"/>
              <a:cs typeface="Arial" pitchFamily="34" charset="0"/>
            </a:endParaRP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r>
              <a:rPr kumimoji="0" lang="en-US" altLang="ko-KR" sz="2000" b="1" dirty="0">
                <a:solidFill>
                  <a:srgbClr val="92D050"/>
                </a:solidFill>
                <a:latin typeface="+mj-lt"/>
                <a:cs typeface="Arial" pitchFamily="34" charset="0"/>
              </a:rPr>
              <a:t>SHABANA</a:t>
            </a:r>
          </a:p>
        </p:txBody>
      </p:sp>
      <p:sp>
        <p:nvSpPr>
          <p:cNvPr id="5" name="TextBox 1"/>
          <p:cNvSpPr txBox="1">
            <a:spLocks noChangeArrowheads="1"/>
          </p:cNvSpPr>
          <p:nvPr/>
        </p:nvSpPr>
        <p:spPr bwMode="auto">
          <a:xfrm>
            <a:off x="3923928" y="915566"/>
            <a:ext cx="4860032" cy="1446550"/>
          </a:xfrm>
          <a:prstGeom prst="rect">
            <a:avLst/>
          </a:prstGeom>
          <a:noFill/>
          <a:ln w="9525">
            <a:noFill/>
            <a:miter lim="800000"/>
            <a:headEnd/>
            <a:tailEnd/>
          </a:ln>
        </p:spPr>
        <p:txBody>
          <a:bodyPr wrap="square">
            <a:spAutoFit/>
          </a:bodyPr>
          <a:lstStyle/>
          <a:p>
            <a:pPr algn="r"/>
            <a:r>
              <a:rPr lang="en-US" altLang="ko-KR" sz="4400" b="1" dirty="0">
                <a:solidFill>
                  <a:schemeClr val="bg1"/>
                </a:solidFill>
                <a:latin typeface="Algerian" pitchFamily="82" charset="0"/>
                <a:ea typeface="맑은 고딕" pitchFamily="50" charset="-127"/>
                <a:cs typeface="Arial" pitchFamily="34" charset="0"/>
              </a:rPr>
              <a:t>AVERAGES &amp; AGES</a:t>
            </a:r>
          </a:p>
        </p:txBody>
      </p:sp>
      <p:sp>
        <p:nvSpPr>
          <p:cNvPr id="8" name="TextBox 7"/>
          <p:cNvSpPr txBox="1"/>
          <p:nvPr/>
        </p:nvSpPr>
        <p:spPr>
          <a:xfrm rot="20284292">
            <a:off x="980131" y="2248187"/>
            <a:ext cx="792088" cy="584775"/>
          </a:xfrm>
          <a:prstGeom prst="rect">
            <a:avLst/>
          </a:prstGeom>
          <a:noFill/>
        </p:spPr>
        <p:txBody>
          <a:bodyPr wrap="square" rtlCol="0">
            <a:spAutoFit/>
          </a:bodyPr>
          <a:lstStyle/>
          <a:p>
            <a:r>
              <a:rPr lang="en-IN" sz="3200" b="1" dirty="0">
                <a:solidFill>
                  <a:schemeClr val="bg1"/>
                </a:solidFill>
              </a:rPr>
              <a:t>Æ</a:t>
            </a:r>
          </a:p>
        </p:txBody>
      </p:sp>
      <p:sp>
        <p:nvSpPr>
          <p:cNvPr id="10" name="TextBox 9"/>
          <p:cNvSpPr txBox="1"/>
          <p:nvPr/>
        </p:nvSpPr>
        <p:spPr>
          <a:xfrm rot="19844677">
            <a:off x="1610358" y="2062713"/>
            <a:ext cx="432048" cy="584775"/>
          </a:xfrm>
          <a:prstGeom prst="rect">
            <a:avLst/>
          </a:prstGeom>
          <a:noFill/>
        </p:spPr>
        <p:txBody>
          <a:bodyPr wrap="square" rtlCol="0">
            <a:spAutoFit/>
          </a:bodyPr>
          <a:lstStyle/>
          <a:p>
            <a:r>
              <a:rPr lang="en-IN" sz="3200" b="1" dirty="0">
                <a:solidFill>
                  <a:schemeClr val="bg1"/>
                </a:solidFill>
              </a:rPr>
              <a:t>Û</a:t>
            </a:r>
          </a:p>
        </p:txBody>
      </p:sp>
      <p:sp>
        <p:nvSpPr>
          <p:cNvPr id="11" name="TextBox 10"/>
          <p:cNvSpPr txBox="1"/>
          <p:nvPr/>
        </p:nvSpPr>
        <p:spPr>
          <a:xfrm rot="19659576">
            <a:off x="2084001" y="2248431"/>
            <a:ext cx="576064" cy="584775"/>
          </a:xfrm>
          <a:prstGeom prst="rect">
            <a:avLst/>
          </a:prstGeom>
          <a:noFill/>
        </p:spPr>
        <p:txBody>
          <a:bodyPr wrap="square" rtlCol="0">
            <a:spAutoFit/>
          </a:bodyPr>
          <a:lstStyle/>
          <a:p>
            <a:r>
              <a:rPr lang="en-IN" sz="3200" b="1" dirty="0">
                <a:solidFill>
                  <a:schemeClr val="bg1"/>
                </a:solidFill>
              </a:rPr>
              <a:t>þ</a:t>
            </a:r>
          </a:p>
        </p:txBody>
      </p:sp>
      <p:sp>
        <p:nvSpPr>
          <p:cNvPr id="12" name="TextBox 11"/>
          <p:cNvSpPr txBox="1"/>
          <p:nvPr/>
        </p:nvSpPr>
        <p:spPr>
          <a:xfrm rot="20369526">
            <a:off x="1524379" y="2684637"/>
            <a:ext cx="504056" cy="584775"/>
          </a:xfrm>
          <a:prstGeom prst="rect">
            <a:avLst/>
          </a:prstGeom>
          <a:noFill/>
        </p:spPr>
        <p:txBody>
          <a:bodyPr wrap="square" rtlCol="0">
            <a:spAutoFit/>
          </a:bodyPr>
          <a:lstStyle/>
          <a:p>
            <a:r>
              <a:rPr lang="en-IN" sz="3200" b="1" dirty="0">
                <a:solidFill>
                  <a:schemeClr val="bg1"/>
                </a:solidFill>
              </a:rPr>
              <a:t>Ø</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4396F9-9B1E-4B1F-8976-07EF4113B3CF}"/>
              </a:ext>
            </a:extLst>
          </p:cNvPr>
          <p:cNvSpPr>
            <a:spLocks noGrp="1"/>
          </p:cNvSpPr>
          <p:nvPr>
            <p:ph type="title"/>
          </p:nvPr>
        </p:nvSpPr>
        <p:spPr>
          <a:xfrm>
            <a:off x="683568" y="267494"/>
            <a:ext cx="7524328" cy="884466"/>
          </a:xfrm>
        </p:spPr>
        <p:txBody>
          <a:bodyPr/>
          <a:lstStyle/>
          <a:p>
            <a:r>
              <a:rPr lang="en-IN" sz="2400" b="1" dirty="0">
                <a:effectLst/>
                <a:latin typeface="+mn-lt"/>
                <a:ea typeface="Calibri" panose="020F0502020204030204" pitchFamily="34" charset="0"/>
                <a:cs typeface="Times New Roman" panose="02020603050405020304" pitchFamily="18" charset="0"/>
              </a:rPr>
              <a:t>ADDITION / REMOVAL OF ITEMS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5466BBB0-64E2-4222-B6A6-8F70FBB77142}"/>
              </a:ext>
            </a:extLst>
          </p:cNvPr>
          <p:cNvSpPr txBox="1"/>
          <p:nvPr/>
        </p:nvSpPr>
        <p:spPr>
          <a:xfrm>
            <a:off x="611560" y="843558"/>
            <a:ext cx="8424936" cy="3134961"/>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average salary of 15 teachers is Rs. 4500 per month. Three teachers left the         school and the average salary of the remaining teachers dropped by Rs. 175. Find the total salary of the teachers who left the school.</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5200	</a:t>
            </a:r>
            <a:r>
              <a:rPr lang="en-IN" dirty="0">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7400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11600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15600</a:t>
            </a:r>
          </a:p>
          <a:p>
            <a:pPr marL="342900" lvl="0" indent="-342900">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062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4396F9-9B1E-4B1F-8976-07EF4113B3CF}"/>
              </a:ext>
            </a:extLst>
          </p:cNvPr>
          <p:cNvSpPr>
            <a:spLocks noGrp="1"/>
          </p:cNvSpPr>
          <p:nvPr>
            <p:ph type="title"/>
          </p:nvPr>
        </p:nvSpPr>
        <p:spPr>
          <a:xfrm>
            <a:off x="683568" y="267494"/>
            <a:ext cx="7524328" cy="884466"/>
          </a:xfrm>
        </p:spPr>
        <p:txBody>
          <a:bodyPr/>
          <a:lstStyle/>
          <a:p>
            <a:r>
              <a:rPr lang="en-IN" sz="2400" b="1" dirty="0">
                <a:effectLst/>
                <a:latin typeface="+mn-lt"/>
                <a:ea typeface="Calibri" panose="020F0502020204030204" pitchFamily="34" charset="0"/>
                <a:cs typeface="Times New Roman" panose="02020603050405020304" pitchFamily="18" charset="0"/>
              </a:rPr>
              <a:t>ADDITION / REMOVAL OF ITEMS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5466BBB0-64E2-4222-B6A6-8F70FBB77142}"/>
              </a:ext>
            </a:extLst>
          </p:cNvPr>
          <p:cNvSpPr txBox="1"/>
          <p:nvPr/>
        </p:nvSpPr>
        <p:spPr>
          <a:xfrm>
            <a:off x="611560" y="843558"/>
            <a:ext cx="8424936" cy="3134961"/>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50 boys in a class. Their average weight is 45 kg. When one boy leaves the class, the average reduces by 100 grams. Find the weight of the boy who left the       class.</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45.8 kg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46.8 kg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48.9 kg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NOTA</a:t>
            </a:r>
          </a:p>
          <a:p>
            <a:pPr marL="342900" lvl="0" indent="-342900">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39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55576" y="175116"/>
            <a:ext cx="8316416" cy="884466"/>
          </a:xfrm>
        </p:spPr>
        <p:txBody>
          <a:bodyPr/>
          <a:lstStyle/>
          <a:p>
            <a:r>
              <a:rPr lang="en-IN" sz="2400" b="1" dirty="0">
                <a:effectLst/>
                <a:latin typeface="+mn-lt"/>
                <a:ea typeface="Calibri" panose="020F0502020204030204" pitchFamily="34" charset="0"/>
                <a:cs typeface="Times New Roman" panose="02020603050405020304" pitchFamily="18" charset="0"/>
              </a:rPr>
              <a:t>REPLACEMENT OF ITEMS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4" name="AutoShape 9">
            <a:extLst>
              <a:ext uri="{FF2B5EF4-FFF2-40B4-BE49-F238E27FC236}">
                <a16:creationId xmlns:a16="http://schemas.microsoft.com/office/drawing/2014/main" id="{A8873BE9-7D3C-4DB2-8868-F75E321F2596}"/>
              </a:ext>
            </a:extLst>
          </p:cNvPr>
          <p:cNvSpPr>
            <a:spLocks noChangeArrowheads="1"/>
          </p:cNvSpPr>
          <p:nvPr/>
        </p:nvSpPr>
        <p:spPr bwMode="auto">
          <a:xfrm>
            <a:off x="899592" y="915566"/>
            <a:ext cx="7200800" cy="1368152"/>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For N items in a group, </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Sum of new items added – Sum of new items removed = +/-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Nx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59628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55576" y="175116"/>
            <a:ext cx="8316416" cy="884466"/>
          </a:xfrm>
        </p:spPr>
        <p:txBody>
          <a:bodyPr/>
          <a:lstStyle/>
          <a:p>
            <a:r>
              <a:rPr lang="en-IN" sz="2400" b="1" dirty="0">
                <a:effectLst/>
                <a:latin typeface="+mn-lt"/>
                <a:ea typeface="Calibri" panose="020F0502020204030204" pitchFamily="34" charset="0"/>
                <a:cs typeface="Times New Roman" panose="02020603050405020304" pitchFamily="18" charset="0"/>
              </a:rPr>
              <a:t>REPLACEMENT OF ITEMS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5" name="TextBox 4">
            <a:extLst>
              <a:ext uri="{FF2B5EF4-FFF2-40B4-BE49-F238E27FC236}">
                <a16:creationId xmlns:a16="http://schemas.microsoft.com/office/drawing/2014/main" id="{78098642-A764-4A89-BAAB-2C5CB75DD5A6}"/>
              </a:ext>
            </a:extLst>
          </p:cNvPr>
          <p:cNvSpPr txBox="1"/>
          <p:nvPr/>
        </p:nvSpPr>
        <p:spPr>
          <a:xfrm>
            <a:off x="755576" y="771550"/>
            <a:ext cx="8316416" cy="2369623"/>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a man weighing 80 kg is replaced by another man in a group of five persons, the average weight decreases by 3 kg. What is the weight of new man?</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62 kg	</a:t>
            </a:r>
            <a:r>
              <a:rPr lang="en-IN" dirty="0">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63 kg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64 kg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65 kg</a:t>
            </a:r>
          </a:p>
        </p:txBody>
      </p:sp>
    </p:spTree>
    <p:extLst>
      <p:ext uri="{BB962C8B-B14F-4D97-AF65-F5344CB8AC3E}">
        <p14:creationId xmlns:p14="http://schemas.microsoft.com/office/powerpoint/2010/main" val="184683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55576" y="175116"/>
            <a:ext cx="8316416" cy="884466"/>
          </a:xfrm>
        </p:spPr>
        <p:txBody>
          <a:bodyPr/>
          <a:lstStyle/>
          <a:p>
            <a:r>
              <a:rPr lang="en-IN" sz="2400" b="1" dirty="0">
                <a:effectLst/>
                <a:latin typeface="+mn-lt"/>
                <a:ea typeface="Calibri" panose="020F0502020204030204" pitchFamily="34" charset="0"/>
                <a:cs typeface="Times New Roman" panose="02020603050405020304" pitchFamily="18" charset="0"/>
              </a:rPr>
              <a:t>REPLACEMENT OF ITEMS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6" name="TextBox 5">
            <a:extLst>
              <a:ext uri="{FF2B5EF4-FFF2-40B4-BE49-F238E27FC236}">
                <a16:creationId xmlns:a16="http://schemas.microsoft.com/office/drawing/2014/main" id="{F0856462-B128-4D1C-9C28-58AEF3A7AE20}"/>
              </a:ext>
            </a:extLst>
          </p:cNvPr>
          <p:cNvSpPr txBox="1"/>
          <p:nvPr/>
        </p:nvSpPr>
        <p:spPr>
          <a:xfrm>
            <a:off x="755576" y="771550"/>
            <a:ext cx="8208912" cy="2688172"/>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average weight of 15 students in a class is increased by 1.5 kg when one of the students weighing 40 kg is replaced by a new student. Find the weight of the new student.</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62.5 kg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63.5 kg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64.5 kg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65.5 kg</a:t>
            </a:r>
          </a:p>
        </p:txBody>
      </p:sp>
    </p:spTree>
    <p:extLst>
      <p:ext uri="{BB962C8B-B14F-4D97-AF65-F5344CB8AC3E}">
        <p14:creationId xmlns:p14="http://schemas.microsoft.com/office/powerpoint/2010/main" val="179953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55576" y="175116"/>
            <a:ext cx="8316416" cy="884466"/>
          </a:xfrm>
        </p:spPr>
        <p:txBody>
          <a:bodyPr/>
          <a:lstStyle/>
          <a:p>
            <a:r>
              <a:rPr lang="en-IN" sz="2400" b="1" dirty="0">
                <a:effectLst/>
                <a:latin typeface="+mn-lt"/>
                <a:ea typeface="Calibri" panose="020F0502020204030204" pitchFamily="34" charset="0"/>
                <a:cs typeface="Times New Roman" panose="02020603050405020304" pitchFamily="18" charset="0"/>
              </a:rPr>
              <a:t>REPLACEMENT OF ITEMS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5" name="TextBox 4">
            <a:extLst>
              <a:ext uri="{FF2B5EF4-FFF2-40B4-BE49-F238E27FC236}">
                <a16:creationId xmlns:a16="http://schemas.microsoft.com/office/drawing/2014/main" id="{F127B6CB-1DF2-4603-9B4E-50CA03A9CF63}"/>
              </a:ext>
            </a:extLst>
          </p:cNvPr>
          <p:cNvSpPr txBox="1"/>
          <p:nvPr/>
        </p:nvSpPr>
        <p:spPr>
          <a:xfrm>
            <a:off x="755576" y="699542"/>
            <a:ext cx="8316416"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average weight of 8 person's increases by 2.5 kg when a new person comes in  place of one of them weighing 65 kg. What might be the weight of the new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83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85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691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55576" y="175116"/>
            <a:ext cx="8316416" cy="884466"/>
          </a:xfrm>
        </p:spPr>
        <p:txBody>
          <a:bodyPr/>
          <a:lstStyle/>
          <a:p>
            <a:r>
              <a:rPr lang="en-IN" sz="2400" b="1" dirty="0">
                <a:effectLst/>
                <a:latin typeface="+mn-lt"/>
                <a:ea typeface="Calibri" panose="020F0502020204030204" pitchFamily="34" charset="0"/>
                <a:cs typeface="Times New Roman" panose="02020603050405020304" pitchFamily="18" charset="0"/>
              </a:rPr>
              <a:t>REPLACEMENT OF ITEMS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6" name="TextBox 5">
            <a:extLst>
              <a:ext uri="{FF2B5EF4-FFF2-40B4-BE49-F238E27FC236}">
                <a16:creationId xmlns:a16="http://schemas.microsoft.com/office/drawing/2014/main" id="{AF5BDFAD-71DB-4522-B0AD-80BDD00B0BF2}"/>
              </a:ext>
            </a:extLst>
          </p:cNvPr>
          <p:cNvSpPr txBox="1"/>
          <p:nvPr/>
        </p:nvSpPr>
        <p:spPr>
          <a:xfrm>
            <a:off x="728251" y="699542"/>
            <a:ext cx="8316416"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a person weighing 68 Kg is replaced by a new person, the average weight of 10 persons increases by 1(1/2) kg. What will be the weight of the new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83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85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98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93513" y="581345"/>
            <a:ext cx="8316416" cy="236394"/>
          </a:xfrm>
        </p:spPr>
        <p:txBody>
          <a:bodyPr/>
          <a:lstStyle/>
          <a:p>
            <a:r>
              <a:rPr lang="en-IN" sz="2400" b="1" dirty="0">
                <a:effectLst/>
                <a:latin typeface="+mn-lt"/>
                <a:ea typeface="Calibri" panose="020F0502020204030204" pitchFamily="34" charset="0"/>
                <a:cs typeface="Times New Roman" panose="02020603050405020304" pitchFamily="18" charset="0"/>
              </a:rPr>
              <a:t>AGES AND AVERAGE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5" name="TextBox 4">
            <a:extLst>
              <a:ext uri="{FF2B5EF4-FFF2-40B4-BE49-F238E27FC236}">
                <a16:creationId xmlns:a16="http://schemas.microsoft.com/office/drawing/2014/main" id="{2D57B099-5F8A-428D-ABF1-8685F12D971F}"/>
              </a:ext>
            </a:extLst>
          </p:cNvPr>
          <p:cNvSpPr txBox="1"/>
          <p:nvPr/>
        </p:nvSpPr>
        <p:spPr>
          <a:xfrm>
            <a:off x="793513" y="720906"/>
            <a:ext cx="8242983"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average age of husband, wife and their child 3 years ago was 27 years and that of wife and the child 5 years ago was 20 years. The present age of the husband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39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689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93513" y="581345"/>
            <a:ext cx="8316416" cy="236394"/>
          </a:xfrm>
        </p:spPr>
        <p:txBody>
          <a:bodyPr/>
          <a:lstStyle/>
          <a:p>
            <a:r>
              <a:rPr lang="en-IN" sz="2400" b="1">
                <a:effectLst/>
                <a:latin typeface="+mn-lt"/>
                <a:ea typeface="Calibri" panose="020F0502020204030204" pitchFamily="34" charset="0"/>
                <a:cs typeface="Times New Roman" panose="02020603050405020304" pitchFamily="18" charset="0"/>
              </a:rPr>
              <a:t>AGES AND AVERAGE</a:t>
            </a:r>
            <a:br>
              <a:rPr lang="en-IN" sz="1800">
                <a:effectLst/>
                <a:latin typeface="Calibri" panose="020F0502020204030204" pitchFamily="34" charset="0"/>
                <a:ea typeface="Calibri" panose="020F0502020204030204" pitchFamily="34" charset="0"/>
                <a:cs typeface="Times New Roman" panose="02020603050405020304" pitchFamily="18" charset="0"/>
              </a:rPr>
            </a:br>
            <a:br>
              <a:rPr lang="en-IN" sz="180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6" name="TextBox 5">
            <a:extLst>
              <a:ext uri="{FF2B5EF4-FFF2-40B4-BE49-F238E27FC236}">
                <a16:creationId xmlns:a16="http://schemas.microsoft.com/office/drawing/2014/main" id="{89F97E12-2405-46D9-95BC-E80E21E89741}"/>
              </a:ext>
            </a:extLst>
          </p:cNvPr>
          <p:cNvSpPr txBox="1"/>
          <p:nvPr/>
        </p:nvSpPr>
        <p:spPr>
          <a:xfrm>
            <a:off x="801287" y="686189"/>
            <a:ext cx="8026959"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Five years ago, the average age of P and Q was 15 years. Average age of P, Q and R today is 20 years. How old will R be after 10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29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93513" y="581345"/>
            <a:ext cx="8316416" cy="236394"/>
          </a:xfrm>
        </p:spPr>
        <p:txBody>
          <a:bodyPr/>
          <a:lstStyle/>
          <a:p>
            <a:r>
              <a:rPr lang="en-IN" sz="2400" b="1" dirty="0">
                <a:effectLst/>
                <a:latin typeface="+mn-lt"/>
                <a:ea typeface="Calibri" panose="020F0502020204030204" pitchFamily="34" charset="0"/>
                <a:cs typeface="Times New Roman" panose="02020603050405020304" pitchFamily="18" charset="0"/>
              </a:rPr>
              <a:t>AGES AND RATIO</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5" name="TextBox 4">
            <a:extLst>
              <a:ext uri="{FF2B5EF4-FFF2-40B4-BE49-F238E27FC236}">
                <a16:creationId xmlns:a16="http://schemas.microsoft.com/office/drawing/2014/main" id="{C574210A-4BF4-49FD-B671-433699AA0412}"/>
              </a:ext>
            </a:extLst>
          </p:cNvPr>
          <p:cNvSpPr txBox="1"/>
          <p:nvPr/>
        </p:nvSpPr>
        <p:spPr>
          <a:xfrm>
            <a:off x="782270" y="672012"/>
            <a:ext cx="8254226"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present age of Mr. Sanyal is 3 times the age of his son. Six years hence the ratio of their ages will be 5:2 respectively. What is the present age of Mr. Sanyal?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58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256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6512" y="1520229"/>
            <a:ext cx="8640960" cy="2995737"/>
          </a:xfrm>
        </p:spPr>
        <p:txBody>
          <a:bodyPr/>
          <a:lstStyle/>
          <a:p>
            <a:pPr>
              <a:buFont typeface="Wingdings" pitchFamily="2" charset="2"/>
              <a:buChar char="Ø"/>
            </a:pPr>
            <a:r>
              <a:rPr lang="en-IN" sz="2000" dirty="0"/>
              <a:t>BASIC NOTATIONS</a:t>
            </a:r>
          </a:p>
          <a:p>
            <a:pPr>
              <a:buFont typeface="Wingdings" pitchFamily="2" charset="2"/>
              <a:buChar char="Ø"/>
            </a:pPr>
            <a:r>
              <a:rPr lang="en-IN" sz="2000" dirty="0"/>
              <a:t>ADD / REMOVE - ITEMS</a:t>
            </a:r>
          </a:p>
          <a:p>
            <a:pPr>
              <a:buFont typeface="Wingdings" pitchFamily="2" charset="2"/>
              <a:buChar char="Ø"/>
            </a:pPr>
            <a:r>
              <a:rPr lang="en-IN" sz="2000" dirty="0"/>
              <a:t>REPLACEMENT</a:t>
            </a:r>
          </a:p>
          <a:p>
            <a:pPr>
              <a:buFont typeface="Wingdings" pitchFamily="2" charset="2"/>
              <a:buChar char="Ø"/>
            </a:pPr>
            <a:r>
              <a:rPr lang="en-IN" sz="2000" dirty="0"/>
              <a:t>AVERAGES WITH AGES</a:t>
            </a:r>
          </a:p>
          <a:p>
            <a:pPr>
              <a:buFont typeface="Wingdings" pitchFamily="2" charset="2"/>
              <a:buChar char="Ø"/>
            </a:pPr>
            <a:r>
              <a:rPr lang="en-IN" sz="2000" dirty="0"/>
              <a:t>AGES WITH RATIOS</a:t>
            </a:r>
          </a:p>
          <a:p>
            <a:pPr>
              <a:buFont typeface="Wingdings" pitchFamily="2" charset="2"/>
              <a:buChar char="Ø"/>
            </a:pPr>
            <a:r>
              <a:rPr lang="en-IN" sz="2000" dirty="0"/>
              <a:t>FRAMING EQUATION WITH YEARS</a:t>
            </a:r>
          </a:p>
          <a:p>
            <a:endParaRPr lang="en-IN" sz="2000" dirty="0"/>
          </a:p>
          <a:p>
            <a:endParaRPr lang="en-IN" sz="2000" dirty="0"/>
          </a:p>
          <a:p>
            <a:endParaRPr lang="en-IN" sz="2000" dirty="0"/>
          </a:p>
          <a:p>
            <a:r>
              <a:rPr lang="en-IN" sz="2000" dirty="0"/>
              <a:t> </a:t>
            </a:r>
            <a:endParaRPr lang="en-IN" sz="2000" b="1" dirty="0"/>
          </a:p>
        </p:txBody>
      </p:sp>
      <p:sp>
        <p:nvSpPr>
          <p:cNvPr id="3" name="Title 2"/>
          <p:cNvSpPr>
            <a:spLocks noGrp="1"/>
          </p:cNvSpPr>
          <p:nvPr>
            <p:ph type="title"/>
          </p:nvPr>
        </p:nvSpPr>
        <p:spPr>
          <a:xfrm>
            <a:off x="180528" y="0"/>
            <a:ext cx="9144000" cy="884466"/>
          </a:xfrm>
        </p:spPr>
        <p:txBody>
          <a:bodyPr/>
          <a:lstStyle/>
          <a:p>
            <a:r>
              <a:rPr lang="en-US" dirty="0"/>
              <a:t>TOPICS</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793513" y="581345"/>
            <a:ext cx="8316416" cy="236394"/>
          </a:xfrm>
        </p:spPr>
        <p:txBody>
          <a:bodyPr/>
          <a:lstStyle/>
          <a:p>
            <a:r>
              <a:rPr lang="en-IN" sz="2400" b="1" dirty="0">
                <a:effectLst/>
                <a:latin typeface="+mn-lt"/>
                <a:ea typeface="Calibri" panose="020F0502020204030204" pitchFamily="34" charset="0"/>
                <a:cs typeface="Times New Roman" panose="02020603050405020304" pitchFamily="18" charset="0"/>
              </a:rPr>
              <a:t>AGES AND RATIO</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6" name="TextBox 5">
            <a:extLst>
              <a:ext uri="{FF2B5EF4-FFF2-40B4-BE49-F238E27FC236}">
                <a16:creationId xmlns:a16="http://schemas.microsoft.com/office/drawing/2014/main" id="{28153F60-CED4-4C66-B7E0-19CE5C1593CB}"/>
              </a:ext>
            </a:extLst>
          </p:cNvPr>
          <p:cNvSpPr txBox="1"/>
          <p:nvPr/>
        </p:nvSpPr>
        <p:spPr>
          <a:xfrm>
            <a:off x="796008" y="699542"/>
            <a:ext cx="8098967"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Six years ago Jose was twice as old as Joseph. The ratio of their present age is 9:5 respectively, what is the difference between their present ages?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9449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812241" y="771550"/>
            <a:ext cx="8316416" cy="236394"/>
          </a:xfrm>
        </p:spPr>
        <p:txBody>
          <a:bodyPr/>
          <a:lstStyle/>
          <a:p>
            <a:r>
              <a:rPr lang="en-IN" sz="2400" b="1" dirty="0">
                <a:effectLst/>
                <a:latin typeface="+mn-lt"/>
                <a:ea typeface="Calibri" panose="020F0502020204030204" pitchFamily="34" charset="0"/>
                <a:cs typeface="Times New Roman" panose="02020603050405020304" pitchFamily="18" charset="0"/>
              </a:rPr>
              <a:t>COMPARISON OF AGES</a:t>
            </a:r>
            <a:br>
              <a:rPr lang="en-IN" sz="2400" dirty="0">
                <a:effectLst/>
                <a:latin typeface="+mn-lt"/>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5" name="TextBox 4">
            <a:extLst>
              <a:ext uri="{FF2B5EF4-FFF2-40B4-BE49-F238E27FC236}">
                <a16:creationId xmlns:a16="http://schemas.microsoft.com/office/drawing/2014/main" id="{096F7560-3D25-476B-9E19-E4A7280F028A}"/>
              </a:ext>
            </a:extLst>
          </p:cNvPr>
          <p:cNvSpPr txBox="1"/>
          <p:nvPr/>
        </p:nvSpPr>
        <p:spPr>
          <a:xfrm>
            <a:off x="899592" y="699542"/>
            <a:ext cx="7992888"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age 6 years back was half of the total of B and C’s present ages. If C is 2 years older than B, what is A’s age at present?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CBD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98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12D-9184-4599-A86D-073760D1E737}"/>
              </a:ext>
            </a:extLst>
          </p:cNvPr>
          <p:cNvSpPr>
            <a:spLocks noGrp="1"/>
          </p:cNvSpPr>
          <p:nvPr>
            <p:ph type="title"/>
          </p:nvPr>
        </p:nvSpPr>
        <p:spPr>
          <a:xfrm>
            <a:off x="812241" y="771550"/>
            <a:ext cx="8316416" cy="236394"/>
          </a:xfrm>
        </p:spPr>
        <p:txBody>
          <a:bodyPr/>
          <a:lstStyle/>
          <a:p>
            <a:r>
              <a:rPr lang="en-IN" sz="2400" b="1" dirty="0">
                <a:effectLst/>
                <a:latin typeface="+mn-lt"/>
                <a:ea typeface="Calibri" panose="020F0502020204030204" pitchFamily="34" charset="0"/>
                <a:cs typeface="Times New Roman" panose="02020603050405020304" pitchFamily="18" charset="0"/>
              </a:rPr>
              <a:t>COMPARISON OF AGES</a:t>
            </a:r>
            <a:br>
              <a:rPr lang="en-IN" sz="2400" dirty="0">
                <a:effectLst/>
                <a:latin typeface="+mn-lt"/>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75C24A"/>
              </a:solidFill>
              <a:latin typeface="+mj-lt"/>
            </a:endParaRPr>
          </a:p>
        </p:txBody>
      </p:sp>
      <p:sp>
        <p:nvSpPr>
          <p:cNvPr id="6" name="TextBox 5">
            <a:extLst>
              <a:ext uri="{FF2B5EF4-FFF2-40B4-BE49-F238E27FC236}">
                <a16:creationId xmlns:a16="http://schemas.microsoft.com/office/drawing/2014/main" id="{EBE260DE-E8CB-4A39-9D5A-0763311155CA}"/>
              </a:ext>
            </a:extLst>
          </p:cNvPr>
          <p:cNvSpPr txBox="1"/>
          <p:nvPr/>
        </p:nvSpPr>
        <p:spPr>
          <a:xfrm>
            <a:off x="899592" y="843558"/>
            <a:ext cx="7992888" cy="2241383"/>
          </a:xfrm>
          <a:prstGeom prst="rect">
            <a:avLst/>
          </a:prstGeom>
          <a:noFill/>
        </p:spPr>
        <p:txBody>
          <a:bodyPr wrap="square">
            <a:spAutoFit/>
          </a:bodyPr>
          <a:lstStyle/>
          <a:p>
            <a:pPr marL="342900" lvl="0" indent="-342900">
              <a:lnSpc>
                <a:spcPct val="115000"/>
              </a:lnSpc>
              <a:spcAft>
                <a:spcPts val="5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10 years, A will be twice as old as B was 10 years ago. If A is now 9 years older than B, then present age of B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 years	      </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 years</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39 years</a:t>
            </a:r>
          </a:p>
          <a:p>
            <a:pPr marL="800100" indent="-342900">
              <a:lnSpc>
                <a:spcPct val="115000"/>
              </a:lnSpc>
              <a:spcAft>
                <a:spcPts val="5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80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33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84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4" name="TextBox 3">
            <a:extLst>
              <a:ext uri="{FF2B5EF4-FFF2-40B4-BE49-F238E27FC236}">
                <a16:creationId xmlns:a16="http://schemas.microsoft.com/office/drawing/2014/main" id="{DC69CE0F-78D3-4356-AE12-C3DB175C4576}"/>
              </a:ext>
            </a:extLst>
          </p:cNvPr>
          <p:cNvSpPr txBox="1"/>
          <p:nvPr/>
        </p:nvSpPr>
        <p:spPr>
          <a:xfrm>
            <a:off x="265559" y="1203598"/>
            <a:ext cx="8856984" cy="2369623"/>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average of 9 numbers is 30. The average of first 5 numbers is 25 and that of the last 3 numbers is 35. What is the 6th number?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 		</a:t>
            </a:r>
          </a:p>
          <a:p>
            <a:pPr marL="800100" indent="-342900">
              <a:lnSpc>
                <a:spcPct val="115000"/>
              </a:lnSpc>
              <a:spcAft>
                <a:spcPts val="10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			</a:t>
            </a:r>
          </a:p>
          <a:p>
            <a:pPr marL="800100" indent="-342900">
              <a:lnSpc>
                <a:spcPct val="115000"/>
              </a:lnSpc>
              <a:spcAft>
                <a:spcPts val="10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 			</a:t>
            </a:r>
          </a:p>
          <a:p>
            <a:pPr marL="800100" indent="-342900">
              <a:lnSpc>
                <a:spcPct val="115000"/>
              </a:lnSpc>
              <a:spcAft>
                <a:spcPts val="10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7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5" name="TextBox 4">
            <a:extLst>
              <a:ext uri="{FF2B5EF4-FFF2-40B4-BE49-F238E27FC236}">
                <a16:creationId xmlns:a16="http://schemas.microsoft.com/office/drawing/2014/main" id="{8EA80C3F-EE25-4DE2-8F9C-EA10076C7C61}"/>
              </a:ext>
            </a:extLst>
          </p:cNvPr>
          <p:cNvSpPr txBox="1"/>
          <p:nvPr/>
        </p:nvSpPr>
        <p:spPr>
          <a:xfrm>
            <a:off x="107504" y="1198696"/>
            <a:ext cx="8928992" cy="2430217"/>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 age of a father and his two sons is 27 years. Five years ago, 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average age of the two sons was 12 years. If the difference between the ages of the two sons is 4 years, then the present age of the father is: </a:t>
            </a:r>
          </a:p>
          <a:p>
            <a:pPr marL="3429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34 years 		</a:t>
            </a:r>
          </a:p>
          <a:p>
            <a:pPr marL="3429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47 years 		</a:t>
            </a:r>
          </a:p>
          <a:p>
            <a:pPr marL="3429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64 years 		</a:t>
            </a:r>
          </a:p>
          <a:p>
            <a:pPr marL="3429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 years </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49805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6" name="TextBox 5">
            <a:extLst>
              <a:ext uri="{FF2B5EF4-FFF2-40B4-BE49-F238E27FC236}">
                <a16:creationId xmlns:a16="http://schemas.microsoft.com/office/drawing/2014/main" id="{06239223-5D63-446D-9035-667FBF6AFA1F}"/>
              </a:ext>
            </a:extLst>
          </p:cNvPr>
          <p:cNvSpPr txBox="1"/>
          <p:nvPr/>
        </p:nvSpPr>
        <p:spPr>
          <a:xfrm>
            <a:off x="53752" y="1203598"/>
            <a:ext cx="9036496" cy="2111668"/>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average of first three numbers is the double of the fourth number. If the average of all  the four numbers is 12, what will be the value of fourth number?</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6(5/7)		</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7(6/7)</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6(6/7)</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7(5/7)</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2266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5" name="TextBox 4">
            <a:extLst>
              <a:ext uri="{FF2B5EF4-FFF2-40B4-BE49-F238E27FC236}">
                <a16:creationId xmlns:a16="http://schemas.microsoft.com/office/drawing/2014/main" id="{8C27C4D1-4F1D-4FF3-9A81-68426E3FB61A}"/>
              </a:ext>
            </a:extLst>
          </p:cNvPr>
          <p:cNvSpPr txBox="1"/>
          <p:nvPr/>
        </p:nvSpPr>
        <p:spPr>
          <a:xfrm>
            <a:off x="-36512" y="1203598"/>
            <a:ext cx="9144000" cy="1983428"/>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average age of 12 children is 20 years. If the age of one more child is added, the average decreases by 1. What is the age of the child added later?</a:t>
            </a:r>
            <a:b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7 years		</a:t>
            </a:r>
          </a:p>
          <a:p>
            <a:pPr lvl="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  8 years	</a:t>
            </a:r>
          </a:p>
          <a:p>
            <a:pPr lvl="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  9 years		</a:t>
            </a:r>
          </a:p>
          <a:p>
            <a:pPr lvl="0">
              <a:lnSpc>
                <a:spcPct val="115000"/>
              </a:lnSpc>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  CBD</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99736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6" name="TextBox 5">
            <a:extLst>
              <a:ext uri="{FF2B5EF4-FFF2-40B4-BE49-F238E27FC236}">
                <a16:creationId xmlns:a16="http://schemas.microsoft.com/office/drawing/2014/main" id="{17B27712-84A7-4E17-9A6A-6ED1792EB866}"/>
              </a:ext>
            </a:extLst>
          </p:cNvPr>
          <p:cNvSpPr txBox="1"/>
          <p:nvPr/>
        </p:nvSpPr>
        <p:spPr>
          <a:xfrm>
            <a:off x="35496" y="1183928"/>
            <a:ext cx="9108504" cy="1983428"/>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said to B “I am twice as old as you were when I was as old you are now.” Sum of their ages is 42. Find their present ages.</a:t>
            </a:r>
            <a:endParaRPr lang="en-IN" sz="2000" dirty="0">
              <a:solidFill>
                <a:srgbClr val="000000"/>
              </a:solidFill>
              <a:effectLst/>
              <a:latin typeface="Times New Roman" panose="02020603050405020304" pitchFamily="18" charset="0"/>
              <a:ea typeface="Calibri" panose="020F0502020204030204" pitchFamily="34" charset="0"/>
            </a:endParaRPr>
          </a:p>
          <a:p>
            <a:pPr marL="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12, 20               	</a:t>
            </a:r>
          </a:p>
          <a:p>
            <a:pPr marL="800100" indent="-342900">
              <a:lnSpc>
                <a:spcPct val="115000"/>
              </a:lnSpc>
              <a:buAutoNum type="alphaLcPeriod" startAt="2"/>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18, 24                	</a:t>
            </a:r>
          </a:p>
          <a:p>
            <a:pPr marL="800100" indent="-342900">
              <a:lnSpc>
                <a:spcPct val="115000"/>
              </a:lnSpc>
              <a:buAutoNum type="alphaLcPeriod" startAt="2"/>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16, 26                	</a:t>
            </a:r>
          </a:p>
          <a:p>
            <a:pPr marL="800100" indent="-342900">
              <a:lnSpc>
                <a:spcPct val="115000"/>
              </a:lnSpc>
              <a:buAutoNum type="alphaLcPeriod" startAt="2"/>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17, 25</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0368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1</a:t>
            </a:r>
          </a:p>
        </p:txBody>
      </p:sp>
      <p:sp>
        <p:nvSpPr>
          <p:cNvPr id="10" name="TextBox 9"/>
          <p:cNvSpPr txBox="1"/>
          <p:nvPr/>
        </p:nvSpPr>
        <p:spPr>
          <a:xfrm>
            <a:off x="755576" y="267494"/>
            <a:ext cx="8388424" cy="461665"/>
          </a:xfrm>
          <a:prstGeom prst="rect">
            <a:avLst/>
          </a:prstGeom>
          <a:noFill/>
        </p:spPr>
        <p:txBody>
          <a:bodyPr wrap="square" rtlCol="0">
            <a:spAutoFit/>
          </a:bodyPr>
          <a:lstStyle/>
          <a:p>
            <a:r>
              <a:rPr lang="en-US" sz="2400" b="1" dirty="0"/>
              <a:t>B</a:t>
            </a:r>
            <a:r>
              <a:rPr lang="en-IN" sz="2400" b="1" dirty="0"/>
              <a:t>ASIC NOTATIONS &amp; AVERAGE OF DIFFERENT GROUPS</a:t>
            </a:r>
          </a:p>
        </p:txBody>
      </p:sp>
      <p:sp>
        <p:nvSpPr>
          <p:cNvPr id="11" name="TextBox 10"/>
          <p:cNvSpPr txBox="1"/>
          <p:nvPr/>
        </p:nvSpPr>
        <p:spPr>
          <a:xfrm>
            <a:off x="899592" y="1059582"/>
            <a:ext cx="8136904" cy="710707"/>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 A has 50 students scoring average marks of 45 and class B has 45 students    scoring average marks of 50. What is the average of both classes together?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3135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4" name="TextBox 3">
            <a:extLst>
              <a:ext uri="{FF2B5EF4-FFF2-40B4-BE49-F238E27FC236}">
                <a16:creationId xmlns:a16="http://schemas.microsoft.com/office/drawing/2014/main" id="{80A801D7-0542-4421-AD53-D03DA0B76433}"/>
              </a:ext>
            </a:extLst>
          </p:cNvPr>
          <p:cNvSpPr txBox="1"/>
          <p:nvPr/>
        </p:nvSpPr>
        <p:spPr>
          <a:xfrm>
            <a:off x="179512" y="1131590"/>
            <a:ext cx="8928992" cy="258532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The average weekly salary per head of all employees (supervisors and </a:t>
            </a:r>
            <a:r>
              <a:rPr kumimoji="0" lang="en-US" altLang="en-US" i="0" u="none" strike="noStrike" cap="none" normalizeH="0" baseline="0" dirty="0" err="1">
                <a:ln>
                  <a:noFill/>
                </a:ln>
                <a:solidFill>
                  <a:srgbClr val="222222"/>
                </a:solidFill>
                <a:effectLst/>
                <a:latin typeface="Calibri" panose="020F0502020204030204" pitchFamily="34" charset="0"/>
                <a:cs typeface="Calibri" panose="020F0502020204030204" pitchFamily="34" charset="0"/>
              </a:rPr>
              <a:t>labourers</a:t>
            </a:r>
            <a:r>
              <a:rPr kumimoji="0" lang="en-US" altLang="en-US"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 is Rs. 100. The average weekly salary per head of all the supervisors is Rs. 600 while the average weekly salary per head of all the </a:t>
            </a:r>
            <a:r>
              <a:rPr kumimoji="0" lang="en-US" altLang="en-US" i="0" u="none" strike="noStrike" cap="none" normalizeH="0" baseline="0" dirty="0" err="1">
                <a:ln>
                  <a:noFill/>
                </a:ln>
                <a:solidFill>
                  <a:srgbClr val="222222"/>
                </a:solidFill>
                <a:effectLst/>
                <a:latin typeface="Calibri" panose="020F0502020204030204" pitchFamily="34" charset="0"/>
                <a:cs typeface="Calibri" panose="020F0502020204030204" pitchFamily="34" charset="0"/>
              </a:rPr>
              <a:t>labourers</a:t>
            </a:r>
            <a:r>
              <a:rPr kumimoji="0" lang="en-US" altLang="en-US"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 is Rs. 75. Find the number of supervisors in the factory if there are 840 </a:t>
            </a:r>
            <a:r>
              <a:rPr kumimoji="0" lang="en-US" altLang="en-US" i="0" u="none" strike="noStrike" cap="none" normalizeH="0" baseline="0" dirty="0" err="1">
                <a:ln>
                  <a:noFill/>
                </a:ln>
                <a:solidFill>
                  <a:srgbClr val="222222"/>
                </a:solidFill>
                <a:effectLst/>
                <a:latin typeface="Calibri" panose="020F0502020204030204" pitchFamily="34" charset="0"/>
                <a:cs typeface="Calibri" panose="020F0502020204030204" pitchFamily="34" charset="0"/>
              </a:rPr>
              <a:t>labourers</a:t>
            </a:r>
            <a:r>
              <a:rPr kumimoji="0" lang="en-US" altLang="en-US"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 in it.    </a:t>
            </a: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 46</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b. </a:t>
            </a:r>
            <a:r>
              <a:rPr kumimoji="0" lang="en-US" altLang="en-US"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42</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c. </a:t>
            </a:r>
            <a:r>
              <a:rPr kumimoji="0" lang="en-US" altLang="en-US"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44</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333333"/>
                </a:solidFill>
                <a:latin typeface="Calibri" panose="020F0502020204030204" pitchFamily="34" charset="0"/>
                <a:cs typeface="Calibri" panose="020F0502020204030204" pitchFamily="34" charset="0"/>
              </a:rPr>
              <a:t>      d. </a:t>
            </a:r>
            <a:r>
              <a:rPr kumimoji="0" lang="en-US" altLang="en-US"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48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423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3" name="Rectangle 1">
            <a:extLst>
              <a:ext uri="{FF2B5EF4-FFF2-40B4-BE49-F238E27FC236}">
                <a16:creationId xmlns:a16="http://schemas.microsoft.com/office/drawing/2014/main" id="{BE2CC55D-BF99-4378-8BC6-E90C56E02872}"/>
              </a:ext>
            </a:extLst>
          </p:cNvPr>
          <p:cNvSpPr>
            <a:spLocks noChangeArrowheads="1"/>
          </p:cNvSpPr>
          <p:nvPr/>
        </p:nvSpPr>
        <p:spPr bwMode="auto">
          <a:xfrm>
            <a:off x="0" y="1347614"/>
            <a:ext cx="9217024" cy="28882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latinLnBrk="0">
              <a:buFont typeface="Wingdings" panose="05000000000000000000" pitchFamily="2" charset="2"/>
              <a:buChar char="Ø"/>
            </a:pPr>
            <a:r>
              <a:rPr lang="en-US" altLang="en-US" dirty="0">
                <a:solidFill>
                  <a:srgbClr val="222222"/>
                </a:solidFill>
                <a:latin typeface="Calibri" panose="020F0502020204030204" pitchFamily="34" charset="0"/>
                <a:cs typeface="Calibri" panose="020F0502020204030204" pitchFamily="34" charset="0"/>
              </a:rPr>
              <a:t>In a school, there are five friends- A, B, C, D and E. The weight of A is equal to the average weight of B, C and D and the weight of B is equal to the average weight of A, C and D. The average weight of A and C is equal to the average weight of C and D. E is 30 kg heavier than C and the average weight of B and D is 60 kg. What is the average weight (in kgs) of A, B, C, D and E?</a:t>
            </a:r>
            <a:endParaRPr lang="en-US" altLang="en-US" dirty="0">
              <a:latin typeface="Calibri" panose="020F0502020204030204" pitchFamily="34" charset="0"/>
              <a:cs typeface="Calibri" panose="020F0502020204030204" pitchFamily="34" charset="0"/>
            </a:endParaRPr>
          </a:p>
          <a:p>
            <a:pPr lvl="0" fontAlgn="t" latinLnBrk="0"/>
            <a:r>
              <a:rPr lang="en-US" altLang="en-US" dirty="0">
                <a:solidFill>
                  <a:srgbClr val="333333"/>
                </a:solidFill>
                <a:latin typeface="Calibri" panose="020F0502020204030204" pitchFamily="34" charset="0"/>
                <a:cs typeface="Calibri" panose="020F0502020204030204" pitchFamily="34" charset="0"/>
              </a:rPr>
              <a:t>     a. 52.5</a:t>
            </a:r>
          </a:p>
          <a:p>
            <a:pPr lvl="0" fontAlgn="t" latinLnBrk="0"/>
            <a:r>
              <a:rPr lang="en-US" altLang="en-US" dirty="0">
                <a:solidFill>
                  <a:srgbClr val="333333"/>
                </a:solidFill>
                <a:latin typeface="Calibri" panose="020F0502020204030204" pitchFamily="34" charset="0"/>
                <a:cs typeface="Calibri" panose="020F0502020204030204" pitchFamily="34" charset="0"/>
              </a:rPr>
              <a:t>     b. 56</a:t>
            </a:r>
          </a:p>
          <a:p>
            <a:pPr lvl="0" fontAlgn="t" latinLnBrk="0"/>
            <a:r>
              <a:rPr lang="en-US" altLang="en-US" dirty="0">
                <a:solidFill>
                  <a:srgbClr val="333333"/>
                </a:solidFill>
                <a:latin typeface="Calibri" panose="020F0502020204030204" pitchFamily="34" charset="0"/>
                <a:cs typeface="Calibri" panose="020F0502020204030204" pitchFamily="34" charset="0"/>
              </a:rPr>
              <a:t>     c. 58.4</a:t>
            </a:r>
          </a:p>
          <a:p>
            <a:pPr lvl="0" fontAlgn="t" latinLnBrk="0"/>
            <a:r>
              <a:rPr lang="en-US" altLang="en-US" dirty="0">
                <a:solidFill>
                  <a:srgbClr val="333333"/>
                </a:solidFill>
                <a:latin typeface="Calibri" panose="020F0502020204030204" pitchFamily="34" charset="0"/>
                <a:cs typeface="Calibri" panose="020F0502020204030204" pitchFamily="34" charset="0"/>
              </a:rPr>
              <a:t>     d. 66</a:t>
            </a:r>
          </a:p>
          <a:p>
            <a:pPr lvl="0" fontAlgn="t" latinLnBrk="0"/>
            <a:r>
              <a:rPr lang="en-US" altLang="en-US" dirty="0">
                <a:solidFill>
                  <a:srgbClr val="333333"/>
                </a:solidFill>
                <a:latin typeface="Calibri" panose="020F0502020204030204" pitchFamily="34" charset="0"/>
                <a:cs typeface="Calibri" panose="020F0502020204030204" pitchFamily="34" charset="0"/>
              </a:rPr>
              <a:t>     e. NOTA</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5936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C020-9ADF-479D-8369-34261E3955AC}"/>
              </a:ext>
            </a:extLst>
          </p:cNvPr>
          <p:cNvSpPr>
            <a:spLocks noGrp="1"/>
          </p:cNvSpPr>
          <p:nvPr>
            <p:ph type="title"/>
          </p:nvPr>
        </p:nvSpPr>
        <p:spPr/>
        <p:txBody>
          <a:bodyPr/>
          <a:lstStyle/>
          <a:p>
            <a:r>
              <a:rPr lang="en-US" dirty="0"/>
              <a:t>PRACTICE PROBLEMS</a:t>
            </a:r>
            <a:endParaRPr lang="en-IN" dirty="0"/>
          </a:p>
        </p:txBody>
      </p:sp>
      <p:sp>
        <p:nvSpPr>
          <p:cNvPr id="3" name="Rectangle 1">
            <a:extLst>
              <a:ext uri="{FF2B5EF4-FFF2-40B4-BE49-F238E27FC236}">
                <a16:creationId xmlns:a16="http://schemas.microsoft.com/office/drawing/2014/main" id="{BE2CC55D-BF99-4378-8BC6-E90C56E02872}"/>
              </a:ext>
            </a:extLst>
          </p:cNvPr>
          <p:cNvSpPr>
            <a:spLocks noChangeArrowheads="1"/>
          </p:cNvSpPr>
          <p:nvPr/>
        </p:nvSpPr>
        <p:spPr bwMode="auto">
          <a:xfrm>
            <a:off x="0" y="2594109"/>
            <a:ext cx="9217024" cy="3952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latinLnBrk="0">
              <a:buFont typeface="Wingdings" panose="05000000000000000000" pitchFamily="2" charset="2"/>
              <a:buChar char="Ø"/>
            </a:pPr>
            <a:endParaRPr lang="en-US" altLang="en-US"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2B2EE777-FE82-4113-92C1-17DA43B382E2}"/>
              </a:ext>
            </a:extLst>
          </p:cNvPr>
          <p:cNvSpPr>
            <a:spLocks noChangeArrowheads="1"/>
          </p:cNvSpPr>
          <p:nvPr/>
        </p:nvSpPr>
        <p:spPr bwMode="auto">
          <a:xfrm>
            <a:off x="107504" y="1243756"/>
            <a:ext cx="8712968" cy="26112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latinLnBrk="0">
              <a:buFont typeface="Wingdings" panose="05000000000000000000" pitchFamily="2" charset="2"/>
              <a:buChar char="Ø"/>
            </a:pPr>
            <a:r>
              <a:rPr lang="en-US" altLang="en-US" dirty="0">
                <a:solidFill>
                  <a:srgbClr val="222222"/>
                </a:solidFill>
                <a:latin typeface="Calibri" panose="020F0502020204030204" pitchFamily="34" charset="0"/>
                <a:cs typeface="Calibri" panose="020F0502020204030204" pitchFamily="34" charset="0"/>
              </a:rPr>
              <a:t>There are five consecutive even numbers. Each number is multiplied by 2 and then 1, 2, 3, 4 and 5 is added to first, second, third, fourth and fifth number respectively. The new average of the five numbers is 125% more than the original average. What is the difference between the highest and lowest original number?  </a:t>
            </a:r>
            <a:endParaRPr lang="en-US" altLang="en-US" dirty="0">
              <a:latin typeface="Calibri" panose="020F0502020204030204" pitchFamily="34" charset="0"/>
              <a:cs typeface="Calibri" panose="020F0502020204030204" pitchFamily="34" charset="0"/>
            </a:endParaRPr>
          </a:p>
          <a:p>
            <a:pPr lvl="0" fontAlgn="t" latinLnBrk="0"/>
            <a:r>
              <a:rPr lang="en-US" altLang="en-US" dirty="0">
                <a:solidFill>
                  <a:srgbClr val="333333"/>
                </a:solidFill>
                <a:latin typeface="Calibri" panose="020F0502020204030204" pitchFamily="34" charset="0"/>
                <a:cs typeface="Calibri" panose="020F0502020204030204" pitchFamily="34" charset="0"/>
              </a:rPr>
              <a:t>     a. 12</a:t>
            </a:r>
          </a:p>
          <a:p>
            <a:pPr lvl="0" fontAlgn="t" latinLnBrk="0"/>
            <a:r>
              <a:rPr lang="en-US" altLang="en-US" dirty="0">
                <a:solidFill>
                  <a:srgbClr val="333333"/>
                </a:solidFill>
                <a:latin typeface="Calibri" panose="020F0502020204030204" pitchFamily="34" charset="0"/>
                <a:cs typeface="Calibri" panose="020F0502020204030204" pitchFamily="34" charset="0"/>
              </a:rPr>
              <a:t>     b. 6</a:t>
            </a:r>
          </a:p>
          <a:p>
            <a:pPr lvl="0" fontAlgn="t" latinLnBrk="0"/>
            <a:r>
              <a:rPr lang="en-US" altLang="en-US" dirty="0">
                <a:solidFill>
                  <a:srgbClr val="333333"/>
                </a:solidFill>
                <a:latin typeface="Calibri" panose="020F0502020204030204" pitchFamily="34" charset="0"/>
                <a:cs typeface="Calibri" panose="020F0502020204030204" pitchFamily="34" charset="0"/>
              </a:rPr>
              <a:t>     c. 10</a:t>
            </a:r>
          </a:p>
          <a:p>
            <a:pPr lvl="0" fontAlgn="t" latinLnBrk="0"/>
            <a:r>
              <a:rPr lang="en-US" altLang="en-US" dirty="0">
                <a:solidFill>
                  <a:srgbClr val="333333"/>
                </a:solidFill>
                <a:latin typeface="Calibri" panose="020F0502020204030204" pitchFamily="34" charset="0"/>
                <a:cs typeface="Calibri" panose="020F0502020204030204" pitchFamily="34" charset="0"/>
              </a:rPr>
              <a:t>     d. 8</a:t>
            </a:r>
          </a:p>
          <a:p>
            <a:pPr lvl="0" fontAlgn="t" latinLnBrk="0"/>
            <a:r>
              <a:rPr lang="en-US" altLang="en-US" dirty="0">
                <a:solidFill>
                  <a:srgbClr val="333333"/>
                </a:solidFill>
                <a:latin typeface="Calibri" panose="020F0502020204030204" pitchFamily="34" charset="0"/>
                <a:cs typeface="Calibri" panose="020F0502020204030204" pitchFamily="34" charset="0"/>
              </a:rPr>
              <a:t>     e. 14</a:t>
            </a: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900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1</a:t>
            </a:r>
          </a:p>
        </p:txBody>
      </p:sp>
      <p:sp>
        <p:nvSpPr>
          <p:cNvPr id="10" name="TextBox 9"/>
          <p:cNvSpPr txBox="1"/>
          <p:nvPr/>
        </p:nvSpPr>
        <p:spPr>
          <a:xfrm>
            <a:off x="755576" y="267494"/>
            <a:ext cx="8388424" cy="461665"/>
          </a:xfrm>
          <a:prstGeom prst="rect">
            <a:avLst/>
          </a:prstGeom>
          <a:noFill/>
        </p:spPr>
        <p:txBody>
          <a:bodyPr wrap="square" rtlCol="0">
            <a:spAutoFit/>
          </a:bodyPr>
          <a:lstStyle/>
          <a:p>
            <a:r>
              <a:rPr lang="en-US" sz="2400" b="1" dirty="0"/>
              <a:t>B</a:t>
            </a:r>
            <a:r>
              <a:rPr lang="en-IN" sz="2400" b="1" dirty="0"/>
              <a:t>ASIC NOTATIONS &amp; AVERAGE OF DIFFERENT GROUPS</a:t>
            </a:r>
          </a:p>
        </p:txBody>
      </p:sp>
      <p:sp>
        <p:nvSpPr>
          <p:cNvPr id="11" name="TextBox 10"/>
          <p:cNvSpPr txBox="1"/>
          <p:nvPr/>
        </p:nvSpPr>
        <p:spPr>
          <a:xfrm>
            <a:off x="899592" y="1059582"/>
            <a:ext cx="8136904" cy="710707"/>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Amrita buys 30 kg of sugar at Rs. 40 per kg and 60 kg of sugar at Rs. 20 per kg.    What is the average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87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5576" y="267494"/>
            <a:ext cx="8388424" cy="461665"/>
          </a:xfrm>
          <a:prstGeom prst="rect">
            <a:avLst/>
          </a:prstGeom>
          <a:noFill/>
        </p:spPr>
        <p:txBody>
          <a:bodyPr wrap="square" rtlCol="0">
            <a:spAutoFit/>
          </a:bodyPr>
          <a:lstStyle/>
          <a:p>
            <a:r>
              <a:rPr lang="en-US" sz="2400" b="1" dirty="0"/>
              <a:t>B</a:t>
            </a:r>
            <a:r>
              <a:rPr lang="en-IN" sz="2400" b="1" dirty="0"/>
              <a:t>ASIC NOTATIONS &amp; AVERAGE OF DIFFERENT GROUPS</a:t>
            </a:r>
          </a:p>
        </p:txBody>
      </p:sp>
      <p:sp>
        <p:nvSpPr>
          <p:cNvPr id="11" name="TextBox 10"/>
          <p:cNvSpPr txBox="1"/>
          <p:nvPr/>
        </p:nvSpPr>
        <p:spPr>
          <a:xfrm>
            <a:off x="899592" y="1059582"/>
            <a:ext cx="8136904" cy="3134961"/>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average age of students in section A of 40 is 10 years and the average age of  students in section B of 30 is 12 years. Find the average age of students in both     the sections.</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10.75	</a:t>
            </a:r>
            <a:r>
              <a:rPr lang="en-IN" dirty="0">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10.25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10.85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NOTA</a:t>
            </a:r>
          </a:p>
          <a:p>
            <a:pPr marL="342900" lvl="0" indent="-342900">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229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5576" y="267494"/>
            <a:ext cx="8388424" cy="461665"/>
          </a:xfrm>
          <a:prstGeom prst="rect">
            <a:avLst/>
          </a:prstGeom>
          <a:noFill/>
        </p:spPr>
        <p:txBody>
          <a:bodyPr wrap="square" rtlCol="0">
            <a:spAutoFit/>
          </a:bodyPr>
          <a:lstStyle/>
          <a:p>
            <a:r>
              <a:rPr lang="en-US" sz="2400" b="1" dirty="0"/>
              <a:t>B</a:t>
            </a:r>
            <a:r>
              <a:rPr lang="en-IN" sz="2400" b="1" dirty="0"/>
              <a:t>ASIC NOTATIONS &amp; AVERAGE OF DIFFERENT GROUPS</a:t>
            </a:r>
          </a:p>
        </p:txBody>
      </p:sp>
      <p:sp>
        <p:nvSpPr>
          <p:cNvPr id="11" name="TextBox 10"/>
          <p:cNvSpPr txBox="1"/>
          <p:nvPr/>
        </p:nvSpPr>
        <p:spPr>
          <a:xfrm>
            <a:off x="899592" y="1059582"/>
            <a:ext cx="8136904" cy="2369623"/>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average weight of 17 girls is 20 kg and that of 23 boys is 22 kg. Find the            average weight of the class.</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20.15	</a:t>
            </a:r>
            <a:r>
              <a:rPr lang="en-IN" dirty="0">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21.15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22.25		     </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23.2</a:t>
            </a:r>
          </a:p>
        </p:txBody>
      </p:sp>
    </p:spTree>
    <p:extLst>
      <p:ext uri="{BB962C8B-B14F-4D97-AF65-F5344CB8AC3E}">
        <p14:creationId xmlns:p14="http://schemas.microsoft.com/office/powerpoint/2010/main" val="97910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5576" y="267494"/>
            <a:ext cx="8388424" cy="461665"/>
          </a:xfrm>
          <a:prstGeom prst="rect">
            <a:avLst/>
          </a:prstGeom>
          <a:noFill/>
        </p:spPr>
        <p:txBody>
          <a:bodyPr wrap="square" rtlCol="0">
            <a:spAutoFit/>
          </a:bodyPr>
          <a:lstStyle/>
          <a:p>
            <a:r>
              <a:rPr lang="en-US" sz="2400" b="1" dirty="0"/>
              <a:t>B</a:t>
            </a:r>
            <a:r>
              <a:rPr lang="en-IN" sz="2400" b="1" dirty="0"/>
              <a:t>ASIC NOTATIONS &amp; AVERAGE OF DIFFERENT GROUPS</a:t>
            </a:r>
          </a:p>
        </p:txBody>
      </p:sp>
      <p:sp>
        <p:nvSpPr>
          <p:cNvPr id="11" name="TextBox 10"/>
          <p:cNvSpPr txBox="1"/>
          <p:nvPr/>
        </p:nvSpPr>
        <p:spPr>
          <a:xfrm>
            <a:off x="899592" y="1059582"/>
            <a:ext cx="8136904" cy="2622000"/>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average weight of a group of 150 students in a class is 60 kg. If the mean of  weights of all the 50 male students in the class is 70 kg, then the average weight  of 100 girls in the class is: </a:t>
            </a:r>
            <a:endParaRPr lang="en-IN" sz="1800" dirty="0">
              <a:solidFill>
                <a:srgbClr val="000000"/>
              </a:solidFill>
              <a:effectLst/>
              <a:latin typeface="Times New Roman" panose="02020603050405020304" pitchFamily="18" charset="0"/>
              <a:ea typeface="Calibri" panose="020F0502020204030204" pitchFamily="34" charset="0"/>
            </a:endParaRP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55		      </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		       </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45		       </a:t>
            </a:r>
          </a:p>
          <a:p>
            <a:pPr marL="800100" indent="-342900">
              <a:lnSpc>
                <a:spcPct val="115000"/>
              </a:lnSpc>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50</a:t>
            </a:r>
            <a:endParaRPr lang="en-IN" sz="1800" dirty="0">
              <a:solidFill>
                <a:srgbClr val="000000"/>
              </a:solidFill>
              <a:effectLst/>
              <a:latin typeface="Times New Roman" panose="02020603050405020304" pitchFamily="18" charset="0"/>
              <a:ea typeface="Calibri" panose="020F0502020204030204" pitchFamily="34" charset="0"/>
            </a:endParaRPr>
          </a:p>
          <a:p>
            <a:pPr marL="342900" lvl="0" indent="-342900">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523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524328" cy="884466"/>
          </a:xfrm>
        </p:spPr>
        <p:txBody>
          <a:bodyPr/>
          <a:lstStyle/>
          <a:p>
            <a:r>
              <a:rPr lang="en-IN" sz="2400" b="1" dirty="0">
                <a:effectLst/>
                <a:latin typeface="+mn-lt"/>
                <a:ea typeface="Calibri" panose="020F0502020204030204" pitchFamily="34" charset="0"/>
                <a:cs typeface="Times New Roman" panose="02020603050405020304" pitchFamily="18" charset="0"/>
              </a:rPr>
              <a:t>ADDITION / REMOVAL OF ITEMS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AutoShape 7">
            <a:extLst>
              <a:ext uri="{FF2B5EF4-FFF2-40B4-BE49-F238E27FC236}">
                <a16:creationId xmlns:a16="http://schemas.microsoft.com/office/drawing/2014/main" id="{52209192-4033-4E48-A1E4-1621B410026A}"/>
              </a:ext>
            </a:extLst>
          </p:cNvPr>
          <p:cNvSpPr>
            <a:spLocks noChangeArrowheads="1"/>
          </p:cNvSpPr>
          <p:nvPr/>
        </p:nvSpPr>
        <p:spPr bwMode="auto">
          <a:xfrm>
            <a:off x="1187623" y="1151960"/>
            <a:ext cx="2664297" cy="120376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Average of new items added </a:t>
            </a:r>
          </a:p>
          <a:p>
            <a:pPr>
              <a:lnSpc>
                <a:spcPct val="115000"/>
              </a:lnSpc>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 +/- ( 1 + N/n) x</a:t>
            </a:r>
          </a:p>
        </p:txBody>
      </p:sp>
      <p:sp>
        <p:nvSpPr>
          <p:cNvPr id="6" name="AutoShape 8">
            <a:extLst>
              <a:ext uri="{FF2B5EF4-FFF2-40B4-BE49-F238E27FC236}">
                <a16:creationId xmlns:a16="http://schemas.microsoft.com/office/drawing/2014/main" id="{95727B96-73BA-431F-8C88-58C41930026E}"/>
              </a:ext>
            </a:extLst>
          </p:cNvPr>
          <p:cNvSpPr>
            <a:spLocks noChangeArrowheads="1"/>
          </p:cNvSpPr>
          <p:nvPr/>
        </p:nvSpPr>
        <p:spPr bwMode="auto">
          <a:xfrm>
            <a:off x="5364088" y="1151960"/>
            <a:ext cx="2520280" cy="120376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Average of items removed </a:t>
            </a:r>
          </a:p>
          <a:p>
            <a:pPr>
              <a:lnSpc>
                <a:spcPct val="115000"/>
              </a:lnSpc>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 +/- ( 1 - N/n) x</a:t>
            </a:r>
          </a:p>
          <a:p>
            <a:pPr>
              <a:lnSpc>
                <a:spcPct val="115000"/>
              </a:lnSpc>
              <a:spcAft>
                <a:spcPts val="10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9B1C343D-03CE-492C-8355-B12B72BC059E}"/>
              </a:ext>
            </a:extLst>
          </p:cNvPr>
          <p:cNvSpPr txBox="1"/>
          <p:nvPr/>
        </p:nvSpPr>
        <p:spPr>
          <a:xfrm>
            <a:off x="1763688" y="2787774"/>
            <a:ext cx="6696744" cy="2031325"/>
          </a:xfrm>
          <a:prstGeom prst="rect">
            <a:avLst/>
          </a:prstGeom>
          <a:noFill/>
        </p:spPr>
        <p:txBody>
          <a:bodyPr wrap="square" rtlCol="0">
            <a:spAutoFit/>
          </a:bodyPr>
          <a:lstStyle/>
          <a:p>
            <a:r>
              <a:rPr lang="en-US" dirty="0"/>
              <a:t>A          Original Average</a:t>
            </a:r>
          </a:p>
          <a:p>
            <a:endParaRPr lang="en-IN" dirty="0"/>
          </a:p>
          <a:p>
            <a:r>
              <a:rPr lang="en-IN" dirty="0"/>
              <a:t>N          Original number of items</a:t>
            </a:r>
          </a:p>
          <a:p>
            <a:endParaRPr lang="en-IN" dirty="0"/>
          </a:p>
          <a:p>
            <a:r>
              <a:rPr lang="en-IN" dirty="0"/>
              <a:t>n          Number of items added or removed</a:t>
            </a:r>
          </a:p>
          <a:p>
            <a:endParaRPr lang="en-IN" dirty="0"/>
          </a:p>
          <a:p>
            <a:r>
              <a:rPr lang="en-IN" dirty="0"/>
              <a:t>X          by which the average is increased or decreased  </a:t>
            </a:r>
            <a:endParaRPr lang="en-US" dirty="0"/>
          </a:p>
        </p:txBody>
      </p:sp>
      <p:cxnSp>
        <p:nvCxnSpPr>
          <p:cNvPr id="8" name="Straight Arrow Connector 7">
            <a:extLst>
              <a:ext uri="{FF2B5EF4-FFF2-40B4-BE49-F238E27FC236}">
                <a16:creationId xmlns:a16="http://schemas.microsoft.com/office/drawing/2014/main" id="{BF64BE64-B92C-4FBF-AF0D-836FEDAD07BD}"/>
              </a:ext>
            </a:extLst>
          </p:cNvPr>
          <p:cNvCxnSpPr/>
          <p:nvPr/>
        </p:nvCxnSpPr>
        <p:spPr>
          <a:xfrm>
            <a:off x="2123728" y="3003798"/>
            <a:ext cx="5760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98238E23-4C23-4D03-809D-CDD12403ED1D}"/>
              </a:ext>
            </a:extLst>
          </p:cNvPr>
          <p:cNvCxnSpPr/>
          <p:nvPr/>
        </p:nvCxnSpPr>
        <p:spPr>
          <a:xfrm>
            <a:off x="2123728" y="3507854"/>
            <a:ext cx="5760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C71AB096-4086-42B2-AAF0-8E924D84B4BE}"/>
              </a:ext>
            </a:extLst>
          </p:cNvPr>
          <p:cNvCxnSpPr/>
          <p:nvPr/>
        </p:nvCxnSpPr>
        <p:spPr>
          <a:xfrm>
            <a:off x="2123728" y="4083918"/>
            <a:ext cx="5760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47A36ED4-8AC0-40C4-BCEF-781CE0D7B13C}"/>
              </a:ext>
            </a:extLst>
          </p:cNvPr>
          <p:cNvCxnSpPr/>
          <p:nvPr/>
        </p:nvCxnSpPr>
        <p:spPr>
          <a:xfrm>
            <a:off x="2123728" y="4587974"/>
            <a:ext cx="5760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4396F9-9B1E-4B1F-8976-07EF4113B3CF}"/>
              </a:ext>
            </a:extLst>
          </p:cNvPr>
          <p:cNvSpPr>
            <a:spLocks noGrp="1"/>
          </p:cNvSpPr>
          <p:nvPr>
            <p:ph type="title"/>
          </p:nvPr>
        </p:nvSpPr>
        <p:spPr>
          <a:xfrm>
            <a:off x="683568" y="267494"/>
            <a:ext cx="7524328" cy="884466"/>
          </a:xfrm>
        </p:spPr>
        <p:txBody>
          <a:bodyPr/>
          <a:lstStyle/>
          <a:p>
            <a:r>
              <a:rPr lang="en-IN" sz="2400" b="1" dirty="0">
                <a:effectLst/>
                <a:latin typeface="+mn-lt"/>
                <a:ea typeface="Calibri" panose="020F0502020204030204" pitchFamily="34" charset="0"/>
                <a:cs typeface="Times New Roman" panose="02020603050405020304" pitchFamily="18" charset="0"/>
              </a:rPr>
              <a:t>ADDITION / REMOVAL OF ITEMS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5466BBB0-64E2-4222-B6A6-8F70FBB77142}"/>
              </a:ext>
            </a:extLst>
          </p:cNvPr>
          <p:cNvSpPr txBox="1"/>
          <p:nvPr/>
        </p:nvSpPr>
        <p:spPr>
          <a:xfrm>
            <a:off x="611560" y="843558"/>
            <a:ext cx="8424936" cy="2622000"/>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average age of 40 students in a class is 15 years. When 10 new students are        admitted, the average is increased by 0.2 year. Find the average age of the new           students.</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15.5	</a:t>
            </a:r>
            <a:r>
              <a:rPr lang="en-IN" dirty="0">
                <a:latin typeface="Calibri" panose="020F0502020204030204" pitchFamily="34" charset="0"/>
                <a:ea typeface="Calibri" panose="020F0502020204030204" pitchFamily="34" charset="0"/>
                <a:cs typeface="Times New Roman" panose="02020603050405020304" pitchFamily="18" charset="0"/>
              </a:rPr>
              <a:t>         </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16	      </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16.5	     </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NOTA</a:t>
            </a: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1633</Words>
  <Application>Microsoft Office PowerPoint</Application>
  <PresentationFormat>On-screen Show (16:9)</PresentationFormat>
  <Paragraphs>190</Paragraphs>
  <Slides>32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Malgun Gothic</vt:lpstr>
      <vt:lpstr>Algerian</vt:lpstr>
      <vt:lpstr>Arial</vt:lpstr>
      <vt:lpstr>Calibri</vt:lpstr>
      <vt:lpstr>Times New Roman</vt:lpstr>
      <vt:lpstr>Wingdings</vt:lpstr>
      <vt:lpstr>Office Theme</vt:lpstr>
      <vt:lpstr>Custom Design</vt:lpstr>
      <vt:lpstr>PowerPoint Presentation</vt:lpstr>
      <vt:lpstr>TOPICS</vt:lpstr>
      <vt:lpstr>PowerPoint Presentation</vt:lpstr>
      <vt:lpstr>PowerPoint Presentation</vt:lpstr>
      <vt:lpstr>PowerPoint Presentation</vt:lpstr>
      <vt:lpstr>PowerPoint Presentation</vt:lpstr>
      <vt:lpstr>PowerPoint Presentation</vt:lpstr>
      <vt:lpstr>ADDITION / REMOVAL OF ITEMS  </vt:lpstr>
      <vt:lpstr>ADDITION / REMOVAL OF ITEMS  </vt:lpstr>
      <vt:lpstr>ADDITION / REMOVAL OF ITEMS  </vt:lpstr>
      <vt:lpstr>ADDITION / REMOVAL OF ITEMS  </vt:lpstr>
      <vt:lpstr>REPLACEMENT OF ITEMS </vt:lpstr>
      <vt:lpstr>REPLACEMENT OF ITEMS </vt:lpstr>
      <vt:lpstr>REPLACEMENT OF ITEMS </vt:lpstr>
      <vt:lpstr>REPLACEMENT OF ITEMS </vt:lpstr>
      <vt:lpstr>REPLACEMENT OF ITEMS </vt:lpstr>
      <vt:lpstr>AGES AND AVERAGE  </vt:lpstr>
      <vt:lpstr>AGES AND AVERAGE  </vt:lpstr>
      <vt:lpstr>AGES AND RATIO  </vt:lpstr>
      <vt:lpstr>AGES AND RATIO  </vt:lpstr>
      <vt:lpstr>COMPARISON OF AGES   </vt:lpstr>
      <vt:lpstr>COMPARISON OF AGES   </vt:lpstr>
      <vt:lpstr>PowerPoint Presentation</vt:lpstr>
      <vt:lpstr>PowerPoint Presentation</vt:lpstr>
      <vt:lpstr>PRACTICE PROBLEMS</vt:lpstr>
      <vt:lpstr>PRACTICE PROBLEMS</vt:lpstr>
      <vt:lpstr>PRACTICE PROBLEMS</vt:lpstr>
      <vt:lpstr>PRACTICE PROBLEMS</vt:lpstr>
      <vt:lpstr>PRACTICE PROBLEMS</vt:lpstr>
      <vt:lpstr>PRACTICE PROBLEMS</vt:lpstr>
      <vt:lpstr>PRACTICE PROBLEMS</vt:lpstr>
      <vt:lpstr>PRACTICE PROBLEMS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174</cp:revision>
  <dcterms:created xsi:type="dcterms:W3CDTF">2014-04-01T16:27:38Z</dcterms:created>
  <dcterms:modified xsi:type="dcterms:W3CDTF">2021-06-21T08:55:07Z</dcterms:modified>
</cp:coreProperties>
</file>