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4"/>
  </p:notesMasterIdLst>
  <p:sldIdLst>
    <p:sldId id="256" r:id="rId3"/>
    <p:sldId id="257" r:id="rId4"/>
    <p:sldId id="259" r:id="rId5"/>
    <p:sldId id="260" r:id="rId6"/>
    <p:sldId id="261" r:id="rId7"/>
    <p:sldId id="262" r:id="rId8"/>
    <p:sldId id="264" r:id="rId9"/>
    <p:sldId id="265" r:id="rId10"/>
    <p:sldId id="267" r:id="rId11"/>
    <p:sldId id="268" r:id="rId12"/>
    <p:sldId id="266" r:id="rId13"/>
    <p:sldId id="270" r:id="rId14"/>
    <p:sldId id="269" r:id="rId15"/>
    <p:sldId id="263" r:id="rId16"/>
    <p:sldId id="271" r:id="rId17"/>
    <p:sldId id="272" r:id="rId18"/>
    <p:sldId id="274" r:id="rId19"/>
    <p:sldId id="288" r:id="rId20"/>
    <p:sldId id="289" r:id="rId21"/>
    <p:sldId id="275" r:id="rId22"/>
    <p:sldId id="280" r:id="rId23"/>
    <p:sldId id="277" r:id="rId24"/>
    <p:sldId id="278" r:id="rId25"/>
    <p:sldId id="279" r:id="rId26"/>
    <p:sldId id="281" r:id="rId27"/>
    <p:sldId id="282" r:id="rId28"/>
    <p:sldId id="283" r:id="rId29"/>
    <p:sldId id="284" r:id="rId30"/>
    <p:sldId id="285" r:id="rId31"/>
    <p:sldId id="287" r:id="rId32"/>
    <p:sldId id="290" r:id="rId3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211" y="10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57B27-7152-4BF8-A1BC-158B04F28FED}" type="datetimeFigureOut">
              <a:rPr lang="en-IN" smtClean="0"/>
              <a:pPr/>
              <a:t>23-03-2022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450E1D-E3FC-4757-AF60-B69F33233D9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3/23/2022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pPr/>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pPr/>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pPr/>
              <a:t>3/23/2022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3/23/2022</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9" y="2614141"/>
            <a:ext cx="4860030" cy="400110"/>
          </a:xfrm>
          <a:prstGeom prst="rect">
            <a:avLst/>
          </a:prstGeom>
          <a:noFill/>
        </p:spPr>
        <p:txBody>
          <a:bodyPr wrap="square">
            <a:spAutoFit/>
          </a:bodyPr>
          <a:lstStyle/>
          <a:p>
            <a:pPr algn="r" fontAlgn="auto">
              <a:spcBef>
                <a:spcPts val="0"/>
              </a:spcBef>
              <a:spcAft>
                <a:spcPts val="0"/>
              </a:spcAft>
              <a:defRPr/>
            </a:pPr>
            <a:r>
              <a:rPr kumimoji="0" lang="en-US" altLang="ko-KR" sz="2000" b="1" dirty="0">
                <a:solidFill>
                  <a:srgbClr val="C00000"/>
                </a:solidFill>
                <a:latin typeface="+mj-lt"/>
                <a:cs typeface="Arial" pitchFamily="34" charset="0"/>
              </a:rPr>
              <a:t>SHABANA</a:t>
            </a:r>
          </a:p>
        </p:txBody>
      </p:sp>
      <p:sp>
        <p:nvSpPr>
          <p:cNvPr id="5" name="TextBox 1"/>
          <p:cNvSpPr txBox="1">
            <a:spLocks noChangeArrowheads="1"/>
          </p:cNvSpPr>
          <p:nvPr/>
        </p:nvSpPr>
        <p:spPr bwMode="auto">
          <a:xfrm>
            <a:off x="3923928" y="915566"/>
            <a:ext cx="4860032" cy="769441"/>
          </a:xfrm>
          <a:prstGeom prst="rect">
            <a:avLst/>
          </a:prstGeom>
          <a:noFill/>
          <a:ln w="9525">
            <a:noFill/>
            <a:miter lim="800000"/>
            <a:headEnd/>
            <a:tailEnd/>
          </a:ln>
        </p:spPr>
        <p:txBody>
          <a:bodyPr wrap="square">
            <a:spAutoFit/>
          </a:bodyPr>
          <a:lstStyle/>
          <a:p>
            <a:pPr algn="r"/>
            <a:r>
              <a:rPr lang="en-US" altLang="ko-KR" sz="4400" b="1" dirty="0">
                <a:solidFill>
                  <a:schemeClr val="bg1"/>
                </a:solidFill>
                <a:latin typeface="Algerian" pitchFamily="82" charset="0"/>
                <a:ea typeface="맑은 고딕" pitchFamily="50" charset="-127"/>
                <a:cs typeface="Arial" pitchFamily="34" charset="0"/>
              </a:rPr>
              <a:t>CODING DECODING</a:t>
            </a:r>
          </a:p>
        </p:txBody>
      </p:sp>
      <p:sp>
        <p:nvSpPr>
          <p:cNvPr id="8" name="TextBox 7"/>
          <p:cNvSpPr txBox="1"/>
          <p:nvPr/>
        </p:nvSpPr>
        <p:spPr>
          <a:xfrm rot="20284292">
            <a:off x="980131" y="2248187"/>
            <a:ext cx="792088" cy="584775"/>
          </a:xfrm>
          <a:prstGeom prst="rect">
            <a:avLst/>
          </a:prstGeom>
          <a:noFill/>
        </p:spPr>
        <p:txBody>
          <a:bodyPr wrap="square" rtlCol="0">
            <a:spAutoFit/>
          </a:bodyPr>
          <a:lstStyle/>
          <a:p>
            <a:r>
              <a:rPr lang="en-IN" sz="3200" b="1" dirty="0">
                <a:solidFill>
                  <a:schemeClr val="bg1"/>
                </a:solidFill>
              </a:rPr>
              <a:t>Æ</a:t>
            </a:r>
          </a:p>
        </p:txBody>
      </p:sp>
      <p:sp>
        <p:nvSpPr>
          <p:cNvPr id="10" name="TextBox 9"/>
          <p:cNvSpPr txBox="1"/>
          <p:nvPr/>
        </p:nvSpPr>
        <p:spPr>
          <a:xfrm rot="19844677">
            <a:off x="1610358" y="2062713"/>
            <a:ext cx="432048" cy="584775"/>
          </a:xfrm>
          <a:prstGeom prst="rect">
            <a:avLst/>
          </a:prstGeom>
          <a:noFill/>
        </p:spPr>
        <p:txBody>
          <a:bodyPr wrap="square" rtlCol="0">
            <a:spAutoFit/>
          </a:bodyPr>
          <a:lstStyle/>
          <a:p>
            <a:r>
              <a:rPr lang="en-IN" sz="3200" b="1" dirty="0">
                <a:solidFill>
                  <a:schemeClr val="bg1"/>
                </a:solidFill>
              </a:rPr>
              <a:t>Û</a:t>
            </a:r>
          </a:p>
        </p:txBody>
      </p:sp>
      <p:sp>
        <p:nvSpPr>
          <p:cNvPr id="11" name="TextBox 10"/>
          <p:cNvSpPr txBox="1"/>
          <p:nvPr/>
        </p:nvSpPr>
        <p:spPr>
          <a:xfrm rot="19659576">
            <a:off x="2084001" y="2248431"/>
            <a:ext cx="576064" cy="584775"/>
          </a:xfrm>
          <a:prstGeom prst="rect">
            <a:avLst/>
          </a:prstGeom>
          <a:noFill/>
        </p:spPr>
        <p:txBody>
          <a:bodyPr wrap="square" rtlCol="0">
            <a:spAutoFit/>
          </a:bodyPr>
          <a:lstStyle/>
          <a:p>
            <a:r>
              <a:rPr lang="en-IN" sz="3200" b="1" dirty="0">
                <a:solidFill>
                  <a:schemeClr val="bg1"/>
                </a:solidFill>
              </a:rPr>
              <a:t>þ</a:t>
            </a:r>
          </a:p>
        </p:txBody>
      </p:sp>
      <p:sp>
        <p:nvSpPr>
          <p:cNvPr id="12" name="TextBox 11"/>
          <p:cNvSpPr txBox="1"/>
          <p:nvPr/>
        </p:nvSpPr>
        <p:spPr>
          <a:xfrm rot="20369526">
            <a:off x="1524379" y="2684637"/>
            <a:ext cx="504056" cy="584775"/>
          </a:xfrm>
          <a:prstGeom prst="rect">
            <a:avLst/>
          </a:prstGeom>
          <a:noFill/>
        </p:spPr>
        <p:txBody>
          <a:bodyPr wrap="square" rtlCol="0">
            <a:spAutoFit/>
          </a:bodyPr>
          <a:lstStyle/>
          <a:p>
            <a:r>
              <a:rPr lang="en-IN" sz="3200" b="1" dirty="0">
                <a:solidFill>
                  <a:schemeClr val="bg1"/>
                </a:solidFill>
              </a:rPr>
              <a:t>Ø</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123478"/>
            <a:ext cx="8856984" cy="648072"/>
          </a:xfrm>
        </p:spPr>
        <p:txBody>
          <a:bodyPr/>
          <a:lstStyle/>
          <a:p>
            <a:r>
              <a:rPr lang="en-IN" sz="4400" dirty="0">
                <a:latin typeface="+mn-lt"/>
              </a:rPr>
              <a:t>DECODE THE FOLLOWING</a:t>
            </a:r>
          </a:p>
        </p:txBody>
      </p:sp>
      <p:sp>
        <p:nvSpPr>
          <p:cNvPr id="3" name="TextBox 2"/>
          <p:cNvSpPr txBox="1"/>
          <p:nvPr/>
        </p:nvSpPr>
        <p:spPr>
          <a:xfrm>
            <a:off x="539552" y="3867894"/>
            <a:ext cx="576064" cy="461665"/>
          </a:xfrm>
          <a:prstGeom prst="rect">
            <a:avLst/>
          </a:prstGeom>
          <a:noFill/>
        </p:spPr>
        <p:txBody>
          <a:bodyPr wrap="square" rtlCol="0">
            <a:spAutoFit/>
          </a:bodyPr>
          <a:lstStyle/>
          <a:p>
            <a:r>
              <a:rPr lang="en-IN" sz="2400" b="1" dirty="0">
                <a:solidFill>
                  <a:schemeClr val="bg1"/>
                </a:solidFill>
              </a:rPr>
              <a:t>6</a:t>
            </a:r>
          </a:p>
        </p:txBody>
      </p:sp>
      <p:sp>
        <p:nvSpPr>
          <p:cNvPr id="4" name="Rectangle 3"/>
          <p:cNvSpPr/>
          <p:nvPr/>
        </p:nvSpPr>
        <p:spPr>
          <a:xfrm>
            <a:off x="683568" y="1131590"/>
            <a:ext cx="7704856" cy="2419124"/>
          </a:xfrm>
          <a:prstGeom prst="rect">
            <a:avLst/>
          </a:prstGeom>
        </p:spPr>
        <p:txBody>
          <a:bodyPr wrap="square">
            <a:spAutoFit/>
          </a:bodyPr>
          <a:lstStyle/>
          <a:p>
            <a:pPr lvl="0">
              <a:lnSpc>
                <a:spcPct val="120000"/>
              </a:lnSpc>
              <a:buFont typeface="Wingdings" pitchFamily="2" charset="2"/>
              <a:buChar char="q"/>
            </a:pPr>
            <a:r>
              <a:rPr lang="en-IN" dirty="0"/>
              <a:t>     In a certain code, LAPTOP is written as PBSYVL. How is            </a:t>
            </a:r>
          </a:p>
          <a:p>
            <a:pPr lvl="0">
              <a:lnSpc>
                <a:spcPct val="120000"/>
              </a:lnSpc>
            </a:pPr>
            <a:r>
              <a:rPr lang="en-IN" dirty="0"/>
              <a:t>        MOBILE written in that code?</a:t>
            </a:r>
          </a:p>
          <a:p>
            <a:pPr lvl="0">
              <a:lnSpc>
                <a:spcPct val="120000"/>
              </a:lnSpc>
            </a:pPr>
            <a:endParaRPr lang="en-IN" dirty="0"/>
          </a:p>
          <a:p>
            <a:pPr>
              <a:lnSpc>
                <a:spcPct val="120000"/>
              </a:lnSpc>
            </a:pPr>
            <a:r>
              <a:rPr lang="en-IN" b="1" dirty="0"/>
              <a:t>        A.</a:t>
            </a:r>
            <a:r>
              <a:rPr lang="en-IN" dirty="0"/>
              <a:t>   EPENSM</a:t>
            </a:r>
          </a:p>
          <a:p>
            <a:pPr>
              <a:lnSpc>
                <a:spcPct val="120000"/>
              </a:lnSpc>
            </a:pPr>
            <a:r>
              <a:rPr lang="en-IN" b="1" dirty="0"/>
              <a:t>        B.</a:t>
            </a:r>
            <a:r>
              <a:rPr lang="en-IN" dirty="0"/>
              <a:t>   EEPNSM	</a:t>
            </a:r>
          </a:p>
          <a:p>
            <a:pPr>
              <a:lnSpc>
                <a:spcPct val="120000"/>
              </a:lnSpc>
            </a:pPr>
            <a:r>
              <a:rPr lang="en-IN" b="1" dirty="0"/>
              <a:t>        C.</a:t>
            </a:r>
            <a:r>
              <a:rPr lang="en-IN" dirty="0"/>
              <a:t>   EPENMS 	</a:t>
            </a:r>
          </a:p>
          <a:p>
            <a:pPr>
              <a:lnSpc>
                <a:spcPct val="120000"/>
              </a:lnSpc>
            </a:pPr>
            <a:r>
              <a:rPr lang="en-IN" b="1" dirty="0"/>
              <a:t>        D.</a:t>
            </a:r>
            <a:r>
              <a:rPr lang="en-IN" dirty="0"/>
              <a:t>   NOTA	</a:t>
            </a:r>
          </a:p>
        </p:txBody>
      </p:sp>
    </p:spTree>
    <p:extLst>
      <p:ext uri="{BB962C8B-B14F-4D97-AF65-F5344CB8AC3E}">
        <p14:creationId xmlns:p14="http://schemas.microsoft.com/office/powerpoint/2010/main" val="979107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123478"/>
            <a:ext cx="8856984" cy="648072"/>
          </a:xfrm>
        </p:spPr>
        <p:txBody>
          <a:bodyPr/>
          <a:lstStyle/>
          <a:p>
            <a:r>
              <a:rPr lang="en-IN" sz="4400" dirty="0">
                <a:latin typeface="+mn-lt"/>
              </a:rPr>
              <a:t>DECODE THE FOLLOWING</a:t>
            </a:r>
          </a:p>
        </p:txBody>
      </p:sp>
      <p:sp>
        <p:nvSpPr>
          <p:cNvPr id="3" name="TextBox 2"/>
          <p:cNvSpPr txBox="1"/>
          <p:nvPr/>
        </p:nvSpPr>
        <p:spPr>
          <a:xfrm>
            <a:off x="539552" y="3867894"/>
            <a:ext cx="576064" cy="461665"/>
          </a:xfrm>
          <a:prstGeom prst="rect">
            <a:avLst/>
          </a:prstGeom>
          <a:noFill/>
        </p:spPr>
        <p:txBody>
          <a:bodyPr wrap="square" rtlCol="0">
            <a:spAutoFit/>
          </a:bodyPr>
          <a:lstStyle/>
          <a:p>
            <a:r>
              <a:rPr lang="en-IN" sz="2400" b="1" dirty="0">
                <a:solidFill>
                  <a:schemeClr val="bg1"/>
                </a:solidFill>
              </a:rPr>
              <a:t>7</a:t>
            </a:r>
          </a:p>
        </p:txBody>
      </p:sp>
      <p:sp>
        <p:nvSpPr>
          <p:cNvPr id="4" name="Rectangle 3"/>
          <p:cNvSpPr/>
          <p:nvPr/>
        </p:nvSpPr>
        <p:spPr>
          <a:xfrm>
            <a:off x="683568" y="1131590"/>
            <a:ext cx="7992888" cy="2419124"/>
          </a:xfrm>
          <a:prstGeom prst="rect">
            <a:avLst/>
          </a:prstGeom>
        </p:spPr>
        <p:txBody>
          <a:bodyPr wrap="square">
            <a:spAutoFit/>
          </a:bodyPr>
          <a:lstStyle/>
          <a:p>
            <a:pPr lvl="0">
              <a:lnSpc>
                <a:spcPct val="120000"/>
              </a:lnSpc>
              <a:buFont typeface="Wingdings" pitchFamily="2" charset="2"/>
              <a:buChar char="q"/>
            </a:pPr>
            <a:r>
              <a:rPr lang="en-IN" dirty="0"/>
              <a:t>     In a certain code, LIFESTYLE is written as ELIYFTESL, PANTALOONS   </a:t>
            </a:r>
          </a:p>
          <a:p>
            <a:pPr lvl="0">
              <a:lnSpc>
                <a:spcPct val="120000"/>
              </a:lnSpc>
            </a:pPr>
            <a:r>
              <a:rPr lang="en-IN" dirty="0"/>
              <a:t>        is written as SNAONOTLAP. How is RELIANCE written in that code? </a:t>
            </a:r>
          </a:p>
          <a:p>
            <a:pPr lvl="0">
              <a:lnSpc>
                <a:spcPct val="120000"/>
              </a:lnSpc>
            </a:pPr>
            <a:endParaRPr lang="en-IN" dirty="0"/>
          </a:p>
          <a:p>
            <a:pPr>
              <a:lnSpc>
                <a:spcPct val="120000"/>
              </a:lnSpc>
            </a:pPr>
            <a:r>
              <a:rPr lang="en-IN" b="1" dirty="0"/>
              <a:t>        A.</a:t>
            </a:r>
            <a:r>
              <a:rPr lang="en-IN" dirty="0"/>
              <a:t>   ECENLAIR</a:t>
            </a:r>
          </a:p>
          <a:p>
            <a:pPr>
              <a:lnSpc>
                <a:spcPct val="120000"/>
              </a:lnSpc>
            </a:pPr>
            <a:r>
              <a:rPr lang="en-IN" b="1" dirty="0"/>
              <a:t>        B.</a:t>
            </a:r>
            <a:r>
              <a:rPr lang="en-IN" dirty="0"/>
              <a:t>   EELNCAIR	</a:t>
            </a:r>
          </a:p>
          <a:p>
            <a:pPr>
              <a:lnSpc>
                <a:spcPct val="120000"/>
              </a:lnSpc>
            </a:pPr>
            <a:r>
              <a:rPr lang="en-IN" b="1" dirty="0"/>
              <a:t>        C.</a:t>
            </a:r>
            <a:r>
              <a:rPr lang="en-IN" dirty="0"/>
              <a:t>   ECNELAIR 	</a:t>
            </a:r>
          </a:p>
          <a:p>
            <a:pPr>
              <a:lnSpc>
                <a:spcPct val="120000"/>
              </a:lnSpc>
            </a:pPr>
            <a:r>
              <a:rPr lang="en-IN" b="1" dirty="0"/>
              <a:t>        D.</a:t>
            </a:r>
            <a:r>
              <a:rPr lang="en-IN" dirty="0"/>
              <a:t>   NOTA	</a:t>
            </a:r>
          </a:p>
        </p:txBody>
      </p:sp>
    </p:spTree>
    <p:extLst>
      <p:ext uri="{BB962C8B-B14F-4D97-AF65-F5344CB8AC3E}">
        <p14:creationId xmlns:p14="http://schemas.microsoft.com/office/powerpoint/2010/main" val="979107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123478"/>
            <a:ext cx="8856984" cy="648072"/>
          </a:xfrm>
        </p:spPr>
        <p:txBody>
          <a:bodyPr/>
          <a:lstStyle/>
          <a:p>
            <a:r>
              <a:rPr lang="en-IN" sz="4400" dirty="0">
                <a:latin typeface="+mn-lt"/>
              </a:rPr>
              <a:t>DECODE THE FOLLOWING</a:t>
            </a:r>
          </a:p>
        </p:txBody>
      </p:sp>
      <p:sp>
        <p:nvSpPr>
          <p:cNvPr id="3" name="TextBox 2"/>
          <p:cNvSpPr txBox="1"/>
          <p:nvPr/>
        </p:nvSpPr>
        <p:spPr>
          <a:xfrm>
            <a:off x="539552" y="3867894"/>
            <a:ext cx="576064" cy="461665"/>
          </a:xfrm>
          <a:prstGeom prst="rect">
            <a:avLst/>
          </a:prstGeom>
          <a:noFill/>
        </p:spPr>
        <p:txBody>
          <a:bodyPr wrap="square" rtlCol="0">
            <a:spAutoFit/>
          </a:bodyPr>
          <a:lstStyle/>
          <a:p>
            <a:r>
              <a:rPr lang="en-IN" sz="2400" b="1" dirty="0">
                <a:solidFill>
                  <a:schemeClr val="bg1"/>
                </a:solidFill>
              </a:rPr>
              <a:t>8</a:t>
            </a:r>
          </a:p>
        </p:txBody>
      </p:sp>
      <p:sp>
        <p:nvSpPr>
          <p:cNvPr id="4" name="Rectangle 3"/>
          <p:cNvSpPr/>
          <p:nvPr/>
        </p:nvSpPr>
        <p:spPr>
          <a:xfrm>
            <a:off x="683568" y="1131590"/>
            <a:ext cx="7992888" cy="2419124"/>
          </a:xfrm>
          <a:prstGeom prst="rect">
            <a:avLst/>
          </a:prstGeom>
        </p:spPr>
        <p:txBody>
          <a:bodyPr wrap="square">
            <a:spAutoFit/>
          </a:bodyPr>
          <a:lstStyle/>
          <a:p>
            <a:pPr lvl="0">
              <a:lnSpc>
                <a:spcPct val="120000"/>
              </a:lnSpc>
              <a:buFont typeface="Wingdings" pitchFamily="2" charset="2"/>
              <a:buChar char="q"/>
            </a:pPr>
            <a:r>
              <a:rPr lang="en-IN" dirty="0"/>
              <a:t>     In a certain code, REMOTE is written as JEZONE. How is TIGER </a:t>
            </a:r>
          </a:p>
          <a:p>
            <a:pPr lvl="0">
              <a:lnSpc>
                <a:spcPct val="120000"/>
              </a:lnSpc>
            </a:pPr>
            <a:r>
              <a:rPr lang="en-IN" dirty="0"/>
              <a:t>       written in that code? </a:t>
            </a:r>
          </a:p>
          <a:p>
            <a:pPr lvl="0">
              <a:lnSpc>
                <a:spcPct val="120000"/>
              </a:lnSpc>
            </a:pPr>
            <a:endParaRPr lang="en-IN" dirty="0"/>
          </a:p>
          <a:p>
            <a:pPr>
              <a:lnSpc>
                <a:spcPct val="120000"/>
              </a:lnSpc>
            </a:pPr>
            <a:r>
              <a:rPr lang="en-IN" b="1" dirty="0"/>
              <a:t>        A.</a:t>
            </a:r>
            <a:r>
              <a:rPr lang="en-IN" dirty="0"/>
              <a:t>   NINJE</a:t>
            </a:r>
          </a:p>
          <a:p>
            <a:pPr>
              <a:lnSpc>
                <a:spcPct val="120000"/>
              </a:lnSpc>
            </a:pPr>
            <a:r>
              <a:rPr lang="en-IN" b="1" dirty="0"/>
              <a:t>        B.</a:t>
            </a:r>
            <a:r>
              <a:rPr lang="en-IN" dirty="0"/>
              <a:t>   NNIEJ	</a:t>
            </a:r>
          </a:p>
          <a:p>
            <a:pPr>
              <a:lnSpc>
                <a:spcPct val="120000"/>
              </a:lnSpc>
            </a:pPr>
            <a:r>
              <a:rPr lang="en-IN" b="1" dirty="0"/>
              <a:t>        C.</a:t>
            </a:r>
            <a:r>
              <a:rPr lang="en-IN" dirty="0"/>
              <a:t>   NINEJ 	</a:t>
            </a:r>
          </a:p>
          <a:p>
            <a:pPr>
              <a:lnSpc>
                <a:spcPct val="120000"/>
              </a:lnSpc>
            </a:pPr>
            <a:r>
              <a:rPr lang="en-IN" b="1" dirty="0"/>
              <a:t>        D.</a:t>
            </a:r>
            <a:r>
              <a:rPr lang="en-IN" dirty="0"/>
              <a:t>   NOTA	</a:t>
            </a:r>
          </a:p>
        </p:txBody>
      </p:sp>
    </p:spTree>
    <p:extLst>
      <p:ext uri="{BB962C8B-B14F-4D97-AF65-F5344CB8AC3E}">
        <p14:creationId xmlns:p14="http://schemas.microsoft.com/office/powerpoint/2010/main" val="979107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123478"/>
            <a:ext cx="8856984" cy="648072"/>
          </a:xfrm>
        </p:spPr>
        <p:txBody>
          <a:bodyPr/>
          <a:lstStyle/>
          <a:p>
            <a:r>
              <a:rPr lang="en-IN" sz="4400" dirty="0">
                <a:latin typeface="+mn-lt"/>
              </a:rPr>
              <a:t>DECODE THE FOLLOWING</a:t>
            </a:r>
          </a:p>
        </p:txBody>
      </p:sp>
      <p:sp>
        <p:nvSpPr>
          <p:cNvPr id="3" name="TextBox 2"/>
          <p:cNvSpPr txBox="1"/>
          <p:nvPr/>
        </p:nvSpPr>
        <p:spPr>
          <a:xfrm>
            <a:off x="467544" y="3867894"/>
            <a:ext cx="576064" cy="461665"/>
          </a:xfrm>
          <a:prstGeom prst="rect">
            <a:avLst/>
          </a:prstGeom>
          <a:noFill/>
        </p:spPr>
        <p:txBody>
          <a:bodyPr wrap="square" rtlCol="0">
            <a:spAutoFit/>
          </a:bodyPr>
          <a:lstStyle/>
          <a:p>
            <a:r>
              <a:rPr lang="en-IN" sz="2400" b="1" dirty="0">
                <a:solidFill>
                  <a:schemeClr val="bg1"/>
                </a:solidFill>
              </a:rPr>
              <a:t>9</a:t>
            </a:r>
          </a:p>
        </p:txBody>
      </p:sp>
      <p:sp>
        <p:nvSpPr>
          <p:cNvPr id="4" name="Rectangle 3"/>
          <p:cNvSpPr/>
          <p:nvPr/>
        </p:nvSpPr>
        <p:spPr>
          <a:xfrm>
            <a:off x="683568" y="1160738"/>
            <a:ext cx="7992888" cy="2419124"/>
          </a:xfrm>
          <a:prstGeom prst="rect">
            <a:avLst/>
          </a:prstGeom>
        </p:spPr>
        <p:txBody>
          <a:bodyPr wrap="square">
            <a:spAutoFit/>
          </a:bodyPr>
          <a:lstStyle/>
          <a:p>
            <a:pPr lvl="0">
              <a:lnSpc>
                <a:spcPct val="120000"/>
              </a:lnSpc>
              <a:buFont typeface="Wingdings" pitchFamily="2" charset="2"/>
              <a:buChar char="q"/>
            </a:pPr>
            <a:r>
              <a:rPr lang="en-IN" dirty="0"/>
              <a:t>     In a certain code, ACCENTURE is written as DIGTSVADL. How is </a:t>
            </a:r>
          </a:p>
          <a:p>
            <a:pPr lvl="0">
              <a:lnSpc>
                <a:spcPct val="120000"/>
              </a:lnSpc>
            </a:pPr>
            <a:r>
              <a:rPr lang="en-IN" dirty="0"/>
              <a:t>        COGNIZANT written in that code? </a:t>
            </a:r>
          </a:p>
          <a:p>
            <a:pPr lvl="0">
              <a:lnSpc>
                <a:spcPct val="120000"/>
              </a:lnSpc>
            </a:pPr>
            <a:endParaRPr lang="en-IN" dirty="0"/>
          </a:p>
          <a:p>
            <a:pPr>
              <a:lnSpc>
                <a:spcPct val="120000"/>
              </a:lnSpc>
            </a:pPr>
            <a:r>
              <a:rPr lang="en-IN" b="1" dirty="0"/>
              <a:t>        A.</a:t>
            </a:r>
            <a:r>
              <a:rPr lang="en-IN" dirty="0"/>
              <a:t>   FKDSNZGFA</a:t>
            </a:r>
          </a:p>
          <a:p>
            <a:pPr>
              <a:lnSpc>
                <a:spcPct val="120000"/>
              </a:lnSpc>
            </a:pPr>
            <a:r>
              <a:rPr lang="en-IN" b="1" dirty="0"/>
              <a:t>        B.</a:t>
            </a:r>
            <a:r>
              <a:rPr lang="en-IN" dirty="0"/>
              <a:t>   FSKDNZGFA</a:t>
            </a:r>
          </a:p>
          <a:p>
            <a:pPr>
              <a:lnSpc>
                <a:spcPct val="120000"/>
              </a:lnSpc>
            </a:pPr>
            <a:r>
              <a:rPr lang="en-IN" b="1" dirty="0"/>
              <a:t>        C.</a:t>
            </a:r>
            <a:r>
              <a:rPr lang="en-IN" dirty="0"/>
              <a:t>   SKDNZGFAF</a:t>
            </a:r>
          </a:p>
          <a:p>
            <a:pPr>
              <a:lnSpc>
                <a:spcPct val="120000"/>
              </a:lnSpc>
            </a:pPr>
            <a:r>
              <a:rPr lang="en-IN" b="1" dirty="0"/>
              <a:t>        D.</a:t>
            </a:r>
            <a:r>
              <a:rPr lang="en-IN" dirty="0"/>
              <a:t>   NOTA	</a:t>
            </a:r>
          </a:p>
        </p:txBody>
      </p:sp>
    </p:spTree>
    <p:extLst>
      <p:ext uri="{BB962C8B-B14F-4D97-AF65-F5344CB8AC3E}">
        <p14:creationId xmlns:p14="http://schemas.microsoft.com/office/powerpoint/2010/main" val="979107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123478"/>
            <a:ext cx="8856984" cy="648072"/>
          </a:xfrm>
        </p:spPr>
        <p:txBody>
          <a:bodyPr/>
          <a:lstStyle/>
          <a:p>
            <a:r>
              <a:rPr lang="en-IN" sz="4400" dirty="0">
                <a:latin typeface="+mn-lt"/>
              </a:rPr>
              <a:t>DECODE THE FOLLOWING</a:t>
            </a:r>
          </a:p>
        </p:txBody>
      </p:sp>
      <p:sp>
        <p:nvSpPr>
          <p:cNvPr id="3" name="TextBox 2"/>
          <p:cNvSpPr txBox="1"/>
          <p:nvPr/>
        </p:nvSpPr>
        <p:spPr>
          <a:xfrm>
            <a:off x="395536" y="3867894"/>
            <a:ext cx="576064" cy="461665"/>
          </a:xfrm>
          <a:prstGeom prst="rect">
            <a:avLst/>
          </a:prstGeom>
          <a:noFill/>
        </p:spPr>
        <p:txBody>
          <a:bodyPr wrap="square" rtlCol="0">
            <a:spAutoFit/>
          </a:bodyPr>
          <a:lstStyle/>
          <a:p>
            <a:r>
              <a:rPr lang="en-IN" sz="2400" b="1" dirty="0">
                <a:solidFill>
                  <a:schemeClr val="bg1"/>
                </a:solidFill>
              </a:rPr>
              <a:t>10</a:t>
            </a:r>
          </a:p>
        </p:txBody>
      </p:sp>
      <p:sp>
        <p:nvSpPr>
          <p:cNvPr id="4" name="Rectangle 3"/>
          <p:cNvSpPr/>
          <p:nvPr/>
        </p:nvSpPr>
        <p:spPr>
          <a:xfrm>
            <a:off x="683568" y="1131590"/>
            <a:ext cx="7704856" cy="391967"/>
          </a:xfrm>
          <a:prstGeom prst="rect">
            <a:avLst/>
          </a:prstGeom>
        </p:spPr>
        <p:txBody>
          <a:bodyPr wrap="square">
            <a:spAutoFit/>
          </a:bodyPr>
          <a:lstStyle/>
          <a:p>
            <a:pPr lvl="0">
              <a:lnSpc>
                <a:spcPct val="120000"/>
              </a:lnSpc>
              <a:buFont typeface="Wingdings" pitchFamily="2" charset="2"/>
              <a:buChar char="q"/>
            </a:pPr>
            <a:r>
              <a:rPr lang="en-IN" dirty="0"/>
              <a:t>     </a:t>
            </a:r>
          </a:p>
        </p:txBody>
      </p:sp>
      <p:sp>
        <p:nvSpPr>
          <p:cNvPr id="5" name="Rectangle 4"/>
          <p:cNvSpPr/>
          <p:nvPr/>
        </p:nvSpPr>
        <p:spPr>
          <a:xfrm>
            <a:off x="683568" y="1131590"/>
            <a:ext cx="8460432" cy="3354765"/>
          </a:xfrm>
          <a:prstGeom prst="rect">
            <a:avLst/>
          </a:prstGeom>
        </p:spPr>
        <p:txBody>
          <a:bodyPr wrap="square">
            <a:spAutoFit/>
          </a:bodyPr>
          <a:lstStyle/>
          <a:p>
            <a:pPr lvl="0">
              <a:lnSpc>
                <a:spcPct val="120000"/>
              </a:lnSpc>
              <a:buFont typeface="Wingdings" pitchFamily="2" charset="2"/>
              <a:buChar char="q"/>
            </a:pPr>
            <a:r>
              <a:rPr lang="en-IN" sz="2000" dirty="0"/>
              <a:t> 	In a certain code language ‘EDUCATED’ is written as</a:t>
            </a:r>
          </a:p>
          <a:p>
            <a:pPr lvl="0">
              <a:lnSpc>
                <a:spcPct val="120000"/>
              </a:lnSpc>
            </a:pPr>
            <a:r>
              <a:rPr lang="en-IN" sz="2000" dirty="0"/>
              <a:t>	‘DVEFEFUB’ and ‘DAUGHTER’ is written as ‘HVBESFUI’. How is </a:t>
            </a:r>
          </a:p>
          <a:p>
            <a:pPr lvl="0">
              <a:lnSpc>
                <a:spcPct val="120000"/>
              </a:lnSpc>
            </a:pPr>
            <a:r>
              <a:rPr lang="en-IN" sz="2000" dirty="0"/>
              <a:t>	‘VICTORIA’  written in that language ?</a:t>
            </a:r>
          </a:p>
          <a:p>
            <a:pPr lvl="0"/>
            <a:endParaRPr lang="en-IN" sz="2000" dirty="0"/>
          </a:p>
          <a:p>
            <a:pPr lvl="0">
              <a:lnSpc>
                <a:spcPct val="120000"/>
              </a:lnSpc>
            </a:pPr>
            <a:r>
              <a:rPr lang="en-IN" sz="2000" dirty="0"/>
              <a:t>	A. UJDWBJSP</a:t>
            </a:r>
          </a:p>
          <a:p>
            <a:pPr lvl="0">
              <a:lnSpc>
                <a:spcPct val="120000"/>
              </a:lnSpc>
            </a:pPr>
            <a:r>
              <a:rPr lang="en-IN" sz="2000" dirty="0"/>
              <a:t>	B. UDJWBJSP</a:t>
            </a:r>
          </a:p>
          <a:p>
            <a:pPr lvl="0">
              <a:lnSpc>
                <a:spcPct val="120000"/>
              </a:lnSpc>
            </a:pPr>
            <a:r>
              <a:rPr lang="en-IN" sz="2000" dirty="0"/>
              <a:t>	C. BJSPUDJW</a:t>
            </a:r>
            <a:br>
              <a:rPr lang="en-IN" sz="2000" dirty="0"/>
            </a:br>
            <a:r>
              <a:rPr lang="en-IN" sz="2000" dirty="0"/>
              <a:t>	D. NOTA</a:t>
            </a:r>
            <a:br>
              <a:rPr lang="en-IN" sz="2000" dirty="0"/>
            </a:br>
            <a:r>
              <a:rPr lang="en-IN" sz="2000" dirty="0"/>
              <a:t>	</a:t>
            </a:r>
          </a:p>
        </p:txBody>
      </p:sp>
    </p:spTree>
    <p:extLst>
      <p:ext uri="{BB962C8B-B14F-4D97-AF65-F5344CB8AC3E}">
        <p14:creationId xmlns:p14="http://schemas.microsoft.com/office/powerpoint/2010/main" val="979107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20538"/>
            <a:ext cx="8856984" cy="648072"/>
          </a:xfrm>
        </p:spPr>
        <p:txBody>
          <a:bodyPr/>
          <a:lstStyle/>
          <a:p>
            <a:r>
              <a:rPr lang="en-IN" sz="3200" dirty="0">
                <a:latin typeface="+mn-lt"/>
              </a:rPr>
              <a:t>DECODE THE FOLLOWING</a:t>
            </a:r>
          </a:p>
        </p:txBody>
      </p:sp>
      <p:sp>
        <p:nvSpPr>
          <p:cNvPr id="5" name="Rectangle 4"/>
          <p:cNvSpPr/>
          <p:nvPr/>
        </p:nvSpPr>
        <p:spPr>
          <a:xfrm>
            <a:off x="683568" y="699542"/>
            <a:ext cx="8460432" cy="5078313"/>
          </a:xfrm>
          <a:prstGeom prst="rect">
            <a:avLst/>
          </a:prstGeom>
        </p:spPr>
        <p:txBody>
          <a:bodyPr wrap="square">
            <a:spAutoFit/>
          </a:bodyPr>
          <a:lstStyle/>
          <a:p>
            <a:pPr>
              <a:lnSpc>
                <a:spcPct val="120000"/>
              </a:lnSpc>
            </a:pPr>
            <a:r>
              <a:rPr lang="en-IN" dirty="0"/>
              <a:t>According to a coding scheme the sentence: </a:t>
            </a:r>
          </a:p>
          <a:p>
            <a:pPr>
              <a:lnSpc>
                <a:spcPct val="120000"/>
              </a:lnSpc>
            </a:pPr>
            <a:r>
              <a:rPr lang="en-IN" dirty="0"/>
              <a:t>“Peacock is designated as the national bird of India” is coded as </a:t>
            </a:r>
          </a:p>
          <a:p>
            <a:pPr>
              <a:lnSpc>
                <a:spcPct val="120000"/>
              </a:lnSpc>
            </a:pPr>
            <a:r>
              <a:rPr lang="en-IN" dirty="0"/>
              <a:t>5688999 35 1135556678 56 458 13666689 1334 79 13366...</a:t>
            </a:r>
          </a:p>
          <a:p>
            <a:pPr>
              <a:lnSpc>
                <a:spcPct val="120000"/>
              </a:lnSpc>
            </a:pPr>
            <a:endParaRPr lang="en-IN" dirty="0"/>
          </a:p>
          <a:p>
            <a:pPr>
              <a:lnSpc>
                <a:spcPct val="120000"/>
              </a:lnSpc>
            </a:pPr>
            <a:r>
              <a:rPr lang="en-IN" dirty="0"/>
              <a:t>This coding scheme has the following rules: </a:t>
            </a:r>
          </a:p>
          <a:p>
            <a:pPr>
              <a:lnSpc>
                <a:spcPct val="120000"/>
              </a:lnSpc>
            </a:pPr>
            <a:r>
              <a:rPr lang="en-IN" dirty="0"/>
              <a:t>a: The scheme is case-insensitive (does not distinguish between upper case </a:t>
            </a:r>
          </a:p>
          <a:p>
            <a:pPr>
              <a:lnSpc>
                <a:spcPct val="120000"/>
              </a:lnSpc>
            </a:pPr>
            <a:r>
              <a:rPr lang="en-IN" dirty="0"/>
              <a:t>   and lower case letters). </a:t>
            </a:r>
          </a:p>
          <a:p>
            <a:pPr>
              <a:lnSpc>
                <a:spcPct val="120000"/>
              </a:lnSpc>
            </a:pPr>
            <a:r>
              <a:rPr lang="en-IN" dirty="0"/>
              <a:t>b: Each letter has a unique code which is a single digit from among 1,2,3, …,9. </a:t>
            </a:r>
          </a:p>
          <a:p>
            <a:pPr>
              <a:lnSpc>
                <a:spcPct val="120000"/>
              </a:lnSpc>
            </a:pPr>
            <a:r>
              <a:rPr lang="en-IN" dirty="0"/>
              <a:t>c: The digit 9 codes two letters, and every other digit codes three letters.... </a:t>
            </a:r>
          </a:p>
          <a:p>
            <a:pPr>
              <a:lnSpc>
                <a:spcPct val="120000"/>
              </a:lnSpc>
            </a:pPr>
            <a:r>
              <a:rPr lang="en-IN" dirty="0"/>
              <a:t>d: The code for a word is constructed by arranging the digits corresponding to its letters in a non-decreasing sequence.</a:t>
            </a:r>
            <a:br>
              <a:rPr lang="en-IN" dirty="0"/>
            </a:br>
            <a:br>
              <a:rPr lang="en-IN" dirty="0"/>
            </a:br>
            <a:br>
              <a:rPr lang="en-IN" dirty="0"/>
            </a:br>
            <a:br>
              <a:rPr lang="en-IN" dirty="0"/>
            </a:br>
            <a:endParaRPr lang="en-IN" dirty="0"/>
          </a:p>
        </p:txBody>
      </p:sp>
    </p:spTree>
    <p:extLst>
      <p:ext uri="{BB962C8B-B14F-4D97-AF65-F5344CB8AC3E}">
        <p14:creationId xmlns:p14="http://schemas.microsoft.com/office/powerpoint/2010/main" val="979107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20538"/>
            <a:ext cx="8856984" cy="648072"/>
          </a:xfrm>
        </p:spPr>
        <p:txBody>
          <a:bodyPr/>
          <a:lstStyle/>
          <a:p>
            <a:r>
              <a:rPr lang="en-IN" sz="3200" dirty="0">
                <a:latin typeface="+mn-lt"/>
              </a:rPr>
              <a:t>DECODE THE FOLLOWING</a:t>
            </a:r>
          </a:p>
        </p:txBody>
      </p:sp>
      <p:sp>
        <p:nvSpPr>
          <p:cNvPr id="3" name="TextBox 2"/>
          <p:cNvSpPr txBox="1"/>
          <p:nvPr/>
        </p:nvSpPr>
        <p:spPr>
          <a:xfrm>
            <a:off x="395536" y="3867894"/>
            <a:ext cx="576064" cy="461665"/>
          </a:xfrm>
          <a:prstGeom prst="rect">
            <a:avLst/>
          </a:prstGeom>
          <a:noFill/>
        </p:spPr>
        <p:txBody>
          <a:bodyPr wrap="square" rtlCol="0">
            <a:spAutoFit/>
          </a:bodyPr>
          <a:lstStyle/>
          <a:p>
            <a:r>
              <a:rPr lang="en-IN" sz="2400" b="1" dirty="0">
                <a:solidFill>
                  <a:schemeClr val="bg1"/>
                </a:solidFill>
              </a:rPr>
              <a:t>11</a:t>
            </a:r>
          </a:p>
        </p:txBody>
      </p:sp>
      <p:sp>
        <p:nvSpPr>
          <p:cNvPr id="5" name="TextBox 4"/>
          <p:cNvSpPr txBox="1"/>
          <p:nvPr/>
        </p:nvSpPr>
        <p:spPr>
          <a:xfrm>
            <a:off x="827584" y="1131590"/>
            <a:ext cx="8136904" cy="2308324"/>
          </a:xfrm>
          <a:prstGeom prst="rect">
            <a:avLst/>
          </a:prstGeom>
          <a:noFill/>
        </p:spPr>
        <p:txBody>
          <a:bodyPr wrap="square" rtlCol="0">
            <a:spAutoFit/>
          </a:bodyPr>
          <a:lstStyle/>
          <a:p>
            <a:pPr>
              <a:lnSpc>
                <a:spcPct val="120000"/>
              </a:lnSpc>
              <a:buFont typeface="Wingdings" pitchFamily="2" charset="2"/>
              <a:buChar char="q"/>
            </a:pPr>
            <a:r>
              <a:rPr lang="en-IN" sz="2000" dirty="0"/>
              <a:t>       What best can be concluded about the code for the letter I? </a:t>
            </a:r>
          </a:p>
          <a:p>
            <a:pPr>
              <a:lnSpc>
                <a:spcPct val="120000"/>
              </a:lnSpc>
            </a:pPr>
            <a:endParaRPr lang="en-IN" sz="2000" dirty="0"/>
          </a:p>
          <a:p>
            <a:pPr>
              <a:lnSpc>
                <a:spcPct val="120000"/>
              </a:lnSpc>
            </a:pPr>
            <a:r>
              <a:rPr lang="en-IN" sz="2000" dirty="0"/>
              <a:t>	a) 1 </a:t>
            </a:r>
          </a:p>
          <a:p>
            <a:pPr>
              <a:lnSpc>
                <a:spcPct val="120000"/>
              </a:lnSpc>
            </a:pPr>
            <a:r>
              <a:rPr lang="en-IN" sz="2000" dirty="0"/>
              <a:t>	b) 3 </a:t>
            </a:r>
          </a:p>
          <a:p>
            <a:pPr>
              <a:lnSpc>
                <a:spcPct val="120000"/>
              </a:lnSpc>
            </a:pPr>
            <a:r>
              <a:rPr lang="en-IN" sz="2000" dirty="0"/>
              <a:t>	c) 1 or 3 </a:t>
            </a:r>
          </a:p>
          <a:p>
            <a:pPr>
              <a:lnSpc>
                <a:spcPct val="120000"/>
              </a:lnSpc>
            </a:pPr>
            <a:r>
              <a:rPr lang="en-IN" sz="2000" dirty="0"/>
              <a:t>	d) 6</a:t>
            </a:r>
          </a:p>
        </p:txBody>
      </p:sp>
    </p:spTree>
    <p:extLst>
      <p:ext uri="{BB962C8B-B14F-4D97-AF65-F5344CB8AC3E}">
        <p14:creationId xmlns:p14="http://schemas.microsoft.com/office/powerpoint/2010/main" val="979107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20538"/>
            <a:ext cx="8856984" cy="648072"/>
          </a:xfrm>
        </p:spPr>
        <p:txBody>
          <a:bodyPr/>
          <a:lstStyle/>
          <a:p>
            <a:r>
              <a:rPr lang="en-IN" sz="3200" dirty="0">
                <a:latin typeface="+mn-lt"/>
              </a:rPr>
              <a:t>DECODE THE FOLLOWING</a:t>
            </a:r>
          </a:p>
        </p:txBody>
      </p:sp>
      <p:sp>
        <p:nvSpPr>
          <p:cNvPr id="3" name="TextBox 2"/>
          <p:cNvSpPr txBox="1"/>
          <p:nvPr/>
        </p:nvSpPr>
        <p:spPr>
          <a:xfrm>
            <a:off x="395536" y="3867894"/>
            <a:ext cx="576064" cy="461665"/>
          </a:xfrm>
          <a:prstGeom prst="rect">
            <a:avLst/>
          </a:prstGeom>
          <a:noFill/>
        </p:spPr>
        <p:txBody>
          <a:bodyPr wrap="square" rtlCol="0">
            <a:spAutoFit/>
          </a:bodyPr>
          <a:lstStyle/>
          <a:p>
            <a:r>
              <a:rPr lang="en-IN" sz="2400" b="1" dirty="0">
                <a:solidFill>
                  <a:schemeClr val="bg1"/>
                </a:solidFill>
              </a:rPr>
              <a:t>12</a:t>
            </a:r>
          </a:p>
        </p:txBody>
      </p:sp>
      <p:sp>
        <p:nvSpPr>
          <p:cNvPr id="5" name="TextBox 4"/>
          <p:cNvSpPr txBox="1"/>
          <p:nvPr/>
        </p:nvSpPr>
        <p:spPr>
          <a:xfrm>
            <a:off x="827584" y="1131590"/>
            <a:ext cx="8316416" cy="2308324"/>
          </a:xfrm>
          <a:prstGeom prst="rect">
            <a:avLst/>
          </a:prstGeom>
          <a:noFill/>
        </p:spPr>
        <p:txBody>
          <a:bodyPr wrap="square" rtlCol="0">
            <a:spAutoFit/>
          </a:bodyPr>
          <a:lstStyle/>
          <a:p>
            <a:pPr>
              <a:lnSpc>
                <a:spcPct val="120000"/>
              </a:lnSpc>
              <a:buFont typeface="Wingdings" pitchFamily="2" charset="2"/>
              <a:buChar char="q"/>
            </a:pPr>
            <a:r>
              <a:rPr lang="en-IN" sz="2000" dirty="0"/>
              <a:t>       What best can be concluded about the code for the letter B? </a:t>
            </a:r>
          </a:p>
          <a:p>
            <a:pPr>
              <a:lnSpc>
                <a:spcPct val="120000"/>
              </a:lnSpc>
            </a:pPr>
            <a:endParaRPr lang="en-IN" sz="2000" dirty="0"/>
          </a:p>
          <a:p>
            <a:pPr>
              <a:lnSpc>
                <a:spcPct val="120000"/>
              </a:lnSpc>
            </a:pPr>
            <a:r>
              <a:rPr lang="en-IN" sz="2000" dirty="0"/>
              <a:t>	a) 3 or 4 </a:t>
            </a:r>
          </a:p>
          <a:p>
            <a:pPr>
              <a:lnSpc>
                <a:spcPct val="120000"/>
              </a:lnSpc>
            </a:pPr>
            <a:r>
              <a:rPr lang="en-IN" sz="2000" dirty="0"/>
              <a:t>	b) 1 or 3 or 4 </a:t>
            </a:r>
          </a:p>
          <a:p>
            <a:pPr>
              <a:lnSpc>
                <a:spcPct val="120000"/>
              </a:lnSpc>
            </a:pPr>
            <a:r>
              <a:rPr lang="en-IN" sz="2000" dirty="0"/>
              <a:t>	c) 1  </a:t>
            </a:r>
          </a:p>
          <a:p>
            <a:pPr>
              <a:lnSpc>
                <a:spcPct val="120000"/>
              </a:lnSpc>
            </a:pPr>
            <a:r>
              <a:rPr lang="en-IN" sz="2000" dirty="0"/>
              <a:t>	d) 3</a:t>
            </a:r>
          </a:p>
        </p:txBody>
      </p:sp>
    </p:spTree>
    <p:extLst>
      <p:ext uri="{BB962C8B-B14F-4D97-AF65-F5344CB8AC3E}">
        <p14:creationId xmlns:p14="http://schemas.microsoft.com/office/powerpoint/2010/main" val="979107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20538"/>
            <a:ext cx="8856984" cy="648072"/>
          </a:xfrm>
        </p:spPr>
        <p:txBody>
          <a:bodyPr/>
          <a:lstStyle/>
          <a:p>
            <a:r>
              <a:rPr lang="en-IN" sz="3200" dirty="0">
                <a:latin typeface="+mn-lt"/>
              </a:rPr>
              <a:t>DECODE THE FOLLOWING</a:t>
            </a:r>
          </a:p>
        </p:txBody>
      </p:sp>
      <p:sp>
        <p:nvSpPr>
          <p:cNvPr id="3" name="TextBox 2"/>
          <p:cNvSpPr txBox="1"/>
          <p:nvPr/>
        </p:nvSpPr>
        <p:spPr>
          <a:xfrm>
            <a:off x="395536" y="3867894"/>
            <a:ext cx="576064" cy="461665"/>
          </a:xfrm>
          <a:prstGeom prst="rect">
            <a:avLst/>
          </a:prstGeom>
          <a:noFill/>
        </p:spPr>
        <p:txBody>
          <a:bodyPr wrap="square" rtlCol="0">
            <a:spAutoFit/>
          </a:bodyPr>
          <a:lstStyle/>
          <a:p>
            <a:r>
              <a:rPr lang="en-IN" sz="2400" b="1" dirty="0">
                <a:solidFill>
                  <a:schemeClr val="bg1"/>
                </a:solidFill>
              </a:rPr>
              <a:t>13</a:t>
            </a:r>
          </a:p>
        </p:txBody>
      </p:sp>
      <p:sp>
        <p:nvSpPr>
          <p:cNvPr id="5" name="TextBox 4"/>
          <p:cNvSpPr txBox="1"/>
          <p:nvPr/>
        </p:nvSpPr>
        <p:spPr>
          <a:xfrm>
            <a:off x="827584" y="1131590"/>
            <a:ext cx="8316416" cy="2308324"/>
          </a:xfrm>
          <a:prstGeom prst="rect">
            <a:avLst/>
          </a:prstGeom>
          <a:noFill/>
        </p:spPr>
        <p:txBody>
          <a:bodyPr wrap="square" rtlCol="0">
            <a:spAutoFit/>
          </a:bodyPr>
          <a:lstStyle/>
          <a:p>
            <a:pPr>
              <a:lnSpc>
                <a:spcPct val="120000"/>
              </a:lnSpc>
              <a:buFont typeface="Wingdings" pitchFamily="2" charset="2"/>
              <a:buChar char="q"/>
            </a:pPr>
            <a:r>
              <a:rPr lang="en-IN" sz="2000" dirty="0"/>
              <a:t>       What best can be concluded about the code for the letter L? </a:t>
            </a:r>
          </a:p>
          <a:p>
            <a:pPr>
              <a:lnSpc>
                <a:spcPct val="120000"/>
              </a:lnSpc>
            </a:pPr>
            <a:endParaRPr lang="en-IN" sz="2000" dirty="0"/>
          </a:p>
          <a:p>
            <a:pPr>
              <a:lnSpc>
                <a:spcPct val="120000"/>
              </a:lnSpc>
            </a:pPr>
            <a:r>
              <a:rPr lang="en-IN" sz="2000" dirty="0"/>
              <a:t>	a) 3 or 4 </a:t>
            </a:r>
          </a:p>
          <a:p>
            <a:pPr>
              <a:lnSpc>
                <a:spcPct val="120000"/>
              </a:lnSpc>
            </a:pPr>
            <a:r>
              <a:rPr lang="en-IN" sz="2000" dirty="0"/>
              <a:t>	b) 1 or 3 or 4 </a:t>
            </a:r>
          </a:p>
          <a:p>
            <a:pPr>
              <a:lnSpc>
                <a:spcPct val="120000"/>
              </a:lnSpc>
            </a:pPr>
            <a:r>
              <a:rPr lang="en-IN" sz="2000" dirty="0"/>
              <a:t>	c) 1  </a:t>
            </a:r>
          </a:p>
          <a:p>
            <a:pPr>
              <a:lnSpc>
                <a:spcPct val="120000"/>
              </a:lnSpc>
            </a:pPr>
            <a:r>
              <a:rPr lang="en-IN" sz="2000" dirty="0"/>
              <a:t>	d) 3</a:t>
            </a:r>
          </a:p>
        </p:txBody>
      </p:sp>
    </p:spTree>
    <p:extLst>
      <p:ext uri="{BB962C8B-B14F-4D97-AF65-F5344CB8AC3E}">
        <p14:creationId xmlns:p14="http://schemas.microsoft.com/office/powerpoint/2010/main" val="979107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20538"/>
            <a:ext cx="8856984" cy="648072"/>
          </a:xfrm>
        </p:spPr>
        <p:txBody>
          <a:bodyPr/>
          <a:lstStyle/>
          <a:p>
            <a:r>
              <a:rPr lang="en-IN" sz="3200" dirty="0">
                <a:latin typeface="+mn-lt"/>
              </a:rPr>
              <a:t>DECODE THE FOLLOWING</a:t>
            </a:r>
          </a:p>
        </p:txBody>
      </p:sp>
      <p:sp>
        <p:nvSpPr>
          <p:cNvPr id="3" name="TextBox 2"/>
          <p:cNvSpPr txBox="1"/>
          <p:nvPr/>
        </p:nvSpPr>
        <p:spPr>
          <a:xfrm>
            <a:off x="395536" y="3867894"/>
            <a:ext cx="576064" cy="461665"/>
          </a:xfrm>
          <a:prstGeom prst="rect">
            <a:avLst/>
          </a:prstGeom>
          <a:noFill/>
        </p:spPr>
        <p:txBody>
          <a:bodyPr wrap="square" rtlCol="0">
            <a:spAutoFit/>
          </a:bodyPr>
          <a:lstStyle/>
          <a:p>
            <a:r>
              <a:rPr lang="en-IN" sz="2400" b="1" dirty="0">
                <a:solidFill>
                  <a:schemeClr val="bg1"/>
                </a:solidFill>
              </a:rPr>
              <a:t>14</a:t>
            </a:r>
          </a:p>
        </p:txBody>
      </p:sp>
      <p:sp>
        <p:nvSpPr>
          <p:cNvPr id="5" name="Rectangle 4"/>
          <p:cNvSpPr/>
          <p:nvPr/>
        </p:nvSpPr>
        <p:spPr>
          <a:xfrm>
            <a:off x="755576" y="915566"/>
            <a:ext cx="8388424" cy="1056764"/>
          </a:xfrm>
          <a:prstGeom prst="rect">
            <a:avLst/>
          </a:prstGeom>
        </p:spPr>
        <p:txBody>
          <a:bodyPr wrap="square">
            <a:spAutoFit/>
          </a:bodyPr>
          <a:lstStyle/>
          <a:p>
            <a:pPr>
              <a:lnSpc>
                <a:spcPct val="120000"/>
              </a:lnSpc>
              <a:buFont typeface="Wingdings" pitchFamily="2" charset="2"/>
              <a:buChar char="q"/>
            </a:pPr>
            <a:br>
              <a:rPr lang="en-IN" dirty="0"/>
            </a:br>
            <a:br>
              <a:rPr lang="en-IN" dirty="0"/>
            </a:br>
            <a:endParaRPr lang="en-IN" dirty="0"/>
          </a:p>
        </p:txBody>
      </p:sp>
      <p:sp>
        <p:nvSpPr>
          <p:cNvPr id="6" name="Rectangle 5"/>
          <p:cNvSpPr/>
          <p:nvPr/>
        </p:nvSpPr>
        <p:spPr>
          <a:xfrm>
            <a:off x="1619672" y="987574"/>
            <a:ext cx="7776864" cy="2031325"/>
          </a:xfrm>
          <a:prstGeom prst="rect">
            <a:avLst/>
          </a:prstGeom>
        </p:spPr>
        <p:txBody>
          <a:bodyPr wrap="square">
            <a:spAutoFit/>
          </a:bodyPr>
          <a:lstStyle/>
          <a:p>
            <a:r>
              <a:rPr lang="en-IN" dirty="0"/>
              <a:t>What best can be concluded about the code for the letter S?</a:t>
            </a:r>
          </a:p>
          <a:p>
            <a:endParaRPr lang="en-IN" dirty="0"/>
          </a:p>
          <a:p>
            <a:pPr marL="342900" indent="-342900">
              <a:buAutoNum type="alphaUcPeriod"/>
            </a:pPr>
            <a:r>
              <a:rPr lang="en-IN" dirty="0"/>
              <a:t>1</a:t>
            </a:r>
          </a:p>
          <a:p>
            <a:pPr marL="342900" indent="-342900">
              <a:buAutoNum type="alphaUcPeriod"/>
            </a:pPr>
            <a:r>
              <a:rPr lang="en-IN" dirty="0"/>
              <a:t>2</a:t>
            </a:r>
          </a:p>
          <a:p>
            <a:pPr marL="342900" indent="-342900">
              <a:buAutoNum type="alphaUcPeriod"/>
            </a:pPr>
            <a:r>
              <a:rPr lang="en-IN" dirty="0"/>
              <a:t>3</a:t>
            </a:r>
          </a:p>
          <a:p>
            <a:pPr marL="342900" indent="-342900">
              <a:buAutoNum type="alphaUcPeriod"/>
            </a:pPr>
            <a:r>
              <a:rPr lang="en-IN" dirty="0"/>
              <a:t>4</a:t>
            </a:r>
          </a:p>
          <a:p>
            <a:pPr marL="342900" indent="-342900">
              <a:buAutoNum type="alphaUcPeriod"/>
            </a:pPr>
            <a:r>
              <a:rPr lang="en-IN" dirty="0"/>
              <a:t>NOTA </a:t>
            </a:r>
          </a:p>
        </p:txBody>
      </p:sp>
    </p:spTree>
    <p:extLst>
      <p:ext uri="{BB962C8B-B14F-4D97-AF65-F5344CB8AC3E}">
        <p14:creationId xmlns:p14="http://schemas.microsoft.com/office/powerpoint/2010/main" val="97910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51520" y="1275606"/>
            <a:ext cx="8496944" cy="2995737"/>
          </a:xfrm>
        </p:spPr>
        <p:txBody>
          <a:bodyPr/>
          <a:lstStyle/>
          <a:p>
            <a:r>
              <a:rPr lang="en-IN" sz="2000" b="1" dirty="0"/>
              <a:t>A CODE is a ‘system of signals’. Therefore, Coding is a method of</a:t>
            </a:r>
          </a:p>
          <a:p>
            <a:r>
              <a:rPr lang="en-IN" sz="2000" b="1" dirty="0"/>
              <a:t>transmitting a message between the sender and the receiver </a:t>
            </a:r>
          </a:p>
          <a:p>
            <a:r>
              <a:rPr lang="en-IN" sz="2000" b="1" dirty="0"/>
              <a:t>without a third person knowing it.</a:t>
            </a:r>
            <a:br>
              <a:rPr lang="en-IN" sz="2000" b="1" dirty="0"/>
            </a:br>
            <a:endParaRPr lang="en-IN" sz="2000" b="1" dirty="0"/>
          </a:p>
          <a:p>
            <a:r>
              <a:rPr lang="en-IN" sz="2000" b="1" dirty="0"/>
              <a:t>The Coding and Decoding Test is set up to judge the candidate’s</a:t>
            </a:r>
          </a:p>
          <a:p>
            <a:r>
              <a:rPr lang="en-IN" sz="2000" b="1" dirty="0"/>
              <a:t>ability to decipher the rule that codes a particular word OR </a:t>
            </a:r>
          </a:p>
          <a:p>
            <a:r>
              <a:rPr lang="en-IN" sz="2000" b="1" dirty="0"/>
              <a:t>message with different logics and break the code to decipher the </a:t>
            </a:r>
          </a:p>
          <a:p>
            <a:r>
              <a:rPr lang="en-IN" sz="2000" b="1" dirty="0"/>
              <a:t>message.</a:t>
            </a:r>
          </a:p>
        </p:txBody>
      </p:sp>
      <p:sp>
        <p:nvSpPr>
          <p:cNvPr id="3" name="Title 2"/>
          <p:cNvSpPr>
            <a:spLocks noGrp="1"/>
          </p:cNvSpPr>
          <p:nvPr>
            <p:ph type="title"/>
          </p:nvPr>
        </p:nvSpPr>
        <p:spPr>
          <a:xfrm>
            <a:off x="180528" y="0"/>
            <a:ext cx="9144000" cy="884466"/>
          </a:xfrm>
        </p:spPr>
        <p:txBody>
          <a:bodyPr/>
          <a:lstStyle/>
          <a:p>
            <a:r>
              <a:rPr lang="en-US" dirty="0"/>
              <a:t>DEFINITION</a:t>
            </a:r>
          </a:p>
        </p:txBody>
      </p:sp>
    </p:spTree>
    <p:extLst>
      <p:ext uri="{BB962C8B-B14F-4D97-AF65-F5344CB8AC3E}">
        <p14:creationId xmlns:p14="http://schemas.microsoft.com/office/powerpoint/2010/main" val="209059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20538"/>
            <a:ext cx="8856984" cy="648072"/>
          </a:xfrm>
        </p:spPr>
        <p:txBody>
          <a:bodyPr/>
          <a:lstStyle/>
          <a:p>
            <a:r>
              <a:rPr lang="en-IN" sz="3200" dirty="0">
                <a:latin typeface="+mn-lt"/>
              </a:rPr>
              <a:t>DECODE THE FOLLOWING</a:t>
            </a:r>
          </a:p>
        </p:txBody>
      </p:sp>
      <p:sp>
        <p:nvSpPr>
          <p:cNvPr id="3" name="TextBox 2"/>
          <p:cNvSpPr txBox="1"/>
          <p:nvPr/>
        </p:nvSpPr>
        <p:spPr>
          <a:xfrm>
            <a:off x="395536" y="3867894"/>
            <a:ext cx="576064" cy="461665"/>
          </a:xfrm>
          <a:prstGeom prst="rect">
            <a:avLst/>
          </a:prstGeom>
          <a:noFill/>
        </p:spPr>
        <p:txBody>
          <a:bodyPr wrap="square" rtlCol="0">
            <a:spAutoFit/>
          </a:bodyPr>
          <a:lstStyle/>
          <a:p>
            <a:r>
              <a:rPr lang="en-IN" sz="2400" b="1" dirty="0">
                <a:solidFill>
                  <a:schemeClr val="bg1"/>
                </a:solidFill>
              </a:rPr>
              <a:t>15</a:t>
            </a:r>
          </a:p>
        </p:txBody>
      </p:sp>
      <p:sp>
        <p:nvSpPr>
          <p:cNvPr id="5" name="Rectangle 4"/>
          <p:cNvSpPr/>
          <p:nvPr/>
        </p:nvSpPr>
        <p:spPr>
          <a:xfrm>
            <a:off x="755576" y="915566"/>
            <a:ext cx="8388424" cy="4468916"/>
          </a:xfrm>
          <a:prstGeom prst="rect">
            <a:avLst/>
          </a:prstGeom>
        </p:spPr>
        <p:txBody>
          <a:bodyPr wrap="square">
            <a:spAutoFit/>
          </a:bodyPr>
          <a:lstStyle/>
          <a:p>
            <a:pPr>
              <a:buFont typeface="Wingdings" pitchFamily="2" charset="2"/>
              <a:buChar char="q"/>
            </a:pPr>
            <a:r>
              <a:rPr lang="en-IN" dirty="0"/>
              <a:t>      In a code language,</a:t>
            </a:r>
          </a:p>
          <a:p>
            <a:r>
              <a:rPr lang="en-IN" dirty="0"/>
              <a:t>         start walk stop diet is coded as 8%  #21  3$7  *6</a:t>
            </a:r>
          </a:p>
          <a:p>
            <a:r>
              <a:rPr lang="en-IN" dirty="0"/>
              <a:t>         walk rest start bite is coded as #9  *6  2@9   #21</a:t>
            </a:r>
          </a:p>
          <a:p>
            <a:r>
              <a:rPr lang="en-IN" dirty="0"/>
              <a:t>         stop work diet rest is coded as ^78   8%  3$7  #9</a:t>
            </a:r>
          </a:p>
          <a:p>
            <a:r>
              <a:rPr lang="en-IN" dirty="0"/>
              <a:t>         bite rest start diet is coded as 2@9   #9   *6   3$7</a:t>
            </a:r>
          </a:p>
          <a:p>
            <a:pPr>
              <a:lnSpc>
                <a:spcPct val="120000"/>
              </a:lnSpc>
            </a:pPr>
            <a:endParaRPr lang="en-IN" dirty="0"/>
          </a:p>
          <a:p>
            <a:pPr>
              <a:lnSpc>
                <a:spcPct val="120000"/>
              </a:lnSpc>
            </a:pPr>
            <a:r>
              <a:rPr lang="en-IN" b="1" dirty="0"/>
              <a:t>Find the code for 'work diet'?</a:t>
            </a:r>
          </a:p>
          <a:p>
            <a:pPr>
              <a:lnSpc>
                <a:spcPct val="120000"/>
              </a:lnSpc>
            </a:pPr>
            <a:r>
              <a:rPr lang="en-IN" b="1" dirty="0"/>
              <a:t>	A. </a:t>
            </a:r>
            <a:r>
              <a:rPr lang="pl-PL" b="1" dirty="0"/>
              <a:t>3$7 #9</a:t>
            </a:r>
          </a:p>
          <a:p>
            <a:pPr fontAlgn="t">
              <a:lnSpc>
                <a:spcPct val="120000"/>
              </a:lnSpc>
            </a:pPr>
            <a:r>
              <a:rPr lang="en-IN" b="1" dirty="0"/>
              <a:t>	</a:t>
            </a:r>
            <a:r>
              <a:rPr lang="pl-PL" b="1" dirty="0"/>
              <a:t>B</a:t>
            </a:r>
            <a:r>
              <a:rPr lang="en-IN" b="1" dirty="0"/>
              <a:t>. </a:t>
            </a:r>
            <a:r>
              <a:rPr lang="pl-PL" b="1" dirty="0"/>
              <a:t>^78 3$7</a:t>
            </a:r>
            <a:endParaRPr lang="en-IN" b="1" dirty="0"/>
          </a:p>
          <a:p>
            <a:pPr fontAlgn="t">
              <a:lnSpc>
                <a:spcPct val="120000"/>
              </a:lnSpc>
            </a:pPr>
            <a:r>
              <a:rPr lang="en-IN" b="1" dirty="0"/>
              <a:t>	</a:t>
            </a:r>
            <a:r>
              <a:rPr lang="pl-PL" b="1" dirty="0"/>
              <a:t>C</a:t>
            </a:r>
            <a:r>
              <a:rPr lang="en-IN" b="1" dirty="0"/>
              <a:t>. </a:t>
            </a:r>
            <a:r>
              <a:rPr lang="pl-PL" b="1" dirty="0"/>
              <a:t>^78 #9</a:t>
            </a:r>
            <a:endParaRPr lang="en-IN" b="1" dirty="0"/>
          </a:p>
          <a:p>
            <a:pPr fontAlgn="t">
              <a:lnSpc>
                <a:spcPct val="120000"/>
              </a:lnSpc>
            </a:pPr>
            <a:r>
              <a:rPr lang="en-IN" b="1" dirty="0"/>
              <a:t>	</a:t>
            </a:r>
            <a:r>
              <a:rPr lang="pl-PL" b="1" dirty="0"/>
              <a:t>D</a:t>
            </a:r>
            <a:r>
              <a:rPr lang="en-IN" b="1" dirty="0"/>
              <a:t>. </a:t>
            </a:r>
            <a:r>
              <a:rPr lang="pl-PL" b="1" dirty="0"/>
              <a:t>3$7 *6</a:t>
            </a:r>
          </a:p>
          <a:p>
            <a:pPr>
              <a:lnSpc>
                <a:spcPct val="120000"/>
              </a:lnSpc>
            </a:pPr>
            <a:br>
              <a:rPr lang="en-IN" dirty="0"/>
            </a:br>
            <a:br>
              <a:rPr lang="en-IN" dirty="0"/>
            </a:br>
            <a:endParaRPr lang="en-IN" dirty="0"/>
          </a:p>
        </p:txBody>
      </p:sp>
    </p:spTree>
    <p:extLst>
      <p:ext uri="{BB962C8B-B14F-4D97-AF65-F5344CB8AC3E}">
        <p14:creationId xmlns:p14="http://schemas.microsoft.com/office/powerpoint/2010/main" val="979107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123478"/>
            <a:ext cx="8856984" cy="648072"/>
          </a:xfrm>
        </p:spPr>
        <p:txBody>
          <a:bodyPr/>
          <a:lstStyle/>
          <a:p>
            <a:r>
              <a:rPr lang="en-IN" sz="4400" dirty="0">
                <a:latin typeface="+mn-lt"/>
              </a:rPr>
              <a:t>DECODE THE FOLLOWING</a:t>
            </a:r>
          </a:p>
        </p:txBody>
      </p:sp>
      <p:sp>
        <p:nvSpPr>
          <p:cNvPr id="3" name="TextBox 2"/>
          <p:cNvSpPr txBox="1"/>
          <p:nvPr/>
        </p:nvSpPr>
        <p:spPr>
          <a:xfrm>
            <a:off x="395536" y="3867894"/>
            <a:ext cx="576064" cy="461665"/>
          </a:xfrm>
          <a:prstGeom prst="rect">
            <a:avLst/>
          </a:prstGeom>
          <a:noFill/>
        </p:spPr>
        <p:txBody>
          <a:bodyPr wrap="square" rtlCol="0">
            <a:spAutoFit/>
          </a:bodyPr>
          <a:lstStyle/>
          <a:p>
            <a:r>
              <a:rPr lang="en-IN" sz="2400" b="1" dirty="0">
                <a:solidFill>
                  <a:schemeClr val="bg1"/>
                </a:solidFill>
              </a:rPr>
              <a:t>16</a:t>
            </a:r>
          </a:p>
        </p:txBody>
      </p:sp>
      <p:sp>
        <p:nvSpPr>
          <p:cNvPr id="4" name="Rectangle 3"/>
          <p:cNvSpPr/>
          <p:nvPr/>
        </p:nvSpPr>
        <p:spPr>
          <a:xfrm>
            <a:off x="683568" y="1131590"/>
            <a:ext cx="8460432" cy="2862322"/>
          </a:xfrm>
          <a:prstGeom prst="rect">
            <a:avLst/>
          </a:prstGeom>
        </p:spPr>
        <p:txBody>
          <a:bodyPr wrap="square">
            <a:spAutoFit/>
          </a:bodyPr>
          <a:lstStyle/>
          <a:p>
            <a:pPr>
              <a:buFont typeface="Wingdings" pitchFamily="2" charset="2"/>
              <a:buChar char="q"/>
            </a:pPr>
            <a:r>
              <a:rPr lang="en-IN" sz="2000" dirty="0"/>
              <a:t> 	I</a:t>
            </a:r>
            <a:r>
              <a:rPr lang="en-IN" sz="2000" b="1" dirty="0"/>
              <a:t>f BZSQUSJHDB stands for ARTIC, PNDBFDBZOM stands for 	OCEAN, in the same manner JHOMECJHBZ will stand for</a:t>
            </a:r>
          </a:p>
          <a:p>
            <a:pPr>
              <a:buFont typeface="Wingdings" pitchFamily="2" charset="2"/>
              <a:buChar char="q"/>
            </a:pPr>
            <a:endParaRPr lang="en-IN" sz="2000" b="1" dirty="0"/>
          </a:p>
          <a:p>
            <a:r>
              <a:rPr lang="en-IN" sz="2000" b="1" dirty="0"/>
              <a:t>	A. DAINE</a:t>
            </a:r>
          </a:p>
          <a:p>
            <a:r>
              <a:rPr lang="en-IN" sz="2000" b="1" dirty="0"/>
              <a:t>	B. NEDIA</a:t>
            </a:r>
          </a:p>
          <a:p>
            <a:r>
              <a:rPr lang="en-IN" sz="2000" b="1" dirty="0"/>
              <a:t>	C. INDIA</a:t>
            </a:r>
          </a:p>
          <a:p>
            <a:r>
              <a:rPr lang="en-IN" sz="2000" b="1" dirty="0"/>
              <a:t>	D. IDANE</a:t>
            </a:r>
          </a:p>
          <a:p>
            <a:r>
              <a:rPr lang="en-IN" sz="2000" b="1" dirty="0"/>
              <a:t>	E. NOTA</a:t>
            </a:r>
          </a:p>
          <a:p>
            <a:pPr lvl="0">
              <a:buFont typeface="Wingdings" pitchFamily="2" charset="2"/>
              <a:buChar char="q"/>
            </a:pPr>
            <a:endParaRPr lang="en-IN" sz="2000" dirty="0"/>
          </a:p>
        </p:txBody>
      </p:sp>
    </p:spTree>
    <p:extLst>
      <p:ext uri="{BB962C8B-B14F-4D97-AF65-F5344CB8AC3E}">
        <p14:creationId xmlns:p14="http://schemas.microsoft.com/office/powerpoint/2010/main" val="979107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123478"/>
            <a:ext cx="8856984" cy="648072"/>
          </a:xfrm>
        </p:spPr>
        <p:txBody>
          <a:bodyPr/>
          <a:lstStyle/>
          <a:p>
            <a:r>
              <a:rPr lang="en-IN" sz="4400" dirty="0">
                <a:latin typeface="+mn-lt"/>
              </a:rPr>
              <a:t>DECODE THE FOLLOWING</a:t>
            </a:r>
          </a:p>
        </p:txBody>
      </p:sp>
      <p:sp>
        <p:nvSpPr>
          <p:cNvPr id="3" name="TextBox 2"/>
          <p:cNvSpPr txBox="1"/>
          <p:nvPr/>
        </p:nvSpPr>
        <p:spPr>
          <a:xfrm>
            <a:off x="395536" y="3867894"/>
            <a:ext cx="576064" cy="461665"/>
          </a:xfrm>
          <a:prstGeom prst="rect">
            <a:avLst/>
          </a:prstGeom>
          <a:noFill/>
        </p:spPr>
        <p:txBody>
          <a:bodyPr wrap="square" rtlCol="0">
            <a:spAutoFit/>
          </a:bodyPr>
          <a:lstStyle/>
          <a:p>
            <a:r>
              <a:rPr lang="en-IN" sz="2400" b="1" dirty="0">
                <a:solidFill>
                  <a:schemeClr val="bg1"/>
                </a:solidFill>
              </a:rPr>
              <a:t>17</a:t>
            </a:r>
          </a:p>
        </p:txBody>
      </p:sp>
      <p:sp>
        <p:nvSpPr>
          <p:cNvPr id="4" name="Rectangle 3"/>
          <p:cNvSpPr/>
          <p:nvPr/>
        </p:nvSpPr>
        <p:spPr>
          <a:xfrm>
            <a:off x="683568" y="1131590"/>
            <a:ext cx="7992888" cy="2923877"/>
          </a:xfrm>
          <a:prstGeom prst="rect">
            <a:avLst/>
          </a:prstGeom>
        </p:spPr>
        <p:txBody>
          <a:bodyPr wrap="square">
            <a:spAutoFit/>
          </a:bodyPr>
          <a:lstStyle/>
          <a:p>
            <a:pPr lvl="0">
              <a:buFont typeface="Wingdings" pitchFamily="2" charset="2"/>
              <a:buChar char="q"/>
            </a:pPr>
            <a:r>
              <a:rPr lang="en-IN" sz="2000" dirty="0"/>
              <a:t>     In a certain code language, if BUG=90 and ALMS=180 then  </a:t>
            </a:r>
          </a:p>
          <a:p>
            <a:pPr lvl="0"/>
            <a:r>
              <a:rPr lang="en-IN" sz="2000" dirty="0"/>
              <a:t>        CADET=?</a:t>
            </a:r>
          </a:p>
          <a:p>
            <a:r>
              <a:rPr lang="en-IN" sz="2000" dirty="0"/>
              <a:t>       </a:t>
            </a:r>
          </a:p>
          <a:p>
            <a:r>
              <a:rPr lang="en-IN" sz="2000" dirty="0"/>
              <a:t>        a. 153	</a:t>
            </a:r>
          </a:p>
          <a:p>
            <a:r>
              <a:rPr lang="en-IN" sz="2000" dirty="0"/>
              <a:t>        b. 165</a:t>
            </a:r>
          </a:p>
          <a:p>
            <a:r>
              <a:rPr lang="en-IN" sz="2000" dirty="0"/>
              <a:t>        c. 175</a:t>
            </a:r>
          </a:p>
          <a:p>
            <a:r>
              <a:rPr lang="en-IN" sz="2000" dirty="0"/>
              <a:t>        d. 148</a:t>
            </a:r>
          </a:p>
          <a:p>
            <a:r>
              <a:rPr lang="en-IN" sz="2000" dirty="0"/>
              <a:t>        e. 185</a:t>
            </a:r>
          </a:p>
          <a:p>
            <a:pPr lvl="0">
              <a:lnSpc>
                <a:spcPct val="120000"/>
              </a:lnSpc>
              <a:buFont typeface="Wingdings" pitchFamily="2" charset="2"/>
              <a:buChar char="q"/>
            </a:pPr>
            <a:endParaRPr lang="en-IN" sz="2000" dirty="0"/>
          </a:p>
        </p:txBody>
      </p:sp>
    </p:spTree>
    <p:extLst>
      <p:ext uri="{BB962C8B-B14F-4D97-AF65-F5344CB8AC3E}">
        <p14:creationId xmlns:p14="http://schemas.microsoft.com/office/powerpoint/2010/main" val="979107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123478"/>
            <a:ext cx="8856984" cy="648072"/>
          </a:xfrm>
        </p:spPr>
        <p:txBody>
          <a:bodyPr/>
          <a:lstStyle/>
          <a:p>
            <a:r>
              <a:rPr lang="en-IN" sz="4400" dirty="0">
                <a:latin typeface="+mn-lt"/>
              </a:rPr>
              <a:t>DECODE THE FOLLOWING</a:t>
            </a:r>
          </a:p>
        </p:txBody>
      </p:sp>
      <p:sp>
        <p:nvSpPr>
          <p:cNvPr id="3" name="TextBox 2"/>
          <p:cNvSpPr txBox="1"/>
          <p:nvPr/>
        </p:nvSpPr>
        <p:spPr>
          <a:xfrm>
            <a:off x="395536" y="3867894"/>
            <a:ext cx="576064" cy="461665"/>
          </a:xfrm>
          <a:prstGeom prst="rect">
            <a:avLst/>
          </a:prstGeom>
          <a:noFill/>
        </p:spPr>
        <p:txBody>
          <a:bodyPr wrap="square" rtlCol="0">
            <a:spAutoFit/>
          </a:bodyPr>
          <a:lstStyle/>
          <a:p>
            <a:r>
              <a:rPr lang="en-IN" sz="2400" b="1" dirty="0">
                <a:solidFill>
                  <a:schemeClr val="bg1"/>
                </a:solidFill>
              </a:rPr>
              <a:t>18</a:t>
            </a:r>
          </a:p>
        </p:txBody>
      </p:sp>
      <p:sp>
        <p:nvSpPr>
          <p:cNvPr id="4" name="Rectangle 3"/>
          <p:cNvSpPr/>
          <p:nvPr/>
        </p:nvSpPr>
        <p:spPr>
          <a:xfrm>
            <a:off x="683568" y="1131590"/>
            <a:ext cx="8136904" cy="2616101"/>
          </a:xfrm>
          <a:prstGeom prst="rect">
            <a:avLst/>
          </a:prstGeom>
        </p:spPr>
        <p:txBody>
          <a:bodyPr wrap="square">
            <a:spAutoFit/>
          </a:bodyPr>
          <a:lstStyle/>
          <a:p>
            <a:pPr lvl="0">
              <a:buFont typeface="Wingdings" pitchFamily="2" charset="2"/>
              <a:buChar char="q"/>
            </a:pPr>
            <a:r>
              <a:rPr lang="en-IN" sz="2000" dirty="0"/>
              <a:t>     In a certain code, RIPPLE is written as 613382 and LIFE is </a:t>
            </a:r>
          </a:p>
          <a:p>
            <a:pPr lvl="0"/>
            <a:r>
              <a:rPr lang="en-IN" sz="2000" dirty="0"/>
              <a:t>        written as 8192. How is PILLER written in that code?</a:t>
            </a:r>
          </a:p>
          <a:p>
            <a:r>
              <a:rPr lang="en-IN" sz="2000" b="1" dirty="0"/>
              <a:t> </a:t>
            </a:r>
          </a:p>
          <a:p>
            <a:r>
              <a:rPr lang="en-IN" sz="2000" b="1" dirty="0"/>
              <a:t>        A.</a:t>
            </a:r>
            <a:r>
              <a:rPr lang="en-IN" sz="2000" dirty="0"/>
              <a:t> 318826</a:t>
            </a:r>
          </a:p>
          <a:p>
            <a:r>
              <a:rPr lang="en-IN" sz="2000" b="1" dirty="0"/>
              <a:t>        B.</a:t>
            </a:r>
            <a:r>
              <a:rPr lang="en-IN" sz="2000" dirty="0"/>
              <a:t> 318286</a:t>
            </a:r>
          </a:p>
          <a:p>
            <a:r>
              <a:rPr lang="en-IN" sz="2000" b="1" dirty="0"/>
              <a:t>        C.</a:t>
            </a:r>
            <a:r>
              <a:rPr lang="en-IN" sz="2000" dirty="0"/>
              <a:t> 618826	</a:t>
            </a:r>
          </a:p>
          <a:p>
            <a:r>
              <a:rPr lang="en-IN" sz="2000" b="1" dirty="0"/>
              <a:t>        D.</a:t>
            </a:r>
            <a:r>
              <a:rPr lang="en-IN" sz="2000" dirty="0"/>
              <a:t> 338816</a:t>
            </a:r>
          </a:p>
          <a:p>
            <a:pPr lvl="0">
              <a:lnSpc>
                <a:spcPct val="120000"/>
              </a:lnSpc>
              <a:buFont typeface="Wingdings" pitchFamily="2" charset="2"/>
              <a:buChar char="q"/>
            </a:pPr>
            <a:endParaRPr lang="en-IN" sz="2000" dirty="0"/>
          </a:p>
        </p:txBody>
      </p:sp>
    </p:spTree>
    <p:extLst>
      <p:ext uri="{BB962C8B-B14F-4D97-AF65-F5344CB8AC3E}">
        <p14:creationId xmlns:p14="http://schemas.microsoft.com/office/powerpoint/2010/main" val="979107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123478"/>
            <a:ext cx="8856984" cy="648072"/>
          </a:xfrm>
        </p:spPr>
        <p:txBody>
          <a:bodyPr/>
          <a:lstStyle/>
          <a:p>
            <a:r>
              <a:rPr lang="en-IN" sz="4400" dirty="0">
                <a:latin typeface="+mn-lt"/>
              </a:rPr>
              <a:t>DECODE THE FOLLOWING</a:t>
            </a:r>
          </a:p>
        </p:txBody>
      </p:sp>
      <p:sp>
        <p:nvSpPr>
          <p:cNvPr id="3" name="TextBox 2"/>
          <p:cNvSpPr txBox="1"/>
          <p:nvPr/>
        </p:nvSpPr>
        <p:spPr>
          <a:xfrm>
            <a:off x="395536" y="3867894"/>
            <a:ext cx="576064" cy="461665"/>
          </a:xfrm>
          <a:prstGeom prst="rect">
            <a:avLst/>
          </a:prstGeom>
          <a:noFill/>
        </p:spPr>
        <p:txBody>
          <a:bodyPr wrap="square" rtlCol="0">
            <a:spAutoFit/>
          </a:bodyPr>
          <a:lstStyle/>
          <a:p>
            <a:r>
              <a:rPr lang="en-IN" sz="2400" b="1" dirty="0">
                <a:solidFill>
                  <a:schemeClr val="bg1"/>
                </a:solidFill>
              </a:rPr>
              <a:t>19</a:t>
            </a:r>
          </a:p>
        </p:txBody>
      </p:sp>
      <p:sp>
        <p:nvSpPr>
          <p:cNvPr id="4" name="Rectangle 3"/>
          <p:cNvSpPr/>
          <p:nvPr/>
        </p:nvSpPr>
        <p:spPr>
          <a:xfrm>
            <a:off x="683568" y="1131590"/>
            <a:ext cx="8460432" cy="3231654"/>
          </a:xfrm>
          <a:prstGeom prst="rect">
            <a:avLst/>
          </a:prstGeom>
        </p:spPr>
        <p:txBody>
          <a:bodyPr wrap="square">
            <a:spAutoFit/>
          </a:bodyPr>
          <a:lstStyle/>
          <a:p>
            <a:pPr lvl="0">
              <a:buFont typeface="Wingdings" pitchFamily="2" charset="2"/>
              <a:buChar char="q"/>
            </a:pPr>
            <a:r>
              <a:rPr lang="en-IN" sz="2000" dirty="0"/>
              <a:t>        If orange is called butter, butter is called soap, soap is called </a:t>
            </a:r>
          </a:p>
          <a:p>
            <a:pPr lvl="0"/>
            <a:r>
              <a:rPr lang="en-IN" sz="2000" dirty="0"/>
              <a:t>	ink, ink is called honey and honey is called orange, which of </a:t>
            </a:r>
          </a:p>
          <a:p>
            <a:pPr lvl="0"/>
            <a:r>
              <a:rPr lang="en-IN" sz="2000" dirty="0"/>
              <a:t>	the following is used for washing clothes?</a:t>
            </a:r>
          </a:p>
          <a:p>
            <a:pPr lvl="0"/>
            <a:endParaRPr lang="en-IN" sz="2000" dirty="0"/>
          </a:p>
          <a:p>
            <a:r>
              <a:rPr lang="en-IN" sz="2000" b="1" dirty="0"/>
              <a:t>	A.</a:t>
            </a:r>
            <a:r>
              <a:rPr lang="en-IN" sz="2000" dirty="0"/>
              <a:t> Honey	</a:t>
            </a:r>
          </a:p>
          <a:p>
            <a:r>
              <a:rPr lang="en-IN" sz="2000" b="1" dirty="0"/>
              <a:t>	B.</a:t>
            </a:r>
            <a:r>
              <a:rPr lang="en-IN" sz="2000" dirty="0"/>
              <a:t> Butter</a:t>
            </a:r>
          </a:p>
          <a:p>
            <a:r>
              <a:rPr lang="en-IN" sz="2000" dirty="0"/>
              <a:t>	</a:t>
            </a:r>
            <a:r>
              <a:rPr lang="en-IN" sz="2000" b="1" dirty="0"/>
              <a:t>C.</a:t>
            </a:r>
            <a:r>
              <a:rPr lang="en-IN" sz="2000" dirty="0"/>
              <a:t> Orange</a:t>
            </a:r>
          </a:p>
          <a:p>
            <a:r>
              <a:rPr lang="en-IN" sz="2000" dirty="0"/>
              <a:t>	</a:t>
            </a:r>
            <a:r>
              <a:rPr lang="en-IN" sz="2000" b="1" dirty="0"/>
              <a:t>D.</a:t>
            </a:r>
            <a:r>
              <a:rPr lang="en-IN" sz="2000" dirty="0"/>
              <a:t> Soap</a:t>
            </a:r>
          </a:p>
          <a:p>
            <a:r>
              <a:rPr lang="en-IN" sz="2000" dirty="0"/>
              <a:t>	</a:t>
            </a:r>
            <a:r>
              <a:rPr lang="en-IN" sz="2000" b="1" dirty="0"/>
              <a:t>E.</a:t>
            </a:r>
            <a:r>
              <a:rPr lang="en-IN" sz="2000" dirty="0"/>
              <a:t> Ink</a:t>
            </a:r>
          </a:p>
          <a:p>
            <a:pPr lvl="0">
              <a:lnSpc>
                <a:spcPct val="120000"/>
              </a:lnSpc>
              <a:buFont typeface="Wingdings" pitchFamily="2" charset="2"/>
              <a:buChar char="q"/>
            </a:pPr>
            <a:endParaRPr lang="en-IN" sz="2000" dirty="0"/>
          </a:p>
        </p:txBody>
      </p:sp>
    </p:spTree>
    <p:extLst>
      <p:ext uri="{BB962C8B-B14F-4D97-AF65-F5344CB8AC3E}">
        <p14:creationId xmlns:p14="http://schemas.microsoft.com/office/powerpoint/2010/main" val="979107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123478"/>
            <a:ext cx="8856984" cy="648072"/>
          </a:xfrm>
        </p:spPr>
        <p:txBody>
          <a:bodyPr/>
          <a:lstStyle/>
          <a:p>
            <a:r>
              <a:rPr lang="en-IN" sz="4400" dirty="0">
                <a:latin typeface="+mn-lt"/>
              </a:rPr>
              <a:t>DECODE THE FOLLOWING</a:t>
            </a:r>
          </a:p>
        </p:txBody>
      </p:sp>
      <p:sp>
        <p:nvSpPr>
          <p:cNvPr id="3" name="TextBox 2"/>
          <p:cNvSpPr txBox="1"/>
          <p:nvPr/>
        </p:nvSpPr>
        <p:spPr>
          <a:xfrm>
            <a:off x="395536" y="3867894"/>
            <a:ext cx="576064" cy="461665"/>
          </a:xfrm>
          <a:prstGeom prst="rect">
            <a:avLst/>
          </a:prstGeom>
          <a:noFill/>
        </p:spPr>
        <p:txBody>
          <a:bodyPr wrap="square" rtlCol="0">
            <a:spAutoFit/>
          </a:bodyPr>
          <a:lstStyle/>
          <a:p>
            <a:r>
              <a:rPr lang="en-IN" sz="2400" b="1" dirty="0">
                <a:solidFill>
                  <a:schemeClr val="bg1"/>
                </a:solidFill>
              </a:rPr>
              <a:t>20</a:t>
            </a:r>
          </a:p>
        </p:txBody>
      </p:sp>
      <p:sp>
        <p:nvSpPr>
          <p:cNvPr id="4" name="Rectangle 3"/>
          <p:cNvSpPr/>
          <p:nvPr/>
        </p:nvSpPr>
        <p:spPr>
          <a:xfrm>
            <a:off x="683568" y="1131590"/>
            <a:ext cx="8460432" cy="3539430"/>
          </a:xfrm>
          <a:prstGeom prst="rect">
            <a:avLst/>
          </a:prstGeom>
        </p:spPr>
        <p:txBody>
          <a:bodyPr wrap="square">
            <a:spAutoFit/>
          </a:bodyPr>
          <a:lstStyle/>
          <a:p>
            <a:pPr lvl="0">
              <a:buFont typeface="Wingdings" pitchFamily="2" charset="2"/>
              <a:buChar char="q"/>
            </a:pPr>
            <a:r>
              <a:rPr lang="en-IN" sz="2000" dirty="0"/>
              <a:t> 	If the animals which can walk are called swimmers, animals </a:t>
            </a:r>
          </a:p>
          <a:p>
            <a:pPr lvl="0"/>
            <a:r>
              <a:rPr lang="en-IN" sz="2000" dirty="0"/>
              <a:t>	who crawl are called flying, those living in water are called </a:t>
            </a:r>
          </a:p>
          <a:p>
            <a:pPr lvl="0"/>
            <a:r>
              <a:rPr lang="en-IN" sz="2000" dirty="0"/>
              <a:t>	snakes and those which fly in the sky are called hunters, then</a:t>
            </a:r>
          </a:p>
          <a:p>
            <a:pPr lvl="0"/>
            <a:r>
              <a:rPr lang="en-IN" sz="2000" dirty="0"/>
              <a:t>	what will a lizard be called?</a:t>
            </a:r>
          </a:p>
          <a:p>
            <a:endParaRPr lang="en-IN" sz="2000" b="1" dirty="0"/>
          </a:p>
          <a:p>
            <a:r>
              <a:rPr lang="en-IN" sz="2000" b="1" dirty="0"/>
              <a:t>	A.</a:t>
            </a:r>
            <a:r>
              <a:rPr lang="en-IN" sz="2000" dirty="0"/>
              <a:t> Swimmers</a:t>
            </a:r>
          </a:p>
          <a:p>
            <a:r>
              <a:rPr lang="en-IN" sz="2000" dirty="0"/>
              <a:t>	</a:t>
            </a:r>
            <a:r>
              <a:rPr lang="en-IN" sz="2000" b="1" dirty="0"/>
              <a:t>B.</a:t>
            </a:r>
            <a:r>
              <a:rPr lang="en-IN" sz="2000" dirty="0"/>
              <a:t> Snakes</a:t>
            </a:r>
          </a:p>
          <a:p>
            <a:r>
              <a:rPr lang="en-IN" sz="2000" dirty="0"/>
              <a:t>	</a:t>
            </a:r>
            <a:r>
              <a:rPr lang="en-IN" sz="2000" b="1" dirty="0"/>
              <a:t>C.</a:t>
            </a:r>
            <a:r>
              <a:rPr lang="en-IN" sz="2000" dirty="0"/>
              <a:t> Flying</a:t>
            </a:r>
          </a:p>
          <a:p>
            <a:r>
              <a:rPr lang="en-IN" sz="2000" dirty="0"/>
              <a:t>	</a:t>
            </a:r>
            <a:r>
              <a:rPr lang="en-IN" sz="2000" b="1" dirty="0"/>
              <a:t>D.</a:t>
            </a:r>
            <a:r>
              <a:rPr lang="en-IN" sz="2000" dirty="0"/>
              <a:t> Hunters</a:t>
            </a:r>
          </a:p>
          <a:p>
            <a:r>
              <a:rPr lang="en-IN" sz="2000" dirty="0"/>
              <a:t>	</a:t>
            </a:r>
            <a:r>
              <a:rPr lang="en-IN" sz="2000" b="1" dirty="0"/>
              <a:t>E.</a:t>
            </a:r>
            <a:r>
              <a:rPr lang="en-IN" sz="2000" dirty="0"/>
              <a:t> None of these</a:t>
            </a:r>
          </a:p>
          <a:p>
            <a:pPr lvl="0">
              <a:lnSpc>
                <a:spcPct val="120000"/>
              </a:lnSpc>
              <a:buFont typeface="Wingdings" pitchFamily="2" charset="2"/>
              <a:buChar char="q"/>
            </a:pPr>
            <a:endParaRPr lang="en-IN" sz="2000" dirty="0"/>
          </a:p>
        </p:txBody>
      </p:sp>
    </p:spTree>
    <p:extLst>
      <p:ext uri="{BB962C8B-B14F-4D97-AF65-F5344CB8AC3E}">
        <p14:creationId xmlns:p14="http://schemas.microsoft.com/office/powerpoint/2010/main" val="979107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123478"/>
            <a:ext cx="8856984" cy="648072"/>
          </a:xfrm>
        </p:spPr>
        <p:txBody>
          <a:bodyPr/>
          <a:lstStyle/>
          <a:p>
            <a:r>
              <a:rPr lang="en-IN" sz="4400" dirty="0">
                <a:latin typeface="+mn-lt"/>
              </a:rPr>
              <a:t>DECODE THE FOLLOWING</a:t>
            </a:r>
          </a:p>
        </p:txBody>
      </p:sp>
      <p:sp>
        <p:nvSpPr>
          <p:cNvPr id="3" name="TextBox 2"/>
          <p:cNvSpPr txBox="1"/>
          <p:nvPr/>
        </p:nvSpPr>
        <p:spPr>
          <a:xfrm>
            <a:off x="395536" y="3867894"/>
            <a:ext cx="576064" cy="461665"/>
          </a:xfrm>
          <a:prstGeom prst="rect">
            <a:avLst/>
          </a:prstGeom>
          <a:noFill/>
        </p:spPr>
        <p:txBody>
          <a:bodyPr wrap="square" rtlCol="0">
            <a:spAutoFit/>
          </a:bodyPr>
          <a:lstStyle/>
          <a:p>
            <a:r>
              <a:rPr lang="en-IN" sz="2400" b="1" dirty="0">
                <a:solidFill>
                  <a:schemeClr val="bg1"/>
                </a:solidFill>
              </a:rPr>
              <a:t>21</a:t>
            </a:r>
          </a:p>
        </p:txBody>
      </p:sp>
      <p:sp>
        <p:nvSpPr>
          <p:cNvPr id="4" name="Rectangle 3"/>
          <p:cNvSpPr/>
          <p:nvPr/>
        </p:nvSpPr>
        <p:spPr>
          <a:xfrm>
            <a:off x="683568" y="1131590"/>
            <a:ext cx="8460432" cy="3847207"/>
          </a:xfrm>
          <a:prstGeom prst="rect">
            <a:avLst/>
          </a:prstGeom>
        </p:spPr>
        <p:txBody>
          <a:bodyPr wrap="square">
            <a:spAutoFit/>
          </a:bodyPr>
          <a:lstStyle/>
          <a:p>
            <a:pPr lvl="0">
              <a:buFont typeface="Wingdings" pitchFamily="2" charset="2"/>
              <a:buChar char="q"/>
            </a:pPr>
            <a:r>
              <a:rPr lang="en-IN" sz="2000" dirty="0"/>
              <a:t> 	In a certain code language, </a:t>
            </a:r>
          </a:p>
          <a:p>
            <a:pPr lvl="0"/>
            <a:r>
              <a:rPr lang="en-IN" sz="2000" dirty="0"/>
              <a:t>	'</a:t>
            </a:r>
            <a:r>
              <a:rPr lang="en-IN" sz="2000" dirty="0" err="1"/>
              <a:t>col</a:t>
            </a:r>
            <a:r>
              <a:rPr lang="en-IN" sz="2000" dirty="0"/>
              <a:t> tip mot' means 'singing is appreciable' ;</a:t>
            </a:r>
          </a:p>
          <a:p>
            <a:pPr lvl="0"/>
            <a:r>
              <a:rPr lang="en-IN" sz="2000" dirty="0"/>
              <a:t>	'mot </a:t>
            </a:r>
            <a:r>
              <a:rPr lang="en-IN" sz="2000" dirty="0" err="1"/>
              <a:t>baj</a:t>
            </a:r>
            <a:r>
              <a:rPr lang="en-IN" sz="2000" dirty="0"/>
              <a:t> min' means 'dancing is good' and </a:t>
            </a:r>
          </a:p>
          <a:p>
            <a:pPr lvl="0"/>
            <a:r>
              <a:rPr lang="en-IN" sz="2000" dirty="0"/>
              <a:t>	'tip </a:t>
            </a:r>
            <a:r>
              <a:rPr lang="en-IN" sz="2000" dirty="0" err="1"/>
              <a:t>nop</a:t>
            </a:r>
            <a:r>
              <a:rPr lang="en-IN" sz="2000" dirty="0"/>
              <a:t> </a:t>
            </a:r>
            <a:r>
              <a:rPr lang="en-IN" sz="2000" dirty="0" err="1"/>
              <a:t>baj</a:t>
            </a:r>
            <a:r>
              <a:rPr lang="en-IN" sz="2000" dirty="0"/>
              <a:t>' means 'singing and dancing' ,</a:t>
            </a:r>
          </a:p>
          <a:p>
            <a:pPr lvl="0"/>
            <a:r>
              <a:rPr lang="en-IN" sz="2000" dirty="0"/>
              <a:t>	which of the following means 'good' in that code language ?</a:t>
            </a:r>
          </a:p>
          <a:p>
            <a:endParaRPr lang="en-IN" sz="2000" b="1" dirty="0"/>
          </a:p>
          <a:p>
            <a:r>
              <a:rPr lang="en-IN" sz="2000" b="1" dirty="0"/>
              <a:t>	A.</a:t>
            </a:r>
            <a:r>
              <a:rPr lang="en-IN" sz="2000" dirty="0"/>
              <a:t> not		</a:t>
            </a:r>
          </a:p>
          <a:p>
            <a:r>
              <a:rPr lang="en-IN" sz="2000" b="1" dirty="0"/>
              <a:t>	B.</a:t>
            </a:r>
            <a:r>
              <a:rPr lang="en-IN" sz="2000" dirty="0"/>
              <a:t> Min	</a:t>
            </a:r>
          </a:p>
          <a:p>
            <a:r>
              <a:rPr lang="en-IN" sz="2000" dirty="0"/>
              <a:t>	</a:t>
            </a:r>
            <a:r>
              <a:rPr lang="en-IN" sz="2000" b="1" dirty="0"/>
              <a:t>C.</a:t>
            </a:r>
            <a:r>
              <a:rPr lang="en-IN" sz="2000" dirty="0"/>
              <a:t> </a:t>
            </a:r>
            <a:r>
              <a:rPr lang="en-IN" sz="2000" dirty="0" err="1"/>
              <a:t>Baj</a:t>
            </a:r>
            <a:r>
              <a:rPr lang="en-IN" sz="2000" dirty="0"/>
              <a:t>	</a:t>
            </a:r>
          </a:p>
          <a:p>
            <a:r>
              <a:rPr lang="en-IN" sz="2000" dirty="0"/>
              <a:t>	</a:t>
            </a:r>
            <a:r>
              <a:rPr lang="en-IN" sz="2000" b="1" dirty="0"/>
              <a:t>D.</a:t>
            </a:r>
            <a:r>
              <a:rPr lang="en-IN" sz="2000" dirty="0"/>
              <a:t> CBD		</a:t>
            </a:r>
          </a:p>
          <a:p>
            <a:r>
              <a:rPr lang="en-IN" sz="2000" b="1" dirty="0"/>
              <a:t>	E.</a:t>
            </a:r>
            <a:r>
              <a:rPr lang="en-IN" sz="2000" dirty="0"/>
              <a:t> None of these</a:t>
            </a:r>
          </a:p>
          <a:p>
            <a:pPr lvl="0">
              <a:lnSpc>
                <a:spcPct val="120000"/>
              </a:lnSpc>
              <a:buFont typeface="Wingdings" pitchFamily="2" charset="2"/>
              <a:buChar char="q"/>
            </a:pPr>
            <a:endParaRPr lang="en-IN" sz="2000" dirty="0"/>
          </a:p>
        </p:txBody>
      </p:sp>
    </p:spTree>
    <p:extLst>
      <p:ext uri="{BB962C8B-B14F-4D97-AF65-F5344CB8AC3E}">
        <p14:creationId xmlns:p14="http://schemas.microsoft.com/office/powerpoint/2010/main" val="979107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123478"/>
            <a:ext cx="8856984" cy="648072"/>
          </a:xfrm>
        </p:spPr>
        <p:txBody>
          <a:bodyPr/>
          <a:lstStyle/>
          <a:p>
            <a:r>
              <a:rPr lang="en-IN" sz="4400" dirty="0">
                <a:latin typeface="+mn-lt"/>
              </a:rPr>
              <a:t>DECODE THE FOLLOWING</a:t>
            </a:r>
          </a:p>
        </p:txBody>
      </p:sp>
      <p:sp>
        <p:nvSpPr>
          <p:cNvPr id="3" name="TextBox 2"/>
          <p:cNvSpPr txBox="1"/>
          <p:nvPr/>
        </p:nvSpPr>
        <p:spPr>
          <a:xfrm>
            <a:off x="395536" y="3867894"/>
            <a:ext cx="576064" cy="461665"/>
          </a:xfrm>
          <a:prstGeom prst="rect">
            <a:avLst/>
          </a:prstGeom>
          <a:noFill/>
        </p:spPr>
        <p:txBody>
          <a:bodyPr wrap="square" rtlCol="0">
            <a:spAutoFit/>
          </a:bodyPr>
          <a:lstStyle/>
          <a:p>
            <a:r>
              <a:rPr lang="en-IN" sz="2400" b="1" dirty="0">
                <a:solidFill>
                  <a:schemeClr val="bg1"/>
                </a:solidFill>
              </a:rPr>
              <a:t>22</a:t>
            </a:r>
          </a:p>
        </p:txBody>
      </p:sp>
      <p:sp>
        <p:nvSpPr>
          <p:cNvPr id="4" name="Rectangle 3"/>
          <p:cNvSpPr/>
          <p:nvPr/>
        </p:nvSpPr>
        <p:spPr>
          <a:xfrm>
            <a:off x="683568" y="1131590"/>
            <a:ext cx="8460432" cy="400110"/>
          </a:xfrm>
          <a:prstGeom prst="rect">
            <a:avLst/>
          </a:prstGeom>
        </p:spPr>
        <p:txBody>
          <a:bodyPr wrap="square">
            <a:spAutoFit/>
          </a:bodyPr>
          <a:lstStyle/>
          <a:p>
            <a:pPr lvl="0"/>
            <a:r>
              <a:rPr lang="en-IN" sz="2000" dirty="0"/>
              <a:t>	</a:t>
            </a:r>
          </a:p>
        </p:txBody>
      </p:sp>
      <p:sp>
        <p:nvSpPr>
          <p:cNvPr id="5" name="Content Placeholder 3"/>
          <p:cNvSpPr>
            <a:spLocks noGrp="1"/>
          </p:cNvSpPr>
          <p:nvPr>
            <p:ph idx="10"/>
          </p:nvPr>
        </p:nvSpPr>
        <p:spPr>
          <a:xfrm>
            <a:off x="539552" y="771550"/>
            <a:ext cx="8604448" cy="3384376"/>
          </a:xfrm>
        </p:spPr>
        <p:txBody>
          <a:bodyPr/>
          <a:lstStyle/>
          <a:p>
            <a:pPr>
              <a:lnSpc>
                <a:spcPct val="120000"/>
              </a:lnSpc>
              <a:spcBef>
                <a:spcPts val="0"/>
              </a:spcBef>
            </a:pPr>
            <a:r>
              <a:rPr lang="en-IN" dirty="0">
                <a:latin typeface="+mn-lt"/>
              </a:rPr>
              <a:t>A word is represented by only one set of numbers as given in any one of the alternatives. The sets of numbers given in the alternatives are represented by two classes of alphabets as in two </a:t>
            </a:r>
            <a:r>
              <a:rPr lang="en-IN" dirty="0" err="1">
                <a:latin typeface="+mn-lt"/>
              </a:rPr>
              <a:t>matrics</a:t>
            </a:r>
            <a:r>
              <a:rPr lang="en-IN" dirty="0">
                <a:latin typeface="+mn-lt"/>
              </a:rPr>
              <a:t> given below.  The columns and rows of </a:t>
            </a:r>
            <a:r>
              <a:rPr lang="en-IN" b="1" dirty="0">
                <a:latin typeface="+mn-lt"/>
              </a:rPr>
              <a:t>Matrix I</a:t>
            </a:r>
            <a:r>
              <a:rPr lang="en-IN" dirty="0">
                <a:latin typeface="+mn-lt"/>
              </a:rPr>
              <a:t> are numbered from </a:t>
            </a:r>
            <a:r>
              <a:rPr lang="en-IN" b="1" dirty="0">
                <a:latin typeface="+mn-lt"/>
              </a:rPr>
              <a:t>0 to 4</a:t>
            </a:r>
            <a:r>
              <a:rPr lang="en-IN" dirty="0">
                <a:latin typeface="+mn-lt"/>
              </a:rPr>
              <a:t> and that of </a:t>
            </a:r>
            <a:r>
              <a:rPr lang="en-IN" b="1" dirty="0">
                <a:latin typeface="+mn-lt"/>
              </a:rPr>
              <a:t>Matrix II</a:t>
            </a:r>
            <a:r>
              <a:rPr lang="en-IN" dirty="0">
                <a:latin typeface="+mn-lt"/>
              </a:rPr>
              <a:t> </a:t>
            </a:r>
          </a:p>
          <a:p>
            <a:pPr>
              <a:lnSpc>
                <a:spcPct val="120000"/>
              </a:lnSpc>
              <a:spcBef>
                <a:spcPts val="0"/>
              </a:spcBef>
            </a:pPr>
            <a:r>
              <a:rPr lang="en-IN" dirty="0">
                <a:latin typeface="+mn-lt"/>
              </a:rPr>
              <a:t>are numbered from </a:t>
            </a:r>
            <a:r>
              <a:rPr lang="en-IN" b="1" dirty="0">
                <a:latin typeface="+mn-lt"/>
              </a:rPr>
              <a:t>5 to 9 </a:t>
            </a:r>
            <a:r>
              <a:rPr lang="en-IN" dirty="0">
                <a:latin typeface="+mn-lt"/>
              </a:rPr>
              <a:t>A letter from these matrices can be represented first by its row and next by its column, e.g. </a:t>
            </a:r>
            <a:r>
              <a:rPr lang="en-IN" b="1" dirty="0">
                <a:latin typeface="+mn-lt"/>
              </a:rPr>
              <a:t>‘A’ </a:t>
            </a:r>
            <a:r>
              <a:rPr lang="en-IN" dirty="0">
                <a:latin typeface="+mn-lt"/>
              </a:rPr>
              <a:t>can be represented by </a:t>
            </a:r>
            <a:r>
              <a:rPr lang="en-IN" b="1" dirty="0">
                <a:latin typeface="+mn-lt"/>
              </a:rPr>
              <a:t>01, 14</a:t>
            </a:r>
            <a:r>
              <a:rPr lang="en-IN" dirty="0">
                <a:latin typeface="+mn-lt"/>
              </a:rPr>
              <a:t> etc. and </a:t>
            </a:r>
            <a:r>
              <a:rPr lang="en-IN" b="1" dirty="0">
                <a:latin typeface="+mn-lt"/>
              </a:rPr>
              <a:t>‘M’</a:t>
            </a:r>
            <a:r>
              <a:rPr lang="en-IN" dirty="0">
                <a:latin typeface="+mn-lt"/>
              </a:rPr>
              <a:t> can be represented by </a:t>
            </a:r>
            <a:r>
              <a:rPr lang="en-IN" b="1" dirty="0">
                <a:latin typeface="+mn-lt"/>
              </a:rPr>
              <a:t>56, 68</a:t>
            </a:r>
            <a:r>
              <a:rPr lang="en-IN" dirty="0">
                <a:latin typeface="+mn-lt"/>
              </a:rPr>
              <a:t> etc. Similarly, you have to identify the set for the word </a:t>
            </a:r>
            <a:r>
              <a:rPr lang="en-IN" b="1" dirty="0">
                <a:latin typeface="+mn-lt"/>
              </a:rPr>
              <a:t>‘EAGLE’</a:t>
            </a:r>
            <a:r>
              <a:rPr lang="en-IN" dirty="0">
                <a:latin typeface="+mn-lt"/>
              </a:rPr>
              <a:t>.</a:t>
            </a:r>
            <a:br>
              <a:rPr lang="en-IN" dirty="0"/>
            </a:br>
            <a:endParaRPr lang="en-IN" dirty="0"/>
          </a:p>
          <a:p>
            <a:br>
              <a:rPr lang="en-IN" dirty="0"/>
            </a:br>
            <a:br>
              <a:rPr lang="en-IN" sz="1600" dirty="0">
                <a:latin typeface="+mj-lt"/>
              </a:rPr>
            </a:br>
            <a:endParaRPr lang="en-IN" sz="1600" dirty="0">
              <a:latin typeface="+mj-lt"/>
            </a:endParaRPr>
          </a:p>
          <a:p>
            <a:br>
              <a:rPr lang="en-IN" sz="1600" dirty="0">
                <a:latin typeface="+mj-lt"/>
              </a:rPr>
            </a:br>
            <a:br>
              <a:rPr lang="en-IN" sz="1600" dirty="0">
                <a:latin typeface="+mj-lt"/>
              </a:rPr>
            </a:br>
            <a:endParaRPr lang="en-IN" sz="1600" dirty="0">
              <a:latin typeface="+mj-lt"/>
            </a:endParaRPr>
          </a:p>
          <a:p>
            <a:pPr lvl="0"/>
            <a:endParaRPr lang="en-IN" b="1" dirty="0">
              <a:latin typeface="+mn-lt"/>
            </a:endParaRPr>
          </a:p>
        </p:txBody>
      </p:sp>
      <p:pic>
        <p:nvPicPr>
          <p:cNvPr id="6" name="Picture 5" descr="32035_question_image.jpg"/>
          <p:cNvPicPr>
            <a:picLocks noChangeAspect="1"/>
          </p:cNvPicPr>
          <p:nvPr/>
        </p:nvPicPr>
        <p:blipFill>
          <a:blip r:embed="rId2" cstate="print"/>
          <a:stretch>
            <a:fillRect/>
          </a:stretch>
        </p:blipFill>
        <p:spPr>
          <a:xfrm>
            <a:off x="1475656" y="2572071"/>
            <a:ext cx="4885715" cy="2571429"/>
          </a:xfrm>
          <a:prstGeom prst="rect">
            <a:avLst/>
          </a:prstGeom>
        </p:spPr>
      </p:pic>
      <p:sp>
        <p:nvSpPr>
          <p:cNvPr id="7" name="TextBox 6"/>
          <p:cNvSpPr txBox="1"/>
          <p:nvPr/>
        </p:nvSpPr>
        <p:spPr>
          <a:xfrm>
            <a:off x="6335688" y="2499742"/>
            <a:ext cx="2808312" cy="1477328"/>
          </a:xfrm>
          <a:prstGeom prst="rect">
            <a:avLst/>
          </a:prstGeom>
          <a:noFill/>
        </p:spPr>
        <p:txBody>
          <a:bodyPr wrap="square" rtlCol="0">
            <a:spAutoFit/>
          </a:bodyPr>
          <a:lstStyle/>
          <a:p>
            <a:pPr marL="342900" indent="-342900">
              <a:buAutoNum type="alphaUcPeriod"/>
            </a:pPr>
            <a:r>
              <a:rPr lang="en-IN" dirty="0"/>
              <a:t>10. 67, 34, 14, 23</a:t>
            </a:r>
          </a:p>
          <a:p>
            <a:pPr marL="342900" indent="-342900">
              <a:buFontTx/>
              <a:buAutoNum type="alphaUcPeriod"/>
            </a:pPr>
            <a:r>
              <a:rPr lang="en-IN" dirty="0"/>
              <a:t>44, 98, 42, 78, 30</a:t>
            </a:r>
          </a:p>
          <a:p>
            <a:r>
              <a:rPr lang="en-IN" dirty="0"/>
              <a:t>C.  23, 67, 34, 14, 78</a:t>
            </a:r>
          </a:p>
          <a:p>
            <a:r>
              <a:rPr lang="en-IN" dirty="0"/>
              <a:t>D.  44, 22, 31, 89, 76</a:t>
            </a:r>
          </a:p>
          <a:p>
            <a:endParaRPr lang="en-IN" dirty="0"/>
          </a:p>
        </p:txBody>
      </p:sp>
    </p:spTree>
    <p:extLst>
      <p:ext uri="{BB962C8B-B14F-4D97-AF65-F5344CB8AC3E}">
        <p14:creationId xmlns:p14="http://schemas.microsoft.com/office/powerpoint/2010/main" val="979107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123478"/>
            <a:ext cx="8856984" cy="648072"/>
          </a:xfrm>
        </p:spPr>
        <p:txBody>
          <a:bodyPr/>
          <a:lstStyle/>
          <a:p>
            <a:r>
              <a:rPr lang="en-IN" sz="4400" dirty="0">
                <a:latin typeface="+mn-lt"/>
              </a:rPr>
              <a:t>DECODE THE FOLLOWING</a:t>
            </a:r>
          </a:p>
        </p:txBody>
      </p:sp>
      <p:sp>
        <p:nvSpPr>
          <p:cNvPr id="3" name="TextBox 2"/>
          <p:cNvSpPr txBox="1"/>
          <p:nvPr/>
        </p:nvSpPr>
        <p:spPr>
          <a:xfrm>
            <a:off x="395536" y="3867894"/>
            <a:ext cx="576064" cy="461665"/>
          </a:xfrm>
          <a:prstGeom prst="rect">
            <a:avLst/>
          </a:prstGeom>
          <a:noFill/>
        </p:spPr>
        <p:txBody>
          <a:bodyPr wrap="square" rtlCol="0">
            <a:spAutoFit/>
          </a:bodyPr>
          <a:lstStyle/>
          <a:p>
            <a:r>
              <a:rPr lang="en-IN" sz="2400" b="1" dirty="0">
                <a:solidFill>
                  <a:schemeClr val="bg1"/>
                </a:solidFill>
              </a:rPr>
              <a:t>23</a:t>
            </a:r>
          </a:p>
        </p:txBody>
      </p:sp>
      <p:sp>
        <p:nvSpPr>
          <p:cNvPr id="4" name="Rectangle 3"/>
          <p:cNvSpPr/>
          <p:nvPr/>
        </p:nvSpPr>
        <p:spPr>
          <a:xfrm>
            <a:off x="683568" y="1131590"/>
            <a:ext cx="8460432" cy="3539430"/>
          </a:xfrm>
          <a:prstGeom prst="rect">
            <a:avLst/>
          </a:prstGeom>
        </p:spPr>
        <p:txBody>
          <a:bodyPr wrap="square">
            <a:spAutoFit/>
          </a:bodyPr>
          <a:lstStyle/>
          <a:p>
            <a:pPr lvl="0">
              <a:buFont typeface="Wingdings" pitchFamily="2" charset="2"/>
              <a:buChar char="q"/>
            </a:pPr>
            <a:r>
              <a:rPr lang="en-IN" sz="2000" dirty="0"/>
              <a:t> 	In a certain code language,</a:t>
            </a:r>
            <a:br>
              <a:rPr lang="en-IN" sz="2000" dirty="0"/>
            </a:br>
            <a:r>
              <a:rPr lang="en-IN" sz="2000" dirty="0"/>
              <a:t>	(A) ‘pit </a:t>
            </a:r>
            <a:r>
              <a:rPr lang="en-IN" sz="2000" dirty="0" err="1"/>
              <a:t>dar</a:t>
            </a:r>
            <a:r>
              <a:rPr lang="en-IN" sz="2000" dirty="0"/>
              <a:t> </a:t>
            </a:r>
            <a:r>
              <a:rPr lang="en-IN" sz="2000" dirty="0" err="1"/>
              <a:t>na</a:t>
            </a:r>
            <a:r>
              <a:rPr lang="en-IN" sz="2000" dirty="0"/>
              <a:t>’ means ‘you are good’</a:t>
            </a:r>
            <a:br>
              <a:rPr lang="en-IN" sz="2000" dirty="0"/>
            </a:br>
            <a:r>
              <a:rPr lang="en-IN" sz="2000" dirty="0"/>
              <a:t>	(B) ‘</a:t>
            </a:r>
            <a:r>
              <a:rPr lang="en-IN" sz="2000" dirty="0" err="1"/>
              <a:t>dar</a:t>
            </a:r>
            <a:r>
              <a:rPr lang="en-IN" sz="2000" dirty="0"/>
              <a:t> </a:t>
            </a:r>
            <a:r>
              <a:rPr lang="en-IN" sz="2000" dirty="0" err="1"/>
              <a:t>tok</a:t>
            </a:r>
            <a:r>
              <a:rPr lang="en-IN" sz="2000" dirty="0"/>
              <a:t> pa’ means ‘good and bad’</a:t>
            </a:r>
            <a:br>
              <a:rPr lang="en-IN" sz="2000" dirty="0"/>
            </a:br>
            <a:r>
              <a:rPr lang="en-IN" sz="2000" dirty="0"/>
              <a:t>	(C) ‘</a:t>
            </a:r>
            <a:r>
              <a:rPr lang="en-IN" sz="2000" dirty="0" err="1"/>
              <a:t>tim</a:t>
            </a:r>
            <a:r>
              <a:rPr lang="en-IN" sz="2000" dirty="0"/>
              <a:t> </a:t>
            </a:r>
            <a:r>
              <a:rPr lang="en-IN" sz="2000" dirty="0" err="1"/>
              <a:t>na</a:t>
            </a:r>
            <a:r>
              <a:rPr lang="en-IN" sz="2000" dirty="0"/>
              <a:t> </a:t>
            </a:r>
            <a:r>
              <a:rPr lang="en-IN" sz="2000" dirty="0" err="1"/>
              <a:t>tok</a:t>
            </a:r>
            <a:r>
              <a:rPr lang="en-IN" sz="2000" dirty="0"/>
              <a:t>’ means 'they are bad’</a:t>
            </a:r>
            <a:br>
              <a:rPr lang="en-IN" sz="2000" dirty="0"/>
            </a:br>
            <a:r>
              <a:rPr lang="en-IN" sz="2000" dirty="0"/>
              <a:t>	In that language, which word stands for 'they' ?</a:t>
            </a:r>
          </a:p>
          <a:p>
            <a:r>
              <a:rPr lang="en-IN" sz="2000" b="1" dirty="0"/>
              <a:t>	</a:t>
            </a:r>
          </a:p>
          <a:p>
            <a:r>
              <a:rPr lang="en-IN" sz="2000" b="1" dirty="0"/>
              <a:t>	A.</a:t>
            </a:r>
            <a:r>
              <a:rPr lang="en-IN" sz="2000" dirty="0"/>
              <a:t> Na</a:t>
            </a:r>
          </a:p>
          <a:p>
            <a:r>
              <a:rPr lang="en-IN" sz="2000" dirty="0"/>
              <a:t>	</a:t>
            </a:r>
            <a:r>
              <a:rPr lang="en-IN" sz="2000" b="1" dirty="0"/>
              <a:t>B.</a:t>
            </a:r>
            <a:r>
              <a:rPr lang="en-IN" sz="2000" dirty="0"/>
              <a:t> </a:t>
            </a:r>
            <a:r>
              <a:rPr lang="en-IN" sz="2000" dirty="0" err="1"/>
              <a:t>Tok</a:t>
            </a:r>
            <a:r>
              <a:rPr lang="en-IN" sz="2000" dirty="0"/>
              <a:t>	</a:t>
            </a:r>
          </a:p>
          <a:p>
            <a:r>
              <a:rPr lang="en-IN" sz="2000" dirty="0"/>
              <a:t>	</a:t>
            </a:r>
            <a:r>
              <a:rPr lang="en-IN" sz="2000" b="1" dirty="0"/>
              <a:t>C.</a:t>
            </a:r>
            <a:r>
              <a:rPr lang="en-IN" sz="2000" dirty="0"/>
              <a:t> Tim	</a:t>
            </a:r>
          </a:p>
          <a:p>
            <a:r>
              <a:rPr lang="en-IN" sz="2000" dirty="0"/>
              <a:t>	</a:t>
            </a:r>
            <a:r>
              <a:rPr lang="en-IN" sz="2000" b="1" dirty="0"/>
              <a:t>D.</a:t>
            </a:r>
            <a:r>
              <a:rPr lang="en-IN" sz="2000" dirty="0"/>
              <a:t> Pit</a:t>
            </a:r>
          </a:p>
          <a:p>
            <a:pPr lvl="0">
              <a:lnSpc>
                <a:spcPct val="120000"/>
              </a:lnSpc>
              <a:buFont typeface="Wingdings" pitchFamily="2" charset="2"/>
              <a:buChar char="q"/>
            </a:pPr>
            <a:endParaRPr lang="en-IN" sz="2000" dirty="0"/>
          </a:p>
        </p:txBody>
      </p:sp>
    </p:spTree>
    <p:extLst>
      <p:ext uri="{BB962C8B-B14F-4D97-AF65-F5344CB8AC3E}">
        <p14:creationId xmlns:p14="http://schemas.microsoft.com/office/powerpoint/2010/main" val="979107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123478"/>
            <a:ext cx="8856984" cy="648072"/>
          </a:xfrm>
        </p:spPr>
        <p:txBody>
          <a:bodyPr/>
          <a:lstStyle/>
          <a:p>
            <a:r>
              <a:rPr lang="en-IN" sz="4400" dirty="0">
                <a:latin typeface="+mn-lt"/>
              </a:rPr>
              <a:t>DECODE THE FOLLOWING</a:t>
            </a:r>
          </a:p>
        </p:txBody>
      </p:sp>
      <p:sp>
        <p:nvSpPr>
          <p:cNvPr id="3" name="TextBox 2"/>
          <p:cNvSpPr txBox="1"/>
          <p:nvPr/>
        </p:nvSpPr>
        <p:spPr>
          <a:xfrm>
            <a:off x="395536" y="3867894"/>
            <a:ext cx="576064" cy="461665"/>
          </a:xfrm>
          <a:prstGeom prst="rect">
            <a:avLst/>
          </a:prstGeom>
          <a:noFill/>
        </p:spPr>
        <p:txBody>
          <a:bodyPr wrap="square" rtlCol="0">
            <a:spAutoFit/>
          </a:bodyPr>
          <a:lstStyle/>
          <a:p>
            <a:r>
              <a:rPr lang="en-IN" sz="2400" b="1" dirty="0">
                <a:solidFill>
                  <a:schemeClr val="bg1"/>
                </a:solidFill>
              </a:rPr>
              <a:t>24</a:t>
            </a:r>
          </a:p>
        </p:txBody>
      </p:sp>
      <p:sp>
        <p:nvSpPr>
          <p:cNvPr id="4" name="Rectangle 3"/>
          <p:cNvSpPr/>
          <p:nvPr/>
        </p:nvSpPr>
        <p:spPr>
          <a:xfrm>
            <a:off x="683568" y="1131590"/>
            <a:ext cx="8460432" cy="2862322"/>
          </a:xfrm>
          <a:prstGeom prst="rect">
            <a:avLst/>
          </a:prstGeom>
        </p:spPr>
        <p:txBody>
          <a:bodyPr wrap="square">
            <a:spAutoFit/>
          </a:bodyPr>
          <a:lstStyle/>
          <a:p>
            <a:pPr lvl="0">
              <a:buFont typeface="Wingdings" pitchFamily="2" charset="2"/>
              <a:buChar char="q"/>
            </a:pPr>
            <a:r>
              <a:rPr lang="en-IN" sz="2000" dirty="0"/>
              <a:t> 	If 'black' means 'pink', 'pink' means 'blue', 'blue' means 'white', 	'white' means 'yellow', 'yellow' means 'red' and 'red' means 	'brown', then what is the colour of clear sky ? </a:t>
            </a:r>
          </a:p>
          <a:p>
            <a:pPr lvl="0">
              <a:buFont typeface="Wingdings" pitchFamily="2" charset="2"/>
              <a:buChar char="q"/>
            </a:pPr>
            <a:endParaRPr lang="en-IN" sz="2000" dirty="0"/>
          </a:p>
          <a:p>
            <a:pPr lvl="0"/>
            <a:r>
              <a:rPr lang="en-IN" sz="2000" dirty="0"/>
              <a:t>	A. Brown </a:t>
            </a:r>
          </a:p>
          <a:p>
            <a:pPr lvl="0"/>
            <a:r>
              <a:rPr lang="en-IN" sz="2000" dirty="0"/>
              <a:t>	B. Red </a:t>
            </a:r>
          </a:p>
          <a:p>
            <a:pPr lvl="0"/>
            <a:r>
              <a:rPr lang="en-IN" sz="2000" dirty="0"/>
              <a:t>	C. Blue</a:t>
            </a:r>
          </a:p>
          <a:p>
            <a:pPr lvl="0"/>
            <a:r>
              <a:rPr lang="en-IN" sz="2000" dirty="0"/>
              <a:t>	D. Pink </a:t>
            </a:r>
          </a:p>
          <a:p>
            <a:pPr lvl="0"/>
            <a:r>
              <a:rPr lang="en-IN" sz="2000" dirty="0"/>
              <a:t>	E. None of these</a:t>
            </a:r>
          </a:p>
        </p:txBody>
      </p:sp>
    </p:spTree>
    <p:extLst>
      <p:ext uri="{BB962C8B-B14F-4D97-AF65-F5344CB8AC3E}">
        <p14:creationId xmlns:p14="http://schemas.microsoft.com/office/powerpoint/2010/main" val="97910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3"/>
          <p:cNvSpPr>
            <a:spLocks noGrp="1"/>
          </p:cNvSpPr>
          <p:nvPr>
            <p:ph type="title"/>
          </p:nvPr>
        </p:nvSpPr>
        <p:spPr>
          <a:xfrm>
            <a:off x="828600" y="0"/>
            <a:ext cx="9144000" cy="884466"/>
          </a:xfrm>
        </p:spPr>
        <p:txBody>
          <a:bodyPr/>
          <a:lstStyle/>
          <a:p>
            <a:r>
              <a:rPr lang="en-IN" sz="4000" dirty="0">
                <a:latin typeface="+mn-lt"/>
              </a:rPr>
              <a:t>QUESTION - TYPES</a:t>
            </a:r>
          </a:p>
        </p:txBody>
      </p:sp>
      <p:sp>
        <p:nvSpPr>
          <p:cNvPr id="10" name="TextBox 9"/>
          <p:cNvSpPr txBox="1"/>
          <p:nvPr/>
        </p:nvSpPr>
        <p:spPr>
          <a:xfrm>
            <a:off x="899592" y="915566"/>
            <a:ext cx="8352928" cy="1077218"/>
          </a:xfrm>
          <a:prstGeom prst="rect">
            <a:avLst/>
          </a:prstGeom>
          <a:noFill/>
        </p:spPr>
        <p:txBody>
          <a:bodyPr wrap="square" rtlCol="0">
            <a:spAutoFit/>
          </a:bodyPr>
          <a:lstStyle/>
          <a:p>
            <a:r>
              <a:rPr lang="en-IN" sz="1400" dirty="0"/>
              <a:t>Problems in this section consist of a coded word followed by a question. You have to find the </a:t>
            </a:r>
          </a:p>
          <a:p>
            <a:r>
              <a:rPr lang="en-IN" sz="1400" dirty="0"/>
              <a:t>logic used in that code and apply the same logic to the given word.</a:t>
            </a:r>
          </a:p>
          <a:p>
            <a:endParaRPr lang="en-IN" b="1" dirty="0">
              <a:solidFill>
                <a:schemeClr val="tx1">
                  <a:lumMod val="75000"/>
                  <a:lumOff val="25000"/>
                </a:schemeClr>
              </a:solidFill>
            </a:endParaRPr>
          </a:p>
          <a:p>
            <a:endParaRPr lang="en-IN" b="1" dirty="0">
              <a:solidFill>
                <a:schemeClr val="tx1">
                  <a:lumMod val="75000"/>
                  <a:lumOff val="25000"/>
                </a:schemeClr>
              </a:solidFill>
            </a:endParaRPr>
          </a:p>
        </p:txBody>
      </p:sp>
      <p:pic>
        <p:nvPicPr>
          <p:cNvPr id="12" name="Picture 11" descr="Co.png"/>
          <p:cNvPicPr>
            <a:picLocks noChangeAspect="1"/>
          </p:cNvPicPr>
          <p:nvPr/>
        </p:nvPicPr>
        <p:blipFill>
          <a:blip r:embed="rId2" cstate="print"/>
          <a:stretch>
            <a:fillRect/>
          </a:stretch>
        </p:blipFill>
        <p:spPr>
          <a:xfrm>
            <a:off x="1475656" y="1635646"/>
            <a:ext cx="6984776" cy="3368138"/>
          </a:xfrm>
          <a:prstGeom prst="rect">
            <a:avLst/>
          </a:prstGeom>
        </p:spPr>
      </p:pic>
    </p:spTree>
    <p:extLst>
      <p:ext uri="{BB962C8B-B14F-4D97-AF65-F5344CB8AC3E}">
        <p14:creationId xmlns:p14="http://schemas.microsoft.com/office/powerpoint/2010/main" val="979107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123478"/>
            <a:ext cx="8856984" cy="648072"/>
          </a:xfrm>
        </p:spPr>
        <p:txBody>
          <a:bodyPr/>
          <a:lstStyle/>
          <a:p>
            <a:r>
              <a:rPr lang="en-IN" sz="4400" dirty="0">
                <a:latin typeface="+mn-lt"/>
              </a:rPr>
              <a:t>DECODE THE FOLLOWING</a:t>
            </a:r>
          </a:p>
        </p:txBody>
      </p:sp>
      <p:sp>
        <p:nvSpPr>
          <p:cNvPr id="3" name="TextBox 2"/>
          <p:cNvSpPr txBox="1"/>
          <p:nvPr/>
        </p:nvSpPr>
        <p:spPr>
          <a:xfrm>
            <a:off x="395536" y="3867894"/>
            <a:ext cx="576064" cy="461665"/>
          </a:xfrm>
          <a:prstGeom prst="rect">
            <a:avLst/>
          </a:prstGeom>
          <a:noFill/>
        </p:spPr>
        <p:txBody>
          <a:bodyPr wrap="square" rtlCol="0">
            <a:spAutoFit/>
          </a:bodyPr>
          <a:lstStyle/>
          <a:p>
            <a:r>
              <a:rPr lang="en-IN" sz="2400" b="1" dirty="0">
                <a:solidFill>
                  <a:schemeClr val="bg1"/>
                </a:solidFill>
              </a:rPr>
              <a:t>25</a:t>
            </a:r>
          </a:p>
        </p:txBody>
      </p:sp>
      <p:sp>
        <p:nvSpPr>
          <p:cNvPr id="4" name="Rectangle 3"/>
          <p:cNvSpPr/>
          <p:nvPr/>
        </p:nvSpPr>
        <p:spPr>
          <a:xfrm>
            <a:off x="683568" y="1131590"/>
            <a:ext cx="8460432" cy="3170099"/>
          </a:xfrm>
          <a:prstGeom prst="rect">
            <a:avLst/>
          </a:prstGeom>
        </p:spPr>
        <p:txBody>
          <a:bodyPr wrap="square">
            <a:spAutoFit/>
          </a:bodyPr>
          <a:lstStyle/>
          <a:p>
            <a:pPr lvl="0">
              <a:buFont typeface="Wingdings" pitchFamily="2" charset="2"/>
              <a:buChar char="q"/>
            </a:pPr>
            <a:r>
              <a:rPr lang="en-IN" sz="2000" dirty="0"/>
              <a:t> 	If the word ‘EXAMINATION’ is coded as 56149512965, then the 	word ‘GOVERNMENT’ is coded as:...</a:t>
            </a:r>
            <a:br>
              <a:rPr lang="en-IN" sz="2000" dirty="0"/>
            </a:br>
            <a:endParaRPr lang="en-IN" sz="2000" dirty="0"/>
          </a:p>
          <a:p>
            <a:pPr lvl="0"/>
            <a:r>
              <a:rPr lang="en-IN" sz="2000" dirty="0"/>
              <a:t>	A. 7645954552 </a:t>
            </a:r>
          </a:p>
          <a:p>
            <a:pPr lvl="0"/>
            <a:r>
              <a:rPr lang="en-IN" sz="2000" dirty="0"/>
              <a:t>	B. 7654694562 </a:t>
            </a:r>
          </a:p>
          <a:p>
            <a:pPr lvl="0"/>
            <a:r>
              <a:rPr lang="en-IN" sz="2000" dirty="0"/>
              <a:t>	C. 7645965426 </a:t>
            </a:r>
          </a:p>
          <a:p>
            <a:pPr lvl="0"/>
            <a:r>
              <a:rPr lang="en-IN" sz="2000" dirty="0"/>
              <a:t>	D. 7654964526</a:t>
            </a:r>
            <a:br>
              <a:rPr lang="en-IN" sz="2000" dirty="0"/>
            </a:br>
            <a:br>
              <a:rPr lang="en-IN" sz="2000" dirty="0"/>
            </a:br>
            <a:br>
              <a:rPr lang="en-IN" sz="2000" dirty="0"/>
            </a:br>
            <a:r>
              <a:rPr lang="en-IN" sz="2000" dirty="0"/>
              <a:t>	</a:t>
            </a:r>
          </a:p>
        </p:txBody>
      </p:sp>
    </p:spTree>
    <p:extLst>
      <p:ext uri="{BB962C8B-B14F-4D97-AF65-F5344CB8AC3E}">
        <p14:creationId xmlns:p14="http://schemas.microsoft.com/office/powerpoint/2010/main" val="979107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CODING DECODING - KEY</a:t>
            </a:r>
          </a:p>
        </p:txBody>
      </p:sp>
      <p:graphicFrame>
        <p:nvGraphicFramePr>
          <p:cNvPr id="7" name="Table 6"/>
          <p:cNvGraphicFramePr>
            <a:graphicFrameLocks noGrp="1"/>
          </p:cNvGraphicFramePr>
          <p:nvPr/>
        </p:nvGraphicFramePr>
        <p:xfrm>
          <a:off x="1043610" y="1370430"/>
          <a:ext cx="3744415" cy="3361560"/>
        </p:xfrm>
        <a:graphic>
          <a:graphicData uri="http://schemas.openxmlformats.org/drawingml/2006/table">
            <a:tbl>
              <a:tblPr>
                <a:effectLst>
                  <a:outerShdw blurRad="50800" dist="38100" dir="18900000" algn="bl" rotWithShape="0">
                    <a:prstClr val="black">
                      <a:alpha val="40000"/>
                    </a:prstClr>
                  </a:outerShdw>
                </a:effectLst>
              </a:tblPr>
              <a:tblGrid>
                <a:gridCol w="748883">
                  <a:extLst>
                    <a:ext uri="{9D8B030D-6E8A-4147-A177-3AD203B41FA5}">
                      <a16:colId xmlns:a16="http://schemas.microsoft.com/office/drawing/2014/main" val="20000"/>
                    </a:ext>
                  </a:extLst>
                </a:gridCol>
                <a:gridCol w="748883">
                  <a:extLst>
                    <a:ext uri="{9D8B030D-6E8A-4147-A177-3AD203B41FA5}">
                      <a16:colId xmlns:a16="http://schemas.microsoft.com/office/drawing/2014/main" val="20001"/>
                    </a:ext>
                  </a:extLst>
                </a:gridCol>
                <a:gridCol w="748883">
                  <a:extLst>
                    <a:ext uri="{9D8B030D-6E8A-4147-A177-3AD203B41FA5}">
                      <a16:colId xmlns:a16="http://schemas.microsoft.com/office/drawing/2014/main" val="20002"/>
                    </a:ext>
                  </a:extLst>
                </a:gridCol>
                <a:gridCol w="748883">
                  <a:extLst>
                    <a:ext uri="{9D8B030D-6E8A-4147-A177-3AD203B41FA5}">
                      <a16:colId xmlns:a16="http://schemas.microsoft.com/office/drawing/2014/main" val="20003"/>
                    </a:ext>
                  </a:extLst>
                </a:gridCol>
                <a:gridCol w="748883">
                  <a:extLst>
                    <a:ext uri="{9D8B030D-6E8A-4147-A177-3AD203B41FA5}">
                      <a16:colId xmlns:a16="http://schemas.microsoft.com/office/drawing/2014/main" val="20004"/>
                    </a:ext>
                  </a:extLst>
                </a:gridCol>
              </a:tblGrid>
              <a:tr h="336156">
                <a:tc>
                  <a:txBody>
                    <a:bodyPr/>
                    <a:lstStyle/>
                    <a:p>
                      <a:pPr algn="ctr" fontAlgn="ctr"/>
                      <a:r>
                        <a:rPr lang="en-IN" sz="1800" b="1" i="0" u="none" strike="noStrike" dirty="0">
                          <a:solidFill>
                            <a:srgbClr val="00B05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6156">
                <a:tc>
                  <a:txBody>
                    <a:bodyPr/>
                    <a:lstStyle/>
                    <a:p>
                      <a:pPr algn="ctr" fontAlgn="ctr"/>
                      <a:r>
                        <a:rPr lang="en-IN" sz="1800" b="1" i="0" u="none" strike="noStrike">
                          <a:solidFill>
                            <a:srgbClr val="00B050"/>
                          </a:solidFill>
                          <a:latin typeface="Calibri"/>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6156">
                <a:tc>
                  <a:txBody>
                    <a:bodyPr/>
                    <a:lstStyle/>
                    <a:p>
                      <a:pPr algn="ctr" fontAlgn="ctr"/>
                      <a:r>
                        <a:rPr lang="en-IN" sz="1800" b="1" i="0" u="none" strike="noStrike">
                          <a:solidFill>
                            <a:srgbClr val="00B050"/>
                          </a:solidFill>
                          <a:latin typeface="Calibri"/>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6156">
                <a:tc>
                  <a:txBody>
                    <a:bodyPr/>
                    <a:lstStyle/>
                    <a:p>
                      <a:pPr algn="ctr" fontAlgn="ctr"/>
                      <a:r>
                        <a:rPr lang="en-IN" sz="1800" b="1" i="0" u="none" strike="noStrike">
                          <a:solidFill>
                            <a:srgbClr val="00B050"/>
                          </a:solidFill>
                          <a:latin typeface="Calibri"/>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6156">
                <a:tc>
                  <a:txBody>
                    <a:bodyPr/>
                    <a:lstStyle/>
                    <a:p>
                      <a:pPr algn="ctr" fontAlgn="ctr"/>
                      <a:r>
                        <a:rPr lang="en-IN" sz="1800" b="1" i="0" u="none" strike="noStrike">
                          <a:solidFill>
                            <a:srgbClr val="00B050"/>
                          </a:solidFill>
                          <a:latin typeface="Calibri"/>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6156">
                <a:tc>
                  <a:txBody>
                    <a:bodyPr/>
                    <a:lstStyle/>
                    <a:p>
                      <a:pPr algn="ctr" fontAlgn="ctr"/>
                      <a:r>
                        <a:rPr lang="en-IN" sz="1800" b="1" i="0" u="none" strike="noStrike">
                          <a:solidFill>
                            <a:srgbClr val="00B050"/>
                          </a:solidFill>
                          <a:latin typeface="Calibri"/>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6156">
                <a:tc>
                  <a:txBody>
                    <a:bodyPr/>
                    <a:lstStyle/>
                    <a:p>
                      <a:pPr algn="ctr" fontAlgn="ctr"/>
                      <a:r>
                        <a:rPr lang="en-IN" sz="1800" b="1" i="0" u="none" strike="noStrike">
                          <a:solidFill>
                            <a:srgbClr val="00B050"/>
                          </a:solidFill>
                          <a:latin typeface="Calibri"/>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6156">
                <a:tc>
                  <a:txBody>
                    <a:bodyPr/>
                    <a:lstStyle/>
                    <a:p>
                      <a:pPr algn="ctr" fontAlgn="ctr"/>
                      <a:r>
                        <a:rPr lang="en-IN" sz="1800" b="1" i="0" u="none" strike="noStrike">
                          <a:solidFill>
                            <a:srgbClr val="00B050"/>
                          </a:solidFill>
                          <a:latin typeface="Calibri"/>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36156">
                <a:tc>
                  <a:txBody>
                    <a:bodyPr/>
                    <a:lstStyle/>
                    <a:p>
                      <a:pPr algn="ctr" fontAlgn="ctr"/>
                      <a:r>
                        <a:rPr lang="en-IN" sz="1800" b="1" i="0" u="none" strike="noStrike">
                          <a:solidFill>
                            <a:srgbClr val="00B050"/>
                          </a:solidFill>
                          <a:latin typeface="Calibri"/>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36156">
                <a:tc>
                  <a:txBody>
                    <a:bodyPr/>
                    <a:lstStyle/>
                    <a:p>
                      <a:pPr algn="ctr" fontAlgn="ctr"/>
                      <a:r>
                        <a:rPr lang="en-IN" sz="1800" b="1" i="0" u="none" strike="noStrike">
                          <a:solidFill>
                            <a:srgbClr val="00B050"/>
                          </a:solidFill>
                          <a:latin typeface="Calibri"/>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a:solidFill>
                            <a:srgbClr val="00B050"/>
                          </a:solidFill>
                          <a:latin typeface="Calibri"/>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dirty="0">
                          <a:solidFill>
                            <a:srgbClr val="00B050"/>
                          </a:solidFill>
                          <a:latin typeface="Calibri"/>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dirty="0">
                          <a:solidFill>
                            <a:srgbClr val="00B050"/>
                          </a:solidFill>
                          <a:latin typeface="Calibri"/>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3"/>
          <p:cNvSpPr>
            <a:spLocks noGrp="1"/>
          </p:cNvSpPr>
          <p:nvPr>
            <p:ph type="title"/>
          </p:nvPr>
        </p:nvSpPr>
        <p:spPr>
          <a:xfrm>
            <a:off x="828600" y="0"/>
            <a:ext cx="9144000" cy="884466"/>
          </a:xfrm>
        </p:spPr>
        <p:txBody>
          <a:bodyPr/>
          <a:lstStyle/>
          <a:p>
            <a:r>
              <a:rPr lang="en-IN" sz="4000" dirty="0">
                <a:latin typeface="+mn-lt"/>
              </a:rPr>
              <a:t>QUESTION - TYPES</a:t>
            </a:r>
          </a:p>
        </p:txBody>
      </p:sp>
      <p:pic>
        <p:nvPicPr>
          <p:cNvPr id="5" name="Picture 4" descr="Samp.png"/>
          <p:cNvPicPr>
            <a:picLocks noChangeAspect="1"/>
          </p:cNvPicPr>
          <p:nvPr/>
        </p:nvPicPr>
        <p:blipFill>
          <a:blip r:embed="rId2" cstate="print"/>
          <a:stretch>
            <a:fillRect/>
          </a:stretch>
        </p:blipFill>
        <p:spPr>
          <a:xfrm>
            <a:off x="971599" y="915566"/>
            <a:ext cx="5212045" cy="2016224"/>
          </a:xfrm>
          <a:prstGeom prst="rect">
            <a:avLst/>
          </a:prstGeom>
        </p:spPr>
      </p:pic>
      <p:pic>
        <p:nvPicPr>
          <p:cNvPr id="6" name="Picture 5" descr="Samp 2.png"/>
          <p:cNvPicPr>
            <a:picLocks noChangeAspect="1"/>
          </p:cNvPicPr>
          <p:nvPr/>
        </p:nvPicPr>
        <p:blipFill>
          <a:blip r:embed="rId3" cstate="print"/>
          <a:stretch>
            <a:fillRect/>
          </a:stretch>
        </p:blipFill>
        <p:spPr>
          <a:xfrm>
            <a:off x="4220914" y="2939517"/>
            <a:ext cx="4887590" cy="2203983"/>
          </a:xfrm>
          <a:prstGeom prst="rect">
            <a:avLst/>
          </a:prstGeom>
        </p:spPr>
      </p:pic>
    </p:spTree>
    <p:extLst>
      <p:ext uri="{BB962C8B-B14F-4D97-AF65-F5344CB8AC3E}">
        <p14:creationId xmlns:p14="http://schemas.microsoft.com/office/powerpoint/2010/main" val="97910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123478"/>
            <a:ext cx="8856984" cy="648072"/>
          </a:xfrm>
        </p:spPr>
        <p:txBody>
          <a:bodyPr/>
          <a:lstStyle/>
          <a:p>
            <a:r>
              <a:rPr lang="en-IN" sz="4400" dirty="0">
                <a:latin typeface="+mn-lt"/>
              </a:rPr>
              <a:t>DECODE THE FOLLOWING</a:t>
            </a:r>
          </a:p>
        </p:txBody>
      </p:sp>
      <p:sp>
        <p:nvSpPr>
          <p:cNvPr id="10" name="TextBox 9"/>
          <p:cNvSpPr txBox="1"/>
          <p:nvPr/>
        </p:nvSpPr>
        <p:spPr>
          <a:xfrm>
            <a:off x="539552" y="3867894"/>
            <a:ext cx="576064" cy="461665"/>
          </a:xfrm>
          <a:prstGeom prst="rect">
            <a:avLst/>
          </a:prstGeom>
          <a:noFill/>
        </p:spPr>
        <p:txBody>
          <a:bodyPr wrap="square" rtlCol="0">
            <a:spAutoFit/>
          </a:bodyPr>
          <a:lstStyle/>
          <a:p>
            <a:r>
              <a:rPr lang="en-IN" sz="2400" b="1" dirty="0">
                <a:solidFill>
                  <a:schemeClr val="bg1"/>
                </a:solidFill>
              </a:rPr>
              <a:t>1</a:t>
            </a:r>
          </a:p>
        </p:txBody>
      </p:sp>
      <p:sp>
        <p:nvSpPr>
          <p:cNvPr id="11" name="TextBox 10"/>
          <p:cNvSpPr txBox="1"/>
          <p:nvPr/>
        </p:nvSpPr>
        <p:spPr>
          <a:xfrm>
            <a:off x="755576" y="1059582"/>
            <a:ext cx="8208912" cy="2386359"/>
          </a:xfrm>
          <a:prstGeom prst="rect">
            <a:avLst/>
          </a:prstGeom>
          <a:noFill/>
        </p:spPr>
        <p:txBody>
          <a:bodyPr wrap="square" rtlCol="0">
            <a:spAutoFit/>
          </a:bodyPr>
          <a:lstStyle/>
          <a:p>
            <a:pPr>
              <a:lnSpc>
                <a:spcPct val="120000"/>
              </a:lnSpc>
              <a:buFont typeface="Wingdings" pitchFamily="2" charset="2"/>
              <a:buChar char="q"/>
            </a:pPr>
            <a:r>
              <a:rPr lang="en-IN" dirty="0"/>
              <a:t>   If CANDY is coded as ACNYD, how will SWEET be coded in that </a:t>
            </a:r>
          </a:p>
          <a:p>
            <a:pPr>
              <a:lnSpc>
                <a:spcPct val="120000"/>
              </a:lnSpc>
            </a:pPr>
            <a:r>
              <a:rPr lang="en-IN" dirty="0"/>
              <a:t>     language?</a:t>
            </a:r>
          </a:p>
          <a:p>
            <a:pPr>
              <a:lnSpc>
                <a:spcPct val="120000"/>
              </a:lnSpc>
            </a:pPr>
            <a:endParaRPr lang="en-IN" dirty="0"/>
          </a:p>
          <a:p>
            <a:pPr marL="342900" indent="-342900">
              <a:lnSpc>
                <a:spcPct val="120000"/>
              </a:lnSpc>
            </a:pPr>
            <a:r>
              <a:rPr lang="it-IT" dirty="0"/>
              <a:t>	A.   SETEW 	</a:t>
            </a:r>
          </a:p>
          <a:p>
            <a:pPr marL="342900" indent="-342900">
              <a:lnSpc>
                <a:spcPct val="120000"/>
              </a:lnSpc>
            </a:pPr>
            <a:r>
              <a:rPr lang="it-IT" dirty="0"/>
              <a:t>	B.   WTEES 	</a:t>
            </a:r>
          </a:p>
          <a:p>
            <a:pPr marL="342900" indent="-342900">
              <a:lnSpc>
                <a:spcPct val="120000"/>
              </a:lnSpc>
            </a:pPr>
            <a:r>
              <a:rPr lang="it-IT" dirty="0"/>
              <a:t>	C.   WSETE 	</a:t>
            </a:r>
          </a:p>
          <a:p>
            <a:pPr marL="342900" indent="-342900">
              <a:lnSpc>
                <a:spcPct val="120000"/>
              </a:lnSpc>
            </a:pPr>
            <a:r>
              <a:rPr lang="it-IT" dirty="0"/>
              <a:t>	D.   NOTA</a:t>
            </a:r>
            <a:endParaRPr lang="en-IN" dirty="0"/>
          </a:p>
        </p:txBody>
      </p:sp>
    </p:spTree>
    <p:extLst>
      <p:ext uri="{BB962C8B-B14F-4D97-AF65-F5344CB8AC3E}">
        <p14:creationId xmlns:p14="http://schemas.microsoft.com/office/powerpoint/2010/main" val="97910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123478"/>
            <a:ext cx="8856984" cy="648072"/>
          </a:xfrm>
        </p:spPr>
        <p:txBody>
          <a:bodyPr/>
          <a:lstStyle/>
          <a:p>
            <a:r>
              <a:rPr lang="en-IN" sz="4400" dirty="0">
                <a:latin typeface="+mn-lt"/>
              </a:rPr>
              <a:t>DECODE THE FOLLOWING</a:t>
            </a:r>
          </a:p>
        </p:txBody>
      </p:sp>
      <p:sp>
        <p:nvSpPr>
          <p:cNvPr id="3" name="TextBox 2"/>
          <p:cNvSpPr txBox="1"/>
          <p:nvPr/>
        </p:nvSpPr>
        <p:spPr>
          <a:xfrm>
            <a:off x="539552" y="3867894"/>
            <a:ext cx="576064" cy="461665"/>
          </a:xfrm>
          <a:prstGeom prst="rect">
            <a:avLst/>
          </a:prstGeom>
          <a:noFill/>
        </p:spPr>
        <p:txBody>
          <a:bodyPr wrap="square" rtlCol="0">
            <a:spAutoFit/>
          </a:bodyPr>
          <a:lstStyle/>
          <a:p>
            <a:r>
              <a:rPr lang="en-IN" sz="2400" b="1" dirty="0">
                <a:solidFill>
                  <a:schemeClr val="bg1"/>
                </a:solidFill>
              </a:rPr>
              <a:t>2</a:t>
            </a:r>
          </a:p>
        </p:txBody>
      </p:sp>
      <p:sp>
        <p:nvSpPr>
          <p:cNvPr id="4" name="Rectangle 3"/>
          <p:cNvSpPr/>
          <p:nvPr/>
        </p:nvSpPr>
        <p:spPr>
          <a:xfrm>
            <a:off x="683568" y="1131590"/>
            <a:ext cx="7704856" cy="2419124"/>
          </a:xfrm>
          <a:prstGeom prst="rect">
            <a:avLst/>
          </a:prstGeom>
        </p:spPr>
        <p:txBody>
          <a:bodyPr wrap="square">
            <a:spAutoFit/>
          </a:bodyPr>
          <a:lstStyle/>
          <a:p>
            <a:pPr lvl="0">
              <a:lnSpc>
                <a:spcPct val="120000"/>
              </a:lnSpc>
              <a:buFont typeface="Wingdings" pitchFamily="2" charset="2"/>
              <a:buChar char="q"/>
            </a:pPr>
            <a:r>
              <a:rPr lang="en-IN" dirty="0"/>
              <a:t>     In a certain code, UNIVERSITY is written as VOJWFSTJUZ. How is         </a:t>
            </a:r>
          </a:p>
          <a:p>
            <a:pPr lvl="0">
              <a:lnSpc>
                <a:spcPct val="120000"/>
              </a:lnSpc>
            </a:pPr>
            <a:r>
              <a:rPr lang="en-IN" dirty="0"/>
              <a:t>        COLLEGE written in that code?</a:t>
            </a:r>
          </a:p>
          <a:p>
            <a:pPr lvl="0">
              <a:lnSpc>
                <a:spcPct val="120000"/>
              </a:lnSpc>
            </a:pPr>
            <a:endParaRPr lang="en-IN" dirty="0"/>
          </a:p>
          <a:p>
            <a:pPr>
              <a:lnSpc>
                <a:spcPct val="120000"/>
              </a:lnSpc>
            </a:pPr>
            <a:r>
              <a:rPr lang="en-IN" b="1" dirty="0"/>
              <a:t>        A.</a:t>
            </a:r>
            <a:r>
              <a:rPr lang="en-IN" dirty="0"/>
              <a:t> DPMMFHF	</a:t>
            </a:r>
          </a:p>
          <a:p>
            <a:pPr>
              <a:lnSpc>
                <a:spcPct val="120000"/>
              </a:lnSpc>
            </a:pPr>
            <a:r>
              <a:rPr lang="en-IN" b="1" dirty="0"/>
              <a:t>        B.</a:t>
            </a:r>
            <a:r>
              <a:rPr lang="en-IN" dirty="0"/>
              <a:t> DFMMHPF	</a:t>
            </a:r>
          </a:p>
          <a:p>
            <a:pPr>
              <a:lnSpc>
                <a:spcPct val="120000"/>
              </a:lnSpc>
            </a:pPr>
            <a:r>
              <a:rPr lang="en-IN" b="1" dirty="0"/>
              <a:t>        C.</a:t>
            </a:r>
            <a:r>
              <a:rPr lang="en-IN" dirty="0"/>
              <a:t> FDMMHPF	</a:t>
            </a:r>
          </a:p>
          <a:p>
            <a:pPr>
              <a:lnSpc>
                <a:spcPct val="120000"/>
              </a:lnSpc>
            </a:pPr>
            <a:r>
              <a:rPr lang="en-IN" b="1" dirty="0"/>
              <a:t>        D.</a:t>
            </a:r>
            <a:r>
              <a:rPr lang="en-IN" dirty="0"/>
              <a:t> NOTA	</a:t>
            </a:r>
          </a:p>
        </p:txBody>
      </p:sp>
    </p:spTree>
    <p:extLst>
      <p:ext uri="{BB962C8B-B14F-4D97-AF65-F5344CB8AC3E}">
        <p14:creationId xmlns:p14="http://schemas.microsoft.com/office/powerpoint/2010/main" val="979107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123478"/>
            <a:ext cx="8856984" cy="648072"/>
          </a:xfrm>
        </p:spPr>
        <p:txBody>
          <a:bodyPr/>
          <a:lstStyle/>
          <a:p>
            <a:r>
              <a:rPr lang="en-IN" sz="4400" dirty="0">
                <a:latin typeface="+mn-lt"/>
              </a:rPr>
              <a:t>DECODE THE FOLLOWING</a:t>
            </a:r>
          </a:p>
        </p:txBody>
      </p:sp>
      <p:sp>
        <p:nvSpPr>
          <p:cNvPr id="3" name="TextBox 2"/>
          <p:cNvSpPr txBox="1"/>
          <p:nvPr/>
        </p:nvSpPr>
        <p:spPr>
          <a:xfrm>
            <a:off x="539552" y="3867894"/>
            <a:ext cx="576064" cy="461665"/>
          </a:xfrm>
          <a:prstGeom prst="rect">
            <a:avLst/>
          </a:prstGeom>
          <a:noFill/>
        </p:spPr>
        <p:txBody>
          <a:bodyPr wrap="square" rtlCol="0">
            <a:spAutoFit/>
          </a:bodyPr>
          <a:lstStyle/>
          <a:p>
            <a:r>
              <a:rPr lang="en-IN" sz="2400" b="1" dirty="0">
                <a:solidFill>
                  <a:schemeClr val="bg1"/>
                </a:solidFill>
              </a:rPr>
              <a:t>3</a:t>
            </a:r>
          </a:p>
        </p:txBody>
      </p:sp>
      <p:sp>
        <p:nvSpPr>
          <p:cNvPr id="4" name="Rectangle 3"/>
          <p:cNvSpPr/>
          <p:nvPr/>
        </p:nvSpPr>
        <p:spPr>
          <a:xfrm>
            <a:off x="683568" y="1131590"/>
            <a:ext cx="7704856" cy="2419124"/>
          </a:xfrm>
          <a:prstGeom prst="rect">
            <a:avLst/>
          </a:prstGeom>
        </p:spPr>
        <p:txBody>
          <a:bodyPr wrap="square">
            <a:spAutoFit/>
          </a:bodyPr>
          <a:lstStyle/>
          <a:p>
            <a:pPr lvl="0">
              <a:lnSpc>
                <a:spcPct val="120000"/>
              </a:lnSpc>
              <a:buFont typeface="Wingdings" pitchFamily="2" charset="2"/>
              <a:buChar char="q"/>
            </a:pPr>
            <a:r>
              <a:rPr lang="en-IN" dirty="0"/>
              <a:t>     In a certain code, WINTER is written as YKPVGT. How is            </a:t>
            </a:r>
          </a:p>
          <a:p>
            <a:pPr lvl="0">
              <a:lnSpc>
                <a:spcPct val="120000"/>
              </a:lnSpc>
            </a:pPr>
            <a:r>
              <a:rPr lang="en-IN" dirty="0"/>
              <a:t>        SUMMER written in that code?</a:t>
            </a:r>
          </a:p>
          <a:p>
            <a:pPr lvl="0">
              <a:lnSpc>
                <a:spcPct val="120000"/>
              </a:lnSpc>
            </a:pPr>
            <a:endParaRPr lang="en-IN" dirty="0"/>
          </a:p>
          <a:p>
            <a:pPr>
              <a:lnSpc>
                <a:spcPct val="120000"/>
              </a:lnSpc>
            </a:pPr>
            <a:r>
              <a:rPr lang="en-IN" b="1" dirty="0"/>
              <a:t>        A.</a:t>
            </a:r>
            <a:r>
              <a:rPr lang="en-IN" dirty="0"/>
              <a:t>   UOOWTG</a:t>
            </a:r>
          </a:p>
          <a:p>
            <a:pPr>
              <a:lnSpc>
                <a:spcPct val="120000"/>
              </a:lnSpc>
            </a:pPr>
            <a:r>
              <a:rPr lang="en-IN" b="1" dirty="0"/>
              <a:t>        B.</a:t>
            </a:r>
            <a:r>
              <a:rPr lang="en-IN" dirty="0"/>
              <a:t>   WUOOTG	</a:t>
            </a:r>
          </a:p>
          <a:p>
            <a:pPr>
              <a:lnSpc>
                <a:spcPct val="120000"/>
              </a:lnSpc>
            </a:pPr>
            <a:r>
              <a:rPr lang="en-IN" b="1" dirty="0"/>
              <a:t>        C.</a:t>
            </a:r>
            <a:r>
              <a:rPr lang="en-IN" dirty="0"/>
              <a:t>   UWOOGT 	</a:t>
            </a:r>
          </a:p>
          <a:p>
            <a:pPr>
              <a:lnSpc>
                <a:spcPct val="120000"/>
              </a:lnSpc>
            </a:pPr>
            <a:r>
              <a:rPr lang="en-IN" b="1" dirty="0"/>
              <a:t>        D.</a:t>
            </a:r>
            <a:r>
              <a:rPr lang="en-IN" dirty="0"/>
              <a:t>   NOTA	</a:t>
            </a:r>
          </a:p>
        </p:txBody>
      </p:sp>
    </p:spTree>
    <p:extLst>
      <p:ext uri="{BB962C8B-B14F-4D97-AF65-F5344CB8AC3E}">
        <p14:creationId xmlns:p14="http://schemas.microsoft.com/office/powerpoint/2010/main" val="979107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123478"/>
            <a:ext cx="8856984" cy="648072"/>
          </a:xfrm>
        </p:spPr>
        <p:txBody>
          <a:bodyPr/>
          <a:lstStyle/>
          <a:p>
            <a:r>
              <a:rPr lang="en-IN" sz="4400" dirty="0">
                <a:latin typeface="+mn-lt"/>
              </a:rPr>
              <a:t>DECODE THE FOLLOWING</a:t>
            </a:r>
          </a:p>
        </p:txBody>
      </p:sp>
      <p:sp>
        <p:nvSpPr>
          <p:cNvPr id="3" name="TextBox 2"/>
          <p:cNvSpPr txBox="1"/>
          <p:nvPr/>
        </p:nvSpPr>
        <p:spPr>
          <a:xfrm>
            <a:off x="539552" y="3867894"/>
            <a:ext cx="576064" cy="461665"/>
          </a:xfrm>
          <a:prstGeom prst="rect">
            <a:avLst/>
          </a:prstGeom>
          <a:noFill/>
        </p:spPr>
        <p:txBody>
          <a:bodyPr wrap="square" rtlCol="0">
            <a:spAutoFit/>
          </a:bodyPr>
          <a:lstStyle/>
          <a:p>
            <a:r>
              <a:rPr lang="en-IN" sz="2400" b="1" dirty="0">
                <a:solidFill>
                  <a:schemeClr val="bg1"/>
                </a:solidFill>
              </a:rPr>
              <a:t>4</a:t>
            </a:r>
          </a:p>
        </p:txBody>
      </p:sp>
      <p:sp>
        <p:nvSpPr>
          <p:cNvPr id="4" name="Rectangle 3"/>
          <p:cNvSpPr/>
          <p:nvPr/>
        </p:nvSpPr>
        <p:spPr>
          <a:xfrm>
            <a:off x="683568" y="1131590"/>
            <a:ext cx="7704856" cy="2419124"/>
          </a:xfrm>
          <a:prstGeom prst="rect">
            <a:avLst/>
          </a:prstGeom>
        </p:spPr>
        <p:txBody>
          <a:bodyPr wrap="square">
            <a:spAutoFit/>
          </a:bodyPr>
          <a:lstStyle/>
          <a:p>
            <a:pPr lvl="0">
              <a:lnSpc>
                <a:spcPct val="120000"/>
              </a:lnSpc>
              <a:buFont typeface="Wingdings" pitchFamily="2" charset="2"/>
              <a:buChar char="q"/>
            </a:pPr>
            <a:r>
              <a:rPr lang="en-IN" dirty="0"/>
              <a:t>     In a certain code, FACEBOOK is written as CXZBYLLH. How is            </a:t>
            </a:r>
          </a:p>
          <a:p>
            <a:pPr lvl="0">
              <a:lnSpc>
                <a:spcPct val="120000"/>
              </a:lnSpc>
            </a:pPr>
            <a:r>
              <a:rPr lang="en-IN" dirty="0"/>
              <a:t>        TWITTER written in that code?</a:t>
            </a:r>
          </a:p>
          <a:p>
            <a:pPr lvl="0">
              <a:lnSpc>
                <a:spcPct val="120000"/>
              </a:lnSpc>
            </a:pPr>
            <a:endParaRPr lang="en-IN" dirty="0"/>
          </a:p>
          <a:p>
            <a:pPr>
              <a:lnSpc>
                <a:spcPct val="120000"/>
              </a:lnSpc>
            </a:pPr>
            <a:r>
              <a:rPr lang="en-IN" b="1" dirty="0"/>
              <a:t>        A.</a:t>
            </a:r>
            <a:r>
              <a:rPr lang="en-IN" dirty="0"/>
              <a:t>   TQFTTOB</a:t>
            </a:r>
          </a:p>
          <a:p>
            <a:pPr>
              <a:lnSpc>
                <a:spcPct val="120000"/>
              </a:lnSpc>
            </a:pPr>
            <a:r>
              <a:rPr lang="en-IN" b="1" dirty="0"/>
              <a:t>        B.</a:t>
            </a:r>
            <a:r>
              <a:rPr lang="en-IN" dirty="0"/>
              <a:t>   QTFQQBO	</a:t>
            </a:r>
          </a:p>
          <a:p>
            <a:pPr>
              <a:lnSpc>
                <a:spcPct val="120000"/>
              </a:lnSpc>
            </a:pPr>
            <a:r>
              <a:rPr lang="en-IN" b="1" dirty="0"/>
              <a:t>        C.</a:t>
            </a:r>
            <a:r>
              <a:rPr lang="en-IN" dirty="0"/>
              <a:t>   QTQFQBO 	</a:t>
            </a:r>
          </a:p>
          <a:p>
            <a:pPr>
              <a:lnSpc>
                <a:spcPct val="120000"/>
              </a:lnSpc>
            </a:pPr>
            <a:r>
              <a:rPr lang="en-IN" b="1" dirty="0"/>
              <a:t>        D.</a:t>
            </a:r>
            <a:r>
              <a:rPr lang="en-IN" dirty="0"/>
              <a:t>   NOTA	</a:t>
            </a:r>
          </a:p>
        </p:txBody>
      </p:sp>
    </p:spTree>
    <p:extLst>
      <p:ext uri="{BB962C8B-B14F-4D97-AF65-F5344CB8AC3E}">
        <p14:creationId xmlns:p14="http://schemas.microsoft.com/office/powerpoint/2010/main" val="979107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5576" y="123478"/>
            <a:ext cx="8856984" cy="648072"/>
          </a:xfrm>
        </p:spPr>
        <p:txBody>
          <a:bodyPr/>
          <a:lstStyle/>
          <a:p>
            <a:r>
              <a:rPr lang="en-IN" sz="4400" dirty="0">
                <a:latin typeface="+mn-lt"/>
              </a:rPr>
              <a:t>DECODE THE FOLLOWING</a:t>
            </a:r>
          </a:p>
        </p:txBody>
      </p:sp>
      <p:sp>
        <p:nvSpPr>
          <p:cNvPr id="3" name="TextBox 2"/>
          <p:cNvSpPr txBox="1"/>
          <p:nvPr/>
        </p:nvSpPr>
        <p:spPr>
          <a:xfrm>
            <a:off x="539552" y="3867894"/>
            <a:ext cx="576064" cy="461665"/>
          </a:xfrm>
          <a:prstGeom prst="rect">
            <a:avLst/>
          </a:prstGeom>
          <a:noFill/>
        </p:spPr>
        <p:txBody>
          <a:bodyPr wrap="square" rtlCol="0">
            <a:spAutoFit/>
          </a:bodyPr>
          <a:lstStyle/>
          <a:p>
            <a:r>
              <a:rPr lang="en-IN" sz="2400" b="1" dirty="0">
                <a:solidFill>
                  <a:schemeClr val="bg1"/>
                </a:solidFill>
              </a:rPr>
              <a:t>5</a:t>
            </a:r>
          </a:p>
        </p:txBody>
      </p:sp>
      <p:sp>
        <p:nvSpPr>
          <p:cNvPr id="4" name="Rectangle 3"/>
          <p:cNvSpPr/>
          <p:nvPr/>
        </p:nvSpPr>
        <p:spPr>
          <a:xfrm>
            <a:off x="683568" y="1131590"/>
            <a:ext cx="7704856" cy="2419124"/>
          </a:xfrm>
          <a:prstGeom prst="rect">
            <a:avLst/>
          </a:prstGeom>
        </p:spPr>
        <p:txBody>
          <a:bodyPr wrap="square">
            <a:spAutoFit/>
          </a:bodyPr>
          <a:lstStyle/>
          <a:p>
            <a:pPr lvl="0">
              <a:lnSpc>
                <a:spcPct val="120000"/>
              </a:lnSpc>
              <a:buFont typeface="Wingdings" pitchFamily="2" charset="2"/>
              <a:buChar char="q"/>
            </a:pPr>
            <a:r>
              <a:rPr lang="en-IN" dirty="0"/>
              <a:t>     In a certain code, PLEASANT is written as QNHEXGUB. How is            </a:t>
            </a:r>
          </a:p>
          <a:p>
            <a:pPr lvl="0">
              <a:lnSpc>
                <a:spcPct val="120000"/>
              </a:lnSpc>
            </a:pPr>
            <a:r>
              <a:rPr lang="en-IN" dirty="0"/>
              <a:t>        COMFORT written in that code?</a:t>
            </a:r>
          </a:p>
          <a:p>
            <a:pPr lvl="0">
              <a:lnSpc>
                <a:spcPct val="120000"/>
              </a:lnSpc>
            </a:pPr>
            <a:endParaRPr lang="en-IN" dirty="0"/>
          </a:p>
          <a:p>
            <a:pPr>
              <a:lnSpc>
                <a:spcPct val="120000"/>
              </a:lnSpc>
            </a:pPr>
            <a:r>
              <a:rPr lang="en-IN" b="1" dirty="0"/>
              <a:t>        A.</a:t>
            </a:r>
            <a:r>
              <a:rPr lang="en-IN" dirty="0"/>
              <a:t>   DTPQJXA</a:t>
            </a:r>
          </a:p>
          <a:p>
            <a:pPr>
              <a:lnSpc>
                <a:spcPct val="120000"/>
              </a:lnSpc>
            </a:pPr>
            <a:r>
              <a:rPr lang="en-IN" b="1" dirty="0"/>
              <a:t>        B.</a:t>
            </a:r>
            <a:r>
              <a:rPr lang="en-IN" dirty="0"/>
              <a:t>   DPQTJAX	</a:t>
            </a:r>
          </a:p>
          <a:p>
            <a:pPr>
              <a:lnSpc>
                <a:spcPct val="120000"/>
              </a:lnSpc>
            </a:pPr>
            <a:r>
              <a:rPr lang="en-IN" b="1" dirty="0"/>
              <a:t>        C.</a:t>
            </a:r>
            <a:r>
              <a:rPr lang="en-IN" dirty="0"/>
              <a:t>   DQPJTXA 	</a:t>
            </a:r>
          </a:p>
          <a:p>
            <a:pPr>
              <a:lnSpc>
                <a:spcPct val="120000"/>
              </a:lnSpc>
            </a:pPr>
            <a:r>
              <a:rPr lang="en-IN" b="1" dirty="0"/>
              <a:t>        D.</a:t>
            </a:r>
            <a:r>
              <a:rPr lang="en-IN" dirty="0"/>
              <a:t>   NOTA	</a:t>
            </a:r>
          </a:p>
        </p:txBody>
      </p:sp>
    </p:spTree>
    <p:extLst>
      <p:ext uri="{BB962C8B-B14F-4D97-AF65-F5344CB8AC3E}">
        <p14:creationId xmlns:p14="http://schemas.microsoft.com/office/powerpoint/2010/main" val="979107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1704</TotalTime>
  <Words>1750</Words>
  <Application>Microsoft Office PowerPoint</Application>
  <PresentationFormat>On-screen Show (16:9)</PresentationFormat>
  <Paragraphs>318</Paragraphs>
  <Slides>31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맑은 고딕</vt:lpstr>
      <vt:lpstr>Algerian</vt:lpstr>
      <vt:lpstr>Arial</vt:lpstr>
      <vt:lpstr>Calibri</vt:lpstr>
      <vt:lpstr>Wingdings</vt:lpstr>
      <vt:lpstr>Office Theme</vt:lpstr>
      <vt:lpstr>Custom Design</vt:lpstr>
      <vt:lpstr>PowerPoint Presentation</vt:lpstr>
      <vt:lpstr>DEFINITION</vt:lpstr>
      <vt:lpstr>QUESTION - TYPES</vt:lpstr>
      <vt:lpstr>QUESTION - TYPES</vt:lpstr>
      <vt:lpstr>DECODE THE FOLLOWING</vt:lpstr>
      <vt:lpstr>DECODE THE FOLLOWING</vt:lpstr>
      <vt:lpstr>DECODE THE FOLLOWING</vt:lpstr>
      <vt:lpstr>DECODE THE FOLLOWING</vt:lpstr>
      <vt:lpstr>DECODE THE FOLLOWING</vt:lpstr>
      <vt:lpstr>DECODE THE FOLLOWING</vt:lpstr>
      <vt:lpstr>DECODE THE FOLLOWING</vt:lpstr>
      <vt:lpstr>DECODE THE FOLLOWING</vt:lpstr>
      <vt:lpstr>DECODE THE FOLLOWING</vt:lpstr>
      <vt:lpstr>DECODE THE FOLLOWING</vt:lpstr>
      <vt:lpstr>DECODE THE FOLLOWING</vt:lpstr>
      <vt:lpstr>DECODE THE FOLLOWING</vt:lpstr>
      <vt:lpstr>DECODE THE FOLLOWING</vt:lpstr>
      <vt:lpstr>DECODE THE FOLLOWING</vt:lpstr>
      <vt:lpstr>DECODE THE FOLLOWING</vt:lpstr>
      <vt:lpstr>DECODE THE FOLLOWING</vt:lpstr>
      <vt:lpstr>DECODE THE FOLLOWING</vt:lpstr>
      <vt:lpstr>DECODE THE FOLLOWING</vt:lpstr>
      <vt:lpstr>DECODE THE FOLLOWING</vt:lpstr>
      <vt:lpstr>DECODE THE FOLLOWING</vt:lpstr>
      <vt:lpstr>DECODE THE FOLLOWING</vt:lpstr>
      <vt:lpstr>DECODE THE FOLLOWING</vt:lpstr>
      <vt:lpstr>DECODE THE FOLLOWING</vt:lpstr>
      <vt:lpstr>DECODE THE FOLLOWING</vt:lpstr>
      <vt:lpstr>DECODE THE FOLLOWING</vt:lpstr>
      <vt:lpstr>DECODE THE FOLLOWING</vt:lpstr>
      <vt:lpstr>CODING DECODING - KEY</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I SHABANA</cp:lastModifiedBy>
  <cp:revision>83</cp:revision>
  <dcterms:created xsi:type="dcterms:W3CDTF">2014-04-01T16:27:38Z</dcterms:created>
  <dcterms:modified xsi:type="dcterms:W3CDTF">2022-03-23T04:59:39Z</dcterms:modified>
</cp:coreProperties>
</file>