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1"/>
  </p:notesMasterIdLst>
  <p:handoutMasterIdLst>
    <p:handoutMasterId r:id="rId62"/>
  </p:handoutMasterIdLst>
  <p:sldIdLst>
    <p:sldId id="256" r:id="rId2"/>
    <p:sldId id="273" r:id="rId3"/>
    <p:sldId id="371" r:id="rId4"/>
    <p:sldId id="372" r:id="rId5"/>
    <p:sldId id="373" r:id="rId6"/>
    <p:sldId id="375" r:id="rId7"/>
    <p:sldId id="376" r:id="rId8"/>
    <p:sldId id="374" r:id="rId9"/>
    <p:sldId id="377" r:id="rId10"/>
    <p:sldId id="380" r:id="rId11"/>
    <p:sldId id="378" r:id="rId12"/>
    <p:sldId id="379" r:id="rId13"/>
    <p:sldId id="381" r:id="rId14"/>
    <p:sldId id="382" r:id="rId15"/>
    <p:sldId id="383" r:id="rId16"/>
    <p:sldId id="384" r:id="rId17"/>
    <p:sldId id="385" r:id="rId18"/>
    <p:sldId id="386" r:id="rId19"/>
    <p:sldId id="387" r:id="rId20"/>
    <p:sldId id="392" r:id="rId21"/>
    <p:sldId id="395" r:id="rId22"/>
    <p:sldId id="394" r:id="rId23"/>
    <p:sldId id="396" r:id="rId24"/>
    <p:sldId id="397" r:id="rId25"/>
    <p:sldId id="398" r:id="rId26"/>
    <p:sldId id="399" r:id="rId27"/>
    <p:sldId id="400" r:id="rId28"/>
    <p:sldId id="401" r:id="rId29"/>
    <p:sldId id="402" r:id="rId30"/>
    <p:sldId id="404" r:id="rId31"/>
    <p:sldId id="405" r:id="rId32"/>
    <p:sldId id="407" r:id="rId33"/>
    <p:sldId id="406" r:id="rId34"/>
    <p:sldId id="403" r:id="rId35"/>
    <p:sldId id="408" r:id="rId36"/>
    <p:sldId id="409" r:id="rId37"/>
    <p:sldId id="410" r:id="rId38"/>
    <p:sldId id="411" r:id="rId39"/>
    <p:sldId id="412" r:id="rId40"/>
    <p:sldId id="413" r:id="rId41"/>
    <p:sldId id="414" r:id="rId42"/>
    <p:sldId id="415" r:id="rId43"/>
    <p:sldId id="352" r:id="rId44"/>
    <p:sldId id="353" r:id="rId45"/>
    <p:sldId id="354" r:id="rId46"/>
    <p:sldId id="355" r:id="rId47"/>
    <p:sldId id="356" r:id="rId48"/>
    <p:sldId id="357" r:id="rId49"/>
    <p:sldId id="365" r:id="rId50"/>
    <p:sldId id="366" r:id="rId51"/>
    <p:sldId id="367" r:id="rId52"/>
    <p:sldId id="302" r:id="rId53"/>
    <p:sldId id="346" r:id="rId54"/>
    <p:sldId id="347" r:id="rId55"/>
    <p:sldId id="312" r:id="rId56"/>
    <p:sldId id="350" r:id="rId57"/>
    <p:sldId id="351" r:id="rId58"/>
    <p:sldId id="270" r:id="rId59"/>
    <p:sldId id="271" r:id="rId6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FF"/>
    <a:srgbClr val="000000"/>
    <a:srgbClr val="080808"/>
    <a:srgbClr val="66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p:cViewPr varScale="1">
        <p:scale>
          <a:sx n="98" d="100"/>
          <a:sy n="98" d="100"/>
        </p:scale>
        <p:origin x="1104"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7FE71-B171-4C70-9275-C71040B84C9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FBE2A54-B412-4C91-90C2-CABA4F6E7009}">
      <dgm:prSet phldrT="[Text]"/>
      <dgm:spPr/>
      <dgm:t>
        <a:bodyPr/>
        <a:lstStyle/>
        <a:p>
          <a:r>
            <a:rPr lang="en-IN" dirty="0"/>
            <a:t>Lines, Angles, Triangles, </a:t>
          </a:r>
        </a:p>
      </dgm:t>
    </dgm:pt>
    <dgm:pt modelId="{0D46DA40-C24F-4C3A-A673-461B6786B450}" type="parTrans" cxnId="{F586D0BD-AA02-4F6C-B63A-B947B84641E8}">
      <dgm:prSet/>
      <dgm:spPr/>
      <dgm:t>
        <a:bodyPr/>
        <a:lstStyle/>
        <a:p>
          <a:endParaRPr lang="en-IN"/>
        </a:p>
      </dgm:t>
    </dgm:pt>
    <dgm:pt modelId="{F95B08E7-EF9F-43AC-8E05-39BB9EC443C8}" type="sibTrans" cxnId="{F586D0BD-AA02-4F6C-B63A-B947B84641E8}">
      <dgm:prSet/>
      <dgm:spPr/>
      <dgm:t>
        <a:bodyPr/>
        <a:lstStyle/>
        <a:p>
          <a:endParaRPr lang="en-IN"/>
        </a:p>
      </dgm:t>
    </dgm:pt>
    <dgm:pt modelId="{0F5DA542-D0FF-4256-921E-61DADC495AC9}">
      <dgm:prSet phldrT="[Text]"/>
      <dgm:spPr/>
      <dgm:t>
        <a:bodyPr/>
        <a:lstStyle/>
        <a:p>
          <a:r>
            <a:rPr lang="en-IN" dirty="0"/>
            <a:t>TRIGNOMETRY</a:t>
          </a:r>
        </a:p>
      </dgm:t>
    </dgm:pt>
    <dgm:pt modelId="{299CC291-8AB0-4739-85F7-5A8210CB8207}" type="parTrans" cxnId="{939C8D7D-AB1C-4702-957C-B12F48D66919}">
      <dgm:prSet/>
      <dgm:spPr/>
      <dgm:t>
        <a:bodyPr/>
        <a:lstStyle/>
        <a:p>
          <a:endParaRPr lang="en-IN"/>
        </a:p>
      </dgm:t>
    </dgm:pt>
    <dgm:pt modelId="{C59D6563-A853-41C2-82FF-FCC148613357}" type="sibTrans" cxnId="{939C8D7D-AB1C-4702-957C-B12F48D66919}">
      <dgm:prSet/>
      <dgm:spPr/>
      <dgm:t>
        <a:bodyPr/>
        <a:lstStyle/>
        <a:p>
          <a:endParaRPr lang="en-IN"/>
        </a:p>
      </dgm:t>
    </dgm:pt>
    <dgm:pt modelId="{932A28E0-AF27-4AF4-B352-75D9A73A1B7C}">
      <dgm:prSet/>
      <dgm:spPr/>
      <dgm:t>
        <a:bodyPr/>
        <a:lstStyle/>
        <a:p>
          <a:r>
            <a:rPr lang="en-IN"/>
            <a:t>CO ORDINATE GEOMETRY</a:t>
          </a:r>
          <a:endParaRPr lang="en-IN" dirty="0"/>
        </a:p>
      </dgm:t>
    </dgm:pt>
    <dgm:pt modelId="{46655865-3AE9-48A3-92C8-0A749CC5643F}" type="parTrans" cxnId="{C22843A5-B359-499C-88F1-86E9FE6B70A2}">
      <dgm:prSet/>
      <dgm:spPr/>
      <dgm:t>
        <a:bodyPr/>
        <a:lstStyle/>
        <a:p>
          <a:endParaRPr lang="en-IN"/>
        </a:p>
      </dgm:t>
    </dgm:pt>
    <dgm:pt modelId="{A08E9110-FB38-4550-A258-CDBC53DB423F}" type="sibTrans" cxnId="{C22843A5-B359-499C-88F1-86E9FE6B70A2}">
      <dgm:prSet/>
      <dgm:spPr/>
      <dgm:t>
        <a:bodyPr/>
        <a:lstStyle/>
        <a:p>
          <a:endParaRPr lang="en-IN"/>
        </a:p>
      </dgm:t>
    </dgm:pt>
    <dgm:pt modelId="{844B3FDE-6997-4754-8D80-87C1C331198A}">
      <dgm:prSet/>
      <dgm:spPr/>
      <dgm:t>
        <a:bodyPr/>
        <a:lstStyle/>
        <a:p>
          <a:r>
            <a:rPr lang="en-IN"/>
            <a:t>MENSURATIONS</a:t>
          </a:r>
          <a:endParaRPr lang="en-IN" dirty="0"/>
        </a:p>
      </dgm:t>
    </dgm:pt>
    <dgm:pt modelId="{903459D5-F3C5-4D12-A438-BEA0D27644A8}" type="parTrans" cxnId="{37D4EBB1-891F-4D54-8E8E-CE45DCD3174D}">
      <dgm:prSet/>
      <dgm:spPr/>
      <dgm:t>
        <a:bodyPr/>
        <a:lstStyle/>
        <a:p>
          <a:endParaRPr lang="en-IN"/>
        </a:p>
      </dgm:t>
    </dgm:pt>
    <dgm:pt modelId="{0487893D-BFE1-49EA-A06D-397870CFFF8E}" type="sibTrans" cxnId="{37D4EBB1-891F-4D54-8E8E-CE45DCD3174D}">
      <dgm:prSet/>
      <dgm:spPr/>
      <dgm:t>
        <a:bodyPr/>
        <a:lstStyle/>
        <a:p>
          <a:endParaRPr lang="en-IN"/>
        </a:p>
      </dgm:t>
    </dgm:pt>
    <dgm:pt modelId="{368DABCF-0F6E-442A-BF56-4A3650EBCD82}">
      <dgm:prSet/>
      <dgm:spPr/>
      <dgm:t>
        <a:bodyPr/>
        <a:lstStyle/>
        <a:p>
          <a:r>
            <a:rPr lang="en-IN"/>
            <a:t>Quadrilaterals, Polygons, Circles</a:t>
          </a:r>
        </a:p>
      </dgm:t>
    </dgm:pt>
    <dgm:pt modelId="{1F2D5EF2-C252-4143-B2E1-34D66DE89AFB}" type="parTrans" cxnId="{EAD485F4-8FFE-4ABE-A360-50DF916770E6}">
      <dgm:prSet/>
      <dgm:spPr/>
      <dgm:t>
        <a:bodyPr/>
        <a:lstStyle/>
        <a:p>
          <a:endParaRPr lang="en-IN"/>
        </a:p>
      </dgm:t>
    </dgm:pt>
    <dgm:pt modelId="{55D8696F-A8C0-4E37-A8A9-34226E87187B}" type="sibTrans" cxnId="{EAD485F4-8FFE-4ABE-A360-50DF916770E6}">
      <dgm:prSet/>
      <dgm:spPr/>
      <dgm:t>
        <a:bodyPr/>
        <a:lstStyle/>
        <a:p>
          <a:endParaRPr lang="en-IN"/>
        </a:p>
      </dgm:t>
    </dgm:pt>
    <dgm:pt modelId="{A96F28E4-E6DB-46DD-9526-34C0D66DE718}" type="pres">
      <dgm:prSet presAssocID="{8867FE71-B171-4C70-9275-C71040B84C9A}" presName="diagram" presStyleCnt="0">
        <dgm:presLayoutVars>
          <dgm:dir/>
          <dgm:resizeHandles val="exact"/>
        </dgm:presLayoutVars>
      </dgm:prSet>
      <dgm:spPr/>
    </dgm:pt>
    <dgm:pt modelId="{1EB4D1EA-C0CF-4AC9-833E-F0558381517C}" type="pres">
      <dgm:prSet presAssocID="{0FBE2A54-B412-4C91-90C2-CABA4F6E7009}" presName="node" presStyleLbl="node1" presStyleIdx="0" presStyleCnt="5">
        <dgm:presLayoutVars>
          <dgm:bulletEnabled val="1"/>
        </dgm:presLayoutVars>
      </dgm:prSet>
      <dgm:spPr/>
    </dgm:pt>
    <dgm:pt modelId="{688AF37F-AFAA-4413-865C-9BADBCD4A7C7}" type="pres">
      <dgm:prSet presAssocID="{F95B08E7-EF9F-43AC-8E05-39BB9EC443C8}" presName="sibTrans" presStyleCnt="0"/>
      <dgm:spPr/>
    </dgm:pt>
    <dgm:pt modelId="{BFCA85F4-BC27-4E04-ABD0-00F11AD629B0}" type="pres">
      <dgm:prSet presAssocID="{368DABCF-0F6E-442A-BF56-4A3650EBCD82}" presName="node" presStyleLbl="node1" presStyleIdx="1" presStyleCnt="5">
        <dgm:presLayoutVars>
          <dgm:bulletEnabled val="1"/>
        </dgm:presLayoutVars>
      </dgm:prSet>
      <dgm:spPr/>
    </dgm:pt>
    <dgm:pt modelId="{16BE2936-8FEB-41D4-B05C-997822FF0356}" type="pres">
      <dgm:prSet presAssocID="{55D8696F-A8C0-4E37-A8A9-34226E87187B}" presName="sibTrans" presStyleCnt="0"/>
      <dgm:spPr/>
    </dgm:pt>
    <dgm:pt modelId="{8BA04604-DD91-41C5-B2DD-2878E142567F}" type="pres">
      <dgm:prSet presAssocID="{844B3FDE-6997-4754-8D80-87C1C331198A}" presName="node" presStyleLbl="node1" presStyleIdx="2" presStyleCnt="5">
        <dgm:presLayoutVars>
          <dgm:bulletEnabled val="1"/>
        </dgm:presLayoutVars>
      </dgm:prSet>
      <dgm:spPr/>
    </dgm:pt>
    <dgm:pt modelId="{EA2DF71C-F41F-4D70-8A93-49BBF8DC6458}" type="pres">
      <dgm:prSet presAssocID="{0487893D-BFE1-49EA-A06D-397870CFFF8E}" presName="sibTrans" presStyleCnt="0"/>
      <dgm:spPr/>
    </dgm:pt>
    <dgm:pt modelId="{E1E45776-4377-43CC-98BA-278C264F9DF7}" type="pres">
      <dgm:prSet presAssocID="{932A28E0-AF27-4AF4-B352-75D9A73A1B7C}" presName="node" presStyleLbl="node1" presStyleIdx="3" presStyleCnt="5">
        <dgm:presLayoutVars>
          <dgm:bulletEnabled val="1"/>
        </dgm:presLayoutVars>
      </dgm:prSet>
      <dgm:spPr/>
    </dgm:pt>
    <dgm:pt modelId="{69913970-5237-4134-82A1-AC924417D177}" type="pres">
      <dgm:prSet presAssocID="{A08E9110-FB38-4550-A258-CDBC53DB423F}" presName="sibTrans" presStyleCnt="0"/>
      <dgm:spPr/>
    </dgm:pt>
    <dgm:pt modelId="{07755422-55AD-40E2-B8E7-3B648E3445D5}" type="pres">
      <dgm:prSet presAssocID="{0F5DA542-D0FF-4256-921E-61DADC495AC9}" presName="node" presStyleLbl="node1" presStyleIdx="4" presStyleCnt="5">
        <dgm:presLayoutVars>
          <dgm:bulletEnabled val="1"/>
        </dgm:presLayoutVars>
      </dgm:prSet>
      <dgm:spPr/>
    </dgm:pt>
  </dgm:ptLst>
  <dgm:cxnLst>
    <dgm:cxn modelId="{6D0F9816-68BF-4952-A030-0C0EA5E23667}" type="presOf" srcId="{368DABCF-0F6E-442A-BF56-4A3650EBCD82}" destId="{BFCA85F4-BC27-4E04-ABD0-00F11AD629B0}" srcOrd="0" destOrd="0" presId="urn:microsoft.com/office/officeart/2005/8/layout/default"/>
    <dgm:cxn modelId="{E198D549-F07F-44ED-B95D-ACECD995CF57}" type="presOf" srcId="{0F5DA542-D0FF-4256-921E-61DADC495AC9}" destId="{07755422-55AD-40E2-B8E7-3B648E3445D5}" srcOrd="0" destOrd="0" presId="urn:microsoft.com/office/officeart/2005/8/layout/default"/>
    <dgm:cxn modelId="{F91B6053-8B29-4018-93EC-77F13F2C467A}" type="presOf" srcId="{8867FE71-B171-4C70-9275-C71040B84C9A}" destId="{A96F28E4-E6DB-46DD-9526-34C0D66DE718}" srcOrd="0" destOrd="0" presId="urn:microsoft.com/office/officeart/2005/8/layout/default"/>
    <dgm:cxn modelId="{939C8D7D-AB1C-4702-957C-B12F48D66919}" srcId="{8867FE71-B171-4C70-9275-C71040B84C9A}" destId="{0F5DA542-D0FF-4256-921E-61DADC495AC9}" srcOrd="4" destOrd="0" parTransId="{299CC291-8AB0-4739-85F7-5A8210CB8207}" sibTransId="{C59D6563-A853-41C2-82FF-FCC148613357}"/>
    <dgm:cxn modelId="{41824094-01F4-4432-B39C-73712FC072BF}" type="presOf" srcId="{932A28E0-AF27-4AF4-B352-75D9A73A1B7C}" destId="{E1E45776-4377-43CC-98BA-278C264F9DF7}" srcOrd="0" destOrd="0" presId="urn:microsoft.com/office/officeart/2005/8/layout/default"/>
    <dgm:cxn modelId="{C22843A5-B359-499C-88F1-86E9FE6B70A2}" srcId="{8867FE71-B171-4C70-9275-C71040B84C9A}" destId="{932A28E0-AF27-4AF4-B352-75D9A73A1B7C}" srcOrd="3" destOrd="0" parTransId="{46655865-3AE9-48A3-92C8-0A749CC5643F}" sibTransId="{A08E9110-FB38-4550-A258-CDBC53DB423F}"/>
    <dgm:cxn modelId="{37D4EBB1-891F-4D54-8E8E-CE45DCD3174D}" srcId="{8867FE71-B171-4C70-9275-C71040B84C9A}" destId="{844B3FDE-6997-4754-8D80-87C1C331198A}" srcOrd="2" destOrd="0" parTransId="{903459D5-F3C5-4D12-A438-BEA0D27644A8}" sibTransId="{0487893D-BFE1-49EA-A06D-397870CFFF8E}"/>
    <dgm:cxn modelId="{6E6B98B9-20CE-45BF-9A3F-8A92CAB575CD}" type="presOf" srcId="{0FBE2A54-B412-4C91-90C2-CABA4F6E7009}" destId="{1EB4D1EA-C0CF-4AC9-833E-F0558381517C}" srcOrd="0" destOrd="0" presId="urn:microsoft.com/office/officeart/2005/8/layout/default"/>
    <dgm:cxn modelId="{F586D0BD-AA02-4F6C-B63A-B947B84641E8}" srcId="{8867FE71-B171-4C70-9275-C71040B84C9A}" destId="{0FBE2A54-B412-4C91-90C2-CABA4F6E7009}" srcOrd="0" destOrd="0" parTransId="{0D46DA40-C24F-4C3A-A673-461B6786B450}" sibTransId="{F95B08E7-EF9F-43AC-8E05-39BB9EC443C8}"/>
    <dgm:cxn modelId="{917C11C4-A12C-41A0-AFFC-DF8F1FFABDE6}" type="presOf" srcId="{844B3FDE-6997-4754-8D80-87C1C331198A}" destId="{8BA04604-DD91-41C5-B2DD-2878E142567F}" srcOrd="0" destOrd="0" presId="urn:microsoft.com/office/officeart/2005/8/layout/default"/>
    <dgm:cxn modelId="{EAD485F4-8FFE-4ABE-A360-50DF916770E6}" srcId="{8867FE71-B171-4C70-9275-C71040B84C9A}" destId="{368DABCF-0F6E-442A-BF56-4A3650EBCD82}" srcOrd="1" destOrd="0" parTransId="{1F2D5EF2-C252-4143-B2E1-34D66DE89AFB}" sibTransId="{55D8696F-A8C0-4E37-A8A9-34226E87187B}"/>
    <dgm:cxn modelId="{73855708-3E4F-490D-8834-65FC793D52DD}" type="presParOf" srcId="{A96F28E4-E6DB-46DD-9526-34C0D66DE718}" destId="{1EB4D1EA-C0CF-4AC9-833E-F0558381517C}" srcOrd="0" destOrd="0" presId="urn:microsoft.com/office/officeart/2005/8/layout/default"/>
    <dgm:cxn modelId="{02FC5019-A9D0-46CA-BBF7-E739B1D181C0}" type="presParOf" srcId="{A96F28E4-E6DB-46DD-9526-34C0D66DE718}" destId="{688AF37F-AFAA-4413-865C-9BADBCD4A7C7}" srcOrd="1" destOrd="0" presId="urn:microsoft.com/office/officeart/2005/8/layout/default"/>
    <dgm:cxn modelId="{8FDB87A7-37A0-4119-9059-95452A9973AC}" type="presParOf" srcId="{A96F28E4-E6DB-46DD-9526-34C0D66DE718}" destId="{BFCA85F4-BC27-4E04-ABD0-00F11AD629B0}" srcOrd="2" destOrd="0" presId="urn:microsoft.com/office/officeart/2005/8/layout/default"/>
    <dgm:cxn modelId="{8C36AFCB-DFFC-4D8B-9F65-155A6226A34F}" type="presParOf" srcId="{A96F28E4-E6DB-46DD-9526-34C0D66DE718}" destId="{16BE2936-8FEB-41D4-B05C-997822FF0356}" srcOrd="3" destOrd="0" presId="urn:microsoft.com/office/officeart/2005/8/layout/default"/>
    <dgm:cxn modelId="{B8C1D043-78BB-499C-A193-7571DEE00825}" type="presParOf" srcId="{A96F28E4-E6DB-46DD-9526-34C0D66DE718}" destId="{8BA04604-DD91-41C5-B2DD-2878E142567F}" srcOrd="4" destOrd="0" presId="urn:microsoft.com/office/officeart/2005/8/layout/default"/>
    <dgm:cxn modelId="{4F5EE750-B856-4BB0-82A6-B8646216CEEE}" type="presParOf" srcId="{A96F28E4-E6DB-46DD-9526-34C0D66DE718}" destId="{EA2DF71C-F41F-4D70-8A93-49BBF8DC6458}" srcOrd="5" destOrd="0" presId="urn:microsoft.com/office/officeart/2005/8/layout/default"/>
    <dgm:cxn modelId="{396EC065-840E-40A1-82BF-4F619319324E}" type="presParOf" srcId="{A96F28E4-E6DB-46DD-9526-34C0D66DE718}" destId="{E1E45776-4377-43CC-98BA-278C264F9DF7}" srcOrd="6" destOrd="0" presId="urn:microsoft.com/office/officeart/2005/8/layout/default"/>
    <dgm:cxn modelId="{CB5329EC-3213-43C3-8DBE-EEA6DD5E1E04}" type="presParOf" srcId="{A96F28E4-E6DB-46DD-9526-34C0D66DE718}" destId="{69913970-5237-4134-82A1-AC924417D177}" srcOrd="7" destOrd="0" presId="urn:microsoft.com/office/officeart/2005/8/layout/default"/>
    <dgm:cxn modelId="{FEC1B5EB-5136-484D-86CB-73FBD148924B}" type="presParOf" srcId="{A96F28E4-E6DB-46DD-9526-34C0D66DE718}" destId="{07755422-55AD-40E2-B8E7-3B648E3445D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4D1EA-C0CF-4AC9-833E-F0558381517C}">
      <dsp:nvSpPr>
        <dsp:cNvPr id="0" name=""/>
        <dsp:cNvSpPr/>
      </dsp:nvSpPr>
      <dsp:spPr>
        <a:xfrm>
          <a:off x="623" y="492984"/>
          <a:ext cx="2433572" cy="14601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Lines, Angles, Triangles, </a:t>
          </a:r>
        </a:p>
      </dsp:txBody>
      <dsp:txXfrm>
        <a:off x="623" y="492984"/>
        <a:ext cx="2433572" cy="1460143"/>
      </dsp:txXfrm>
    </dsp:sp>
    <dsp:sp modelId="{BFCA85F4-BC27-4E04-ABD0-00F11AD629B0}">
      <dsp:nvSpPr>
        <dsp:cNvPr id="0" name=""/>
        <dsp:cNvSpPr/>
      </dsp:nvSpPr>
      <dsp:spPr>
        <a:xfrm>
          <a:off x="2677553" y="492984"/>
          <a:ext cx="2433572" cy="14601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Quadrilaterals, Polygons, Circles</a:t>
          </a:r>
        </a:p>
      </dsp:txBody>
      <dsp:txXfrm>
        <a:off x="2677553" y="492984"/>
        <a:ext cx="2433572" cy="1460143"/>
      </dsp:txXfrm>
    </dsp:sp>
    <dsp:sp modelId="{8BA04604-DD91-41C5-B2DD-2878E142567F}">
      <dsp:nvSpPr>
        <dsp:cNvPr id="0" name=""/>
        <dsp:cNvSpPr/>
      </dsp:nvSpPr>
      <dsp:spPr>
        <a:xfrm>
          <a:off x="623" y="2196484"/>
          <a:ext cx="2433572" cy="14601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MENSURATIONS</a:t>
          </a:r>
          <a:endParaRPr lang="en-IN" sz="2200" kern="1200" dirty="0"/>
        </a:p>
      </dsp:txBody>
      <dsp:txXfrm>
        <a:off x="623" y="2196484"/>
        <a:ext cx="2433572" cy="1460143"/>
      </dsp:txXfrm>
    </dsp:sp>
    <dsp:sp modelId="{E1E45776-4377-43CC-98BA-278C264F9DF7}">
      <dsp:nvSpPr>
        <dsp:cNvPr id="0" name=""/>
        <dsp:cNvSpPr/>
      </dsp:nvSpPr>
      <dsp:spPr>
        <a:xfrm>
          <a:off x="2677553" y="2196484"/>
          <a:ext cx="2433572" cy="14601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CO ORDINATE GEOMETRY</a:t>
          </a:r>
          <a:endParaRPr lang="en-IN" sz="2200" kern="1200" dirty="0"/>
        </a:p>
      </dsp:txBody>
      <dsp:txXfrm>
        <a:off x="2677553" y="2196484"/>
        <a:ext cx="2433572" cy="1460143"/>
      </dsp:txXfrm>
    </dsp:sp>
    <dsp:sp modelId="{07755422-55AD-40E2-B8E7-3B648E3445D5}">
      <dsp:nvSpPr>
        <dsp:cNvPr id="0" name=""/>
        <dsp:cNvSpPr/>
      </dsp:nvSpPr>
      <dsp:spPr>
        <a:xfrm>
          <a:off x="1339088" y="3899985"/>
          <a:ext cx="2433572" cy="14601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TRIGNOMETRY</a:t>
          </a:r>
        </a:p>
      </dsp:txBody>
      <dsp:txXfrm>
        <a:off x="1339088" y="3899985"/>
        <a:ext cx="2433572" cy="14601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69A92-E94E-4085-8D62-A463CC6EA29B}" type="datetimeFigureOut">
              <a:rPr lang="en-IN" smtClean="0"/>
              <a:pPr/>
              <a:t>09-04-2022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8642B-5FD8-454F-A293-496601B8602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484438" y="404813"/>
            <a:ext cx="6227762" cy="1109662"/>
          </a:xfrm>
        </p:spPr>
        <p:txBody>
          <a:bodyPr/>
          <a:lstStyle>
            <a:lvl1pPr algn="r">
              <a:defRPr sz="3200"/>
            </a:lvl1pPr>
          </a:lstStyle>
          <a:p>
            <a:r>
              <a:rPr lang="ru-RU"/>
              <a:t>Click to edit Master title style</a:t>
            </a:r>
          </a:p>
        </p:txBody>
      </p:sp>
      <p:sp>
        <p:nvSpPr>
          <p:cNvPr id="5123" name="Rectangle 3"/>
          <p:cNvSpPr>
            <a:spLocks noGrp="1" noChangeArrowheads="1"/>
          </p:cNvSpPr>
          <p:nvPr>
            <p:ph type="subTitle" idx="1"/>
          </p:nvPr>
        </p:nvSpPr>
        <p:spPr>
          <a:xfrm>
            <a:off x="2484438" y="1363663"/>
            <a:ext cx="6227762" cy="696912"/>
          </a:xfrm>
        </p:spPr>
        <p:txBody>
          <a:bodyPr/>
          <a:lstStyle>
            <a:lvl1pPr marL="0" indent="0" algn="r">
              <a:buFontTx/>
              <a:buNone/>
              <a:defRPr sz="2000" b="1">
                <a:solidFill>
                  <a:schemeClr val="tx2"/>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0063" y="260350"/>
            <a:ext cx="1909762" cy="59769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16013" y="260350"/>
            <a:ext cx="5581650" cy="59769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16013" y="1412875"/>
            <a:ext cx="3744912"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13325" y="1412875"/>
            <a:ext cx="3746500"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16013" y="260350"/>
            <a:ext cx="6553200"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116013" y="1412875"/>
            <a:ext cx="7643812" cy="4824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131840" y="909662"/>
            <a:ext cx="5473998" cy="719138"/>
          </a:xfrm>
        </p:spPr>
        <p:txBody>
          <a:bodyPr/>
          <a:lstStyle/>
          <a:p>
            <a:r>
              <a:rPr lang="en-IN" sz="4800" dirty="0">
                <a:solidFill>
                  <a:schemeClr val="tx2">
                    <a:lumMod val="50000"/>
                  </a:schemeClr>
                </a:solidFill>
                <a:latin typeface="Algerian" pitchFamily="82" charset="0"/>
              </a:rPr>
              <a:t>WELCOME ALL</a:t>
            </a:r>
            <a:endParaRPr lang="uk-UA" sz="4800" dirty="0">
              <a:solidFill>
                <a:schemeClr val="tx2">
                  <a:lumMod val="50000"/>
                </a:schemeClr>
              </a:solidFill>
              <a:latin typeface="Tahoma" charset="0"/>
            </a:endParaRPr>
          </a:p>
        </p:txBody>
      </p:sp>
      <p:sp>
        <p:nvSpPr>
          <p:cNvPr id="34819" name="Rectangle 3"/>
          <p:cNvSpPr>
            <a:spLocks noGrp="1" noChangeArrowheads="1"/>
          </p:cNvSpPr>
          <p:nvPr>
            <p:ph type="subTitle" idx="1"/>
          </p:nvPr>
        </p:nvSpPr>
        <p:spPr>
          <a:xfrm>
            <a:off x="3779838" y="1989659"/>
            <a:ext cx="4826000" cy="503237"/>
          </a:xfrm>
        </p:spPr>
        <p:txBody>
          <a:bodyPr/>
          <a:lstStyle/>
          <a:p>
            <a:r>
              <a:rPr lang="en-IN" dirty="0"/>
              <a:t>SHABANA</a:t>
            </a:r>
            <a:endParaRPr lang="uk-U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3" y="1124867"/>
            <a:ext cx="7643812" cy="4824413"/>
          </a:xfrm>
        </p:spPr>
        <p:txBody>
          <a:bodyPr/>
          <a:lstStyle/>
          <a:p>
            <a:pPr>
              <a:buNone/>
            </a:pPr>
            <a:r>
              <a:rPr lang="en-IN" sz="2800" b="1" i="1" dirty="0">
                <a:solidFill>
                  <a:srgbClr val="0070C0"/>
                </a:solidFill>
              </a:rPr>
              <a:t>Vertical angles</a:t>
            </a:r>
          </a:p>
          <a:p>
            <a:pPr>
              <a:buNone/>
            </a:pPr>
            <a:endParaRPr lang="en-IN" sz="1400" b="1" i="1" dirty="0">
              <a:solidFill>
                <a:srgbClr val="0070C0"/>
              </a:solidFill>
            </a:endParaRPr>
          </a:p>
          <a:p>
            <a:pPr>
              <a:buNone/>
            </a:pPr>
            <a:r>
              <a:rPr lang="en-IN" sz="2000" b="1" dirty="0">
                <a:solidFill>
                  <a:srgbClr val="0070C0"/>
                </a:solidFill>
              </a:rPr>
              <a:t>	When 2 lines or line segments intersect, two pairs of congruent equal angles are formed. The congruent angles formed by the intersection of lines are called Vertical angles.</a:t>
            </a:r>
          </a:p>
          <a:p>
            <a:pPr>
              <a:buNone/>
            </a:pPr>
            <a:endParaRPr lang="en-IN" sz="2000" b="1" dirty="0">
              <a:solidFill>
                <a:srgbClr val="0070C0"/>
              </a:solidFill>
            </a:endParaRPr>
          </a:p>
          <a:p>
            <a:pPr>
              <a:buNone/>
            </a:pPr>
            <a:endParaRPr lang="en-IN" sz="2000" b="1" dirty="0">
              <a:solidFill>
                <a:srgbClr val="0070C0"/>
              </a:solidFill>
            </a:endParaRPr>
          </a:p>
        </p:txBody>
      </p:sp>
      <p:sp>
        <p:nvSpPr>
          <p:cNvPr id="4" name="Title 1"/>
          <p:cNvSpPr>
            <a:spLocks noGrp="1"/>
          </p:cNvSpPr>
          <p:nvPr>
            <p:ph type="title"/>
          </p:nvPr>
        </p:nvSpPr>
        <p:spPr>
          <a:xfrm>
            <a:off x="1116013" y="260350"/>
            <a:ext cx="6553200" cy="649288"/>
          </a:xfrm>
        </p:spPr>
        <p:txBody>
          <a:bodyPr/>
          <a:lstStyle/>
          <a:p>
            <a:r>
              <a:rPr lang="en-IN" dirty="0">
                <a:solidFill>
                  <a:schemeClr val="tx2">
                    <a:lumMod val="50000"/>
                  </a:schemeClr>
                </a:solidFill>
              </a:rPr>
              <a:t>ANGLES</a:t>
            </a:r>
          </a:p>
        </p:txBody>
      </p:sp>
      <p:pic>
        <p:nvPicPr>
          <p:cNvPr id="5" name="Picture 4" descr="congruent.jpg"/>
          <p:cNvPicPr>
            <a:picLocks noChangeAspect="1"/>
          </p:cNvPicPr>
          <p:nvPr/>
        </p:nvPicPr>
        <p:blipFill>
          <a:blip r:embed="rId2" cstate="print"/>
          <a:stretch>
            <a:fillRect/>
          </a:stretch>
        </p:blipFill>
        <p:spPr>
          <a:xfrm>
            <a:off x="2448272" y="3188509"/>
            <a:ext cx="6444208" cy="36248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012" y="403448"/>
            <a:ext cx="7704459" cy="649288"/>
          </a:xfrm>
        </p:spPr>
        <p:txBody>
          <a:bodyPr/>
          <a:lstStyle/>
          <a:p>
            <a:r>
              <a:rPr lang="en-IN" sz="3200" dirty="0">
                <a:solidFill>
                  <a:schemeClr val="tx2">
                    <a:lumMod val="50000"/>
                  </a:schemeClr>
                </a:solidFill>
              </a:rPr>
              <a:t>ANGLE BISECTOR &amp; PERPENDICULAR BISECTOR</a:t>
            </a:r>
          </a:p>
        </p:txBody>
      </p:sp>
      <p:sp>
        <p:nvSpPr>
          <p:cNvPr id="3" name="Content Placeholder 2"/>
          <p:cNvSpPr>
            <a:spLocks noGrp="1"/>
          </p:cNvSpPr>
          <p:nvPr>
            <p:ph idx="1"/>
          </p:nvPr>
        </p:nvSpPr>
        <p:spPr/>
        <p:txBody>
          <a:bodyPr/>
          <a:lstStyle/>
          <a:p>
            <a:pPr>
              <a:buNone/>
            </a:pPr>
            <a:r>
              <a:rPr lang="en-IN" dirty="0"/>
              <a:t>	</a:t>
            </a:r>
            <a:r>
              <a:rPr lang="en-IN" i="1" dirty="0">
                <a:solidFill>
                  <a:srgbClr val="0070C0"/>
                </a:solidFill>
              </a:rPr>
              <a:t>An </a:t>
            </a:r>
            <a:r>
              <a:rPr lang="en-IN" b="1" i="1" dirty="0">
                <a:solidFill>
                  <a:srgbClr val="0070C0"/>
                </a:solidFill>
              </a:rPr>
              <a:t>angle bisector</a:t>
            </a:r>
            <a:r>
              <a:rPr lang="en-IN" i="1" dirty="0">
                <a:solidFill>
                  <a:srgbClr val="0070C0"/>
                </a:solidFill>
              </a:rPr>
              <a:t> divides an </a:t>
            </a:r>
            <a:r>
              <a:rPr lang="en-IN" b="1" i="1" dirty="0">
                <a:solidFill>
                  <a:srgbClr val="0070C0"/>
                </a:solidFill>
              </a:rPr>
              <a:t>angle</a:t>
            </a:r>
            <a:r>
              <a:rPr lang="en-IN" i="1" dirty="0">
                <a:solidFill>
                  <a:srgbClr val="0070C0"/>
                </a:solidFill>
              </a:rPr>
              <a:t> into two congruent </a:t>
            </a:r>
            <a:r>
              <a:rPr lang="en-IN" b="1" i="1" dirty="0">
                <a:solidFill>
                  <a:srgbClr val="0070C0"/>
                </a:solidFill>
              </a:rPr>
              <a:t>angles</a:t>
            </a:r>
            <a:r>
              <a:rPr lang="en-IN" i="1" dirty="0">
                <a:solidFill>
                  <a:srgbClr val="0070C0"/>
                </a:solidFill>
              </a:rPr>
              <a:t>. </a:t>
            </a:r>
          </a:p>
          <a:p>
            <a:pPr>
              <a:buNone/>
            </a:pPr>
            <a:r>
              <a:rPr lang="en-IN" i="1" dirty="0">
                <a:solidFill>
                  <a:srgbClr val="0070C0"/>
                </a:solidFill>
              </a:rPr>
              <a:t>	A </a:t>
            </a:r>
            <a:r>
              <a:rPr lang="en-IN" b="1" i="1" dirty="0">
                <a:solidFill>
                  <a:srgbClr val="0070C0"/>
                </a:solidFill>
              </a:rPr>
              <a:t>perpendicular bisector</a:t>
            </a:r>
            <a:r>
              <a:rPr lang="en-IN" i="1" dirty="0">
                <a:solidFill>
                  <a:srgbClr val="0070C0"/>
                </a:solidFill>
              </a:rPr>
              <a:t> splits a segment into two congruent segments and is </a:t>
            </a:r>
            <a:r>
              <a:rPr lang="en-IN" b="1" i="1" dirty="0">
                <a:solidFill>
                  <a:srgbClr val="0070C0"/>
                </a:solidFill>
              </a:rPr>
              <a:t>perpendicular</a:t>
            </a:r>
            <a:r>
              <a:rPr lang="en-IN" i="1" dirty="0">
                <a:solidFill>
                  <a:srgbClr val="0070C0"/>
                </a:solidFill>
              </a:rPr>
              <a:t> to that segment.</a:t>
            </a:r>
          </a:p>
        </p:txBody>
      </p:sp>
      <p:pic>
        <p:nvPicPr>
          <p:cNvPr id="4" name="Picture 3" descr="AB PB.png"/>
          <p:cNvPicPr>
            <a:picLocks noChangeAspect="1"/>
          </p:cNvPicPr>
          <p:nvPr/>
        </p:nvPicPr>
        <p:blipFill>
          <a:blip r:embed="rId2" cstate="print"/>
          <a:stretch>
            <a:fillRect/>
          </a:stretch>
        </p:blipFill>
        <p:spPr>
          <a:xfrm>
            <a:off x="3087653" y="3356991"/>
            <a:ext cx="5372779" cy="3249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PARALLEL LINES</a:t>
            </a:r>
          </a:p>
        </p:txBody>
      </p:sp>
      <p:pic>
        <p:nvPicPr>
          <p:cNvPr id="4" name="Content Placeholder 3" descr="transversal.jpg"/>
          <p:cNvPicPr>
            <a:picLocks noGrp="1" noChangeAspect="1"/>
          </p:cNvPicPr>
          <p:nvPr>
            <p:ph idx="1"/>
          </p:nvPr>
        </p:nvPicPr>
        <p:blipFill>
          <a:blip r:embed="rId2" cstate="print"/>
          <a:stretch>
            <a:fillRect/>
          </a:stretch>
        </p:blipFill>
        <p:spPr>
          <a:xfrm>
            <a:off x="1259632" y="1268760"/>
            <a:ext cx="5994666" cy="2664296"/>
          </a:xfrm>
        </p:spPr>
      </p:pic>
      <p:sp>
        <p:nvSpPr>
          <p:cNvPr id="5" name="TextBox 4"/>
          <p:cNvSpPr txBox="1"/>
          <p:nvPr/>
        </p:nvSpPr>
        <p:spPr>
          <a:xfrm>
            <a:off x="1547664" y="4365104"/>
            <a:ext cx="7596336" cy="2308324"/>
          </a:xfrm>
          <a:prstGeom prst="rect">
            <a:avLst/>
          </a:prstGeom>
          <a:noFill/>
        </p:spPr>
        <p:txBody>
          <a:bodyPr wrap="square" rtlCol="0">
            <a:spAutoFit/>
          </a:bodyPr>
          <a:lstStyle/>
          <a:p>
            <a:r>
              <a:rPr lang="en-IN" dirty="0"/>
              <a:t>When a straight line cuts 2 or more parallel lines, the line is said to be transversal.</a:t>
            </a:r>
          </a:p>
          <a:p>
            <a:endParaRPr lang="en-IN" dirty="0"/>
          </a:p>
          <a:p>
            <a:r>
              <a:rPr lang="en-IN" dirty="0"/>
              <a:t>Alternate exterior angles – G &amp;  A and F &amp; D (Congruent)</a:t>
            </a:r>
          </a:p>
          <a:p>
            <a:endParaRPr lang="en-IN" dirty="0"/>
          </a:p>
          <a:p>
            <a:r>
              <a:rPr lang="en-IN" dirty="0"/>
              <a:t>Alternate interior angles – H &amp; B and C &amp; E (Congruent)</a:t>
            </a:r>
          </a:p>
          <a:p>
            <a:endParaRPr lang="en-IN" dirty="0"/>
          </a:p>
          <a:p>
            <a:r>
              <a:rPr lang="en-IN" dirty="0"/>
              <a:t>Corresponding angles – G &amp; C, F &amp; B, H &amp; D and E &amp; A. (Congruent)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PROBLEM - 1</a:t>
            </a:r>
          </a:p>
        </p:txBody>
      </p:sp>
      <p:pic>
        <p:nvPicPr>
          <p:cNvPr id="4" name="Content Placeholder 3" descr="q1.png"/>
          <p:cNvPicPr>
            <a:picLocks noGrp="1" noChangeAspect="1"/>
          </p:cNvPicPr>
          <p:nvPr>
            <p:ph idx="1"/>
          </p:nvPr>
        </p:nvPicPr>
        <p:blipFill>
          <a:blip r:embed="rId2" cstate="print"/>
          <a:stretch>
            <a:fillRect/>
          </a:stretch>
        </p:blipFill>
        <p:spPr>
          <a:xfrm>
            <a:off x="1475656" y="1124744"/>
            <a:ext cx="6408315" cy="3361224"/>
          </a:xfrm>
        </p:spPr>
      </p:pic>
      <p:sp>
        <p:nvSpPr>
          <p:cNvPr id="5" name="TextBox 4"/>
          <p:cNvSpPr txBox="1"/>
          <p:nvPr/>
        </p:nvSpPr>
        <p:spPr>
          <a:xfrm>
            <a:off x="5796136" y="1484784"/>
            <a:ext cx="3168352" cy="1384995"/>
          </a:xfrm>
          <a:prstGeom prst="rect">
            <a:avLst/>
          </a:prstGeom>
          <a:noFill/>
        </p:spPr>
        <p:txBody>
          <a:bodyPr wrap="square" rtlCol="0">
            <a:spAutoFit/>
          </a:bodyPr>
          <a:lstStyle/>
          <a:p>
            <a:r>
              <a:rPr lang="en-IN" sz="2800" dirty="0"/>
              <a:t>In the given figure, PA is parallel to RB, Find     PQR</a:t>
            </a:r>
          </a:p>
        </p:txBody>
      </p:sp>
      <p:pic>
        <p:nvPicPr>
          <p:cNvPr id="7" name="Picture 6" descr="an.png"/>
          <p:cNvPicPr>
            <a:picLocks noChangeAspect="1"/>
          </p:cNvPicPr>
          <p:nvPr/>
        </p:nvPicPr>
        <p:blipFill>
          <a:blip r:embed="rId3" cstate="print"/>
          <a:stretch>
            <a:fillRect/>
          </a:stretch>
        </p:blipFill>
        <p:spPr>
          <a:xfrm>
            <a:off x="6876256" y="1916832"/>
            <a:ext cx="1368152" cy="1368152"/>
          </a:xfrm>
          <a:prstGeom prst="rect">
            <a:avLst/>
          </a:prstGeom>
        </p:spPr>
      </p:pic>
      <p:sp>
        <p:nvSpPr>
          <p:cNvPr id="8" name="TextBox 7"/>
          <p:cNvSpPr txBox="1"/>
          <p:nvPr/>
        </p:nvSpPr>
        <p:spPr>
          <a:xfrm>
            <a:off x="1475656" y="4221088"/>
            <a:ext cx="2808312" cy="1569660"/>
          </a:xfrm>
          <a:prstGeom prst="rect">
            <a:avLst/>
          </a:prstGeom>
          <a:noFill/>
        </p:spPr>
        <p:txBody>
          <a:bodyPr wrap="square" rtlCol="0">
            <a:spAutoFit/>
          </a:bodyPr>
          <a:lstStyle/>
          <a:p>
            <a:pPr marL="342900" indent="-342900">
              <a:buAutoNum type="alphaLcPeriod"/>
            </a:pPr>
            <a:r>
              <a:rPr lang="en-IN" sz="2400" b="1" dirty="0">
                <a:solidFill>
                  <a:schemeClr val="tx2">
                    <a:lumMod val="50000"/>
                  </a:schemeClr>
                </a:solidFill>
              </a:rPr>
              <a:t>90</a:t>
            </a:r>
          </a:p>
          <a:p>
            <a:pPr marL="342900" indent="-342900">
              <a:buAutoNum type="alphaLcPeriod"/>
            </a:pPr>
            <a:r>
              <a:rPr lang="en-IN" sz="2400" b="1" dirty="0">
                <a:solidFill>
                  <a:schemeClr val="tx2">
                    <a:lumMod val="50000"/>
                  </a:schemeClr>
                </a:solidFill>
              </a:rPr>
              <a:t>76</a:t>
            </a:r>
          </a:p>
          <a:p>
            <a:pPr marL="342900" indent="-342900">
              <a:buAutoNum type="alphaLcPeriod"/>
            </a:pPr>
            <a:r>
              <a:rPr lang="en-IN" sz="2400" b="1" dirty="0">
                <a:solidFill>
                  <a:schemeClr val="tx2">
                    <a:lumMod val="50000"/>
                  </a:schemeClr>
                </a:solidFill>
              </a:rPr>
              <a:t>84</a:t>
            </a:r>
          </a:p>
          <a:p>
            <a:pPr marL="342900" indent="-342900">
              <a:buAutoNum type="alphaLcPeriod"/>
            </a:pPr>
            <a:r>
              <a:rPr lang="en-IN" sz="2400" b="1" dirty="0">
                <a:solidFill>
                  <a:schemeClr val="tx2">
                    <a:lumMod val="50000"/>
                  </a:schemeClr>
                </a:solidFill>
              </a:rPr>
              <a:t>80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PROBLEM - 2</a:t>
            </a:r>
          </a:p>
        </p:txBody>
      </p:sp>
      <p:pic>
        <p:nvPicPr>
          <p:cNvPr id="4" name="Content Placeholder 3" descr="qn 1.jpg"/>
          <p:cNvPicPr>
            <a:picLocks noGrp="1" noChangeAspect="1"/>
          </p:cNvPicPr>
          <p:nvPr>
            <p:ph idx="1"/>
          </p:nvPr>
        </p:nvPicPr>
        <p:blipFill>
          <a:blip r:embed="rId2" cstate="print"/>
          <a:stretch>
            <a:fillRect/>
          </a:stretch>
        </p:blipFill>
        <p:spPr>
          <a:xfrm>
            <a:off x="1547664" y="1124745"/>
            <a:ext cx="4248472" cy="3387884"/>
          </a:xfrm>
        </p:spPr>
      </p:pic>
      <p:sp>
        <p:nvSpPr>
          <p:cNvPr id="5" name="TextBox 4"/>
          <p:cNvSpPr txBox="1"/>
          <p:nvPr/>
        </p:nvSpPr>
        <p:spPr>
          <a:xfrm>
            <a:off x="1187624" y="4581128"/>
            <a:ext cx="7956376" cy="2031325"/>
          </a:xfrm>
          <a:prstGeom prst="rect">
            <a:avLst/>
          </a:prstGeom>
          <a:noFill/>
        </p:spPr>
        <p:txBody>
          <a:bodyPr wrap="square" rtlCol="0">
            <a:spAutoFit/>
          </a:bodyPr>
          <a:lstStyle/>
          <a:p>
            <a:r>
              <a:rPr lang="en-IN" b="1" dirty="0">
                <a:solidFill>
                  <a:schemeClr val="tx2">
                    <a:lumMod val="50000"/>
                  </a:schemeClr>
                </a:solidFill>
              </a:rPr>
              <a:t>The straight lines AB and CD are</a:t>
            </a:r>
          </a:p>
          <a:p>
            <a:pPr marL="342900" indent="-342900">
              <a:buAutoNum type="alphaLcPeriod"/>
            </a:pPr>
            <a:r>
              <a:rPr lang="en-IN" b="1" dirty="0">
                <a:solidFill>
                  <a:schemeClr val="tx2">
                    <a:lumMod val="50000"/>
                  </a:schemeClr>
                </a:solidFill>
              </a:rPr>
              <a:t>Parallel</a:t>
            </a:r>
          </a:p>
          <a:p>
            <a:pPr marL="342900" indent="-342900">
              <a:buAutoNum type="alphaLcPeriod"/>
            </a:pPr>
            <a:r>
              <a:rPr lang="en-IN" b="1" dirty="0">
                <a:solidFill>
                  <a:schemeClr val="tx2">
                    <a:lumMod val="50000"/>
                  </a:schemeClr>
                </a:solidFill>
              </a:rPr>
              <a:t> Not parallel because the two given consecutive interior angles do not add to 180</a:t>
            </a:r>
          </a:p>
          <a:p>
            <a:pPr marL="342900" indent="-342900">
              <a:buAutoNum type="alphaLcPeriod"/>
            </a:pPr>
            <a:r>
              <a:rPr lang="en-IN" b="1" dirty="0">
                <a:solidFill>
                  <a:schemeClr val="tx2">
                    <a:lumMod val="50000"/>
                  </a:schemeClr>
                </a:solidFill>
              </a:rPr>
              <a:t>Not parallel because the two given corresponding angles are not equal</a:t>
            </a:r>
          </a:p>
          <a:p>
            <a:pPr marL="342900" indent="-342900">
              <a:buAutoNum type="alphaLcPeriod"/>
            </a:pPr>
            <a:r>
              <a:rPr lang="en-IN" b="1" dirty="0">
                <a:solidFill>
                  <a:schemeClr val="tx2">
                    <a:lumMod val="50000"/>
                  </a:schemeClr>
                </a:solidFill>
              </a:rPr>
              <a:t>Not parallel because the two given alternate angles are not equal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 3.png"/>
          <p:cNvPicPr>
            <a:picLocks noGrp="1" noChangeAspect="1"/>
          </p:cNvPicPr>
          <p:nvPr>
            <p:ph idx="1"/>
          </p:nvPr>
        </p:nvPicPr>
        <p:blipFill>
          <a:blip r:embed="rId2" cstate="print"/>
          <a:stretch>
            <a:fillRect/>
          </a:stretch>
        </p:blipFill>
        <p:spPr>
          <a:xfrm>
            <a:off x="1464692" y="980728"/>
            <a:ext cx="7715820" cy="4009254"/>
          </a:xfrm>
        </p:spPr>
      </p:pic>
      <p:sp>
        <p:nvSpPr>
          <p:cNvPr id="5" name="TextBox 4"/>
          <p:cNvSpPr txBox="1"/>
          <p:nvPr/>
        </p:nvSpPr>
        <p:spPr>
          <a:xfrm>
            <a:off x="1547664" y="4653136"/>
            <a:ext cx="6696744" cy="1569660"/>
          </a:xfrm>
          <a:prstGeom prst="rect">
            <a:avLst/>
          </a:prstGeom>
          <a:noFill/>
        </p:spPr>
        <p:txBody>
          <a:bodyPr wrap="square" rtlCol="0">
            <a:spAutoFit/>
          </a:bodyPr>
          <a:lstStyle/>
          <a:p>
            <a:pPr marL="342900" indent="-342900">
              <a:buAutoNum type="alphaLcPeriod"/>
            </a:pPr>
            <a:r>
              <a:rPr lang="en-IN" sz="2400" b="1" dirty="0">
                <a:solidFill>
                  <a:schemeClr val="tx2">
                    <a:lumMod val="50000"/>
                  </a:schemeClr>
                </a:solidFill>
              </a:rPr>
              <a:t>30		</a:t>
            </a:r>
          </a:p>
          <a:p>
            <a:pPr marL="342900" indent="-342900">
              <a:buAutoNum type="alphaLcPeriod"/>
            </a:pPr>
            <a:r>
              <a:rPr lang="en-IN" sz="2400" b="1" dirty="0">
                <a:solidFill>
                  <a:schemeClr val="tx2">
                    <a:lumMod val="50000"/>
                  </a:schemeClr>
                </a:solidFill>
              </a:rPr>
              <a:t>45</a:t>
            </a:r>
          </a:p>
          <a:p>
            <a:pPr marL="342900" indent="-342900">
              <a:buAutoNum type="alphaLcPeriod"/>
            </a:pPr>
            <a:r>
              <a:rPr lang="en-IN" sz="2400" b="1" dirty="0">
                <a:solidFill>
                  <a:schemeClr val="tx2">
                    <a:lumMod val="50000"/>
                  </a:schemeClr>
                </a:solidFill>
              </a:rPr>
              <a:t>60</a:t>
            </a:r>
          </a:p>
          <a:p>
            <a:pPr marL="342900" indent="-342900">
              <a:buAutoNum type="alphaLcPeriod"/>
            </a:pPr>
            <a:r>
              <a:rPr lang="en-IN" sz="2400" b="1" dirty="0">
                <a:solidFill>
                  <a:schemeClr val="tx2">
                    <a:lumMod val="50000"/>
                  </a:schemeClr>
                </a:solidFill>
              </a:rPr>
              <a:t>90</a:t>
            </a:r>
          </a:p>
        </p:txBody>
      </p:sp>
      <p:sp>
        <p:nvSpPr>
          <p:cNvPr id="6" name="Title 1"/>
          <p:cNvSpPr>
            <a:spLocks noGrp="1"/>
          </p:cNvSpPr>
          <p:nvPr>
            <p:ph type="title"/>
          </p:nvPr>
        </p:nvSpPr>
        <p:spPr/>
        <p:txBody>
          <a:bodyPr/>
          <a:lstStyle/>
          <a:p>
            <a:r>
              <a:rPr lang="en-IN" dirty="0">
                <a:solidFill>
                  <a:schemeClr val="tx2">
                    <a:lumMod val="50000"/>
                  </a:schemeClr>
                </a:solidFill>
              </a:rPr>
              <a:t>PROBLEM - 3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4.jpg"/>
          <p:cNvPicPr>
            <a:picLocks noGrp="1" noChangeAspect="1"/>
          </p:cNvPicPr>
          <p:nvPr>
            <p:ph idx="1"/>
          </p:nvPr>
        </p:nvPicPr>
        <p:blipFill>
          <a:blip r:embed="rId2" cstate="print"/>
          <a:stretch>
            <a:fillRect/>
          </a:stretch>
        </p:blipFill>
        <p:spPr>
          <a:xfrm>
            <a:off x="1331640" y="1138039"/>
            <a:ext cx="3838575" cy="2867025"/>
          </a:xfrm>
        </p:spPr>
      </p:pic>
      <p:sp>
        <p:nvSpPr>
          <p:cNvPr id="5" name="TextBox 4"/>
          <p:cNvSpPr txBox="1"/>
          <p:nvPr/>
        </p:nvSpPr>
        <p:spPr>
          <a:xfrm>
            <a:off x="1259632" y="4077072"/>
            <a:ext cx="7740352" cy="646331"/>
          </a:xfrm>
          <a:prstGeom prst="rect">
            <a:avLst/>
          </a:prstGeom>
          <a:noFill/>
        </p:spPr>
        <p:txBody>
          <a:bodyPr wrap="square" rtlCol="0">
            <a:spAutoFit/>
          </a:bodyPr>
          <a:lstStyle/>
          <a:p>
            <a:r>
              <a:rPr lang="en-IN" b="1" dirty="0">
                <a:solidFill>
                  <a:srgbClr val="7030A0"/>
                </a:solidFill>
              </a:rPr>
              <a:t>AB and CD are parallel lines and EH is a transversal.</a:t>
            </a:r>
            <a:br>
              <a:rPr lang="en-IN" b="1" dirty="0">
                <a:solidFill>
                  <a:srgbClr val="7030A0"/>
                </a:solidFill>
              </a:rPr>
            </a:br>
            <a:r>
              <a:rPr lang="en-IN" b="1" dirty="0">
                <a:solidFill>
                  <a:srgbClr val="7030A0"/>
                </a:solidFill>
              </a:rPr>
              <a:t>What is the size of angle EFB?</a:t>
            </a:r>
          </a:p>
        </p:txBody>
      </p:sp>
      <p:sp>
        <p:nvSpPr>
          <p:cNvPr id="6" name="TextBox 5"/>
          <p:cNvSpPr txBox="1"/>
          <p:nvPr/>
        </p:nvSpPr>
        <p:spPr>
          <a:xfrm>
            <a:off x="1331640" y="4941168"/>
            <a:ext cx="4248472" cy="1569660"/>
          </a:xfrm>
          <a:prstGeom prst="rect">
            <a:avLst/>
          </a:prstGeom>
          <a:noFill/>
        </p:spPr>
        <p:txBody>
          <a:bodyPr wrap="square" rtlCol="0">
            <a:spAutoFit/>
          </a:bodyPr>
          <a:lstStyle/>
          <a:p>
            <a:pPr marL="342900" indent="-342900">
              <a:buAutoNum type="alphaLcPeriod"/>
            </a:pPr>
            <a:r>
              <a:rPr lang="en-IN" sz="2400" b="1" dirty="0">
                <a:solidFill>
                  <a:schemeClr val="tx2">
                    <a:lumMod val="50000"/>
                  </a:schemeClr>
                </a:solidFill>
              </a:rPr>
              <a:t> 54</a:t>
            </a:r>
          </a:p>
          <a:p>
            <a:pPr marL="342900" indent="-342900">
              <a:buAutoNum type="alphaLcPeriod"/>
            </a:pPr>
            <a:r>
              <a:rPr lang="en-IN" sz="2400" b="1" dirty="0">
                <a:solidFill>
                  <a:schemeClr val="tx2">
                    <a:lumMod val="50000"/>
                  </a:schemeClr>
                </a:solidFill>
              </a:rPr>
              <a:t>126</a:t>
            </a:r>
          </a:p>
          <a:p>
            <a:pPr marL="342900" indent="-342900">
              <a:buAutoNum type="alphaLcPeriod"/>
            </a:pPr>
            <a:r>
              <a:rPr lang="en-IN" sz="2400" b="1" dirty="0">
                <a:solidFill>
                  <a:schemeClr val="tx2">
                    <a:lumMod val="50000"/>
                  </a:schemeClr>
                </a:solidFill>
              </a:rPr>
              <a:t>136</a:t>
            </a:r>
          </a:p>
          <a:p>
            <a:pPr marL="342900" indent="-342900">
              <a:buAutoNum type="alphaLcPeriod"/>
            </a:pPr>
            <a:r>
              <a:rPr lang="en-IN" sz="2400" b="1" dirty="0">
                <a:solidFill>
                  <a:schemeClr val="tx2">
                    <a:lumMod val="50000"/>
                  </a:schemeClr>
                </a:solidFill>
              </a:rPr>
              <a:t>144</a:t>
            </a:r>
          </a:p>
        </p:txBody>
      </p:sp>
      <p:sp>
        <p:nvSpPr>
          <p:cNvPr id="7" name="Title 1"/>
          <p:cNvSpPr>
            <a:spLocks noGrp="1"/>
          </p:cNvSpPr>
          <p:nvPr>
            <p:ph type="title"/>
          </p:nvPr>
        </p:nvSpPr>
        <p:spPr/>
        <p:txBody>
          <a:bodyPr/>
          <a:lstStyle/>
          <a:p>
            <a:r>
              <a:rPr lang="en-IN" dirty="0">
                <a:solidFill>
                  <a:schemeClr val="tx2">
                    <a:lumMod val="50000"/>
                  </a:schemeClr>
                </a:solidFill>
              </a:rPr>
              <a:t>PROBLEM - 4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5.jpg"/>
          <p:cNvPicPr>
            <a:picLocks noGrp="1" noChangeAspect="1"/>
          </p:cNvPicPr>
          <p:nvPr>
            <p:ph idx="1"/>
          </p:nvPr>
        </p:nvPicPr>
        <p:blipFill>
          <a:blip r:embed="rId2" cstate="print"/>
          <a:stretch>
            <a:fillRect/>
          </a:stretch>
        </p:blipFill>
        <p:spPr>
          <a:xfrm>
            <a:off x="1547664" y="1180703"/>
            <a:ext cx="3456384" cy="3400425"/>
          </a:xfrm>
        </p:spPr>
      </p:pic>
      <p:sp>
        <p:nvSpPr>
          <p:cNvPr id="5" name="TextBox 4"/>
          <p:cNvSpPr txBox="1"/>
          <p:nvPr/>
        </p:nvSpPr>
        <p:spPr>
          <a:xfrm>
            <a:off x="5436096" y="1412776"/>
            <a:ext cx="3312368" cy="1938992"/>
          </a:xfrm>
          <a:prstGeom prst="rect">
            <a:avLst/>
          </a:prstGeom>
          <a:noFill/>
        </p:spPr>
        <p:txBody>
          <a:bodyPr wrap="square" rtlCol="0">
            <a:spAutoFit/>
          </a:bodyPr>
          <a:lstStyle/>
          <a:p>
            <a:r>
              <a:rPr lang="en-IN" sz="2400" b="1" dirty="0">
                <a:solidFill>
                  <a:srgbClr val="7030A0"/>
                </a:solidFill>
              </a:rPr>
              <a:t>AB and CD are parallel lines and EH is a transversal.</a:t>
            </a:r>
            <a:br>
              <a:rPr lang="en-IN" sz="2400" b="1" dirty="0">
                <a:solidFill>
                  <a:srgbClr val="7030A0"/>
                </a:solidFill>
              </a:rPr>
            </a:br>
            <a:r>
              <a:rPr lang="en-IN" sz="2400" b="1" dirty="0">
                <a:solidFill>
                  <a:srgbClr val="7030A0"/>
                </a:solidFill>
              </a:rPr>
              <a:t>What is the size of angle AFG?</a:t>
            </a:r>
          </a:p>
        </p:txBody>
      </p:sp>
      <p:sp>
        <p:nvSpPr>
          <p:cNvPr id="6" name="TextBox 5"/>
          <p:cNvSpPr txBox="1"/>
          <p:nvPr/>
        </p:nvSpPr>
        <p:spPr>
          <a:xfrm>
            <a:off x="1475656" y="4797152"/>
            <a:ext cx="2736304" cy="1569660"/>
          </a:xfrm>
          <a:prstGeom prst="rect">
            <a:avLst/>
          </a:prstGeom>
          <a:noFill/>
        </p:spPr>
        <p:txBody>
          <a:bodyPr wrap="square" rtlCol="0">
            <a:spAutoFit/>
          </a:bodyPr>
          <a:lstStyle/>
          <a:p>
            <a:pPr marL="342900" indent="-342900">
              <a:buAutoNum type="alphaLcPeriod"/>
            </a:pPr>
            <a:r>
              <a:rPr lang="en-IN" sz="2400" b="1" dirty="0">
                <a:solidFill>
                  <a:schemeClr val="tx2">
                    <a:lumMod val="50000"/>
                  </a:schemeClr>
                </a:solidFill>
              </a:rPr>
              <a:t>51</a:t>
            </a:r>
          </a:p>
          <a:p>
            <a:pPr marL="342900" indent="-342900">
              <a:buAutoNum type="alphaLcPeriod"/>
            </a:pPr>
            <a:r>
              <a:rPr lang="en-IN" sz="2400" b="1" dirty="0">
                <a:solidFill>
                  <a:schemeClr val="tx2">
                    <a:lumMod val="50000"/>
                  </a:schemeClr>
                </a:solidFill>
              </a:rPr>
              <a:t>59</a:t>
            </a:r>
          </a:p>
          <a:p>
            <a:pPr marL="342900" indent="-342900">
              <a:buAutoNum type="alphaLcPeriod"/>
            </a:pPr>
            <a:r>
              <a:rPr lang="en-IN" sz="2400" b="1" dirty="0">
                <a:solidFill>
                  <a:schemeClr val="tx2">
                    <a:lumMod val="50000"/>
                  </a:schemeClr>
                </a:solidFill>
              </a:rPr>
              <a:t>61</a:t>
            </a:r>
          </a:p>
          <a:p>
            <a:pPr marL="342900" indent="-342900">
              <a:buAutoNum type="alphaLcPeriod"/>
            </a:pPr>
            <a:r>
              <a:rPr lang="en-IN" sz="2400" b="1" dirty="0">
                <a:solidFill>
                  <a:schemeClr val="tx2">
                    <a:lumMod val="50000"/>
                  </a:schemeClr>
                </a:solidFill>
              </a:rPr>
              <a:t>119</a:t>
            </a:r>
          </a:p>
        </p:txBody>
      </p:sp>
      <p:sp>
        <p:nvSpPr>
          <p:cNvPr id="7" name="Title 1"/>
          <p:cNvSpPr>
            <a:spLocks noGrp="1"/>
          </p:cNvSpPr>
          <p:nvPr>
            <p:ph type="title"/>
          </p:nvPr>
        </p:nvSpPr>
        <p:spPr/>
        <p:txBody>
          <a:bodyPr/>
          <a:lstStyle/>
          <a:p>
            <a:r>
              <a:rPr lang="en-IN" dirty="0">
                <a:solidFill>
                  <a:schemeClr val="tx2">
                    <a:lumMod val="50000"/>
                  </a:schemeClr>
                </a:solidFill>
              </a:rPr>
              <a:t>PROBLEM - 5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 6.gif"/>
          <p:cNvPicPr>
            <a:picLocks noGrp="1" noChangeAspect="1"/>
          </p:cNvPicPr>
          <p:nvPr>
            <p:ph idx="1"/>
          </p:nvPr>
        </p:nvPicPr>
        <p:blipFill>
          <a:blip r:embed="rId2" cstate="print"/>
          <a:stretch>
            <a:fillRect/>
          </a:stretch>
        </p:blipFill>
        <p:spPr>
          <a:xfrm>
            <a:off x="1547664" y="1052736"/>
            <a:ext cx="3672408" cy="4104456"/>
          </a:xfrm>
        </p:spPr>
      </p:pic>
      <p:sp>
        <p:nvSpPr>
          <p:cNvPr id="4" name="Title 1"/>
          <p:cNvSpPr>
            <a:spLocks noGrp="1"/>
          </p:cNvSpPr>
          <p:nvPr>
            <p:ph type="title"/>
          </p:nvPr>
        </p:nvSpPr>
        <p:spPr/>
        <p:txBody>
          <a:bodyPr/>
          <a:lstStyle/>
          <a:p>
            <a:r>
              <a:rPr lang="en-IN" dirty="0">
                <a:solidFill>
                  <a:schemeClr val="tx2">
                    <a:lumMod val="50000"/>
                  </a:schemeClr>
                </a:solidFill>
              </a:rPr>
              <a:t>PROBLEM - 6</a:t>
            </a:r>
          </a:p>
        </p:txBody>
      </p:sp>
      <p:sp>
        <p:nvSpPr>
          <p:cNvPr id="6" name="TextBox 5"/>
          <p:cNvSpPr txBox="1"/>
          <p:nvPr/>
        </p:nvSpPr>
        <p:spPr>
          <a:xfrm>
            <a:off x="5436096" y="1340768"/>
            <a:ext cx="3456384" cy="1938992"/>
          </a:xfrm>
          <a:prstGeom prst="rect">
            <a:avLst/>
          </a:prstGeom>
          <a:noFill/>
        </p:spPr>
        <p:txBody>
          <a:bodyPr wrap="square" rtlCol="0">
            <a:spAutoFit/>
          </a:bodyPr>
          <a:lstStyle/>
          <a:p>
            <a:r>
              <a:rPr lang="en-IN" sz="2400" b="1" dirty="0">
                <a:solidFill>
                  <a:srgbClr val="7030A0"/>
                </a:solidFill>
              </a:rPr>
              <a:t>AB and CD are parallel lines and EH is a transversal.</a:t>
            </a:r>
            <a:br>
              <a:rPr lang="en-IN" sz="2400" b="1" dirty="0">
                <a:solidFill>
                  <a:srgbClr val="7030A0"/>
                </a:solidFill>
              </a:rPr>
            </a:br>
            <a:r>
              <a:rPr lang="en-IN" sz="2400" b="1" dirty="0">
                <a:solidFill>
                  <a:srgbClr val="7030A0"/>
                </a:solidFill>
              </a:rPr>
              <a:t>What is the size of angle DGH?</a:t>
            </a:r>
          </a:p>
        </p:txBody>
      </p:sp>
      <p:sp>
        <p:nvSpPr>
          <p:cNvPr id="7" name="TextBox 6"/>
          <p:cNvSpPr txBox="1"/>
          <p:nvPr/>
        </p:nvSpPr>
        <p:spPr>
          <a:xfrm>
            <a:off x="1475656" y="5445224"/>
            <a:ext cx="6984776" cy="461665"/>
          </a:xfrm>
          <a:prstGeom prst="rect">
            <a:avLst/>
          </a:prstGeom>
          <a:noFill/>
        </p:spPr>
        <p:txBody>
          <a:bodyPr wrap="square" rtlCol="0">
            <a:spAutoFit/>
          </a:bodyPr>
          <a:lstStyle/>
          <a:p>
            <a:r>
              <a:rPr lang="en-IN" sz="2400" b="1" dirty="0">
                <a:solidFill>
                  <a:schemeClr val="tx2">
                    <a:lumMod val="50000"/>
                  </a:schemeClr>
                </a:solidFill>
              </a:rPr>
              <a:t>a. 47		b. 57		123		d. 133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PROBLEM – 7</a:t>
            </a:r>
            <a:endParaRPr lang="en-IN" dirty="0"/>
          </a:p>
        </p:txBody>
      </p:sp>
      <p:pic>
        <p:nvPicPr>
          <p:cNvPr id="4" name="Content Placeholder 3" descr="p 8.png"/>
          <p:cNvPicPr>
            <a:picLocks noGrp="1" noChangeAspect="1"/>
          </p:cNvPicPr>
          <p:nvPr>
            <p:ph idx="1"/>
          </p:nvPr>
        </p:nvPicPr>
        <p:blipFill>
          <a:blip r:embed="rId2" cstate="print"/>
          <a:stretch>
            <a:fillRect/>
          </a:stretch>
        </p:blipFill>
        <p:spPr>
          <a:xfrm>
            <a:off x="1331640" y="980728"/>
            <a:ext cx="7643812" cy="4009254"/>
          </a:xfrm>
        </p:spPr>
      </p:pic>
      <p:sp>
        <p:nvSpPr>
          <p:cNvPr id="5" name="TextBox 4"/>
          <p:cNvSpPr txBox="1"/>
          <p:nvPr/>
        </p:nvSpPr>
        <p:spPr>
          <a:xfrm>
            <a:off x="1187624" y="3933056"/>
            <a:ext cx="7956376" cy="830997"/>
          </a:xfrm>
          <a:prstGeom prst="rect">
            <a:avLst/>
          </a:prstGeom>
          <a:noFill/>
        </p:spPr>
        <p:txBody>
          <a:bodyPr wrap="square" rtlCol="0">
            <a:spAutoFit/>
          </a:bodyPr>
          <a:lstStyle/>
          <a:p>
            <a:r>
              <a:rPr lang="en-IN" sz="2400" b="1" dirty="0">
                <a:solidFill>
                  <a:srgbClr val="7030A0"/>
                </a:solidFill>
              </a:rPr>
              <a:t>In the figure L1 and L2 are parallel lines and measure of angle PQR = 90. What is x?</a:t>
            </a:r>
          </a:p>
        </p:txBody>
      </p:sp>
      <p:sp>
        <p:nvSpPr>
          <p:cNvPr id="6" name="TextBox 5"/>
          <p:cNvSpPr txBox="1"/>
          <p:nvPr/>
        </p:nvSpPr>
        <p:spPr>
          <a:xfrm>
            <a:off x="1259632" y="5190291"/>
            <a:ext cx="6840760" cy="830997"/>
          </a:xfrm>
          <a:prstGeom prst="rect">
            <a:avLst/>
          </a:prstGeom>
          <a:noFill/>
        </p:spPr>
        <p:txBody>
          <a:bodyPr wrap="square" rtlCol="0">
            <a:spAutoFit/>
          </a:bodyPr>
          <a:lstStyle/>
          <a:p>
            <a:r>
              <a:rPr lang="en-IN" sz="2400" b="1" dirty="0">
                <a:solidFill>
                  <a:schemeClr val="tx2">
                    <a:lumMod val="50000"/>
                  </a:schemeClr>
                </a:solidFill>
              </a:rPr>
              <a:t>a. 90				b. 20</a:t>
            </a:r>
          </a:p>
          <a:p>
            <a:r>
              <a:rPr lang="en-IN" sz="2400" b="1" dirty="0">
                <a:solidFill>
                  <a:schemeClr val="tx2">
                    <a:lumMod val="50000"/>
                  </a:schemeClr>
                </a:solidFill>
              </a:rPr>
              <a:t>c. 30				d. 40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4438" y="404812"/>
            <a:ext cx="6227762" cy="3024187"/>
          </a:xfrm>
        </p:spPr>
        <p:txBody>
          <a:bodyPr/>
          <a:lstStyle/>
          <a:p>
            <a:br>
              <a:rPr lang="en-IN" dirty="0">
                <a:solidFill>
                  <a:schemeClr val="tx2">
                    <a:lumMod val="50000"/>
                  </a:schemeClr>
                </a:solidFill>
                <a:latin typeface="Arial Narrow" pitchFamily="34" charset="0"/>
              </a:rPr>
            </a:br>
            <a:r>
              <a:rPr lang="en-IN" sz="5400" dirty="0">
                <a:solidFill>
                  <a:schemeClr val="tx2">
                    <a:lumMod val="50000"/>
                  </a:schemeClr>
                </a:solidFill>
                <a:latin typeface="Arial Narrow" pitchFamily="34" charset="0"/>
              </a:rPr>
              <a:t>Geometry</a:t>
            </a:r>
            <a:br>
              <a:rPr lang="en-IN" sz="5400" dirty="0">
                <a:solidFill>
                  <a:schemeClr val="tx2">
                    <a:lumMod val="50000"/>
                  </a:schemeClr>
                </a:solidFill>
                <a:latin typeface="Arial Narrow" pitchFamily="34" charset="0"/>
              </a:rPr>
            </a:br>
            <a:endParaRPr lang="en-IN" sz="5400" dirty="0">
              <a:solidFill>
                <a:schemeClr val="tx2">
                  <a:lumMod val="50000"/>
                </a:schemeClr>
              </a:solidFill>
              <a:latin typeface="Arial Narrow"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12.gif"/>
          <p:cNvPicPr>
            <a:picLocks noGrp="1" noChangeAspect="1"/>
          </p:cNvPicPr>
          <p:nvPr>
            <p:ph idx="1"/>
          </p:nvPr>
        </p:nvPicPr>
        <p:blipFill>
          <a:blip r:embed="rId2" cstate="print"/>
          <a:stretch>
            <a:fillRect/>
          </a:stretch>
        </p:blipFill>
        <p:spPr>
          <a:xfrm>
            <a:off x="1475656" y="1124744"/>
            <a:ext cx="4175298" cy="3024336"/>
          </a:xfrm>
        </p:spPr>
      </p:pic>
      <p:sp>
        <p:nvSpPr>
          <p:cNvPr id="4" name="Title 1"/>
          <p:cNvSpPr>
            <a:spLocks noGrp="1"/>
          </p:cNvSpPr>
          <p:nvPr>
            <p:ph type="title"/>
          </p:nvPr>
        </p:nvSpPr>
        <p:spPr/>
        <p:txBody>
          <a:bodyPr/>
          <a:lstStyle/>
          <a:p>
            <a:r>
              <a:rPr lang="en-IN" dirty="0">
                <a:solidFill>
                  <a:schemeClr val="tx2">
                    <a:lumMod val="50000"/>
                  </a:schemeClr>
                </a:solidFill>
              </a:rPr>
              <a:t>PROBLEM - 8</a:t>
            </a:r>
            <a:endParaRPr lang="en-IN" dirty="0"/>
          </a:p>
        </p:txBody>
      </p:sp>
      <p:sp>
        <p:nvSpPr>
          <p:cNvPr id="6" name="TextBox 5"/>
          <p:cNvSpPr txBox="1"/>
          <p:nvPr/>
        </p:nvSpPr>
        <p:spPr>
          <a:xfrm>
            <a:off x="5652120" y="1196752"/>
            <a:ext cx="3096344" cy="3785652"/>
          </a:xfrm>
          <a:prstGeom prst="rect">
            <a:avLst/>
          </a:prstGeom>
          <a:noFill/>
        </p:spPr>
        <p:txBody>
          <a:bodyPr wrap="square" rtlCol="0">
            <a:spAutoFit/>
          </a:bodyPr>
          <a:lstStyle/>
          <a:p>
            <a:r>
              <a:rPr lang="en-IN" sz="2400" b="1" dirty="0">
                <a:solidFill>
                  <a:srgbClr val="7030A0"/>
                </a:solidFill>
              </a:rPr>
              <a:t>PQ and RS are parallel lines and TW is a transversal.</a:t>
            </a:r>
            <a:br>
              <a:rPr lang="en-IN" sz="2400" b="1" dirty="0">
                <a:solidFill>
                  <a:srgbClr val="7030A0"/>
                </a:solidFill>
              </a:rPr>
            </a:br>
            <a:r>
              <a:rPr lang="en-IN" sz="2400" b="1" dirty="0">
                <a:solidFill>
                  <a:srgbClr val="7030A0"/>
                </a:solidFill>
              </a:rPr>
              <a:t>The size of angle TUQ is (x + 12)° and the size of angle SVW is (3x + 48)°</a:t>
            </a:r>
            <a:br>
              <a:rPr lang="en-IN" sz="2400" b="1" dirty="0">
                <a:solidFill>
                  <a:srgbClr val="7030A0"/>
                </a:solidFill>
              </a:rPr>
            </a:br>
            <a:br>
              <a:rPr lang="en-IN" sz="2400" b="1" dirty="0">
                <a:solidFill>
                  <a:srgbClr val="7030A0"/>
                </a:solidFill>
              </a:rPr>
            </a:br>
            <a:r>
              <a:rPr lang="en-IN" sz="2400" b="1" dirty="0">
                <a:solidFill>
                  <a:srgbClr val="7030A0"/>
                </a:solidFill>
              </a:rPr>
              <a:t>What is the value of x?</a:t>
            </a:r>
          </a:p>
        </p:txBody>
      </p:sp>
      <p:sp>
        <p:nvSpPr>
          <p:cNvPr id="7" name="TextBox 6"/>
          <p:cNvSpPr txBox="1"/>
          <p:nvPr/>
        </p:nvSpPr>
        <p:spPr>
          <a:xfrm>
            <a:off x="1475656" y="4509120"/>
            <a:ext cx="2232248" cy="1569660"/>
          </a:xfrm>
          <a:prstGeom prst="rect">
            <a:avLst/>
          </a:prstGeom>
          <a:noFill/>
        </p:spPr>
        <p:txBody>
          <a:bodyPr wrap="square" rtlCol="0">
            <a:spAutoFit/>
          </a:bodyPr>
          <a:lstStyle/>
          <a:p>
            <a:pPr marL="342900" indent="-342900">
              <a:buAutoNum type="alphaLcPeriod"/>
            </a:pPr>
            <a:r>
              <a:rPr lang="en-IN" sz="2400" b="1" dirty="0">
                <a:solidFill>
                  <a:schemeClr val="tx2">
                    <a:lumMod val="50000"/>
                  </a:schemeClr>
                </a:solidFill>
              </a:rPr>
              <a:t>18</a:t>
            </a:r>
          </a:p>
          <a:p>
            <a:pPr marL="342900" indent="-342900">
              <a:buAutoNum type="alphaLcPeriod"/>
            </a:pPr>
            <a:r>
              <a:rPr lang="en-IN" sz="2400" b="1" dirty="0">
                <a:solidFill>
                  <a:schemeClr val="tx2">
                    <a:lumMod val="50000"/>
                  </a:schemeClr>
                </a:solidFill>
              </a:rPr>
              <a:t>20</a:t>
            </a:r>
          </a:p>
          <a:p>
            <a:pPr marL="342900" indent="-342900">
              <a:buAutoNum type="alphaLcPeriod"/>
            </a:pPr>
            <a:r>
              <a:rPr lang="en-IN" sz="2400" b="1" dirty="0">
                <a:solidFill>
                  <a:schemeClr val="tx2">
                    <a:lumMod val="50000"/>
                  </a:schemeClr>
                </a:solidFill>
              </a:rPr>
              <a:t>30</a:t>
            </a:r>
          </a:p>
          <a:p>
            <a:pPr marL="342900" indent="-342900">
              <a:buAutoNum type="alphaLcPeriod"/>
            </a:pPr>
            <a:r>
              <a:rPr lang="en-IN" sz="2400" b="1" dirty="0">
                <a:solidFill>
                  <a:schemeClr val="tx2">
                    <a:lumMod val="50000"/>
                  </a:schemeClr>
                </a:solidFill>
              </a:rPr>
              <a:t>42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6104" y="2276872"/>
            <a:ext cx="7772400" cy="1500187"/>
          </a:xfrm>
        </p:spPr>
        <p:txBody>
          <a:bodyPr/>
          <a:lstStyle/>
          <a:p>
            <a:pPr algn="ctr"/>
            <a:r>
              <a:rPr lang="en-IN" sz="6000" dirty="0">
                <a:solidFill>
                  <a:schemeClr val="tx2">
                    <a:lumMod val="50000"/>
                  </a:schemeClr>
                </a:solidFill>
                <a:latin typeface="Arial Rounded MT Bold" pitchFamily="34" charset="0"/>
              </a:rPr>
              <a:t>TRIANGLES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260350"/>
            <a:ext cx="6553200" cy="649288"/>
          </a:xfrm>
        </p:spPr>
        <p:txBody>
          <a:bodyPr/>
          <a:lstStyle/>
          <a:p>
            <a:r>
              <a:rPr lang="en-IN" dirty="0">
                <a:solidFill>
                  <a:schemeClr val="tx2">
                    <a:lumMod val="50000"/>
                  </a:schemeClr>
                </a:solidFill>
              </a:rPr>
              <a:t>CLASSIFICATION</a:t>
            </a:r>
          </a:p>
        </p:txBody>
      </p:sp>
      <p:pic>
        <p:nvPicPr>
          <p:cNvPr id="6" name="Content Placeholder 5" descr="screen-shot-2013-02-17-at-10-30-20-pm.png.crdownload"/>
          <p:cNvPicPr>
            <a:picLocks noGrp="1" noChangeAspect="1"/>
          </p:cNvPicPr>
          <p:nvPr>
            <p:ph idx="1"/>
          </p:nvPr>
        </p:nvPicPr>
        <p:blipFill>
          <a:blip r:embed="rId2" cstate="print"/>
          <a:stretch>
            <a:fillRect/>
          </a:stretch>
        </p:blipFill>
        <p:spPr>
          <a:xfrm>
            <a:off x="1043608" y="1124744"/>
            <a:ext cx="7669605" cy="532859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PROPERTIES</a:t>
            </a:r>
          </a:p>
        </p:txBody>
      </p:sp>
      <p:pic>
        <p:nvPicPr>
          <p:cNvPr id="4" name="Content Placeholder 3" descr="Basic-Properties-of-Triangles-1.png"/>
          <p:cNvPicPr>
            <a:picLocks noGrp="1" noChangeAspect="1"/>
          </p:cNvPicPr>
          <p:nvPr>
            <p:ph idx="1"/>
          </p:nvPr>
        </p:nvPicPr>
        <p:blipFill>
          <a:blip r:embed="rId2" cstate="print"/>
          <a:stretch>
            <a:fillRect/>
          </a:stretch>
        </p:blipFill>
        <p:spPr>
          <a:xfrm>
            <a:off x="1392684" y="1052736"/>
            <a:ext cx="7643812" cy="3977268"/>
          </a:xfrm>
        </p:spPr>
      </p:pic>
      <p:sp>
        <p:nvSpPr>
          <p:cNvPr id="5" name="TextBox 4"/>
          <p:cNvSpPr txBox="1"/>
          <p:nvPr/>
        </p:nvSpPr>
        <p:spPr>
          <a:xfrm>
            <a:off x="1403648" y="5301208"/>
            <a:ext cx="5616624" cy="646331"/>
          </a:xfrm>
          <a:prstGeom prst="rect">
            <a:avLst/>
          </a:prstGeom>
          <a:noFill/>
        </p:spPr>
        <p:txBody>
          <a:bodyPr wrap="square" rtlCol="0">
            <a:spAutoFit/>
          </a:bodyPr>
          <a:lstStyle/>
          <a:p>
            <a:r>
              <a:rPr lang="en-IN" b="1" dirty="0">
                <a:solidFill>
                  <a:srgbClr val="000000"/>
                </a:solidFill>
              </a:rPr>
              <a:t>The side opposite to the largest angle will be the lengthiest side.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168" y="404664"/>
            <a:ext cx="6553200" cy="649288"/>
          </a:xfrm>
        </p:spPr>
        <p:txBody>
          <a:bodyPr/>
          <a:lstStyle/>
          <a:p>
            <a:r>
              <a:rPr lang="en-IN" dirty="0">
                <a:solidFill>
                  <a:srgbClr val="000000"/>
                </a:solidFill>
              </a:rPr>
              <a:t>RIGHT ANGLED TRIANGLE</a:t>
            </a:r>
          </a:p>
        </p:txBody>
      </p:sp>
      <p:sp>
        <p:nvSpPr>
          <p:cNvPr id="5" name="Arc 4"/>
          <p:cNvSpPr/>
          <p:nvPr/>
        </p:nvSpPr>
        <p:spPr>
          <a:xfrm>
            <a:off x="-4284984" y="-747464"/>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7" name="Content Placeholder 6" descr="triangle-7.png"/>
          <p:cNvPicPr>
            <a:picLocks noGrp="1" noChangeAspect="1"/>
          </p:cNvPicPr>
          <p:nvPr>
            <p:ph idx="1"/>
          </p:nvPr>
        </p:nvPicPr>
        <p:blipFill>
          <a:blip r:embed="rId2" cstate="print"/>
          <a:stretch>
            <a:fillRect/>
          </a:stretch>
        </p:blipFill>
        <p:spPr>
          <a:xfrm>
            <a:off x="1547664" y="1268760"/>
            <a:ext cx="5696745" cy="3686690"/>
          </a:xfrm>
        </p:spPr>
      </p:pic>
      <p:sp>
        <p:nvSpPr>
          <p:cNvPr id="8" name="TextBox 7"/>
          <p:cNvSpPr txBox="1"/>
          <p:nvPr/>
        </p:nvSpPr>
        <p:spPr>
          <a:xfrm>
            <a:off x="7092280" y="1412776"/>
            <a:ext cx="1728192" cy="1384995"/>
          </a:xfrm>
          <a:prstGeom prst="rect">
            <a:avLst/>
          </a:prstGeom>
          <a:noFill/>
        </p:spPr>
        <p:txBody>
          <a:bodyPr wrap="square" rtlCol="0">
            <a:spAutoFit/>
          </a:bodyPr>
          <a:lstStyle/>
          <a:p>
            <a:r>
              <a:rPr lang="en-IN" sz="2800" b="1" dirty="0">
                <a:solidFill>
                  <a:srgbClr val="00B050"/>
                </a:solidFill>
                <a:latin typeface="Arial Rounded MT Bold" pitchFamily="34" charset="0"/>
              </a:rPr>
              <a:t>Find AB and BC...???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ght iscosce.png"/>
          <p:cNvPicPr>
            <a:picLocks noGrp="1" noChangeAspect="1"/>
          </p:cNvPicPr>
          <p:nvPr>
            <p:ph idx="1"/>
          </p:nvPr>
        </p:nvPicPr>
        <p:blipFill>
          <a:blip r:embed="rId2" cstate="print"/>
          <a:stretch>
            <a:fillRect/>
          </a:stretch>
        </p:blipFill>
        <p:spPr>
          <a:xfrm>
            <a:off x="1547664" y="1412776"/>
            <a:ext cx="4986788" cy="3240360"/>
          </a:xfrm>
        </p:spPr>
      </p:pic>
      <p:sp>
        <p:nvSpPr>
          <p:cNvPr id="5" name="TextBox 4"/>
          <p:cNvSpPr txBox="1"/>
          <p:nvPr/>
        </p:nvSpPr>
        <p:spPr>
          <a:xfrm>
            <a:off x="6588224" y="1844824"/>
            <a:ext cx="1584176" cy="1384995"/>
          </a:xfrm>
          <a:prstGeom prst="rect">
            <a:avLst/>
          </a:prstGeom>
          <a:noFill/>
        </p:spPr>
        <p:txBody>
          <a:bodyPr wrap="square" rtlCol="0">
            <a:spAutoFit/>
          </a:bodyPr>
          <a:lstStyle/>
          <a:p>
            <a:r>
              <a:rPr lang="en-IN" sz="2800" dirty="0">
                <a:solidFill>
                  <a:srgbClr val="7030A0"/>
                </a:solidFill>
                <a:latin typeface="Arial Rounded MT Bold" pitchFamily="34" charset="0"/>
              </a:rPr>
              <a:t>Find AC &amp; BC..???</a:t>
            </a:r>
          </a:p>
        </p:txBody>
      </p:sp>
      <p:sp>
        <p:nvSpPr>
          <p:cNvPr id="6" name="Title 1"/>
          <p:cNvSpPr>
            <a:spLocks noGrp="1"/>
          </p:cNvSpPr>
          <p:nvPr>
            <p:ph type="title"/>
          </p:nvPr>
        </p:nvSpPr>
        <p:spPr>
          <a:xfrm>
            <a:off x="1116012" y="403448"/>
            <a:ext cx="7200403" cy="649288"/>
          </a:xfrm>
        </p:spPr>
        <p:txBody>
          <a:bodyPr/>
          <a:lstStyle/>
          <a:p>
            <a:r>
              <a:rPr lang="en-IN" dirty="0">
                <a:solidFill>
                  <a:srgbClr val="000000"/>
                </a:solidFill>
              </a:rPr>
              <a:t>RIGHT ANGLED ISOSCELES TRIANGLE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PROBLEM - 14</a:t>
            </a:r>
          </a:p>
        </p:txBody>
      </p:sp>
      <p:pic>
        <p:nvPicPr>
          <p:cNvPr id="4" name="Content Placeholder 3" descr="TR.png"/>
          <p:cNvPicPr>
            <a:picLocks noGrp="1" noChangeAspect="1"/>
          </p:cNvPicPr>
          <p:nvPr>
            <p:ph idx="1"/>
          </p:nvPr>
        </p:nvPicPr>
        <p:blipFill>
          <a:blip r:embed="rId2" cstate="print"/>
          <a:stretch>
            <a:fillRect/>
          </a:stretch>
        </p:blipFill>
        <p:spPr>
          <a:xfrm>
            <a:off x="638904" y="1340768"/>
            <a:ext cx="8505096" cy="4320480"/>
          </a:xfrm>
        </p:spPr>
      </p:pic>
      <p:sp>
        <p:nvSpPr>
          <p:cNvPr id="5" name="TextBox 4"/>
          <p:cNvSpPr txBox="1"/>
          <p:nvPr/>
        </p:nvSpPr>
        <p:spPr>
          <a:xfrm>
            <a:off x="6084168" y="1700808"/>
            <a:ext cx="2664296" cy="954107"/>
          </a:xfrm>
          <a:prstGeom prst="rect">
            <a:avLst/>
          </a:prstGeom>
          <a:noFill/>
        </p:spPr>
        <p:txBody>
          <a:bodyPr wrap="square" rtlCol="0">
            <a:spAutoFit/>
          </a:bodyPr>
          <a:lstStyle/>
          <a:p>
            <a:r>
              <a:rPr lang="en-IN" sz="2800" dirty="0">
                <a:solidFill>
                  <a:srgbClr val="0000FF"/>
                </a:solidFill>
                <a:latin typeface="Arial Rounded MT Bold" pitchFamily="34" charset="0"/>
              </a:rPr>
              <a:t>a = 125; b = 45</a:t>
            </a:r>
          </a:p>
          <a:p>
            <a:r>
              <a:rPr lang="en-IN" sz="2800" dirty="0">
                <a:solidFill>
                  <a:srgbClr val="0000FF"/>
                </a:solidFill>
                <a:latin typeface="Arial Rounded MT Bold" pitchFamily="34" charset="0"/>
              </a:rPr>
              <a:t>Find </a:t>
            </a:r>
            <a:r>
              <a:rPr lang="en-IN" sz="2800" dirty="0" err="1">
                <a:solidFill>
                  <a:srgbClr val="0000FF"/>
                </a:solidFill>
                <a:latin typeface="Arial Rounded MT Bold" pitchFamily="34" charset="0"/>
              </a:rPr>
              <a:t>c+d</a:t>
            </a:r>
            <a:r>
              <a:rPr lang="en-IN" sz="2800" dirty="0">
                <a:solidFill>
                  <a:srgbClr val="0000FF"/>
                </a:solidFill>
                <a:latin typeface="Arial Rounded MT Bold"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2" y="1196752"/>
            <a:ext cx="8027987" cy="4824413"/>
          </a:xfrm>
        </p:spPr>
        <p:txBody>
          <a:bodyPr/>
          <a:lstStyle/>
          <a:p>
            <a:pPr>
              <a:buNone/>
            </a:pPr>
            <a:r>
              <a:rPr lang="en-IN" sz="2800" b="1" dirty="0">
                <a:solidFill>
                  <a:srgbClr val="002060"/>
                </a:solidFill>
              </a:rPr>
              <a:t>The two sides of a triangle are 12 cm and</a:t>
            </a:r>
          </a:p>
          <a:p>
            <a:pPr>
              <a:buNone/>
            </a:pPr>
            <a:r>
              <a:rPr lang="en-IN" sz="2800" b="1" dirty="0">
                <a:solidFill>
                  <a:srgbClr val="002060"/>
                </a:solidFill>
              </a:rPr>
              <a:t>7cm. If the third side is an integer, find the</a:t>
            </a:r>
          </a:p>
          <a:p>
            <a:pPr>
              <a:buNone/>
            </a:pPr>
            <a:r>
              <a:rPr lang="en-IN" sz="2800" b="1" dirty="0">
                <a:solidFill>
                  <a:srgbClr val="002060"/>
                </a:solidFill>
              </a:rPr>
              <a:t>sum of all the values of the third side.</a:t>
            </a:r>
          </a:p>
        </p:txBody>
      </p:sp>
      <p:sp>
        <p:nvSpPr>
          <p:cNvPr id="4" name="Title 1"/>
          <p:cNvSpPr>
            <a:spLocks noGrp="1"/>
          </p:cNvSpPr>
          <p:nvPr>
            <p:ph type="title"/>
          </p:nvPr>
        </p:nvSpPr>
        <p:spPr/>
        <p:txBody>
          <a:bodyPr/>
          <a:lstStyle/>
          <a:p>
            <a:r>
              <a:rPr lang="en-IN" dirty="0">
                <a:solidFill>
                  <a:schemeClr val="tx2">
                    <a:lumMod val="50000"/>
                  </a:schemeClr>
                </a:solidFill>
              </a:rPr>
              <a:t>PROBLEM - 15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2" y="1124744"/>
            <a:ext cx="8027987" cy="4824413"/>
          </a:xfrm>
        </p:spPr>
        <p:txBody>
          <a:bodyPr/>
          <a:lstStyle/>
          <a:p>
            <a:pPr>
              <a:buNone/>
            </a:pPr>
            <a:r>
              <a:rPr lang="en-IN" sz="2800" b="1" dirty="0">
                <a:solidFill>
                  <a:srgbClr val="002060"/>
                </a:solidFill>
              </a:rPr>
              <a:t>In a triangle the measure of all the angles (in</a:t>
            </a:r>
          </a:p>
          <a:p>
            <a:pPr>
              <a:buNone/>
            </a:pPr>
            <a:r>
              <a:rPr lang="en-IN" sz="2800" b="1" dirty="0">
                <a:solidFill>
                  <a:srgbClr val="002060"/>
                </a:solidFill>
              </a:rPr>
              <a:t>degrees) are integers. One of the angles of</a:t>
            </a:r>
          </a:p>
          <a:p>
            <a:pPr>
              <a:buNone/>
            </a:pPr>
            <a:r>
              <a:rPr lang="en-IN" sz="2800" b="1" dirty="0">
                <a:solidFill>
                  <a:srgbClr val="002060"/>
                </a:solidFill>
              </a:rPr>
              <a:t>the triangle is 50. How many combinations of</a:t>
            </a:r>
          </a:p>
          <a:p>
            <a:pPr>
              <a:buNone/>
            </a:pPr>
            <a:r>
              <a:rPr lang="en-IN" sz="2800" b="1" dirty="0">
                <a:solidFill>
                  <a:srgbClr val="002060"/>
                </a:solidFill>
              </a:rPr>
              <a:t>the angles of the triangle are possible if it is</a:t>
            </a:r>
          </a:p>
          <a:p>
            <a:pPr>
              <a:buNone/>
            </a:pPr>
            <a:r>
              <a:rPr lang="en-IN" sz="2800" b="1" dirty="0">
                <a:solidFill>
                  <a:srgbClr val="002060"/>
                </a:solidFill>
              </a:rPr>
              <a:t>acute angle triangle.?</a:t>
            </a:r>
          </a:p>
        </p:txBody>
      </p:sp>
      <p:sp>
        <p:nvSpPr>
          <p:cNvPr id="4" name="Title 1"/>
          <p:cNvSpPr>
            <a:spLocks noGrp="1"/>
          </p:cNvSpPr>
          <p:nvPr>
            <p:ph type="title"/>
          </p:nvPr>
        </p:nvSpPr>
        <p:spPr/>
        <p:txBody>
          <a:bodyPr/>
          <a:lstStyle/>
          <a:p>
            <a:r>
              <a:rPr lang="en-IN" dirty="0">
                <a:solidFill>
                  <a:schemeClr val="tx2">
                    <a:lumMod val="50000"/>
                  </a:schemeClr>
                </a:solidFill>
              </a:rPr>
              <a:t>PROBLEM - 16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8549" y="1124744"/>
            <a:ext cx="7775451" cy="4824413"/>
          </a:xfrm>
        </p:spPr>
        <p:style>
          <a:lnRef idx="2">
            <a:schemeClr val="accent2"/>
          </a:lnRef>
          <a:fillRef idx="1">
            <a:schemeClr val="lt1"/>
          </a:fillRef>
          <a:effectRef idx="0">
            <a:schemeClr val="accent2"/>
          </a:effectRef>
          <a:fontRef idx="minor">
            <a:schemeClr val="dk1"/>
          </a:fontRef>
        </p:style>
        <p:txBody>
          <a:bodyPr/>
          <a:lstStyle/>
          <a:p>
            <a:pPr>
              <a:buNone/>
            </a:pPr>
            <a:r>
              <a:rPr lang="en-IN" sz="2800" b="1" dirty="0">
                <a:solidFill>
                  <a:srgbClr val="002060"/>
                </a:solidFill>
              </a:rPr>
              <a:t>In an isosceles triangle ABC, the external</a:t>
            </a:r>
          </a:p>
          <a:p>
            <a:pPr>
              <a:buNone/>
            </a:pPr>
            <a:r>
              <a:rPr lang="en-IN" sz="2800" b="1" dirty="0">
                <a:solidFill>
                  <a:srgbClr val="002060"/>
                </a:solidFill>
              </a:rPr>
              <a:t>angle at C measures 130. What will be the</a:t>
            </a:r>
          </a:p>
          <a:p>
            <a:pPr>
              <a:buNone/>
            </a:pPr>
            <a:r>
              <a:rPr lang="en-IN" sz="2800" b="1" dirty="0">
                <a:solidFill>
                  <a:srgbClr val="002060"/>
                </a:solidFill>
              </a:rPr>
              <a:t>maximum number of  possibilities of</a:t>
            </a:r>
          </a:p>
          <a:p>
            <a:pPr>
              <a:buNone/>
            </a:pPr>
            <a:r>
              <a:rPr lang="en-IN" sz="2800" b="1" dirty="0">
                <a:solidFill>
                  <a:srgbClr val="002060"/>
                </a:solidFill>
              </a:rPr>
              <a:t>measures of the angles of triangle ABC.</a:t>
            </a:r>
          </a:p>
        </p:txBody>
      </p:sp>
      <p:sp>
        <p:nvSpPr>
          <p:cNvPr id="4" name="Title 1"/>
          <p:cNvSpPr>
            <a:spLocks noGrp="1"/>
          </p:cNvSpPr>
          <p:nvPr>
            <p:ph type="title"/>
          </p:nvPr>
        </p:nvSpPr>
        <p:spPr/>
        <p:txBody>
          <a:bodyPr/>
          <a:lstStyle/>
          <a:p>
            <a:r>
              <a:rPr lang="en-IN" dirty="0">
                <a:solidFill>
                  <a:schemeClr val="tx2">
                    <a:lumMod val="50000"/>
                  </a:schemeClr>
                </a:solidFill>
              </a:rPr>
              <a:t>PROBLEM - 17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5022"/>
            <a:ext cx="3008313" cy="1162050"/>
          </a:xfrm>
        </p:spPr>
        <p:txBody>
          <a:bodyPr/>
          <a:lstStyle/>
          <a:p>
            <a:r>
              <a:rPr lang="en-IN" sz="6600" dirty="0">
                <a:solidFill>
                  <a:schemeClr val="tx2">
                    <a:lumMod val="50000"/>
                  </a:schemeClr>
                </a:solidFill>
                <a:latin typeface="Algerian" pitchFamily="82" charset="0"/>
              </a:rPr>
              <a:t>TOPICS</a:t>
            </a:r>
          </a:p>
        </p:txBody>
      </p:sp>
      <p:graphicFrame>
        <p:nvGraphicFramePr>
          <p:cNvPr id="5" name="Content Placeholder 4"/>
          <p:cNvGraphicFramePr>
            <a:graphicFrameLocks noGrp="1"/>
          </p:cNvGraphicFramePr>
          <p:nvPr>
            <p:ph idx="1"/>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012" y="260350"/>
            <a:ext cx="7632451" cy="649288"/>
          </a:xfrm>
        </p:spPr>
        <p:txBody>
          <a:bodyPr/>
          <a:lstStyle/>
          <a:p>
            <a:r>
              <a:rPr lang="en-IN" dirty="0">
                <a:solidFill>
                  <a:schemeClr val="tx2">
                    <a:lumMod val="50000"/>
                  </a:schemeClr>
                </a:solidFill>
              </a:rPr>
              <a:t>ANGULAR BISECTOR THEOREM</a:t>
            </a:r>
          </a:p>
        </p:txBody>
      </p:sp>
      <p:pic>
        <p:nvPicPr>
          <p:cNvPr id="4" name="Content Placeholder 3" descr="AB theorem.png"/>
          <p:cNvPicPr>
            <a:picLocks noGrp="1" noChangeAspect="1"/>
          </p:cNvPicPr>
          <p:nvPr>
            <p:ph idx="1"/>
          </p:nvPr>
        </p:nvPicPr>
        <p:blipFill>
          <a:blip r:embed="rId2" cstate="print"/>
          <a:stretch>
            <a:fillRect/>
          </a:stretch>
        </p:blipFill>
        <p:spPr>
          <a:xfrm>
            <a:off x="1907704" y="1340768"/>
            <a:ext cx="4791744" cy="2810267"/>
          </a:xfrm>
        </p:spPr>
      </p:pic>
      <p:sp>
        <p:nvSpPr>
          <p:cNvPr id="5" name="TextBox 4"/>
          <p:cNvSpPr txBox="1"/>
          <p:nvPr/>
        </p:nvSpPr>
        <p:spPr>
          <a:xfrm>
            <a:off x="1691680" y="4653136"/>
            <a:ext cx="7200800" cy="1815882"/>
          </a:xfrm>
          <a:prstGeom prst="rect">
            <a:avLst/>
          </a:prstGeom>
          <a:noFill/>
        </p:spPr>
        <p:txBody>
          <a:bodyPr wrap="square" rtlCol="0">
            <a:spAutoFit/>
          </a:bodyPr>
          <a:lstStyle/>
          <a:p>
            <a:r>
              <a:rPr lang="en-IN" sz="2800" b="1" i="1" dirty="0">
                <a:solidFill>
                  <a:srgbClr val="0000FF"/>
                </a:solidFill>
              </a:rPr>
              <a:t>In triangle ABC, AD is the angular bisector, then</a:t>
            </a:r>
          </a:p>
          <a:p>
            <a:endParaRPr lang="en-IN" sz="2800" b="1" i="1" dirty="0">
              <a:solidFill>
                <a:srgbClr val="0000FF"/>
              </a:solidFill>
            </a:endParaRPr>
          </a:p>
          <a:p>
            <a:r>
              <a:rPr lang="en-IN" sz="2800" b="1" i="1" dirty="0">
                <a:solidFill>
                  <a:srgbClr val="0000FF"/>
                </a:solidFill>
              </a:rPr>
              <a:t>AB / AC = BD / DC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ppolonius.png"/>
          <p:cNvPicPr>
            <a:picLocks noGrp="1" noChangeAspect="1"/>
          </p:cNvPicPr>
          <p:nvPr>
            <p:ph idx="1"/>
          </p:nvPr>
        </p:nvPicPr>
        <p:blipFill>
          <a:blip r:embed="rId2" cstate="print"/>
          <a:stretch>
            <a:fillRect/>
          </a:stretch>
        </p:blipFill>
        <p:spPr>
          <a:xfrm>
            <a:off x="1331640" y="1196752"/>
            <a:ext cx="4315479" cy="3218324"/>
          </a:xfrm>
        </p:spPr>
      </p:pic>
      <p:sp>
        <p:nvSpPr>
          <p:cNvPr id="4" name="Title 1"/>
          <p:cNvSpPr>
            <a:spLocks noGrp="1"/>
          </p:cNvSpPr>
          <p:nvPr>
            <p:ph type="title"/>
          </p:nvPr>
        </p:nvSpPr>
        <p:spPr/>
        <p:txBody>
          <a:bodyPr/>
          <a:lstStyle/>
          <a:p>
            <a:r>
              <a:rPr lang="en-IN" dirty="0">
                <a:solidFill>
                  <a:schemeClr val="tx2">
                    <a:lumMod val="50000"/>
                  </a:schemeClr>
                </a:solidFill>
              </a:rPr>
              <a:t>APOLLONIUS THEOREM</a:t>
            </a:r>
          </a:p>
        </p:txBody>
      </p:sp>
      <p:sp>
        <p:nvSpPr>
          <p:cNvPr id="6" name="TextBox 5"/>
          <p:cNvSpPr txBox="1"/>
          <p:nvPr/>
        </p:nvSpPr>
        <p:spPr>
          <a:xfrm>
            <a:off x="5724128" y="1556792"/>
            <a:ext cx="3240360" cy="1384995"/>
          </a:xfrm>
          <a:prstGeom prst="rect">
            <a:avLst/>
          </a:prstGeom>
          <a:noFill/>
        </p:spPr>
        <p:txBody>
          <a:bodyPr wrap="square" rtlCol="0">
            <a:spAutoFit/>
          </a:bodyPr>
          <a:lstStyle/>
          <a:p>
            <a:r>
              <a:rPr lang="en-IN" sz="2800" b="1" i="1" dirty="0">
                <a:solidFill>
                  <a:srgbClr val="800000"/>
                </a:solidFill>
              </a:rPr>
              <a:t>ABC is a triangle, AD is  median; </a:t>
            </a:r>
          </a:p>
          <a:p>
            <a:r>
              <a:rPr lang="en-IN" sz="2800" b="1" i="1" dirty="0">
                <a:solidFill>
                  <a:srgbClr val="800000"/>
                </a:solidFill>
              </a:rPr>
              <a:t>BD = DC</a:t>
            </a:r>
          </a:p>
        </p:txBody>
      </p:sp>
      <p:sp>
        <p:nvSpPr>
          <p:cNvPr id="7" name="TextBox 6"/>
          <p:cNvSpPr txBox="1"/>
          <p:nvPr/>
        </p:nvSpPr>
        <p:spPr>
          <a:xfrm>
            <a:off x="1763688" y="4653136"/>
            <a:ext cx="7056784" cy="1384995"/>
          </a:xfrm>
          <a:prstGeom prst="rect">
            <a:avLst/>
          </a:prstGeom>
          <a:noFill/>
        </p:spPr>
        <p:txBody>
          <a:bodyPr wrap="square" rtlCol="0">
            <a:spAutoFit/>
          </a:bodyPr>
          <a:lstStyle/>
          <a:p>
            <a:r>
              <a:rPr lang="en-IN" sz="2800" b="1" dirty="0">
                <a:solidFill>
                  <a:srgbClr val="0000FF"/>
                </a:solidFill>
              </a:rPr>
              <a:t>According to Apollonius theorem, </a:t>
            </a:r>
          </a:p>
          <a:p>
            <a:endParaRPr lang="en-IN" sz="2800" b="1" dirty="0">
              <a:solidFill>
                <a:srgbClr val="0000FF"/>
              </a:solidFill>
            </a:endParaRPr>
          </a:p>
          <a:p>
            <a:r>
              <a:rPr lang="en-IN" sz="2800" b="1" dirty="0">
                <a:solidFill>
                  <a:srgbClr val="0000FF"/>
                </a:solidFill>
              </a:rPr>
              <a:t>2 (AD</a:t>
            </a:r>
            <a:r>
              <a:rPr lang="en-IN" sz="2800" b="1" baseline="30000" dirty="0">
                <a:solidFill>
                  <a:srgbClr val="0000FF"/>
                </a:solidFill>
              </a:rPr>
              <a:t>2 </a:t>
            </a:r>
            <a:r>
              <a:rPr lang="en-IN" sz="2800" b="1" dirty="0">
                <a:solidFill>
                  <a:srgbClr val="0000FF"/>
                </a:solidFill>
              </a:rPr>
              <a:t>+ BD</a:t>
            </a:r>
            <a:r>
              <a:rPr lang="en-IN" sz="2800" b="1" baseline="30000" dirty="0">
                <a:solidFill>
                  <a:srgbClr val="0000FF"/>
                </a:solidFill>
              </a:rPr>
              <a:t>2</a:t>
            </a:r>
            <a:r>
              <a:rPr lang="en-IN" sz="2800" b="1" dirty="0">
                <a:solidFill>
                  <a:srgbClr val="0000FF"/>
                </a:solidFill>
              </a:rPr>
              <a:t>) = AB</a:t>
            </a:r>
            <a:r>
              <a:rPr lang="en-IN" sz="2800" b="1" baseline="30000" dirty="0">
                <a:solidFill>
                  <a:srgbClr val="0000FF"/>
                </a:solidFill>
              </a:rPr>
              <a:t>2</a:t>
            </a:r>
            <a:r>
              <a:rPr lang="en-IN" sz="2800" b="1" dirty="0">
                <a:solidFill>
                  <a:srgbClr val="0000FF"/>
                </a:solidFill>
              </a:rPr>
              <a:t> + AC</a:t>
            </a:r>
            <a:r>
              <a:rPr lang="en-IN" sz="2800" b="1" baseline="30000" dirty="0">
                <a:solidFill>
                  <a:srgbClr val="0000FF"/>
                </a:solidFill>
              </a:rPr>
              <a:t>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TERMS &amp; EXPLANATIONS</a:t>
            </a:r>
          </a:p>
        </p:txBody>
      </p:sp>
      <p:sp>
        <p:nvSpPr>
          <p:cNvPr id="4" name="Content Placeholder 3"/>
          <p:cNvSpPr>
            <a:spLocks noGrp="1"/>
          </p:cNvSpPr>
          <p:nvPr>
            <p:ph sz="half" idx="2"/>
          </p:nvPr>
        </p:nvSpPr>
        <p:spPr>
          <a:xfrm>
            <a:off x="457200" y="1709960"/>
            <a:ext cx="4040188" cy="3951288"/>
          </a:xfrm>
        </p:spPr>
        <p:txBody>
          <a:bodyPr/>
          <a:lstStyle/>
          <a:p>
            <a:pPr>
              <a:buNone/>
            </a:pPr>
            <a:r>
              <a:rPr lang="en-IN" dirty="0"/>
              <a:t>PERPENDICULAR  </a:t>
            </a:r>
          </a:p>
          <a:p>
            <a:pPr>
              <a:buNone/>
            </a:pPr>
            <a:r>
              <a:rPr lang="en-IN" dirty="0"/>
              <a:t>BISECTOR</a:t>
            </a:r>
          </a:p>
          <a:p>
            <a:pPr>
              <a:buNone/>
            </a:pPr>
            <a:endParaRPr lang="en-IN" dirty="0"/>
          </a:p>
          <a:p>
            <a:pPr>
              <a:buNone/>
            </a:pPr>
            <a:r>
              <a:rPr lang="en-IN" dirty="0"/>
              <a:t>ANGLE BISECTOR</a:t>
            </a:r>
          </a:p>
          <a:p>
            <a:pPr>
              <a:buNone/>
            </a:pPr>
            <a:endParaRPr lang="en-IN" dirty="0"/>
          </a:p>
          <a:p>
            <a:pPr>
              <a:buNone/>
            </a:pPr>
            <a:r>
              <a:rPr lang="en-IN" dirty="0"/>
              <a:t>ALTITUDE</a:t>
            </a:r>
          </a:p>
          <a:p>
            <a:pPr>
              <a:buNone/>
            </a:pPr>
            <a:endParaRPr lang="en-IN" dirty="0"/>
          </a:p>
          <a:p>
            <a:pPr>
              <a:buNone/>
            </a:pPr>
            <a:r>
              <a:rPr lang="en-IN" dirty="0"/>
              <a:t>MEDIAN</a:t>
            </a:r>
          </a:p>
        </p:txBody>
      </p:sp>
      <p:sp>
        <p:nvSpPr>
          <p:cNvPr id="6" name="Content Placeholder 5"/>
          <p:cNvSpPr>
            <a:spLocks noGrp="1"/>
          </p:cNvSpPr>
          <p:nvPr>
            <p:ph sz="quarter" idx="4"/>
          </p:nvPr>
        </p:nvSpPr>
        <p:spPr>
          <a:xfrm>
            <a:off x="4645025" y="1709960"/>
            <a:ext cx="4041775" cy="3951288"/>
          </a:xfrm>
        </p:spPr>
        <p:txBody>
          <a:bodyPr/>
          <a:lstStyle/>
          <a:p>
            <a:pPr>
              <a:buNone/>
            </a:pPr>
            <a:r>
              <a:rPr lang="en-IN" dirty="0"/>
              <a:t>CIRCUMCENTER</a:t>
            </a:r>
          </a:p>
          <a:p>
            <a:pPr>
              <a:buNone/>
            </a:pPr>
            <a:endParaRPr lang="en-IN" dirty="0"/>
          </a:p>
          <a:p>
            <a:pPr>
              <a:buNone/>
            </a:pPr>
            <a:endParaRPr lang="en-IN" dirty="0"/>
          </a:p>
          <a:p>
            <a:pPr>
              <a:buNone/>
            </a:pPr>
            <a:r>
              <a:rPr lang="en-IN" dirty="0"/>
              <a:t>INCENTRE</a:t>
            </a:r>
          </a:p>
          <a:p>
            <a:pPr>
              <a:buNone/>
            </a:pPr>
            <a:endParaRPr lang="en-IN" dirty="0"/>
          </a:p>
          <a:p>
            <a:pPr>
              <a:buNone/>
            </a:pPr>
            <a:r>
              <a:rPr lang="en-IN" dirty="0"/>
              <a:t>ORTHOCENTRE</a:t>
            </a:r>
          </a:p>
          <a:p>
            <a:pPr>
              <a:buNone/>
            </a:pPr>
            <a:endParaRPr lang="en-IN" dirty="0"/>
          </a:p>
          <a:p>
            <a:pPr>
              <a:buNone/>
            </a:pPr>
            <a:r>
              <a:rPr lang="en-IN" dirty="0"/>
              <a:t>CENTROID</a:t>
            </a:r>
          </a:p>
        </p:txBody>
      </p:sp>
      <p:sp>
        <p:nvSpPr>
          <p:cNvPr id="7" name="Left-Right Arrow 6"/>
          <p:cNvSpPr/>
          <p:nvPr/>
        </p:nvSpPr>
        <p:spPr>
          <a:xfrm>
            <a:off x="3635896" y="1916832"/>
            <a:ext cx="720080" cy="720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Right Arrow 7"/>
          <p:cNvSpPr/>
          <p:nvPr/>
        </p:nvSpPr>
        <p:spPr>
          <a:xfrm>
            <a:off x="3635896" y="3212976"/>
            <a:ext cx="720080" cy="720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eft-Right Arrow 8"/>
          <p:cNvSpPr/>
          <p:nvPr/>
        </p:nvSpPr>
        <p:spPr>
          <a:xfrm>
            <a:off x="3635896" y="4077072"/>
            <a:ext cx="720080" cy="720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Right Arrow 9"/>
          <p:cNvSpPr/>
          <p:nvPr/>
        </p:nvSpPr>
        <p:spPr>
          <a:xfrm>
            <a:off x="3635896" y="5013176"/>
            <a:ext cx="720080" cy="720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- 18</a:t>
            </a:r>
          </a:p>
        </p:txBody>
      </p:sp>
      <p:pic>
        <p:nvPicPr>
          <p:cNvPr id="4" name="Content Placeholder 3" descr="tr.png"/>
          <p:cNvPicPr>
            <a:picLocks noGrp="1" noChangeAspect="1"/>
          </p:cNvPicPr>
          <p:nvPr>
            <p:ph idx="1"/>
          </p:nvPr>
        </p:nvPicPr>
        <p:blipFill>
          <a:blip r:embed="rId2" cstate="print"/>
          <a:stretch>
            <a:fillRect/>
          </a:stretch>
        </p:blipFill>
        <p:spPr>
          <a:xfrm>
            <a:off x="1187624" y="1124744"/>
            <a:ext cx="5391903" cy="3696216"/>
          </a:xfrm>
        </p:spPr>
      </p:pic>
      <p:sp>
        <p:nvSpPr>
          <p:cNvPr id="5" name="TextBox 4"/>
          <p:cNvSpPr txBox="1"/>
          <p:nvPr/>
        </p:nvSpPr>
        <p:spPr>
          <a:xfrm>
            <a:off x="6444208" y="1484784"/>
            <a:ext cx="2376264" cy="2246769"/>
          </a:xfrm>
          <a:prstGeom prst="rect">
            <a:avLst/>
          </a:prstGeom>
          <a:noFill/>
        </p:spPr>
        <p:txBody>
          <a:bodyPr wrap="square" rtlCol="0">
            <a:spAutoFit/>
          </a:bodyPr>
          <a:lstStyle/>
          <a:p>
            <a:r>
              <a:rPr lang="en-IN" sz="2800" b="1" dirty="0">
                <a:solidFill>
                  <a:srgbClr val="800000"/>
                </a:solidFill>
                <a:latin typeface="Calibri Light" pitchFamily="34" charset="0"/>
                <a:cs typeface="Calibri Light" pitchFamily="34" charset="0"/>
              </a:rPr>
              <a:t>In the adjoining figure of an isosceles triangle, find the value of 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RI.jpg"/>
          <p:cNvPicPr>
            <a:picLocks noGrp="1" noChangeAspect="1"/>
          </p:cNvPicPr>
          <p:nvPr>
            <p:ph idx="1"/>
          </p:nvPr>
        </p:nvPicPr>
        <p:blipFill>
          <a:blip r:embed="rId2" cstate="print"/>
          <a:stretch>
            <a:fillRect/>
          </a:stretch>
        </p:blipFill>
        <p:spPr>
          <a:xfrm>
            <a:off x="1403648" y="1352550"/>
            <a:ext cx="3819525" cy="2076450"/>
          </a:xfrm>
        </p:spPr>
      </p:pic>
      <p:sp>
        <p:nvSpPr>
          <p:cNvPr id="4" name="Title 1"/>
          <p:cNvSpPr>
            <a:spLocks noGrp="1"/>
          </p:cNvSpPr>
          <p:nvPr>
            <p:ph type="title"/>
          </p:nvPr>
        </p:nvSpPr>
        <p:spPr/>
        <p:txBody>
          <a:bodyPr/>
          <a:lstStyle/>
          <a:p>
            <a:r>
              <a:rPr lang="en-IN" dirty="0">
                <a:solidFill>
                  <a:schemeClr val="tx2">
                    <a:lumMod val="50000"/>
                  </a:schemeClr>
                </a:solidFill>
              </a:rPr>
              <a:t>PROBLEM - 19</a:t>
            </a:r>
          </a:p>
        </p:txBody>
      </p:sp>
      <p:sp>
        <p:nvSpPr>
          <p:cNvPr id="6" name="TextBox 5"/>
          <p:cNvSpPr txBox="1"/>
          <p:nvPr/>
        </p:nvSpPr>
        <p:spPr>
          <a:xfrm>
            <a:off x="5724128" y="1340768"/>
            <a:ext cx="3024336" cy="4832092"/>
          </a:xfrm>
          <a:prstGeom prst="rect">
            <a:avLst/>
          </a:prstGeom>
          <a:noFill/>
        </p:spPr>
        <p:txBody>
          <a:bodyPr wrap="square" rtlCol="0">
            <a:spAutoFit/>
          </a:bodyPr>
          <a:lstStyle/>
          <a:p>
            <a:r>
              <a:rPr lang="en-IN" sz="2800" b="1" dirty="0">
                <a:solidFill>
                  <a:srgbClr val="800000"/>
                </a:solidFill>
                <a:latin typeface="Calibri Light" pitchFamily="34" charset="0"/>
                <a:cs typeface="Calibri Light" pitchFamily="34" charset="0"/>
              </a:rPr>
              <a:t>In the given figure D, E and F are mid points of AB, AC and BC respectively. P, Q and R are mid points of DE, DF and EF. Find ratio of area of triangle PQR to that of parallelogram ADFE.</a:t>
            </a:r>
            <a:br>
              <a:rPr lang="en-IN" sz="2800" b="1" dirty="0">
                <a:solidFill>
                  <a:srgbClr val="800000"/>
                </a:solidFill>
                <a:latin typeface="Calibri Light" pitchFamily="34" charset="0"/>
                <a:cs typeface="Calibri Light" pitchFamily="34" charset="0"/>
              </a:rPr>
            </a:br>
            <a:endParaRPr lang="en-IN" sz="2800" b="1" dirty="0">
              <a:solidFill>
                <a:srgbClr val="800000"/>
              </a:solidFill>
              <a:latin typeface="Calibri Light" pitchFamily="34" charset="0"/>
              <a:cs typeface="Calibri Light" pitchFamily="34" charset="0"/>
            </a:endParaRPr>
          </a:p>
        </p:txBody>
      </p:sp>
      <p:sp>
        <p:nvSpPr>
          <p:cNvPr id="7" name="TextBox 6"/>
          <p:cNvSpPr txBox="1"/>
          <p:nvPr/>
        </p:nvSpPr>
        <p:spPr>
          <a:xfrm>
            <a:off x="1331640" y="5397023"/>
            <a:ext cx="4032448" cy="1200329"/>
          </a:xfrm>
          <a:prstGeom prst="rect">
            <a:avLst/>
          </a:prstGeom>
          <a:noFill/>
        </p:spPr>
        <p:txBody>
          <a:bodyPr wrap="square" rtlCol="0">
            <a:spAutoFit/>
          </a:bodyPr>
          <a:lstStyle/>
          <a:p>
            <a:r>
              <a:rPr lang="en-IN" i="1" dirty="0">
                <a:solidFill>
                  <a:srgbClr val="002060"/>
                </a:solidFill>
                <a:latin typeface="Calibri Light" pitchFamily="34" charset="0"/>
                <a:cs typeface="Calibri Light" pitchFamily="34" charset="0"/>
              </a:rPr>
              <a:t>NOTE : Three straight lines which join the middle points of the sides of any triangle, divide it into four equal (or congruent) triangles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N" dirty="0">
                <a:solidFill>
                  <a:schemeClr val="tx2">
                    <a:lumMod val="50000"/>
                  </a:schemeClr>
                </a:solidFill>
              </a:rPr>
              <a:t>PROBLEM - 20</a:t>
            </a:r>
          </a:p>
        </p:txBody>
      </p:sp>
      <p:sp>
        <p:nvSpPr>
          <p:cNvPr id="13" name="TextBox 12">
            <a:extLst>
              <a:ext uri="{FF2B5EF4-FFF2-40B4-BE49-F238E27FC236}">
                <a16:creationId xmlns:a16="http://schemas.microsoft.com/office/drawing/2014/main" id="{2AFC8E26-3B1E-4CDA-BEAB-F818423578F7}"/>
              </a:ext>
            </a:extLst>
          </p:cNvPr>
          <p:cNvSpPr txBox="1"/>
          <p:nvPr/>
        </p:nvSpPr>
        <p:spPr>
          <a:xfrm>
            <a:off x="1403648" y="1196752"/>
            <a:ext cx="7272808" cy="1569660"/>
          </a:xfrm>
          <a:prstGeom prst="rect">
            <a:avLst/>
          </a:prstGeom>
          <a:noFill/>
        </p:spPr>
        <p:txBody>
          <a:bodyPr wrap="square" rtlCol="0">
            <a:spAutoFit/>
          </a:bodyPr>
          <a:lstStyle/>
          <a:p>
            <a:r>
              <a:rPr lang="en-IN" sz="2400" dirty="0">
                <a:latin typeface="Calibri" panose="020F0502020204030204" pitchFamily="34" charset="0"/>
                <a:cs typeface="Calibri" panose="020F0502020204030204" pitchFamily="34" charset="0"/>
              </a:rPr>
              <a:t>ABC is an isosceles triangle right angled at B. Similar triangles ACD &amp; ABE constructed on sides AC &amp; AB respectively. Then the ratio between the areas of triangle ABE &amp; triangle ACD 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t">
              <a:buNone/>
            </a:pPr>
            <a:r>
              <a:rPr lang="en-IN" dirty="0"/>
              <a:t>If      ABC and      DEF are similar triangles and BC = 4</a:t>
            </a:r>
          </a:p>
          <a:p>
            <a:pPr fontAlgn="t">
              <a:buNone/>
            </a:pPr>
            <a:r>
              <a:rPr lang="en-IN" dirty="0"/>
              <a:t>cm, EF = 7 cm, area of      ABC is 144 cm2 then find</a:t>
            </a:r>
          </a:p>
          <a:p>
            <a:pPr fontAlgn="t">
              <a:buNone/>
            </a:pPr>
            <a:r>
              <a:rPr lang="en-IN" dirty="0"/>
              <a:t>the are of      DEF     </a:t>
            </a:r>
          </a:p>
          <a:p>
            <a:pPr>
              <a:buNone/>
            </a:pPr>
            <a:r>
              <a:rPr lang="en-IN" dirty="0"/>
              <a:t>	</a:t>
            </a:r>
          </a:p>
          <a:p>
            <a:pPr marL="457200" indent="-457200">
              <a:buAutoNum type="alphaLcPeriod"/>
            </a:pPr>
            <a:r>
              <a:rPr lang="en-IN" dirty="0"/>
              <a:t>252 cm</a:t>
            </a:r>
            <a:r>
              <a:rPr lang="en-IN" baseline="30000" dirty="0"/>
              <a:t>2	</a:t>
            </a:r>
            <a:r>
              <a:rPr lang="en-IN" dirty="0"/>
              <a:t>	b. 504 cm</a:t>
            </a:r>
            <a:r>
              <a:rPr lang="en-IN" baseline="30000" dirty="0"/>
              <a:t>2</a:t>
            </a:r>
            <a:r>
              <a:rPr lang="en-IN" dirty="0"/>
              <a:t>		c. 441 cm</a:t>
            </a:r>
            <a:r>
              <a:rPr lang="en-IN" baseline="30000" dirty="0"/>
              <a:t>2</a:t>
            </a:r>
            <a:endParaRPr lang="en-IN" dirty="0"/>
          </a:p>
          <a:p>
            <a:pPr marL="457200" indent="-457200">
              <a:buNone/>
            </a:pPr>
            <a:r>
              <a:rPr lang="en-IN" dirty="0"/>
              <a:t>d. 324 cm</a:t>
            </a:r>
            <a:r>
              <a:rPr lang="en-IN" baseline="30000" dirty="0"/>
              <a:t>2</a:t>
            </a:r>
            <a:r>
              <a:rPr lang="en-IN" dirty="0"/>
              <a:t>		e. 325 cm</a:t>
            </a:r>
            <a:r>
              <a:rPr lang="en-IN" baseline="30000" dirty="0"/>
              <a:t>2</a:t>
            </a:r>
            <a:endParaRPr lang="en-IN" dirty="0"/>
          </a:p>
          <a:p>
            <a:endParaRPr lang="en-IN" dirty="0"/>
          </a:p>
        </p:txBody>
      </p:sp>
      <p:sp>
        <p:nvSpPr>
          <p:cNvPr id="4" name="Isosceles Triangle 3"/>
          <p:cNvSpPr/>
          <p:nvPr/>
        </p:nvSpPr>
        <p:spPr>
          <a:xfrm>
            <a:off x="3275856" y="1484784"/>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p:cNvSpPr/>
          <p:nvPr/>
        </p:nvSpPr>
        <p:spPr>
          <a:xfrm>
            <a:off x="1547664" y="1484784"/>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p:cNvSpPr/>
          <p:nvPr/>
        </p:nvSpPr>
        <p:spPr>
          <a:xfrm>
            <a:off x="4427984" y="1916832"/>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a:off x="2627784" y="2348880"/>
            <a:ext cx="288032"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p:cNvSpPr>
            <a:spLocks noGrp="1"/>
          </p:cNvSpPr>
          <p:nvPr>
            <p:ph type="title"/>
          </p:nvPr>
        </p:nvSpPr>
        <p:spPr/>
        <p:txBody>
          <a:bodyPr/>
          <a:lstStyle/>
          <a:p>
            <a:r>
              <a:rPr lang="en-IN" dirty="0">
                <a:solidFill>
                  <a:schemeClr val="tx2">
                    <a:lumMod val="50000"/>
                  </a:schemeClr>
                </a:solidFill>
              </a:rPr>
              <a:t>PROBLEM - 21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gles.jpg"/>
          <p:cNvPicPr>
            <a:picLocks noGrp="1" noChangeAspect="1"/>
          </p:cNvPicPr>
          <p:nvPr>
            <p:ph idx="1"/>
          </p:nvPr>
        </p:nvPicPr>
        <p:blipFill>
          <a:blip r:embed="rId2" cstate="print"/>
          <a:stretch>
            <a:fillRect/>
          </a:stretch>
        </p:blipFill>
        <p:spPr>
          <a:xfrm>
            <a:off x="1403648" y="1340768"/>
            <a:ext cx="3206400" cy="2376264"/>
          </a:xfrm>
          <a:solidFill>
            <a:srgbClr val="800000"/>
          </a:solidFill>
          <a:ln>
            <a:noFill/>
          </a:ln>
        </p:spPr>
      </p:pic>
      <p:sp>
        <p:nvSpPr>
          <p:cNvPr id="4" name="Title 1"/>
          <p:cNvSpPr>
            <a:spLocks noGrp="1"/>
          </p:cNvSpPr>
          <p:nvPr>
            <p:ph type="title"/>
          </p:nvPr>
        </p:nvSpPr>
        <p:spPr/>
        <p:txBody>
          <a:bodyPr/>
          <a:lstStyle/>
          <a:p>
            <a:r>
              <a:rPr lang="en-IN" dirty="0">
                <a:solidFill>
                  <a:schemeClr val="tx2">
                    <a:lumMod val="50000"/>
                  </a:schemeClr>
                </a:solidFill>
              </a:rPr>
              <a:t>PROBLEM - 22</a:t>
            </a:r>
          </a:p>
        </p:txBody>
      </p:sp>
      <p:sp>
        <p:nvSpPr>
          <p:cNvPr id="6" name="TextBox 5"/>
          <p:cNvSpPr txBox="1"/>
          <p:nvPr/>
        </p:nvSpPr>
        <p:spPr>
          <a:xfrm>
            <a:off x="1331640" y="4205406"/>
            <a:ext cx="7272808" cy="1815882"/>
          </a:xfrm>
          <a:prstGeom prst="rect">
            <a:avLst/>
          </a:prstGeom>
          <a:noFill/>
        </p:spPr>
        <p:txBody>
          <a:bodyPr wrap="square" rtlCol="0">
            <a:spAutoFit/>
          </a:bodyPr>
          <a:lstStyle/>
          <a:p>
            <a:pPr fontAlgn="t"/>
            <a:r>
              <a:rPr lang="en-IN" sz="2800" b="1" dirty="0">
                <a:solidFill>
                  <a:srgbClr val="800000"/>
                </a:solidFill>
                <a:latin typeface="Calibri Light" pitchFamily="34" charset="0"/>
                <a:cs typeface="Calibri Light" pitchFamily="34" charset="0"/>
              </a:rPr>
              <a:t>What is the average of angles x and y?</a:t>
            </a:r>
          </a:p>
          <a:p>
            <a:r>
              <a:rPr lang="en-IN" sz="2800" b="1" dirty="0">
                <a:solidFill>
                  <a:srgbClr val="800000"/>
                </a:solidFill>
                <a:latin typeface="Calibri Light" pitchFamily="34" charset="0"/>
                <a:cs typeface="Calibri Light" pitchFamily="34" charset="0"/>
              </a:rPr>
              <a:t>a.  80°		b.  90°		c.  95°		d.  85°</a:t>
            </a:r>
          </a:p>
          <a:p>
            <a:r>
              <a:rPr lang="en-IN" sz="2800" b="1" dirty="0">
                <a:solidFill>
                  <a:srgbClr val="800000"/>
                </a:solidFill>
                <a:latin typeface="Calibri Light" pitchFamily="34" charset="0"/>
                <a:cs typeface="Calibri Light" pitchFamily="34" charset="0"/>
              </a:rPr>
              <a:t>  </a:t>
            </a:r>
          </a:p>
          <a:p>
            <a:endParaRPr lang="en-IN" sz="2800" b="1" dirty="0">
              <a:solidFill>
                <a:srgbClr val="800000"/>
              </a:solidFill>
              <a:latin typeface="Calibri Light" pitchFamily="34" charset="0"/>
              <a:cs typeface="Calibri Light"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PROBLEM - 23</a:t>
            </a:r>
            <a:endParaRPr lang="en-IN" dirty="0"/>
          </a:p>
        </p:txBody>
      </p:sp>
      <p:sp>
        <p:nvSpPr>
          <p:cNvPr id="3" name="Content Placeholder 2"/>
          <p:cNvSpPr>
            <a:spLocks noGrp="1"/>
          </p:cNvSpPr>
          <p:nvPr>
            <p:ph idx="1"/>
          </p:nvPr>
        </p:nvSpPr>
        <p:spPr>
          <a:xfrm>
            <a:off x="971600" y="1196752"/>
            <a:ext cx="8172400" cy="4824413"/>
          </a:xfrm>
        </p:spPr>
        <p:txBody>
          <a:bodyPr/>
          <a:lstStyle/>
          <a:p>
            <a:pPr fontAlgn="t">
              <a:buNone/>
            </a:pPr>
            <a:r>
              <a:rPr lang="en-IN" sz="2800" b="1" dirty="0">
                <a:solidFill>
                  <a:srgbClr val="800000"/>
                </a:solidFill>
                <a:latin typeface="Calibri Light" pitchFamily="34" charset="0"/>
                <a:cs typeface="Calibri Light" pitchFamily="34" charset="0"/>
              </a:rPr>
              <a:t>Triangle ABC is similar to triangle PQR and their</a:t>
            </a:r>
          </a:p>
          <a:p>
            <a:pPr fontAlgn="t">
              <a:buNone/>
            </a:pPr>
            <a:r>
              <a:rPr lang="en-IN" sz="2800" b="1" dirty="0">
                <a:solidFill>
                  <a:srgbClr val="800000"/>
                </a:solidFill>
                <a:latin typeface="Calibri Light" pitchFamily="34" charset="0"/>
                <a:cs typeface="Calibri Light" pitchFamily="34" charset="0"/>
              </a:rPr>
              <a:t>areas are in ratio 1:4 respectively. If PQ = 6, QR = 8</a:t>
            </a:r>
          </a:p>
          <a:p>
            <a:pPr fontAlgn="t">
              <a:buNone/>
            </a:pPr>
            <a:r>
              <a:rPr lang="en-IN" sz="2800" b="1" dirty="0">
                <a:solidFill>
                  <a:srgbClr val="800000"/>
                </a:solidFill>
                <a:latin typeface="Calibri Light" pitchFamily="34" charset="0"/>
                <a:cs typeface="Calibri Light" pitchFamily="34" charset="0"/>
              </a:rPr>
              <a:t>and PR = 10, find the length of AB</a:t>
            </a:r>
          </a:p>
          <a:p>
            <a:pPr>
              <a:buNone/>
            </a:pPr>
            <a:endParaRPr lang="en-IN" sz="2800" b="1" dirty="0">
              <a:solidFill>
                <a:srgbClr val="800000"/>
              </a:solidFill>
              <a:latin typeface="Calibri Light" pitchFamily="34" charset="0"/>
              <a:cs typeface="Calibri Light" pitchFamily="34" charset="0"/>
            </a:endParaRPr>
          </a:p>
          <a:p>
            <a:pPr>
              <a:buNone/>
            </a:pPr>
            <a:r>
              <a:rPr lang="en-IN" sz="2800" b="1" dirty="0">
                <a:solidFill>
                  <a:srgbClr val="800000"/>
                </a:solidFill>
                <a:latin typeface="Calibri Light" pitchFamily="34" charset="0"/>
                <a:cs typeface="Calibri Light" pitchFamily="34" charset="0"/>
              </a:rPr>
              <a:t>a.  2		b.  3		c.  4		d.  5		e. 6</a:t>
            </a:r>
          </a:p>
          <a:p>
            <a:pPr>
              <a:buNone/>
            </a:pPr>
            <a:br>
              <a:rPr lang="en-IN" sz="2800" b="1" dirty="0">
                <a:solidFill>
                  <a:srgbClr val="800000"/>
                </a:solidFill>
                <a:latin typeface="Calibri Light" pitchFamily="34" charset="0"/>
                <a:cs typeface="Calibri Light" pitchFamily="34" charset="0"/>
              </a:rPr>
            </a:br>
            <a:endParaRPr lang="en-IN" sz="2800" b="1" dirty="0">
              <a:solidFill>
                <a:srgbClr val="800000"/>
              </a:solidFill>
              <a:latin typeface="Calibri Light" pitchFamily="34" charset="0"/>
              <a:cs typeface="Calibri Light"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3" y="1124867"/>
            <a:ext cx="7643812" cy="4824413"/>
          </a:xfrm>
        </p:spPr>
        <p:txBody>
          <a:bodyPr/>
          <a:lstStyle/>
          <a:p>
            <a:pPr fontAlgn="t">
              <a:buNone/>
            </a:pPr>
            <a:r>
              <a:rPr lang="en-IN" sz="2800" b="1" dirty="0">
                <a:solidFill>
                  <a:srgbClr val="800000"/>
                </a:solidFill>
                <a:latin typeface="Calibri Light" pitchFamily="34" charset="0"/>
                <a:cs typeface="Calibri Light" pitchFamily="34" charset="0"/>
              </a:rPr>
              <a:t>In a triangle ABC, the lengths of the sides AB, AC and</a:t>
            </a:r>
          </a:p>
          <a:p>
            <a:pPr fontAlgn="t">
              <a:buNone/>
            </a:pPr>
            <a:r>
              <a:rPr lang="en-IN" sz="2800" b="1" dirty="0">
                <a:solidFill>
                  <a:srgbClr val="800000"/>
                </a:solidFill>
                <a:latin typeface="Calibri Light" pitchFamily="34" charset="0"/>
                <a:cs typeface="Calibri Light" pitchFamily="34" charset="0"/>
              </a:rPr>
              <a:t>BC are 3, 5 and 6 cm respectively. If a point D on BC</a:t>
            </a:r>
          </a:p>
          <a:p>
            <a:pPr fontAlgn="t">
              <a:buNone/>
            </a:pPr>
            <a:r>
              <a:rPr lang="en-IN" sz="2800" b="1" dirty="0">
                <a:solidFill>
                  <a:srgbClr val="800000"/>
                </a:solidFill>
                <a:latin typeface="Calibri Light" pitchFamily="34" charset="0"/>
                <a:cs typeface="Calibri Light" pitchFamily="34" charset="0"/>
              </a:rPr>
              <a:t>is drawn such that the line AD bisects the ∠A</a:t>
            </a:r>
          </a:p>
          <a:p>
            <a:pPr fontAlgn="t">
              <a:buNone/>
            </a:pPr>
            <a:r>
              <a:rPr lang="en-IN" sz="2800" b="1" dirty="0">
                <a:solidFill>
                  <a:srgbClr val="800000"/>
                </a:solidFill>
                <a:latin typeface="Calibri Light" pitchFamily="34" charset="0"/>
                <a:cs typeface="Calibri Light" pitchFamily="34" charset="0"/>
              </a:rPr>
              <a:t>internally, then what is the length of BD?</a:t>
            </a:r>
          </a:p>
          <a:p>
            <a:pPr fontAlgn="t">
              <a:buNone/>
            </a:pPr>
            <a:endParaRPr lang="en-IN" sz="2800" b="1" dirty="0">
              <a:solidFill>
                <a:srgbClr val="800000"/>
              </a:solidFill>
              <a:latin typeface="Calibri Light" pitchFamily="34" charset="0"/>
              <a:cs typeface="Calibri Light" pitchFamily="34" charset="0"/>
            </a:endParaRPr>
          </a:p>
          <a:p>
            <a:pPr>
              <a:buNone/>
            </a:pPr>
            <a:r>
              <a:rPr lang="en-IN" sz="2800" b="1" dirty="0">
                <a:solidFill>
                  <a:srgbClr val="800000"/>
                </a:solidFill>
                <a:latin typeface="Calibri Light" pitchFamily="34" charset="0"/>
                <a:cs typeface="Calibri Light" pitchFamily="34" charset="0"/>
              </a:rPr>
              <a:t>a.  2 cm		b.  2.25 cm		c.  2.5 cm</a:t>
            </a:r>
          </a:p>
          <a:p>
            <a:pPr>
              <a:buNone/>
            </a:pPr>
            <a:r>
              <a:rPr lang="en-IN" sz="2800" b="1" dirty="0">
                <a:solidFill>
                  <a:srgbClr val="800000"/>
                </a:solidFill>
                <a:latin typeface="Calibri Light" pitchFamily="34" charset="0"/>
                <a:cs typeface="Calibri Light" pitchFamily="34" charset="0"/>
              </a:rPr>
              <a:t>d.  3 cm		e.  NOTA</a:t>
            </a:r>
          </a:p>
          <a:p>
            <a:endParaRPr lang="en-IN" sz="2800" b="1" dirty="0">
              <a:solidFill>
                <a:srgbClr val="800000"/>
              </a:solidFill>
              <a:latin typeface="Calibri Light" pitchFamily="34" charset="0"/>
              <a:cs typeface="Calibri Light" pitchFamily="34" charset="0"/>
            </a:endParaRPr>
          </a:p>
        </p:txBody>
      </p:sp>
      <p:sp>
        <p:nvSpPr>
          <p:cNvPr id="4" name="Title 1"/>
          <p:cNvSpPr>
            <a:spLocks noGrp="1"/>
          </p:cNvSpPr>
          <p:nvPr>
            <p:ph type="title"/>
          </p:nvPr>
        </p:nvSpPr>
        <p:spPr/>
        <p:txBody>
          <a:bodyPr/>
          <a:lstStyle/>
          <a:p>
            <a:r>
              <a:rPr lang="en-IN" dirty="0">
                <a:solidFill>
                  <a:schemeClr val="tx2">
                    <a:lumMod val="50000"/>
                  </a:schemeClr>
                </a:solidFill>
              </a:rPr>
              <a:t>PROBLEM - 24</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lumMod val="50000"/>
                  </a:schemeClr>
                </a:solidFill>
              </a:rPr>
              <a:t>ANGLES</a:t>
            </a:r>
          </a:p>
        </p:txBody>
      </p:sp>
      <p:sp>
        <p:nvSpPr>
          <p:cNvPr id="3" name="Content Placeholder 2"/>
          <p:cNvSpPr>
            <a:spLocks noGrp="1"/>
          </p:cNvSpPr>
          <p:nvPr>
            <p:ph idx="1"/>
          </p:nvPr>
        </p:nvSpPr>
        <p:spPr/>
        <p:txBody>
          <a:bodyPr/>
          <a:lstStyle/>
          <a:p>
            <a:pPr>
              <a:buNone/>
            </a:pPr>
            <a:r>
              <a:rPr lang="en-IN" sz="2800" b="1" i="1" dirty="0">
                <a:solidFill>
                  <a:srgbClr val="0070C0"/>
                </a:solidFill>
              </a:rPr>
              <a:t>Acute Angle</a:t>
            </a:r>
          </a:p>
        </p:txBody>
      </p:sp>
      <p:pic>
        <p:nvPicPr>
          <p:cNvPr id="4" name="Picture 3" descr="acute.png"/>
          <p:cNvPicPr>
            <a:picLocks noChangeAspect="1"/>
          </p:cNvPicPr>
          <p:nvPr/>
        </p:nvPicPr>
        <p:blipFill>
          <a:blip r:embed="rId2" cstate="print"/>
          <a:stretch>
            <a:fillRect/>
          </a:stretch>
        </p:blipFill>
        <p:spPr>
          <a:xfrm>
            <a:off x="1871864" y="1916832"/>
            <a:ext cx="9252864" cy="2989167"/>
          </a:xfrm>
          <a:prstGeom prst="rect">
            <a:avLst/>
          </a:prstGeom>
        </p:spPr>
      </p:pic>
      <p:pic>
        <p:nvPicPr>
          <p:cNvPr id="5" name="Picture 4" descr="acute 2.png"/>
          <p:cNvPicPr>
            <a:picLocks noChangeAspect="1"/>
          </p:cNvPicPr>
          <p:nvPr/>
        </p:nvPicPr>
        <p:blipFill>
          <a:blip r:embed="rId3" cstate="print"/>
          <a:stretch>
            <a:fillRect/>
          </a:stretch>
        </p:blipFill>
        <p:spPr>
          <a:xfrm>
            <a:off x="2411760" y="5013176"/>
            <a:ext cx="9144000" cy="254509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t">
              <a:buNone/>
            </a:pPr>
            <a:r>
              <a:rPr lang="en-IN" sz="2800" b="1" dirty="0">
                <a:solidFill>
                  <a:srgbClr val="800000"/>
                </a:solidFill>
                <a:latin typeface="Calibri Light" pitchFamily="34" charset="0"/>
                <a:cs typeface="Calibri Light" pitchFamily="34" charset="0"/>
              </a:rPr>
              <a:t>O is the incentre of ∆ABC and ∠A = 30° then ∠BOC is</a:t>
            </a:r>
          </a:p>
          <a:p>
            <a:pPr>
              <a:buNone/>
            </a:pPr>
            <a:endParaRPr lang="en-IN" sz="2800" b="1" dirty="0">
              <a:solidFill>
                <a:srgbClr val="800000"/>
              </a:solidFill>
              <a:latin typeface="Calibri Light" pitchFamily="34" charset="0"/>
              <a:cs typeface="Calibri Light" pitchFamily="34" charset="0"/>
            </a:endParaRPr>
          </a:p>
          <a:p>
            <a:pPr>
              <a:buNone/>
            </a:pPr>
            <a:r>
              <a:rPr lang="en-IN" sz="2800" b="1" dirty="0">
                <a:solidFill>
                  <a:srgbClr val="800000"/>
                </a:solidFill>
                <a:latin typeface="Calibri Light" pitchFamily="34" charset="0"/>
                <a:cs typeface="Calibri Light" pitchFamily="34" charset="0"/>
              </a:rPr>
              <a:t>a.  100°</a:t>
            </a:r>
          </a:p>
          <a:p>
            <a:pPr>
              <a:buNone/>
            </a:pPr>
            <a:r>
              <a:rPr lang="en-IN" sz="2800" b="1" dirty="0">
                <a:solidFill>
                  <a:srgbClr val="800000"/>
                </a:solidFill>
                <a:latin typeface="Calibri Light" pitchFamily="34" charset="0"/>
                <a:cs typeface="Calibri Light" pitchFamily="34" charset="0"/>
              </a:rPr>
              <a:t>b.  105°</a:t>
            </a:r>
          </a:p>
          <a:p>
            <a:pPr>
              <a:buNone/>
            </a:pPr>
            <a:r>
              <a:rPr lang="en-IN" sz="2800" b="1" dirty="0">
                <a:solidFill>
                  <a:srgbClr val="800000"/>
                </a:solidFill>
                <a:latin typeface="Calibri Light" pitchFamily="34" charset="0"/>
                <a:cs typeface="Calibri Light" pitchFamily="34" charset="0"/>
              </a:rPr>
              <a:t>c.  110°</a:t>
            </a:r>
          </a:p>
          <a:p>
            <a:pPr>
              <a:buNone/>
            </a:pPr>
            <a:r>
              <a:rPr lang="en-IN" sz="2800" b="1" dirty="0">
                <a:solidFill>
                  <a:srgbClr val="800000"/>
                </a:solidFill>
                <a:latin typeface="Calibri Light" pitchFamily="34" charset="0"/>
                <a:cs typeface="Calibri Light" pitchFamily="34" charset="0"/>
              </a:rPr>
              <a:t>d.  90°</a:t>
            </a:r>
          </a:p>
          <a:p>
            <a:pPr>
              <a:buNone/>
            </a:pPr>
            <a:r>
              <a:rPr lang="en-IN" sz="2800" b="1" dirty="0">
                <a:solidFill>
                  <a:srgbClr val="800000"/>
                </a:solidFill>
                <a:latin typeface="Calibri Light" pitchFamily="34" charset="0"/>
                <a:cs typeface="Calibri Light" pitchFamily="34" charset="0"/>
              </a:rPr>
              <a:t>e.  None of these</a:t>
            </a:r>
          </a:p>
          <a:p>
            <a:endParaRPr lang="en-IN" sz="2800" b="1" dirty="0">
              <a:solidFill>
                <a:srgbClr val="800000"/>
              </a:solidFill>
              <a:latin typeface="Calibri Light" pitchFamily="34" charset="0"/>
              <a:cs typeface="Calibri Light" pitchFamily="34" charset="0"/>
            </a:endParaRPr>
          </a:p>
        </p:txBody>
      </p:sp>
      <p:sp>
        <p:nvSpPr>
          <p:cNvPr id="4" name="Title 1"/>
          <p:cNvSpPr>
            <a:spLocks noGrp="1"/>
          </p:cNvSpPr>
          <p:nvPr>
            <p:ph type="title"/>
          </p:nvPr>
        </p:nvSpPr>
        <p:spPr/>
        <p:txBody>
          <a:bodyPr/>
          <a:lstStyle/>
          <a:p>
            <a:r>
              <a:rPr lang="en-IN" dirty="0">
                <a:solidFill>
                  <a:schemeClr val="tx2">
                    <a:lumMod val="50000"/>
                  </a:schemeClr>
                </a:solidFill>
              </a:rPr>
              <a:t>PROBLEM - 25</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the relationship between the sum of interior angles and the number  of sides? - Quora">
            <a:extLst>
              <a:ext uri="{FF2B5EF4-FFF2-40B4-BE49-F238E27FC236}">
                <a16:creationId xmlns:a16="http://schemas.microsoft.com/office/drawing/2014/main" id="{A1656F96-339D-4EDE-8055-1C91AF040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97" y="633462"/>
            <a:ext cx="6141837" cy="46085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8D769C-C514-4777-81C0-C643B9C206D2}"/>
              </a:ext>
            </a:extLst>
          </p:cNvPr>
          <p:cNvSpPr txBox="1"/>
          <p:nvPr/>
        </p:nvSpPr>
        <p:spPr>
          <a:xfrm>
            <a:off x="2051720" y="5301208"/>
            <a:ext cx="3816424" cy="923330"/>
          </a:xfrm>
          <a:prstGeom prst="rect">
            <a:avLst/>
          </a:prstGeom>
          <a:noFill/>
        </p:spPr>
        <p:txBody>
          <a:bodyPr wrap="square" rtlCol="0">
            <a:spAutoFit/>
          </a:bodyPr>
          <a:lstStyle/>
          <a:p>
            <a:r>
              <a:rPr lang="en-IN" dirty="0"/>
              <a:t>Sum of exterior angles = 360 / n</a:t>
            </a:r>
          </a:p>
          <a:p>
            <a:endParaRPr lang="en-IN" dirty="0"/>
          </a:p>
          <a:p>
            <a:r>
              <a:rPr lang="en-IN" dirty="0"/>
              <a:t>Number of diagonals = n(n-3) / 2</a:t>
            </a:r>
          </a:p>
        </p:txBody>
      </p:sp>
    </p:spTree>
    <p:extLst>
      <p:ext uri="{BB962C8B-B14F-4D97-AF65-F5344CB8AC3E}">
        <p14:creationId xmlns:p14="http://schemas.microsoft.com/office/powerpoint/2010/main" val="2607832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DB1BC-468B-4290-AE08-2218769E1ED6}"/>
              </a:ext>
            </a:extLst>
          </p:cNvPr>
          <p:cNvSpPr txBox="1"/>
          <p:nvPr/>
        </p:nvSpPr>
        <p:spPr>
          <a:xfrm>
            <a:off x="1471688" y="1556792"/>
            <a:ext cx="7704856" cy="646331"/>
          </a:xfrm>
          <a:prstGeom prst="rect">
            <a:avLst/>
          </a:prstGeom>
          <a:noFill/>
        </p:spPr>
        <p:txBody>
          <a:bodyPr wrap="square" rtlCol="0">
            <a:spAutoFit/>
          </a:bodyPr>
          <a:lstStyle>
            <a:defPPr>
              <a:defRPr lang="ru-RU"/>
            </a:defPPr>
            <a:lvl1pPr>
              <a:defRPr sz="2800" b="1">
                <a:solidFill>
                  <a:srgbClr val="800000"/>
                </a:solidFill>
                <a:latin typeface="Calibri Light" pitchFamily="34" charset="0"/>
                <a:cs typeface="Calibri Light" pitchFamily="34" charset="0"/>
              </a:defRPr>
            </a:lvl1pPr>
          </a:lstStyle>
          <a:p>
            <a:r>
              <a:rPr lang="en-US" dirty="0"/>
              <a:t>Each interior angle of a regular polygon is 120 degrees greater than each exterior angle. How many sides does the polygon have?</a:t>
            </a:r>
            <a:endParaRPr lang="en-IN" dirty="0"/>
          </a:p>
        </p:txBody>
      </p:sp>
      <p:sp>
        <p:nvSpPr>
          <p:cNvPr id="3" name="Title 1">
            <a:extLst>
              <a:ext uri="{FF2B5EF4-FFF2-40B4-BE49-F238E27FC236}">
                <a16:creationId xmlns:a16="http://schemas.microsoft.com/office/drawing/2014/main" id="{DC31E555-EF2F-4E8F-A3A3-C470627EA8B0}"/>
              </a:ext>
            </a:extLst>
          </p:cNvPr>
          <p:cNvSpPr txBox="1">
            <a:spLocks/>
          </p:cNvSpPr>
          <p:nvPr/>
        </p:nvSpPr>
        <p:spPr>
          <a:xfrm>
            <a:off x="1460461" y="476672"/>
            <a:ext cx="6553200" cy="649288"/>
          </a:xfrm>
          <a:prstGeom prst="rect">
            <a:avLst/>
          </a:prstGeom>
        </p:spPr>
        <p:txBody>
          <a:bodyPr/>
          <a:lst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a:lstStyle>
          <a:p>
            <a:r>
              <a:rPr lang="en-IN" kern="0" dirty="0">
                <a:solidFill>
                  <a:schemeClr val="tx2">
                    <a:lumMod val="50000"/>
                  </a:schemeClr>
                </a:solidFill>
              </a:rPr>
              <a:t>PROBLEM - 26</a:t>
            </a:r>
            <a:endParaRPr lang="en-IN" kern="0" dirty="0"/>
          </a:p>
        </p:txBody>
      </p:sp>
    </p:spTree>
    <p:extLst>
      <p:ext uri="{BB962C8B-B14F-4D97-AF65-F5344CB8AC3E}">
        <p14:creationId xmlns:p14="http://schemas.microsoft.com/office/powerpoint/2010/main" val="2738457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AREA</a:t>
            </a:r>
          </a:p>
        </p:txBody>
      </p:sp>
      <p:sp>
        <p:nvSpPr>
          <p:cNvPr id="3" name="Content Placeholder 2"/>
          <p:cNvSpPr>
            <a:spLocks noGrp="1"/>
          </p:cNvSpPr>
          <p:nvPr>
            <p:ph idx="1"/>
          </p:nvPr>
        </p:nvSpPr>
        <p:spPr/>
        <p:txBody>
          <a:bodyPr/>
          <a:lstStyle/>
          <a:p>
            <a:pPr>
              <a:buNone/>
            </a:pPr>
            <a:r>
              <a:rPr lang="en-IN" b="1" dirty="0"/>
              <a:t>IMPORTANT FORMULAE</a:t>
            </a:r>
          </a:p>
          <a:p>
            <a:pPr>
              <a:buNone/>
            </a:pPr>
            <a:endParaRPr lang="en-IN" dirty="0"/>
          </a:p>
          <a:p>
            <a:r>
              <a:rPr lang="en-IN" sz="2000" dirty="0"/>
              <a:t>Area of a rectangle = (Length x Breadth).</a:t>
            </a:r>
          </a:p>
          <a:p>
            <a:r>
              <a:rPr lang="en-IN" sz="2000" dirty="0"/>
              <a:t>Perimeter of a rectangle = 2(Length + Breadth).</a:t>
            </a:r>
          </a:p>
          <a:p>
            <a:r>
              <a:rPr lang="en-IN" sz="2000" dirty="0"/>
              <a:t>Area of a square = (side)</a:t>
            </a:r>
            <a:r>
              <a:rPr lang="en-IN" sz="2000" baseline="30000" dirty="0"/>
              <a:t>2</a:t>
            </a:r>
            <a:r>
              <a:rPr lang="en-IN" sz="2000" dirty="0"/>
              <a:t> = 1/2(diagonal)</a:t>
            </a:r>
            <a:r>
              <a:rPr lang="en-IN" sz="2000" baseline="30000" dirty="0"/>
              <a:t>2</a:t>
            </a:r>
            <a:r>
              <a:rPr lang="en-IN" sz="2000" dirty="0"/>
              <a:t>.</a:t>
            </a:r>
          </a:p>
          <a:p>
            <a:r>
              <a:rPr lang="en-IN" sz="2000" dirty="0"/>
              <a:t>Area of a triangle =  1/2 x Base x Height.</a:t>
            </a:r>
          </a:p>
          <a:p>
            <a:r>
              <a:rPr lang="en-IN" sz="2000" dirty="0"/>
              <a:t>Area of a triangle = </a:t>
            </a:r>
            <a:r>
              <a:rPr lang="en-IN" sz="2000" dirty="0" err="1"/>
              <a:t>sqrt</a:t>
            </a:r>
            <a:r>
              <a:rPr lang="en-IN" sz="2000" dirty="0"/>
              <a:t> of </a:t>
            </a:r>
            <a:r>
              <a:rPr lang="en-IN" sz="2000" i="1" dirty="0"/>
              <a:t>s</a:t>
            </a:r>
            <a:r>
              <a:rPr lang="en-IN" sz="2000" dirty="0"/>
              <a:t>(</a:t>
            </a:r>
            <a:r>
              <a:rPr lang="en-IN" sz="2000" i="1" dirty="0"/>
              <a:t>s</a:t>
            </a:r>
            <a:r>
              <a:rPr lang="en-IN" sz="2000" dirty="0"/>
              <a:t>-</a:t>
            </a:r>
            <a:r>
              <a:rPr lang="en-IN" sz="2000" i="1" dirty="0"/>
              <a:t>a</a:t>
            </a:r>
            <a:r>
              <a:rPr lang="en-IN" sz="2000" dirty="0"/>
              <a:t>)(</a:t>
            </a:r>
            <a:r>
              <a:rPr lang="en-IN" sz="2000" i="1" dirty="0"/>
              <a:t>s</a:t>
            </a:r>
            <a:r>
              <a:rPr lang="en-IN" sz="2000" dirty="0"/>
              <a:t>-</a:t>
            </a:r>
            <a:r>
              <a:rPr lang="en-IN" sz="2000" i="1" dirty="0"/>
              <a:t>b</a:t>
            </a:r>
            <a:r>
              <a:rPr lang="en-IN" sz="2000" dirty="0"/>
              <a:t>)(</a:t>
            </a:r>
            <a:r>
              <a:rPr lang="en-IN" sz="2000" i="1" dirty="0"/>
              <a:t>s</a:t>
            </a:r>
            <a:r>
              <a:rPr lang="en-IN" sz="2000" dirty="0"/>
              <a:t>-</a:t>
            </a:r>
            <a:r>
              <a:rPr lang="en-IN" sz="2000" i="1" dirty="0"/>
              <a:t>c</a:t>
            </a:r>
            <a:r>
              <a:rPr lang="en-IN" sz="2000" dirty="0"/>
              <a:t>)</a:t>
            </a:r>
            <a:br>
              <a:rPr lang="en-IN" sz="2000" dirty="0"/>
            </a:br>
            <a:r>
              <a:rPr lang="en-IN" sz="2000" dirty="0"/>
              <a:t>      where </a:t>
            </a:r>
            <a:r>
              <a:rPr lang="en-IN" sz="2000" i="1" dirty="0"/>
              <a:t>a</a:t>
            </a:r>
            <a:r>
              <a:rPr lang="en-IN" sz="2000" dirty="0"/>
              <a:t>, </a:t>
            </a:r>
            <a:r>
              <a:rPr lang="en-IN" sz="2000" i="1" dirty="0"/>
              <a:t>b</a:t>
            </a:r>
            <a:r>
              <a:rPr lang="en-IN" sz="2000" dirty="0"/>
              <a:t>, </a:t>
            </a:r>
            <a:r>
              <a:rPr lang="en-IN" sz="2000" i="1" dirty="0"/>
              <a:t>c</a:t>
            </a:r>
            <a:r>
              <a:rPr lang="en-IN" sz="2000" dirty="0"/>
              <a:t> are the sides of the triangle and </a:t>
            </a:r>
            <a:r>
              <a:rPr lang="en-IN" sz="2000" i="1" dirty="0"/>
              <a:t>s</a:t>
            </a:r>
            <a:r>
              <a:rPr lang="en-IN" sz="2000" dirty="0"/>
              <a:t> = 1/2(</a:t>
            </a:r>
            <a:r>
              <a:rPr lang="en-IN" sz="2000" i="1" dirty="0"/>
              <a:t>a</a:t>
            </a:r>
            <a:r>
              <a:rPr lang="en-IN" sz="2000" dirty="0"/>
              <a:t> + </a:t>
            </a:r>
            <a:r>
              <a:rPr lang="en-IN" sz="2000" i="1" dirty="0"/>
              <a:t>b</a:t>
            </a:r>
            <a:r>
              <a:rPr lang="en-IN" sz="2000" dirty="0"/>
              <a:t> + </a:t>
            </a:r>
            <a:r>
              <a:rPr lang="en-IN" sz="2000" i="1" dirty="0"/>
              <a:t>c</a:t>
            </a:r>
            <a:r>
              <a:rPr lang="en-IN" sz="2000" dirty="0"/>
              <a:t>).</a:t>
            </a:r>
          </a:p>
          <a:p>
            <a:r>
              <a:rPr lang="en-IN" sz="2000" dirty="0"/>
              <a:t>Area of an equilateral triangle rt.3/4 x (side)</a:t>
            </a:r>
            <a:r>
              <a:rPr lang="en-IN" sz="2000" baseline="30000" dirty="0"/>
              <a:t>2.</a:t>
            </a:r>
            <a:endParaRPr lang="en-IN" sz="2000" dirty="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2" y="1412875"/>
            <a:ext cx="8027987" cy="4824413"/>
          </a:xfrm>
        </p:spPr>
        <p:txBody>
          <a:bodyPr/>
          <a:lstStyle/>
          <a:p>
            <a:pPr>
              <a:buNone/>
            </a:pPr>
            <a:r>
              <a:rPr lang="en-IN" b="1" dirty="0"/>
              <a:t>IMPORTANT FORMULAE</a:t>
            </a:r>
          </a:p>
          <a:p>
            <a:endParaRPr lang="en-IN" sz="2000" dirty="0"/>
          </a:p>
          <a:p>
            <a:r>
              <a:rPr lang="en-IN" sz="2000" dirty="0"/>
              <a:t>Radius of </a:t>
            </a:r>
            <a:r>
              <a:rPr lang="en-IN" sz="2000" dirty="0" err="1"/>
              <a:t>incircle</a:t>
            </a:r>
            <a:r>
              <a:rPr lang="en-IN" sz="2000" dirty="0"/>
              <a:t> of an equilateral triangle of side </a:t>
            </a:r>
            <a:r>
              <a:rPr lang="en-IN" sz="2000" i="1" dirty="0"/>
              <a:t>a</a:t>
            </a:r>
            <a:r>
              <a:rPr lang="en-IN" sz="2000" dirty="0"/>
              <a:t> =</a:t>
            </a:r>
            <a:r>
              <a:rPr lang="en-IN" sz="2000" i="1" dirty="0"/>
              <a:t>a / </a:t>
            </a:r>
            <a:r>
              <a:rPr lang="en-IN" sz="2000" dirty="0"/>
              <a:t>2 rt3</a:t>
            </a:r>
          </a:p>
          <a:p>
            <a:r>
              <a:rPr lang="en-IN" sz="2000" dirty="0"/>
              <a:t>Radius of </a:t>
            </a:r>
            <a:r>
              <a:rPr lang="en-IN" sz="2000" dirty="0" err="1"/>
              <a:t>circumcircle</a:t>
            </a:r>
            <a:r>
              <a:rPr lang="en-IN" sz="2000" dirty="0"/>
              <a:t> of an equilateral triangle of side </a:t>
            </a:r>
            <a:r>
              <a:rPr lang="en-IN" sz="2000" i="1" dirty="0"/>
              <a:t>a</a:t>
            </a:r>
            <a:r>
              <a:rPr lang="en-IN" sz="2000" dirty="0"/>
              <a:t> =</a:t>
            </a:r>
            <a:r>
              <a:rPr lang="en-IN" sz="2000" i="1" dirty="0"/>
              <a:t>a</a:t>
            </a:r>
            <a:r>
              <a:rPr lang="en-IN" sz="2000" dirty="0"/>
              <a:t>/ rt3</a:t>
            </a:r>
          </a:p>
          <a:p>
            <a:r>
              <a:rPr lang="en-IN" sz="2000" dirty="0"/>
              <a:t>Area of parallelogram = (Base x Height).</a:t>
            </a:r>
          </a:p>
          <a:p>
            <a:r>
              <a:rPr lang="en-IN" sz="2000" dirty="0"/>
              <a:t>Area of a rhombus =  1/2 x (Product of diagonals).</a:t>
            </a:r>
          </a:p>
          <a:p>
            <a:r>
              <a:rPr lang="en-IN" sz="2000" dirty="0"/>
              <a:t>Area of a trapezium = 1/2 x (sum of parallel sides) x distance between them.</a:t>
            </a:r>
          </a:p>
          <a:p>
            <a:r>
              <a:rPr lang="en-IN" sz="2000" dirty="0"/>
              <a:t>Area of a circle = </a:t>
            </a:r>
            <a:r>
              <a:rPr lang="el-GR" sz="2000" b="1" dirty="0"/>
              <a:t>π</a:t>
            </a:r>
            <a:r>
              <a:rPr lang="en-IN" sz="2000" dirty="0"/>
              <a:t>R</a:t>
            </a:r>
            <a:r>
              <a:rPr lang="en-IN" sz="2000" baseline="30000" dirty="0"/>
              <a:t>2</a:t>
            </a:r>
            <a:r>
              <a:rPr lang="en-IN" sz="2000" dirty="0"/>
              <a:t>, where R is the radius.</a:t>
            </a:r>
          </a:p>
          <a:p>
            <a:r>
              <a:rPr lang="en-IN" sz="2000" dirty="0"/>
              <a:t>Circumference of a circle = 2</a:t>
            </a:r>
            <a:r>
              <a:rPr lang="el-GR" sz="2000" b="1" dirty="0"/>
              <a:t> π </a:t>
            </a:r>
            <a:r>
              <a:rPr lang="en-IN" sz="2000" dirty="0"/>
              <a:t>R.</a:t>
            </a:r>
          </a:p>
          <a:p>
            <a:r>
              <a:rPr lang="en-IN" sz="2000" dirty="0"/>
              <a:t>Circumference of a semi-circle = </a:t>
            </a:r>
            <a:r>
              <a:rPr lang="el-GR" sz="2000" b="1" dirty="0"/>
              <a:t> π </a:t>
            </a:r>
            <a:r>
              <a:rPr lang="en-IN" sz="2000" dirty="0"/>
              <a:t>R.</a:t>
            </a:r>
          </a:p>
          <a:p>
            <a:r>
              <a:rPr lang="en-IN" sz="2000" dirty="0"/>
              <a:t>Area of semi-circle = </a:t>
            </a:r>
            <a:r>
              <a:rPr lang="el-GR" sz="2000" b="1" dirty="0"/>
              <a:t>π </a:t>
            </a:r>
            <a:r>
              <a:rPr lang="en-IN" sz="2000" dirty="0"/>
              <a:t>R</a:t>
            </a:r>
            <a:r>
              <a:rPr lang="en-IN" sz="2000" baseline="30000" dirty="0"/>
              <a:t>2</a:t>
            </a:r>
            <a:r>
              <a:rPr lang="en-IN" sz="2000" dirty="0"/>
              <a:t>/2</a:t>
            </a:r>
          </a:p>
          <a:p>
            <a:endParaRPr lang="en-IN" dirty="0"/>
          </a:p>
        </p:txBody>
      </p:sp>
      <p:sp>
        <p:nvSpPr>
          <p:cNvPr id="5" name="Title 1"/>
          <p:cNvSpPr>
            <a:spLocks noGrp="1"/>
          </p:cNvSpPr>
          <p:nvPr>
            <p:ph type="title"/>
          </p:nvPr>
        </p:nvSpPr>
        <p:spPr>
          <a:xfrm>
            <a:off x="1116013" y="547464"/>
            <a:ext cx="6553200" cy="649288"/>
          </a:xfrm>
        </p:spPr>
        <p:txBody>
          <a:bodyPr/>
          <a:lstStyle/>
          <a:p>
            <a:r>
              <a:rPr lang="en-IN" dirty="0"/>
              <a:t>AREA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52736"/>
            <a:ext cx="7848476" cy="4824413"/>
          </a:xfrm>
        </p:spPr>
        <p:txBody>
          <a:bodyPr/>
          <a:lstStyle/>
          <a:p>
            <a:pPr>
              <a:buNone/>
            </a:pPr>
            <a:r>
              <a:rPr lang="en-IN" dirty="0"/>
              <a:t>1. </a:t>
            </a:r>
            <a:r>
              <a:rPr lang="en-IN" sz="2000" dirty="0"/>
              <a:t>The ratio between the perimeter and the breadth of a rectangle is 5 : 1. If the area of the rectangle is 216 sq. cm, what is the length of the rectangle?</a:t>
            </a:r>
          </a:p>
          <a:p>
            <a:pPr>
              <a:buNone/>
            </a:pPr>
            <a:r>
              <a:rPr lang="en-IN" sz="2000" b="1" dirty="0"/>
              <a:t>A.</a:t>
            </a:r>
            <a:r>
              <a:rPr lang="en-IN" sz="2000" dirty="0"/>
              <a:t>16 cm				</a:t>
            </a:r>
            <a:r>
              <a:rPr lang="en-IN" sz="2000" b="1" dirty="0"/>
              <a:t>B.</a:t>
            </a:r>
            <a:r>
              <a:rPr lang="en-IN" sz="2000" dirty="0"/>
              <a:t>18 cm		</a:t>
            </a:r>
          </a:p>
          <a:p>
            <a:pPr>
              <a:buNone/>
            </a:pPr>
            <a:r>
              <a:rPr lang="en-IN" sz="2000" b="1" dirty="0"/>
              <a:t>C. </a:t>
            </a:r>
            <a:r>
              <a:rPr lang="en-IN" sz="2000" dirty="0"/>
              <a:t>24 cm				</a:t>
            </a:r>
            <a:r>
              <a:rPr lang="en-IN" sz="2000" b="1" dirty="0"/>
              <a:t>D. </a:t>
            </a:r>
            <a:r>
              <a:rPr lang="en-IN" sz="2000" dirty="0"/>
              <a:t>Data inadequate</a:t>
            </a:r>
          </a:p>
          <a:p>
            <a:pPr>
              <a:buNone/>
            </a:pPr>
            <a:r>
              <a:rPr lang="en-IN" sz="2000" b="1" dirty="0"/>
              <a:t>E. </a:t>
            </a:r>
            <a:r>
              <a:rPr lang="en-IN" sz="2000" dirty="0"/>
              <a:t>None of these</a:t>
            </a:r>
          </a:p>
          <a:p>
            <a:pPr>
              <a:buNone/>
            </a:pPr>
            <a:endParaRPr lang="en-IN" sz="2000" dirty="0"/>
          </a:p>
          <a:p>
            <a:pPr>
              <a:buNone/>
            </a:pPr>
            <a:r>
              <a:rPr lang="en-IN" dirty="0"/>
              <a:t>2. </a:t>
            </a:r>
            <a:r>
              <a:rPr lang="en-IN" sz="2000" dirty="0"/>
              <a:t>A rectangular park 60 m long and 40 m wide has two concrete crossroads running in the middle of the park and rest of the park has been used as a lawn. If the area of the lawn is 2109 sq. m, then what is the width of the road?</a:t>
            </a:r>
          </a:p>
          <a:p>
            <a:pPr>
              <a:buNone/>
            </a:pPr>
            <a:r>
              <a:rPr lang="en-IN" sz="2000" b="1" dirty="0"/>
              <a:t>A.</a:t>
            </a:r>
            <a:r>
              <a:rPr lang="en-IN" sz="2000" dirty="0"/>
              <a:t>2.91 m				</a:t>
            </a:r>
            <a:r>
              <a:rPr lang="en-IN" sz="2000" b="1" dirty="0"/>
              <a:t>B.</a:t>
            </a:r>
            <a:r>
              <a:rPr lang="en-IN" sz="2000" dirty="0"/>
              <a:t>3 m</a:t>
            </a:r>
          </a:p>
          <a:p>
            <a:pPr>
              <a:buNone/>
            </a:pPr>
            <a:r>
              <a:rPr lang="en-IN" sz="2000" b="1" dirty="0"/>
              <a:t>C.</a:t>
            </a:r>
            <a:r>
              <a:rPr lang="en-IN" sz="2000" dirty="0"/>
              <a:t>5.82 m				</a:t>
            </a:r>
            <a:r>
              <a:rPr lang="en-IN" sz="2000" b="1" dirty="0"/>
              <a:t>D. </a:t>
            </a:r>
            <a:r>
              <a:rPr lang="en-IN" sz="2000" dirty="0"/>
              <a:t>None of these</a:t>
            </a:r>
          </a:p>
        </p:txBody>
      </p:sp>
      <p:sp>
        <p:nvSpPr>
          <p:cNvPr id="5" name="Title 1"/>
          <p:cNvSpPr>
            <a:spLocks noGrp="1"/>
          </p:cNvSpPr>
          <p:nvPr>
            <p:ph type="title"/>
          </p:nvPr>
        </p:nvSpPr>
        <p:spPr>
          <a:xfrm>
            <a:off x="1116013" y="260350"/>
            <a:ext cx="6553200" cy="649288"/>
          </a:xfrm>
        </p:spPr>
        <p:txBody>
          <a:bodyPr/>
          <a:lstStyle/>
          <a:p>
            <a:r>
              <a:rPr lang="en-IN" dirty="0"/>
              <a:t>AREA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3" y="1124744"/>
            <a:ext cx="7643812" cy="4824413"/>
          </a:xfrm>
        </p:spPr>
        <p:txBody>
          <a:bodyPr/>
          <a:lstStyle/>
          <a:p>
            <a:pPr>
              <a:buNone/>
            </a:pPr>
            <a:r>
              <a:rPr lang="en-IN" sz="2000" dirty="0"/>
              <a:t>3. A man walked diagonally across a square lot. Approximately, what was the percent saved by not walking along the edges?</a:t>
            </a:r>
          </a:p>
          <a:p>
            <a:pPr>
              <a:buNone/>
            </a:pPr>
            <a:r>
              <a:rPr lang="en-IN" sz="2000" b="1" dirty="0"/>
              <a:t>A.</a:t>
            </a:r>
            <a:r>
              <a:rPr lang="en-IN" sz="2000" dirty="0"/>
              <a:t>20					</a:t>
            </a:r>
            <a:r>
              <a:rPr lang="en-IN" sz="2000" b="1" dirty="0"/>
              <a:t>B.</a:t>
            </a:r>
            <a:r>
              <a:rPr lang="en-IN" sz="2000" dirty="0"/>
              <a:t>24</a:t>
            </a:r>
          </a:p>
          <a:p>
            <a:pPr>
              <a:buNone/>
            </a:pPr>
            <a:r>
              <a:rPr lang="en-IN" sz="2000" b="1" dirty="0"/>
              <a:t>C.</a:t>
            </a:r>
            <a:r>
              <a:rPr lang="en-IN" sz="2000" dirty="0"/>
              <a:t>30					</a:t>
            </a:r>
            <a:r>
              <a:rPr lang="en-IN" sz="2000" b="1" dirty="0"/>
              <a:t>D.</a:t>
            </a:r>
            <a:r>
              <a:rPr lang="en-IN" sz="2000" dirty="0"/>
              <a:t>33</a:t>
            </a:r>
          </a:p>
          <a:p>
            <a:pPr>
              <a:buNone/>
            </a:pPr>
            <a:endParaRPr lang="en-IN" sz="2000" dirty="0"/>
          </a:p>
          <a:p>
            <a:pPr>
              <a:buNone/>
            </a:pPr>
            <a:r>
              <a:rPr lang="en-IN" sz="2000" dirty="0"/>
              <a:t>4. The length of a rectangular plot is 20 metres more than its breadth. If the cost of fencing the plot @ 26.50 per metre is Rs. 5300, what is the length of the plot in metres?</a:t>
            </a:r>
          </a:p>
          <a:p>
            <a:pPr>
              <a:buNone/>
            </a:pPr>
            <a:r>
              <a:rPr lang="en-IN" sz="2000" b="1" dirty="0"/>
              <a:t>A.</a:t>
            </a:r>
            <a:r>
              <a:rPr lang="en-IN" sz="2000" dirty="0"/>
              <a:t>40					</a:t>
            </a:r>
            <a:r>
              <a:rPr lang="en-IN" sz="2000" b="1" dirty="0"/>
              <a:t>B.</a:t>
            </a:r>
            <a:r>
              <a:rPr lang="en-IN" sz="2000" dirty="0"/>
              <a:t>50</a:t>
            </a:r>
          </a:p>
          <a:p>
            <a:pPr>
              <a:buNone/>
            </a:pPr>
            <a:r>
              <a:rPr lang="en-IN" sz="2000" b="1" dirty="0"/>
              <a:t>C.</a:t>
            </a:r>
            <a:r>
              <a:rPr lang="en-IN" sz="2000" dirty="0"/>
              <a:t>120					</a:t>
            </a:r>
            <a:r>
              <a:rPr lang="en-IN" sz="2000" b="1" dirty="0"/>
              <a:t>D. </a:t>
            </a:r>
            <a:r>
              <a:rPr lang="en-IN" sz="2000" dirty="0"/>
              <a:t>NOTA</a:t>
            </a:r>
          </a:p>
          <a:p>
            <a:pPr>
              <a:buNone/>
            </a:pPr>
            <a:endParaRPr lang="en-IN" sz="2000" dirty="0"/>
          </a:p>
          <a:p>
            <a:pPr>
              <a:buNone/>
            </a:pPr>
            <a:r>
              <a:rPr lang="en-IN" sz="2000" dirty="0"/>
              <a:t>5.  The diagonal of a rectangle is  √ 41 cm and its area is 20 sq. cm. The perimeter of the rectangle must be:</a:t>
            </a:r>
          </a:p>
          <a:p>
            <a:pPr>
              <a:buNone/>
            </a:pPr>
            <a:r>
              <a:rPr lang="en-IN" sz="2000" b="1" dirty="0"/>
              <a:t>A.</a:t>
            </a:r>
            <a:r>
              <a:rPr lang="en-IN" sz="2000" dirty="0"/>
              <a:t>9 cm					</a:t>
            </a:r>
            <a:r>
              <a:rPr lang="en-IN" sz="2000" b="1" dirty="0"/>
              <a:t>B.</a:t>
            </a:r>
            <a:r>
              <a:rPr lang="en-IN" sz="2000" dirty="0"/>
              <a:t>18 cm</a:t>
            </a:r>
          </a:p>
          <a:p>
            <a:pPr>
              <a:buNone/>
            </a:pPr>
            <a:r>
              <a:rPr lang="en-IN" sz="2000" b="1" dirty="0"/>
              <a:t>C.</a:t>
            </a:r>
            <a:r>
              <a:rPr lang="en-IN" sz="2000" dirty="0"/>
              <a:t>20 cm				</a:t>
            </a:r>
            <a:r>
              <a:rPr lang="en-IN" sz="2000" b="1" dirty="0"/>
              <a:t>D.</a:t>
            </a:r>
            <a:r>
              <a:rPr lang="en-IN" sz="2000" dirty="0"/>
              <a:t>41 cm</a:t>
            </a:r>
          </a:p>
        </p:txBody>
      </p:sp>
      <p:sp>
        <p:nvSpPr>
          <p:cNvPr id="4" name="Title 1"/>
          <p:cNvSpPr>
            <a:spLocks noGrp="1"/>
          </p:cNvSpPr>
          <p:nvPr>
            <p:ph type="title"/>
          </p:nvPr>
        </p:nvSpPr>
        <p:spPr>
          <a:xfrm>
            <a:off x="1116013" y="260350"/>
            <a:ext cx="6553200" cy="649288"/>
          </a:xfrm>
        </p:spPr>
        <p:txBody>
          <a:bodyPr/>
          <a:lstStyle/>
          <a:p>
            <a:r>
              <a:rPr lang="en-IN" dirty="0"/>
              <a:t>AREA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3" y="1052736"/>
            <a:ext cx="7643812" cy="4824413"/>
          </a:xfrm>
        </p:spPr>
        <p:txBody>
          <a:bodyPr/>
          <a:lstStyle/>
          <a:p>
            <a:pPr lvl="0">
              <a:buNone/>
            </a:pPr>
            <a:r>
              <a:rPr lang="en-IN" sz="2000" dirty="0"/>
              <a:t>6. The diameter of a driving wheel of the bus is 1.4 m. How many revolutions per minute must the wheel make in order to keep a speed of 66 km/hour?</a:t>
            </a:r>
          </a:p>
          <a:p>
            <a:pPr marL="457200" indent="-457200">
              <a:buAutoNum type="alphaUcPeriod"/>
            </a:pPr>
            <a:r>
              <a:rPr lang="en-IN" sz="2000" dirty="0"/>
              <a:t>220 rpm					B 240 rpm</a:t>
            </a:r>
          </a:p>
          <a:p>
            <a:pPr marL="457200" indent="-457200">
              <a:buNone/>
            </a:pPr>
            <a:r>
              <a:rPr lang="en-IN" sz="2000" dirty="0"/>
              <a:t>C.   250 rpm					D. 275 rpm</a:t>
            </a:r>
          </a:p>
          <a:p>
            <a:pPr>
              <a:buNone/>
            </a:pPr>
            <a:endParaRPr lang="en-IN" sz="2000" dirty="0"/>
          </a:p>
          <a:p>
            <a:pPr>
              <a:buNone/>
            </a:pPr>
            <a:endParaRPr lang="en-IN" sz="2000" dirty="0"/>
          </a:p>
          <a:p>
            <a:pPr lvl="0">
              <a:buNone/>
            </a:pPr>
            <a:r>
              <a:rPr lang="en-IN" sz="2000" dirty="0"/>
              <a:t>7.  A man by walking diametrically across a circular grass plot finds that it has taken him 44 seconds less than if he had to walk around to reach the same destination. If his walking speed is 90 metres per minute, find the circumference of the plot.</a:t>
            </a:r>
          </a:p>
          <a:p>
            <a:pPr marL="457200" indent="-457200">
              <a:buAutoNum type="alphaUcPeriod"/>
            </a:pPr>
            <a:r>
              <a:rPr lang="en-IN" sz="2000" dirty="0"/>
              <a:t>320 m					B. 363 m</a:t>
            </a:r>
          </a:p>
          <a:p>
            <a:pPr marL="457200" indent="-457200">
              <a:buNone/>
            </a:pPr>
            <a:r>
              <a:rPr lang="en-IN" sz="2000" dirty="0"/>
              <a:t>C.   371.25 m					D. 375.6 m</a:t>
            </a:r>
          </a:p>
          <a:p>
            <a:endParaRPr lang="en-IN" dirty="0"/>
          </a:p>
        </p:txBody>
      </p:sp>
      <p:sp>
        <p:nvSpPr>
          <p:cNvPr id="4" name="Title 1"/>
          <p:cNvSpPr>
            <a:spLocks noGrp="1"/>
          </p:cNvSpPr>
          <p:nvPr>
            <p:ph type="title"/>
          </p:nvPr>
        </p:nvSpPr>
        <p:spPr>
          <a:xfrm>
            <a:off x="1116013" y="260350"/>
            <a:ext cx="6553200" cy="649288"/>
          </a:xfrm>
        </p:spPr>
        <p:txBody>
          <a:bodyPr/>
          <a:lstStyle/>
          <a:p>
            <a:r>
              <a:rPr lang="en-IN" dirty="0"/>
              <a:t>AREA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2" y="908720"/>
            <a:ext cx="8027987" cy="4824413"/>
          </a:xfrm>
        </p:spPr>
        <p:txBody>
          <a:bodyPr/>
          <a:lstStyle/>
          <a:p>
            <a:pPr marL="457200" lvl="0" indent="-457200">
              <a:buAutoNum type="arabicPeriod" startAt="8"/>
            </a:pPr>
            <a:r>
              <a:rPr lang="en-IN" sz="2000" dirty="0"/>
              <a:t>A cistern 6m long and 4 m wide contains water up to a depth of 1m and 25cm. The total area of the wet surface is </a:t>
            </a:r>
          </a:p>
          <a:p>
            <a:pPr marL="457200" lvl="0" indent="-457200">
              <a:buAutoNum type="arabicPeriod" startAt="9"/>
            </a:pPr>
            <a:endParaRPr lang="en-IN" sz="2000" dirty="0"/>
          </a:p>
          <a:p>
            <a:pPr marL="457200" lvl="0" indent="-457200">
              <a:buAutoNum type="arabicPeriod" startAt="9"/>
            </a:pPr>
            <a:endParaRPr lang="en-IN" sz="2000" dirty="0"/>
          </a:p>
          <a:p>
            <a:pPr marL="457200" lvl="0" indent="-457200">
              <a:buAutoNum type="arabicPeriod" startAt="9"/>
            </a:pPr>
            <a:endParaRPr lang="en-IN" sz="2000" dirty="0"/>
          </a:p>
          <a:p>
            <a:pPr marL="457200" lvl="0" indent="-457200">
              <a:buAutoNum type="arabicPeriod" startAt="9"/>
            </a:pPr>
            <a:endParaRPr lang="en-IN" sz="2000" dirty="0"/>
          </a:p>
          <a:p>
            <a:pPr marL="457200" lvl="0" indent="-457200">
              <a:buAutoNum type="arabicPeriod" startAt="9"/>
            </a:pPr>
            <a:r>
              <a:rPr lang="en-IN" sz="2000" dirty="0"/>
              <a:t>How many bricks each measuring 25cm x 12.5cm x 7.5cm</a:t>
            </a:r>
          </a:p>
          <a:p>
            <a:pPr marL="457200" lvl="0" indent="-457200">
              <a:buNone/>
            </a:pPr>
            <a:r>
              <a:rPr lang="en-IN" sz="2000" dirty="0"/>
              <a:t>       required to construct 6m x 5m x 0.5m?</a:t>
            </a:r>
          </a:p>
          <a:p>
            <a:pPr marL="0" lvl="0" indent="0">
              <a:buNone/>
            </a:pPr>
            <a:endParaRPr lang="en-IN" sz="2000" dirty="0"/>
          </a:p>
          <a:p>
            <a:pPr marL="0" lvl="0" indent="0">
              <a:buNone/>
            </a:pPr>
            <a:endParaRPr lang="en-IN" sz="2000" dirty="0"/>
          </a:p>
          <a:p>
            <a:pPr marL="0" lvl="0" indent="0">
              <a:buNone/>
            </a:pPr>
            <a:endParaRPr lang="en-IN" sz="2000" dirty="0"/>
          </a:p>
          <a:p>
            <a:pPr lvl="0">
              <a:buNone/>
            </a:pPr>
            <a:r>
              <a:rPr lang="en-IN" sz="2000" dirty="0"/>
              <a:t>10. A circular garden has a diameter of 56m. It has a circular path running all around and outside it. The difference between the circumferences of the larger and the smaller gardens is 44m. Find the width of the path?</a:t>
            </a:r>
          </a:p>
          <a:p>
            <a:pPr marL="0" indent="0">
              <a:buNone/>
            </a:pPr>
            <a:endParaRPr lang="en-IN" dirty="0"/>
          </a:p>
        </p:txBody>
      </p:sp>
      <p:sp>
        <p:nvSpPr>
          <p:cNvPr id="4" name="Title 1"/>
          <p:cNvSpPr>
            <a:spLocks noGrp="1"/>
          </p:cNvSpPr>
          <p:nvPr>
            <p:ph type="title"/>
          </p:nvPr>
        </p:nvSpPr>
        <p:spPr>
          <a:xfrm>
            <a:off x="1116013" y="260350"/>
            <a:ext cx="6553200" cy="649288"/>
          </a:xfrm>
        </p:spPr>
        <p:txBody>
          <a:bodyPr/>
          <a:lstStyle/>
          <a:p>
            <a:r>
              <a:rPr lang="en-IN" dirty="0"/>
              <a:t>AREA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4514" name="Picture 2"/>
          <p:cNvPicPr>
            <a:picLocks noChangeAspect="1" noChangeArrowheads="1"/>
          </p:cNvPicPr>
          <p:nvPr/>
        </p:nvPicPr>
        <p:blipFill>
          <a:blip r:embed="rId2" cstate="print"/>
          <a:srcRect/>
          <a:stretch>
            <a:fillRect/>
          </a:stretch>
        </p:blipFill>
        <p:spPr bwMode="auto">
          <a:xfrm>
            <a:off x="1619672" y="1844824"/>
            <a:ext cx="6768752" cy="3600400"/>
          </a:xfrm>
          <a:prstGeom prst="rect">
            <a:avLst/>
          </a:prstGeom>
          <a:noFill/>
          <a:ln w="9525">
            <a:noFill/>
            <a:miter lim="800000"/>
            <a:headEnd/>
            <a:tailEnd/>
          </a:ln>
        </p:spPr>
      </p:pic>
      <p:sp>
        <p:nvSpPr>
          <p:cNvPr id="6" name="TextBox 5"/>
          <p:cNvSpPr txBox="1"/>
          <p:nvPr/>
        </p:nvSpPr>
        <p:spPr>
          <a:xfrm>
            <a:off x="1353744" y="1920600"/>
            <a:ext cx="679136" cy="461665"/>
          </a:xfrm>
          <a:prstGeom prst="rect">
            <a:avLst/>
          </a:prstGeom>
          <a:noFill/>
        </p:spPr>
        <p:txBody>
          <a:bodyPr wrap="square" rtlCol="0">
            <a:spAutoFit/>
          </a:bodyPr>
          <a:lstStyle/>
          <a:p>
            <a:r>
              <a:rPr lang="en-IN" sz="2400" dirty="0">
                <a:solidFill>
                  <a:srgbClr val="0070C0"/>
                </a:solidFill>
              </a:rPr>
              <a:t>11</a:t>
            </a:r>
            <a:r>
              <a:rPr lang="en-IN" sz="2000" dirty="0">
                <a:solidFill>
                  <a:srgbClr val="0070C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obtuse.png"/>
          <p:cNvPicPr>
            <a:picLocks noGrp="1" noChangeAspect="1"/>
          </p:cNvPicPr>
          <p:nvPr>
            <p:ph idx="1"/>
          </p:nvPr>
        </p:nvPicPr>
        <p:blipFill>
          <a:blip r:embed="rId2" cstate="print"/>
          <a:stretch>
            <a:fillRect/>
          </a:stretch>
        </p:blipFill>
        <p:spPr>
          <a:xfrm>
            <a:off x="1484260" y="2451906"/>
            <a:ext cx="10936612" cy="3929422"/>
          </a:xfrm>
        </p:spPr>
      </p:pic>
      <p:sp>
        <p:nvSpPr>
          <p:cNvPr id="4" name="Title 1"/>
          <p:cNvSpPr>
            <a:spLocks noGrp="1"/>
          </p:cNvSpPr>
          <p:nvPr>
            <p:ph type="title"/>
          </p:nvPr>
        </p:nvSpPr>
        <p:spPr>
          <a:xfrm>
            <a:off x="1116013" y="260350"/>
            <a:ext cx="6553200" cy="649288"/>
          </a:xfrm>
        </p:spPr>
        <p:txBody>
          <a:bodyPr/>
          <a:lstStyle/>
          <a:p>
            <a:r>
              <a:rPr lang="en-IN" dirty="0">
                <a:solidFill>
                  <a:schemeClr val="tx2">
                    <a:lumMod val="50000"/>
                  </a:schemeClr>
                </a:solidFill>
              </a:rPr>
              <a:t>ANGLES</a:t>
            </a:r>
          </a:p>
        </p:txBody>
      </p:sp>
      <p:sp>
        <p:nvSpPr>
          <p:cNvPr id="6" name="Rectangle 5"/>
          <p:cNvSpPr/>
          <p:nvPr/>
        </p:nvSpPr>
        <p:spPr>
          <a:xfrm>
            <a:off x="1475656" y="1412776"/>
            <a:ext cx="2592288" cy="523220"/>
          </a:xfrm>
          <a:prstGeom prst="rect">
            <a:avLst/>
          </a:prstGeom>
        </p:spPr>
        <p:txBody>
          <a:bodyPr wrap="square">
            <a:spAutoFit/>
          </a:bodyPr>
          <a:lstStyle/>
          <a:p>
            <a:pPr>
              <a:buNone/>
            </a:pPr>
            <a:r>
              <a:rPr lang="en-IN" sz="2800" b="1" i="1" dirty="0">
                <a:solidFill>
                  <a:srgbClr val="0070C0"/>
                </a:solidFill>
              </a:rPr>
              <a:t>Obtuse Angle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5540" name="Picture 4"/>
          <p:cNvPicPr>
            <a:picLocks noChangeAspect="1" noChangeArrowheads="1"/>
          </p:cNvPicPr>
          <p:nvPr/>
        </p:nvPicPr>
        <p:blipFill>
          <a:blip r:embed="rId2" cstate="print"/>
          <a:srcRect/>
          <a:stretch>
            <a:fillRect/>
          </a:stretch>
        </p:blipFill>
        <p:spPr bwMode="auto">
          <a:xfrm>
            <a:off x="2339752" y="1412776"/>
            <a:ext cx="6130999" cy="3766914"/>
          </a:xfrm>
          <a:prstGeom prst="rect">
            <a:avLst/>
          </a:prstGeom>
          <a:noFill/>
          <a:ln w="9525">
            <a:noFill/>
            <a:miter lim="800000"/>
            <a:headEnd/>
            <a:tailEnd/>
          </a:ln>
        </p:spPr>
      </p:pic>
      <p:sp>
        <p:nvSpPr>
          <p:cNvPr id="7" name="TextBox 6"/>
          <p:cNvSpPr txBox="1"/>
          <p:nvPr/>
        </p:nvSpPr>
        <p:spPr>
          <a:xfrm>
            <a:off x="1917584" y="1498432"/>
            <a:ext cx="648072" cy="369332"/>
          </a:xfrm>
          <a:prstGeom prst="rect">
            <a:avLst/>
          </a:prstGeom>
          <a:noFill/>
        </p:spPr>
        <p:txBody>
          <a:bodyPr wrap="square" rtlCol="0">
            <a:spAutoFit/>
          </a:bodyPr>
          <a:lstStyle/>
          <a:p>
            <a:r>
              <a:rPr lang="en-IN" dirty="0">
                <a:solidFill>
                  <a:srgbClr val="0070C0"/>
                </a:solidFill>
              </a:rPr>
              <a:t>12.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6563" name="Picture 3"/>
          <p:cNvPicPr>
            <a:picLocks noChangeAspect="1" noChangeArrowheads="1"/>
          </p:cNvPicPr>
          <p:nvPr/>
        </p:nvPicPr>
        <p:blipFill>
          <a:blip r:embed="rId2" cstate="print"/>
          <a:srcRect/>
          <a:stretch>
            <a:fillRect/>
          </a:stretch>
        </p:blipFill>
        <p:spPr bwMode="auto">
          <a:xfrm>
            <a:off x="2195736" y="1700808"/>
            <a:ext cx="6948264" cy="3240360"/>
          </a:xfrm>
          <a:prstGeom prst="rect">
            <a:avLst/>
          </a:prstGeom>
          <a:noFill/>
          <a:ln w="9525">
            <a:noFill/>
            <a:miter lim="800000"/>
            <a:headEnd/>
            <a:tailEnd/>
          </a:ln>
        </p:spPr>
      </p:pic>
      <p:sp>
        <p:nvSpPr>
          <p:cNvPr id="6" name="TextBox 5"/>
          <p:cNvSpPr txBox="1"/>
          <p:nvPr/>
        </p:nvSpPr>
        <p:spPr>
          <a:xfrm>
            <a:off x="1809824" y="1730448"/>
            <a:ext cx="648072" cy="369332"/>
          </a:xfrm>
          <a:prstGeom prst="rect">
            <a:avLst/>
          </a:prstGeom>
          <a:noFill/>
        </p:spPr>
        <p:txBody>
          <a:bodyPr wrap="square" rtlCol="0">
            <a:spAutoFit/>
          </a:bodyPr>
          <a:lstStyle/>
          <a:p>
            <a:r>
              <a:rPr lang="en-IN" sz="1600" dirty="0">
                <a:solidFill>
                  <a:srgbClr val="000000"/>
                </a:solidFill>
              </a:rPr>
              <a:t>13</a:t>
            </a:r>
            <a:r>
              <a:rPr lang="en-IN" dirty="0">
                <a:solidFill>
                  <a:srgbClr val="000000"/>
                </a:solidFill>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16013" y="1412899"/>
            <a:ext cx="7643812" cy="4824413"/>
          </a:xfrm>
        </p:spPr>
        <p:txBody>
          <a:bodyPr/>
          <a:lstStyle/>
          <a:p>
            <a:pPr>
              <a:buNone/>
            </a:pPr>
            <a:r>
              <a:rPr lang="en-IN" sz="3200" b="1" dirty="0">
                <a:solidFill>
                  <a:schemeClr val="tx2">
                    <a:lumMod val="50000"/>
                  </a:schemeClr>
                </a:solidFill>
                <a:latin typeface="Bodoni MT" pitchFamily="18" charset="0"/>
              </a:rPr>
              <a:t>CUBOID</a:t>
            </a:r>
          </a:p>
          <a:p>
            <a:r>
              <a:rPr lang="en-IN" sz="2000" dirty="0"/>
              <a:t>Let length = </a:t>
            </a:r>
            <a:r>
              <a:rPr lang="en-IN" sz="2000" i="1" dirty="0"/>
              <a:t>l</a:t>
            </a:r>
            <a:r>
              <a:rPr lang="en-IN" sz="2000" dirty="0"/>
              <a:t>, breadth = </a:t>
            </a:r>
            <a:r>
              <a:rPr lang="en-IN" sz="2000" i="1" dirty="0"/>
              <a:t>b</a:t>
            </a:r>
            <a:r>
              <a:rPr lang="en-IN" sz="2000" dirty="0"/>
              <a:t> and height = </a:t>
            </a:r>
            <a:r>
              <a:rPr lang="en-IN" sz="2000" i="1" dirty="0"/>
              <a:t>h</a:t>
            </a:r>
            <a:r>
              <a:rPr lang="en-IN" sz="2000" dirty="0"/>
              <a:t> units. Then</a:t>
            </a:r>
          </a:p>
          <a:p>
            <a:r>
              <a:rPr lang="en-IN" sz="2000" b="1" dirty="0"/>
              <a:t>Volume</a:t>
            </a:r>
            <a:r>
              <a:rPr lang="en-IN" sz="2000" dirty="0"/>
              <a:t> = (</a:t>
            </a:r>
            <a:r>
              <a:rPr lang="en-IN" sz="2000" i="1" dirty="0"/>
              <a:t>l</a:t>
            </a:r>
            <a:r>
              <a:rPr lang="en-IN" sz="2000" dirty="0"/>
              <a:t> x </a:t>
            </a:r>
            <a:r>
              <a:rPr lang="en-IN" sz="2000" i="1" dirty="0"/>
              <a:t>b</a:t>
            </a:r>
            <a:r>
              <a:rPr lang="en-IN" sz="2000" dirty="0"/>
              <a:t> x </a:t>
            </a:r>
            <a:r>
              <a:rPr lang="en-IN" sz="2000" i="1" dirty="0"/>
              <a:t>h</a:t>
            </a:r>
            <a:r>
              <a:rPr lang="en-IN" sz="2000" dirty="0"/>
              <a:t>) cubic units.</a:t>
            </a:r>
          </a:p>
          <a:p>
            <a:r>
              <a:rPr lang="en-IN" sz="2000" b="1" dirty="0"/>
              <a:t>Surface area</a:t>
            </a:r>
            <a:r>
              <a:rPr lang="en-IN" sz="2000" dirty="0"/>
              <a:t> = 2(</a:t>
            </a:r>
            <a:r>
              <a:rPr lang="en-IN" sz="2000" i="1" dirty="0"/>
              <a:t>lb</a:t>
            </a:r>
            <a:r>
              <a:rPr lang="en-IN" sz="2000" dirty="0"/>
              <a:t> + </a:t>
            </a:r>
            <a:r>
              <a:rPr lang="en-IN" sz="2000" i="1" dirty="0" err="1"/>
              <a:t>bh</a:t>
            </a:r>
            <a:r>
              <a:rPr lang="en-IN" sz="2000" dirty="0"/>
              <a:t> + </a:t>
            </a:r>
            <a:r>
              <a:rPr lang="en-IN" sz="2000" i="1" dirty="0" err="1"/>
              <a:t>lh</a:t>
            </a:r>
            <a:r>
              <a:rPr lang="en-IN" sz="2000" dirty="0"/>
              <a:t>) sq. units.</a:t>
            </a:r>
          </a:p>
          <a:p>
            <a:r>
              <a:rPr lang="en-IN" sz="2000" b="1" dirty="0"/>
              <a:t>Diagonal</a:t>
            </a:r>
            <a:r>
              <a:rPr lang="en-IN" sz="2000" dirty="0"/>
              <a:t> = ( </a:t>
            </a:r>
            <a:r>
              <a:rPr lang="en-IN" sz="2000" i="1" dirty="0"/>
              <a:t>l</a:t>
            </a:r>
            <a:r>
              <a:rPr lang="en-IN" sz="2000" baseline="30000" dirty="0"/>
              <a:t>2</a:t>
            </a:r>
            <a:r>
              <a:rPr lang="en-IN" sz="2000" dirty="0"/>
              <a:t> + </a:t>
            </a:r>
            <a:r>
              <a:rPr lang="en-IN" sz="2000" i="1" dirty="0"/>
              <a:t>b</a:t>
            </a:r>
            <a:r>
              <a:rPr lang="en-IN" sz="2000" baseline="30000" dirty="0"/>
              <a:t>2</a:t>
            </a:r>
            <a:r>
              <a:rPr lang="en-IN" sz="2000" dirty="0"/>
              <a:t> + </a:t>
            </a:r>
            <a:r>
              <a:rPr lang="en-IN" sz="2000" i="1" dirty="0"/>
              <a:t>h</a:t>
            </a:r>
            <a:r>
              <a:rPr lang="en-IN" sz="2000" baseline="30000" dirty="0"/>
              <a:t>2</a:t>
            </a:r>
            <a:r>
              <a:rPr lang="en-IN" sz="2000" dirty="0"/>
              <a:t> ) ^1/2  units</a:t>
            </a:r>
            <a:r>
              <a:rPr lang="en-IN" dirty="0"/>
              <a:t>.</a:t>
            </a:r>
          </a:p>
          <a:p>
            <a:endParaRPr lang="en-IN" dirty="0"/>
          </a:p>
          <a:p>
            <a:pPr>
              <a:buNone/>
            </a:pPr>
            <a:r>
              <a:rPr lang="en-IN" sz="3200" b="1" dirty="0">
                <a:solidFill>
                  <a:schemeClr val="tx2">
                    <a:lumMod val="50000"/>
                  </a:schemeClr>
                </a:solidFill>
                <a:latin typeface="Bodoni MT" pitchFamily="18" charset="0"/>
              </a:rPr>
              <a:t>CUBE</a:t>
            </a:r>
          </a:p>
          <a:p>
            <a:r>
              <a:rPr lang="en-IN" sz="2000" dirty="0"/>
              <a:t>Let each edge of a cube be of length a. Then,</a:t>
            </a:r>
          </a:p>
          <a:p>
            <a:pPr marL="342900" lvl="1" indent="-342900">
              <a:buChar char="•"/>
            </a:pPr>
            <a:r>
              <a:rPr lang="en-IN" sz="2000" dirty="0">
                <a:ea typeface="+mn-ea"/>
                <a:cs typeface="+mn-cs"/>
              </a:rPr>
              <a:t>Volume = a</a:t>
            </a:r>
            <a:r>
              <a:rPr lang="en-IN" sz="2000" baseline="30000" dirty="0">
                <a:ea typeface="+mn-ea"/>
                <a:cs typeface="+mn-cs"/>
              </a:rPr>
              <a:t>3</a:t>
            </a:r>
            <a:r>
              <a:rPr lang="en-IN" sz="2000" dirty="0">
                <a:ea typeface="+mn-ea"/>
                <a:cs typeface="+mn-cs"/>
              </a:rPr>
              <a:t> cubic units.</a:t>
            </a:r>
          </a:p>
          <a:p>
            <a:pPr marL="342900" lvl="1" indent="-342900">
              <a:buChar char="•"/>
            </a:pPr>
            <a:r>
              <a:rPr lang="en-IN" sz="2000" dirty="0">
                <a:ea typeface="+mn-ea"/>
                <a:cs typeface="+mn-cs"/>
              </a:rPr>
              <a:t>Surface area = 6a</a:t>
            </a:r>
            <a:r>
              <a:rPr lang="en-IN" sz="2000" baseline="30000" dirty="0">
                <a:ea typeface="+mn-ea"/>
                <a:cs typeface="+mn-cs"/>
              </a:rPr>
              <a:t>2 </a:t>
            </a:r>
            <a:r>
              <a:rPr lang="en-IN" sz="2000" dirty="0">
                <a:ea typeface="+mn-ea"/>
                <a:cs typeface="+mn-cs"/>
              </a:rPr>
              <a:t>sq. units.</a:t>
            </a:r>
          </a:p>
          <a:p>
            <a:pPr marL="342900" lvl="1" indent="-342900">
              <a:buChar char="•"/>
            </a:pPr>
            <a:r>
              <a:rPr lang="en-IN" sz="2000" dirty="0">
                <a:ea typeface="+mn-ea"/>
                <a:cs typeface="+mn-cs"/>
              </a:rPr>
              <a:t>Diagonal = </a:t>
            </a:r>
            <a:r>
              <a:rPr lang="en-IN" sz="2000" dirty="0" err="1">
                <a:ea typeface="+mn-ea"/>
                <a:cs typeface="+mn-cs"/>
              </a:rPr>
              <a:t>sqrt</a:t>
            </a:r>
            <a:r>
              <a:rPr lang="en-IN" sz="2000" dirty="0">
                <a:ea typeface="+mn-ea"/>
                <a:cs typeface="+mn-cs"/>
              </a:rPr>
              <a:t>  of 3 x a units.</a:t>
            </a:r>
          </a:p>
          <a:p>
            <a:pPr>
              <a:buNone/>
            </a:pPr>
            <a:br>
              <a:rPr lang="en-IN" dirty="0"/>
            </a:br>
            <a:endParaRPr lang="en-IN" dirty="0"/>
          </a:p>
        </p:txBody>
      </p:sp>
      <p:sp>
        <p:nvSpPr>
          <p:cNvPr id="5" name="Title 4"/>
          <p:cNvSpPr>
            <a:spLocks noGrp="1"/>
          </p:cNvSpPr>
          <p:nvPr>
            <p:ph type="title"/>
          </p:nvPr>
        </p:nvSpPr>
        <p:spPr>
          <a:xfrm>
            <a:off x="1116012" y="260350"/>
            <a:ext cx="8208515" cy="649288"/>
          </a:xfrm>
        </p:spPr>
        <p:txBody>
          <a:bodyPr/>
          <a:lstStyle/>
          <a:p>
            <a:r>
              <a:rPr lang="en-IN" dirty="0">
                <a:solidFill>
                  <a:schemeClr val="tx2">
                    <a:lumMod val="50000"/>
                  </a:schemeClr>
                </a:solidFill>
              </a:rPr>
              <a:t>VOLUME AND SURFACE AREA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IN" sz="3200" b="1" dirty="0">
                <a:solidFill>
                  <a:schemeClr val="tx2">
                    <a:lumMod val="50000"/>
                  </a:schemeClr>
                </a:solidFill>
                <a:latin typeface="Bodoni MT" pitchFamily="18" charset="0"/>
              </a:rPr>
              <a:t>CYLINDER</a:t>
            </a:r>
          </a:p>
          <a:p>
            <a:r>
              <a:rPr lang="en-IN" sz="2000" dirty="0"/>
              <a:t>Let radius of base = r and Height (or length) = h. Then,</a:t>
            </a:r>
          </a:p>
          <a:p>
            <a:r>
              <a:rPr lang="en-IN" sz="2000" dirty="0"/>
              <a:t>Volume = (</a:t>
            </a:r>
            <a:r>
              <a:rPr lang="el-GR" sz="2000" dirty="0"/>
              <a:t> </a:t>
            </a:r>
            <a:r>
              <a:rPr lang="el-GR" sz="2000" b="1" dirty="0"/>
              <a:t>π</a:t>
            </a:r>
            <a:r>
              <a:rPr lang="en-IN" sz="2000" dirty="0"/>
              <a:t>r</a:t>
            </a:r>
            <a:r>
              <a:rPr lang="en-IN" sz="2000" baseline="30000" dirty="0"/>
              <a:t>2</a:t>
            </a:r>
            <a:r>
              <a:rPr lang="en-IN" sz="2000" dirty="0"/>
              <a:t>h) cubic units.</a:t>
            </a:r>
          </a:p>
          <a:p>
            <a:r>
              <a:rPr lang="en-IN" sz="2000" dirty="0"/>
              <a:t>Curved surface area = (2</a:t>
            </a:r>
            <a:r>
              <a:rPr lang="el-GR" sz="2000" dirty="0"/>
              <a:t> </a:t>
            </a:r>
            <a:r>
              <a:rPr lang="el-GR" sz="2000" b="1" dirty="0"/>
              <a:t>π</a:t>
            </a:r>
            <a:r>
              <a:rPr lang="en-IN" sz="2000" dirty="0" err="1"/>
              <a:t>rh</a:t>
            </a:r>
            <a:r>
              <a:rPr lang="en-IN" sz="2000" dirty="0"/>
              <a:t>) sq. units.</a:t>
            </a:r>
          </a:p>
          <a:p>
            <a:r>
              <a:rPr lang="en-IN" sz="2000" dirty="0"/>
              <a:t>Total surface area = 2</a:t>
            </a:r>
            <a:r>
              <a:rPr lang="el-GR" sz="2000" dirty="0"/>
              <a:t> </a:t>
            </a:r>
            <a:r>
              <a:rPr lang="el-GR" sz="2000" b="1" dirty="0"/>
              <a:t>π</a:t>
            </a:r>
            <a:r>
              <a:rPr lang="en-IN" sz="2000" dirty="0"/>
              <a:t>r(h + r) sq. units.</a:t>
            </a:r>
          </a:p>
          <a:p>
            <a:endParaRPr lang="en-IN" dirty="0"/>
          </a:p>
          <a:p>
            <a:pPr>
              <a:buNone/>
            </a:pPr>
            <a:r>
              <a:rPr lang="en-IN" sz="3200" b="1" dirty="0">
                <a:solidFill>
                  <a:schemeClr val="tx2">
                    <a:lumMod val="50000"/>
                  </a:schemeClr>
                </a:solidFill>
                <a:latin typeface="Bodoni MT" pitchFamily="18" charset="0"/>
              </a:rPr>
              <a:t>CONE</a:t>
            </a:r>
          </a:p>
          <a:p>
            <a:r>
              <a:rPr lang="en-IN" sz="2000" dirty="0"/>
              <a:t>Let radius of base = r and Height = h. Then,</a:t>
            </a:r>
          </a:p>
          <a:p>
            <a:r>
              <a:rPr lang="en-IN" sz="2000" dirty="0"/>
              <a:t>Slant height, l</a:t>
            </a:r>
            <a:r>
              <a:rPr lang="en-IN" sz="2000" baseline="30000" dirty="0"/>
              <a:t>2</a:t>
            </a:r>
            <a:r>
              <a:rPr lang="en-IN" sz="2000" dirty="0"/>
              <a:t> = h</a:t>
            </a:r>
            <a:r>
              <a:rPr lang="en-IN" sz="2000" baseline="30000" dirty="0"/>
              <a:t>2</a:t>
            </a:r>
            <a:r>
              <a:rPr lang="en-IN" sz="2000" dirty="0"/>
              <a:t> + r</a:t>
            </a:r>
            <a:r>
              <a:rPr lang="en-IN" sz="2000" baseline="30000" dirty="0"/>
              <a:t>2</a:t>
            </a:r>
            <a:r>
              <a:rPr lang="en-IN" sz="2000" dirty="0"/>
              <a:t> units.</a:t>
            </a:r>
          </a:p>
          <a:p>
            <a:r>
              <a:rPr lang="en-IN" sz="2000" dirty="0"/>
              <a:t>Volume = 1/3( </a:t>
            </a:r>
            <a:r>
              <a:rPr lang="el-GR" sz="2000" b="1" dirty="0"/>
              <a:t> π </a:t>
            </a:r>
            <a:r>
              <a:rPr lang="en-IN" sz="2000" dirty="0"/>
              <a:t>r</a:t>
            </a:r>
            <a:r>
              <a:rPr lang="en-IN" sz="2000" baseline="30000" dirty="0"/>
              <a:t>2</a:t>
            </a:r>
            <a:r>
              <a:rPr lang="en-IN" sz="2000" dirty="0"/>
              <a:t>h) cubic units.</a:t>
            </a:r>
          </a:p>
          <a:p>
            <a:r>
              <a:rPr lang="en-IN" sz="2000" dirty="0"/>
              <a:t>Curved surface area = (</a:t>
            </a:r>
            <a:r>
              <a:rPr lang="el-GR" sz="2000" b="1" dirty="0"/>
              <a:t>π </a:t>
            </a:r>
            <a:r>
              <a:rPr lang="en-IN" sz="2000" dirty="0" err="1"/>
              <a:t>rl</a:t>
            </a:r>
            <a:r>
              <a:rPr lang="en-IN" sz="2000" dirty="0"/>
              <a:t>) sq. units.</a:t>
            </a:r>
          </a:p>
          <a:p>
            <a:r>
              <a:rPr lang="en-IN" sz="2000" dirty="0"/>
              <a:t>Total surface area = (</a:t>
            </a:r>
            <a:r>
              <a:rPr lang="el-GR" sz="2000" b="1" dirty="0"/>
              <a:t>π </a:t>
            </a:r>
            <a:r>
              <a:rPr lang="en-IN" sz="2000" dirty="0" err="1"/>
              <a:t>rl</a:t>
            </a:r>
            <a:r>
              <a:rPr lang="en-IN" sz="2000" dirty="0"/>
              <a:t> + </a:t>
            </a:r>
            <a:r>
              <a:rPr lang="el-GR" sz="2000" b="1" dirty="0"/>
              <a:t> π </a:t>
            </a:r>
            <a:r>
              <a:rPr lang="en-IN" sz="2000" dirty="0"/>
              <a:t>r</a:t>
            </a:r>
            <a:r>
              <a:rPr lang="en-IN" sz="2000" baseline="30000" dirty="0"/>
              <a:t>2</a:t>
            </a:r>
            <a:r>
              <a:rPr lang="en-IN" sz="2000" dirty="0"/>
              <a:t>) sq. units.</a:t>
            </a:r>
          </a:p>
          <a:p>
            <a:pPr marL="342900" lvl="1" indent="-342900">
              <a:buChar char="•"/>
            </a:pPr>
            <a:endParaRPr lang="en-IN" sz="2000" dirty="0">
              <a:ea typeface="+mn-ea"/>
              <a:cs typeface="+mn-cs"/>
            </a:endParaRPr>
          </a:p>
          <a:p>
            <a:br>
              <a:rPr lang="en-IN" dirty="0"/>
            </a:br>
            <a:endParaRPr lang="en-IN" dirty="0"/>
          </a:p>
        </p:txBody>
      </p:sp>
      <p:sp>
        <p:nvSpPr>
          <p:cNvPr id="7" name="Title 4"/>
          <p:cNvSpPr txBox="1">
            <a:spLocks/>
          </p:cNvSpPr>
          <p:nvPr/>
        </p:nvSpPr>
        <p:spPr bwMode="auto">
          <a:xfrm>
            <a:off x="1116012" y="260350"/>
            <a:ext cx="8208515"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tx2">
                    <a:lumMod val="50000"/>
                  </a:schemeClr>
                </a:solidFill>
                <a:effectLst/>
                <a:uLnTx/>
                <a:uFillTx/>
                <a:latin typeface="+mj-lt"/>
                <a:ea typeface="+mj-ea"/>
                <a:cs typeface="+mj-cs"/>
              </a:rPr>
              <a:t>VOLUME AND SURFACE AREA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IN" sz="3200" b="1" dirty="0">
                <a:solidFill>
                  <a:schemeClr val="tx2">
                    <a:lumMod val="50000"/>
                  </a:schemeClr>
                </a:solidFill>
                <a:latin typeface="Bodoni MT" pitchFamily="18" charset="0"/>
              </a:rPr>
              <a:t>SPHERE</a:t>
            </a:r>
          </a:p>
          <a:p>
            <a:r>
              <a:rPr lang="en-IN" sz="2000" dirty="0"/>
              <a:t>Let the radius of the sphere be r. Then,</a:t>
            </a:r>
          </a:p>
          <a:p>
            <a:pPr marL="342900" lvl="1" indent="-342900">
              <a:buChar char="•"/>
            </a:pPr>
            <a:r>
              <a:rPr lang="en-IN" sz="2000" dirty="0">
                <a:ea typeface="+mn-ea"/>
                <a:cs typeface="+mn-cs"/>
              </a:rPr>
              <a:t>Volume = 4/3(</a:t>
            </a:r>
            <a:r>
              <a:rPr lang="el-GR" sz="2000" dirty="0"/>
              <a:t>π </a:t>
            </a:r>
            <a:r>
              <a:rPr lang="en-IN" sz="2000" dirty="0">
                <a:ea typeface="+mn-ea"/>
                <a:cs typeface="+mn-cs"/>
              </a:rPr>
              <a:t>r</a:t>
            </a:r>
            <a:r>
              <a:rPr lang="en-IN" sz="2000" baseline="30000" dirty="0">
                <a:ea typeface="+mn-ea"/>
                <a:cs typeface="+mn-cs"/>
              </a:rPr>
              <a:t>3</a:t>
            </a:r>
            <a:r>
              <a:rPr lang="en-IN" sz="2000" dirty="0">
                <a:ea typeface="+mn-ea"/>
                <a:cs typeface="+mn-cs"/>
              </a:rPr>
              <a:t> )cubic units.</a:t>
            </a:r>
          </a:p>
          <a:p>
            <a:pPr marL="342900" lvl="1" indent="-342900">
              <a:buChar char="•"/>
            </a:pPr>
            <a:r>
              <a:rPr lang="en-IN" sz="2000" dirty="0">
                <a:ea typeface="+mn-ea"/>
                <a:cs typeface="+mn-cs"/>
              </a:rPr>
              <a:t>Surface area = (4</a:t>
            </a:r>
            <a:r>
              <a:rPr lang="el-GR" sz="2000" dirty="0"/>
              <a:t> π </a:t>
            </a:r>
            <a:r>
              <a:rPr lang="en-IN" sz="2000" dirty="0">
                <a:ea typeface="+mn-ea"/>
                <a:cs typeface="+mn-cs"/>
              </a:rPr>
              <a:t>r</a:t>
            </a:r>
            <a:r>
              <a:rPr lang="en-IN" sz="2000" baseline="30000" dirty="0">
                <a:ea typeface="+mn-ea"/>
                <a:cs typeface="+mn-cs"/>
              </a:rPr>
              <a:t>2</a:t>
            </a:r>
            <a:r>
              <a:rPr lang="en-IN" sz="2000" dirty="0">
                <a:ea typeface="+mn-ea"/>
                <a:cs typeface="+mn-cs"/>
              </a:rPr>
              <a:t>) sq. units.</a:t>
            </a:r>
          </a:p>
          <a:p>
            <a:pPr>
              <a:buNone/>
            </a:pPr>
            <a:endParaRPr lang="en-IN" sz="3200" b="1" dirty="0">
              <a:solidFill>
                <a:schemeClr val="tx2">
                  <a:lumMod val="50000"/>
                </a:schemeClr>
              </a:solidFill>
              <a:latin typeface="Bodoni MT" pitchFamily="18" charset="0"/>
            </a:endParaRPr>
          </a:p>
          <a:p>
            <a:pPr>
              <a:buNone/>
            </a:pPr>
            <a:r>
              <a:rPr lang="en-IN" sz="3200" b="1" dirty="0">
                <a:solidFill>
                  <a:schemeClr val="tx2">
                    <a:lumMod val="50000"/>
                  </a:schemeClr>
                </a:solidFill>
                <a:latin typeface="Bodoni MT" pitchFamily="18" charset="0"/>
              </a:rPr>
              <a:t>HEMISPHERE</a:t>
            </a:r>
          </a:p>
          <a:p>
            <a:r>
              <a:rPr lang="en-IN" sz="2000" dirty="0"/>
              <a:t>Let the radius of a hemisphere be r. Then,</a:t>
            </a:r>
          </a:p>
          <a:p>
            <a:r>
              <a:rPr lang="en-IN" sz="2000" dirty="0"/>
              <a:t>Volume = 2/3(</a:t>
            </a:r>
            <a:r>
              <a:rPr lang="el-GR" sz="2000" dirty="0"/>
              <a:t>π </a:t>
            </a:r>
            <a:r>
              <a:rPr lang="en-IN" sz="2000" dirty="0"/>
              <a:t>r</a:t>
            </a:r>
            <a:r>
              <a:rPr lang="en-IN" sz="2000" baseline="30000" dirty="0"/>
              <a:t>3</a:t>
            </a:r>
            <a:r>
              <a:rPr lang="en-IN" sz="2000" dirty="0"/>
              <a:t> )cubic units.</a:t>
            </a:r>
          </a:p>
          <a:p>
            <a:r>
              <a:rPr lang="en-IN" sz="2000" dirty="0"/>
              <a:t>Curved surface area = (2</a:t>
            </a:r>
            <a:r>
              <a:rPr lang="el-GR" sz="2000" dirty="0"/>
              <a:t> π </a:t>
            </a:r>
            <a:r>
              <a:rPr lang="en-IN" sz="2000" dirty="0"/>
              <a:t>r</a:t>
            </a:r>
            <a:r>
              <a:rPr lang="en-IN" sz="2000" baseline="30000" dirty="0"/>
              <a:t>2</a:t>
            </a:r>
            <a:r>
              <a:rPr lang="en-IN" sz="2000" dirty="0"/>
              <a:t>) sq. units.</a:t>
            </a:r>
          </a:p>
          <a:p>
            <a:r>
              <a:rPr lang="en-IN" sz="2000" dirty="0"/>
              <a:t>Total surface area = (3</a:t>
            </a:r>
            <a:r>
              <a:rPr lang="el-GR" sz="2000" dirty="0"/>
              <a:t> π </a:t>
            </a:r>
            <a:r>
              <a:rPr lang="en-IN" sz="2000" dirty="0"/>
              <a:t>r</a:t>
            </a:r>
            <a:r>
              <a:rPr lang="en-IN" sz="2000" baseline="30000" dirty="0"/>
              <a:t>2</a:t>
            </a:r>
            <a:r>
              <a:rPr lang="en-IN" sz="2000" dirty="0"/>
              <a:t>) sq. units.</a:t>
            </a:r>
          </a:p>
          <a:p>
            <a:endParaRPr lang="en-IN" sz="2000" dirty="0"/>
          </a:p>
          <a:p>
            <a:r>
              <a:rPr lang="en-IN" sz="2000" dirty="0"/>
              <a:t>Note: 1 litre = 1000 cm3.</a:t>
            </a:r>
          </a:p>
          <a:p>
            <a:pPr>
              <a:buNone/>
            </a:pPr>
            <a:endParaRPr lang="en-IN" dirty="0"/>
          </a:p>
        </p:txBody>
      </p:sp>
      <p:sp>
        <p:nvSpPr>
          <p:cNvPr id="7" name="Title 4"/>
          <p:cNvSpPr txBox="1">
            <a:spLocks/>
          </p:cNvSpPr>
          <p:nvPr/>
        </p:nvSpPr>
        <p:spPr bwMode="auto">
          <a:xfrm>
            <a:off x="1116012" y="260350"/>
            <a:ext cx="8208515"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tx2">
                    <a:lumMod val="50000"/>
                  </a:schemeClr>
                </a:solidFill>
                <a:effectLst/>
                <a:uLnTx/>
                <a:uFillTx/>
                <a:latin typeface="+mj-lt"/>
                <a:ea typeface="+mj-ea"/>
                <a:cs typeface="+mj-cs"/>
              </a:rPr>
              <a:t>VOLUME AND SURFACE AREA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764704"/>
            <a:ext cx="7643812" cy="4824413"/>
          </a:xfrm>
        </p:spPr>
        <p:txBody>
          <a:bodyPr/>
          <a:lstStyle/>
          <a:p>
            <a:pPr>
              <a:buNone/>
            </a:pPr>
            <a:endParaRPr lang="en-IN" sz="1600" dirty="0"/>
          </a:p>
          <a:p>
            <a:pPr>
              <a:buNone/>
            </a:pPr>
            <a:endParaRPr lang="en-IN" sz="1600" dirty="0"/>
          </a:p>
          <a:p>
            <a:pPr>
              <a:buNone/>
            </a:pPr>
            <a:endParaRPr lang="en-IN" sz="1600" dirty="0"/>
          </a:p>
        </p:txBody>
      </p:sp>
      <p:pic>
        <p:nvPicPr>
          <p:cNvPr id="39937" name="Picture 1" descr="https://www.indiabix.com/_files/images/aptitude/1-sym-pi.gif"/>
          <p:cNvPicPr>
            <a:picLocks noChangeAspect="1" noChangeArrowheads="1"/>
          </p:cNvPicPr>
          <p:nvPr/>
        </p:nvPicPr>
        <p:blipFill>
          <a:blip r:embed="rId2" cstate="print"/>
          <a:srcRect/>
          <a:stretch>
            <a:fillRect/>
          </a:stretch>
        </p:blipFill>
        <p:spPr bwMode="auto">
          <a:xfrm>
            <a:off x="0" y="0"/>
            <a:ext cx="85725" cy="114300"/>
          </a:xfrm>
          <a:prstGeom prst="rect">
            <a:avLst/>
          </a:prstGeom>
          <a:noFill/>
        </p:spPr>
      </p:pic>
      <p:pic>
        <p:nvPicPr>
          <p:cNvPr id="39938" name="Picture 2" descr="https://www.indiabix.com/_files/images/aptitude/1-sym-pi.gif"/>
          <p:cNvPicPr>
            <a:picLocks noChangeAspect="1" noChangeArrowheads="1"/>
          </p:cNvPicPr>
          <p:nvPr/>
        </p:nvPicPr>
        <p:blipFill>
          <a:blip r:embed="rId2" cstate="print"/>
          <a:srcRect/>
          <a:stretch>
            <a:fillRect/>
          </a:stretch>
        </p:blipFill>
        <p:spPr bwMode="auto">
          <a:xfrm>
            <a:off x="0" y="0"/>
            <a:ext cx="85725" cy="114300"/>
          </a:xfrm>
          <a:prstGeom prst="rect">
            <a:avLst/>
          </a:prstGeom>
          <a:noFill/>
        </p:spPr>
      </p:pic>
      <p:pic>
        <p:nvPicPr>
          <p:cNvPr id="39939" name="Picture 3" descr="https://www.indiabix.com/_files/images/aptitude/1-sym-pi.gif"/>
          <p:cNvPicPr>
            <a:picLocks noChangeAspect="1" noChangeArrowheads="1"/>
          </p:cNvPicPr>
          <p:nvPr/>
        </p:nvPicPr>
        <p:blipFill>
          <a:blip r:embed="rId2" cstate="print"/>
          <a:srcRect/>
          <a:stretch>
            <a:fillRect/>
          </a:stretch>
        </p:blipFill>
        <p:spPr bwMode="auto">
          <a:xfrm>
            <a:off x="0" y="0"/>
            <a:ext cx="85725" cy="114300"/>
          </a:xfrm>
          <a:prstGeom prst="rect">
            <a:avLst/>
          </a:prstGeom>
          <a:noFill/>
        </p:spPr>
      </p:pic>
      <p:pic>
        <p:nvPicPr>
          <p:cNvPr id="39940" name="Picture 4" descr="https://www.indiabix.com/_files/images/aptitude/1-sym-pi.gif"/>
          <p:cNvPicPr>
            <a:picLocks noChangeAspect="1" noChangeArrowheads="1"/>
          </p:cNvPicPr>
          <p:nvPr/>
        </p:nvPicPr>
        <p:blipFill>
          <a:blip r:embed="rId2" cstate="print"/>
          <a:srcRect/>
          <a:stretch>
            <a:fillRect/>
          </a:stretch>
        </p:blipFill>
        <p:spPr bwMode="auto">
          <a:xfrm>
            <a:off x="0" y="0"/>
            <a:ext cx="85725" cy="114300"/>
          </a:xfrm>
          <a:prstGeom prst="rect">
            <a:avLst/>
          </a:prstGeom>
          <a:noFill/>
        </p:spPr>
      </p:pic>
      <p:sp>
        <p:nvSpPr>
          <p:cNvPr id="8" name="TextBox 7"/>
          <p:cNvSpPr txBox="1"/>
          <p:nvPr/>
        </p:nvSpPr>
        <p:spPr>
          <a:xfrm>
            <a:off x="1331640" y="1181065"/>
            <a:ext cx="7416824" cy="5632311"/>
          </a:xfrm>
          <a:prstGeom prst="rect">
            <a:avLst/>
          </a:prstGeom>
          <a:noFill/>
        </p:spPr>
        <p:txBody>
          <a:bodyPr wrap="square" rtlCol="0">
            <a:spAutoFit/>
          </a:bodyPr>
          <a:lstStyle/>
          <a:p>
            <a:r>
              <a:rPr lang="en-IN" sz="2000" dirty="0"/>
              <a:t>1. A right triangle with sides 3 cm, 4 cm and 5 cm is rotated the side of 3 cm to form a cone. The volume of the cone so formed is:</a:t>
            </a:r>
          </a:p>
          <a:p>
            <a:endParaRPr lang="en-IN" sz="2000" b="1" dirty="0"/>
          </a:p>
          <a:p>
            <a:r>
              <a:rPr lang="en-IN" sz="2000" b="1" dirty="0"/>
              <a:t>A.</a:t>
            </a:r>
            <a:r>
              <a:rPr lang="en-IN" sz="2000" dirty="0"/>
              <a:t>12</a:t>
            </a:r>
            <a:r>
              <a:rPr lang="el-GR" sz="2000" dirty="0"/>
              <a:t> π </a:t>
            </a:r>
            <a:r>
              <a:rPr lang="en-IN" sz="2000" dirty="0"/>
              <a:t> cm</a:t>
            </a:r>
            <a:r>
              <a:rPr lang="en-IN" sz="2000" baseline="30000" dirty="0"/>
              <a:t>3</a:t>
            </a:r>
          </a:p>
          <a:p>
            <a:r>
              <a:rPr lang="en-IN" sz="2000" b="1" dirty="0"/>
              <a:t>B.</a:t>
            </a:r>
            <a:r>
              <a:rPr lang="en-IN" sz="2000" dirty="0"/>
              <a:t>15</a:t>
            </a:r>
            <a:r>
              <a:rPr lang="el-GR" sz="2000" dirty="0"/>
              <a:t> π </a:t>
            </a:r>
            <a:r>
              <a:rPr lang="en-IN" sz="2000" dirty="0"/>
              <a:t> cm</a:t>
            </a:r>
            <a:r>
              <a:rPr lang="en-IN" sz="2000" baseline="30000" dirty="0"/>
              <a:t>3</a:t>
            </a:r>
          </a:p>
          <a:p>
            <a:r>
              <a:rPr lang="en-IN" sz="2000" b="1" dirty="0"/>
              <a:t>C.</a:t>
            </a:r>
            <a:r>
              <a:rPr lang="en-IN" sz="2000" dirty="0"/>
              <a:t>16 </a:t>
            </a:r>
            <a:r>
              <a:rPr lang="el-GR" sz="2000" dirty="0"/>
              <a:t>π </a:t>
            </a:r>
            <a:r>
              <a:rPr lang="en-IN" sz="2000" dirty="0"/>
              <a:t>cm</a:t>
            </a:r>
            <a:r>
              <a:rPr lang="en-IN" sz="2000" baseline="30000" dirty="0"/>
              <a:t>3</a:t>
            </a:r>
          </a:p>
          <a:p>
            <a:r>
              <a:rPr lang="en-IN" sz="2000" b="1" dirty="0"/>
              <a:t>D.</a:t>
            </a:r>
            <a:r>
              <a:rPr lang="en-IN" sz="2000" dirty="0"/>
              <a:t>20</a:t>
            </a:r>
            <a:r>
              <a:rPr lang="el-GR" sz="2000" dirty="0"/>
              <a:t> π </a:t>
            </a:r>
            <a:r>
              <a:rPr lang="en-IN" sz="2000" dirty="0"/>
              <a:t> cm</a:t>
            </a:r>
            <a:r>
              <a:rPr lang="en-IN" sz="2000" baseline="30000" dirty="0"/>
              <a:t>3</a:t>
            </a:r>
          </a:p>
          <a:p>
            <a:endParaRPr lang="en-IN" sz="2000" baseline="30000" dirty="0"/>
          </a:p>
          <a:p>
            <a:endParaRPr lang="en-IN" sz="2000" baseline="30000" dirty="0"/>
          </a:p>
          <a:p>
            <a:endParaRPr lang="en-IN" sz="2000" baseline="30000" dirty="0"/>
          </a:p>
          <a:p>
            <a:pPr>
              <a:buNone/>
            </a:pPr>
            <a:r>
              <a:rPr lang="en-IN" sz="2000" dirty="0"/>
              <a:t>2. In a shower, 5 cm of rain falls. The volume of water</a:t>
            </a:r>
          </a:p>
          <a:p>
            <a:pPr>
              <a:buNone/>
            </a:pPr>
            <a:r>
              <a:rPr lang="en-IN" sz="2000" dirty="0"/>
              <a:t>that falls on 1.5 hectares of ground is:</a:t>
            </a:r>
          </a:p>
          <a:p>
            <a:pPr>
              <a:buNone/>
            </a:pPr>
            <a:endParaRPr lang="en-IN" sz="2000" b="1" dirty="0"/>
          </a:p>
          <a:p>
            <a:pPr>
              <a:buNone/>
            </a:pPr>
            <a:r>
              <a:rPr lang="en-IN" sz="2000" b="1" dirty="0"/>
              <a:t>A.</a:t>
            </a:r>
            <a:r>
              <a:rPr lang="en-IN" sz="2000" dirty="0"/>
              <a:t>75 cu. m</a:t>
            </a:r>
          </a:p>
          <a:p>
            <a:pPr>
              <a:buNone/>
            </a:pPr>
            <a:r>
              <a:rPr lang="en-IN" sz="2000" b="1" dirty="0"/>
              <a:t>B.</a:t>
            </a:r>
            <a:r>
              <a:rPr lang="en-IN" sz="2000" dirty="0"/>
              <a:t>750 cu. m</a:t>
            </a:r>
          </a:p>
          <a:p>
            <a:pPr>
              <a:buNone/>
            </a:pPr>
            <a:r>
              <a:rPr lang="en-IN" sz="2000" b="1" dirty="0"/>
              <a:t>C.</a:t>
            </a:r>
            <a:r>
              <a:rPr lang="en-IN" sz="2000" dirty="0"/>
              <a:t>7500 cu. m</a:t>
            </a:r>
          </a:p>
          <a:p>
            <a:pPr>
              <a:buNone/>
            </a:pPr>
            <a:r>
              <a:rPr lang="en-IN" sz="2000" b="1" dirty="0"/>
              <a:t>D.</a:t>
            </a:r>
            <a:r>
              <a:rPr lang="en-IN" sz="2000" dirty="0"/>
              <a:t>75000 cu. m</a:t>
            </a:r>
          </a:p>
          <a:p>
            <a:endParaRPr lang="en-IN" sz="2000" dirty="0"/>
          </a:p>
        </p:txBody>
      </p:sp>
      <p:sp>
        <p:nvSpPr>
          <p:cNvPr id="9" name="Title 4"/>
          <p:cNvSpPr txBox="1">
            <a:spLocks/>
          </p:cNvSpPr>
          <p:nvPr/>
        </p:nvSpPr>
        <p:spPr bwMode="auto">
          <a:xfrm>
            <a:off x="1116012" y="260350"/>
            <a:ext cx="8208515"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tx2">
                    <a:lumMod val="50000"/>
                  </a:schemeClr>
                </a:solidFill>
                <a:effectLst/>
                <a:uLnTx/>
                <a:uFillTx/>
                <a:latin typeface="+mj-lt"/>
                <a:ea typeface="+mj-ea"/>
                <a:cs typeface="+mj-cs"/>
              </a:rPr>
              <a:t>VOLUME AND SURFACE AREA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012" y="1196752"/>
            <a:ext cx="8027987" cy="5445125"/>
          </a:xfrm>
        </p:spPr>
        <p:txBody>
          <a:bodyPr/>
          <a:lstStyle/>
          <a:p>
            <a:pPr>
              <a:buNone/>
            </a:pPr>
            <a:r>
              <a:rPr lang="en-IN" sz="2000" dirty="0"/>
              <a:t>3. A hall is 15 m long and 12 m broad. If the sum of the areas of the</a:t>
            </a:r>
          </a:p>
          <a:p>
            <a:pPr>
              <a:buNone/>
            </a:pPr>
            <a:r>
              <a:rPr lang="en-IN" sz="2000" dirty="0"/>
              <a:t>floor and the ceiling is equal to the sum of the areas of four walls, the</a:t>
            </a:r>
          </a:p>
          <a:p>
            <a:pPr>
              <a:buNone/>
            </a:pPr>
            <a:r>
              <a:rPr lang="en-IN" sz="2000" dirty="0"/>
              <a:t>volume of the hall is:</a:t>
            </a:r>
          </a:p>
          <a:p>
            <a:pPr>
              <a:buNone/>
            </a:pPr>
            <a:r>
              <a:rPr lang="en-IN" sz="2000" b="1" dirty="0"/>
              <a:t>A.</a:t>
            </a:r>
            <a:r>
              <a:rPr lang="en-IN" sz="2000" dirty="0"/>
              <a:t>720		</a:t>
            </a:r>
          </a:p>
          <a:p>
            <a:pPr>
              <a:buNone/>
            </a:pPr>
            <a:r>
              <a:rPr lang="en-IN" sz="2000" b="1" dirty="0"/>
              <a:t>B.</a:t>
            </a:r>
            <a:r>
              <a:rPr lang="en-IN" sz="2000" dirty="0"/>
              <a:t>900		</a:t>
            </a:r>
          </a:p>
          <a:p>
            <a:pPr>
              <a:buNone/>
            </a:pPr>
            <a:r>
              <a:rPr lang="en-IN" sz="2000" b="1" dirty="0"/>
              <a:t>C.</a:t>
            </a:r>
            <a:r>
              <a:rPr lang="en-IN" sz="2000" dirty="0"/>
              <a:t>1200		</a:t>
            </a:r>
          </a:p>
          <a:p>
            <a:pPr>
              <a:buNone/>
            </a:pPr>
            <a:r>
              <a:rPr lang="en-IN" sz="2000" b="1" dirty="0"/>
              <a:t>D.</a:t>
            </a:r>
            <a:r>
              <a:rPr lang="en-IN" sz="2000" dirty="0"/>
              <a:t>1800</a:t>
            </a:r>
          </a:p>
          <a:p>
            <a:pPr>
              <a:buNone/>
            </a:pPr>
            <a:endParaRPr lang="en-IN" sz="2000" dirty="0"/>
          </a:p>
          <a:p>
            <a:pPr>
              <a:buNone/>
            </a:pPr>
            <a:r>
              <a:rPr lang="en-IN" sz="2000" dirty="0"/>
              <a:t>4. 66 cubic centimetres of silver is drawn into a wire 1 mm in </a:t>
            </a:r>
          </a:p>
          <a:p>
            <a:pPr>
              <a:buNone/>
            </a:pPr>
            <a:r>
              <a:rPr lang="en-IN" sz="2000" dirty="0"/>
              <a:t>diameter. The length of the wire in metres will be:</a:t>
            </a:r>
          </a:p>
          <a:p>
            <a:pPr>
              <a:buNone/>
            </a:pPr>
            <a:r>
              <a:rPr lang="en-IN" sz="2000" b="1" dirty="0"/>
              <a:t>A</a:t>
            </a:r>
            <a:r>
              <a:rPr lang="en-IN" sz="2000" dirty="0"/>
              <a:t>.84</a:t>
            </a:r>
          </a:p>
          <a:p>
            <a:pPr>
              <a:buNone/>
            </a:pPr>
            <a:r>
              <a:rPr lang="en-IN" sz="2000" b="1" dirty="0"/>
              <a:t>B</a:t>
            </a:r>
            <a:r>
              <a:rPr lang="en-IN" sz="2000" dirty="0"/>
              <a:t>.90</a:t>
            </a:r>
          </a:p>
          <a:p>
            <a:pPr>
              <a:buNone/>
            </a:pPr>
            <a:r>
              <a:rPr lang="en-IN" sz="2000" b="1" dirty="0"/>
              <a:t>C</a:t>
            </a:r>
            <a:r>
              <a:rPr lang="en-IN" sz="2000" dirty="0"/>
              <a:t>.168</a:t>
            </a:r>
          </a:p>
          <a:p>
            <a:pPr>
              <a:buNone/>
            </a:pPr>
            <a:r>
              <a:rPr lang="en-IN" sz="2000" b="1" dirty="0"/>
              <a:t>D</a:t>
            </a:r>
            <a:r>
              <a:rPr lang="en-IN" sz="2000" dirty="0"/>
              <a:t>.336</a:t>
            </a:r>
          </a:p>
        </p:txBody>
      </p:sp>
      <p:sp>
        <p:nvSpPr>
          <p:cNvPr id="5" name="Title 4"/>
          <p:cNvSpPr txBox="1">
            <a:spLocks/>
          </p:cNvSpPr>
          <p:nvPr/>
        </p:nvSpPr>
        <p:spPr bwMode="auto">
          <a:xfrm>
            <a:off x="1116012" y="260350"/>
            <a:ext cx="8208515" cy="6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tx2">
                    <a:lumMod val="50000"/>
                  </a:schemeClr>
                </a:solidFill>
                <a:effectLst/>
                <a:uLnTx/>
                <a:uFillTx/>
                <a:latin typeface="+mj-lt"/>
                <a:ea typeface="+mj-ea"/>
                <a:cs typeface="+mj-cs"/>
              </a:rPr>
              <a:t>VOLUME AND SURFACE AREA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012" y="260648"/>
            <a:ext cx="9072611" cy="649288"/>
          </a:xfrm>
        </p:spPr>
        <p:txBody>
          <a:bodyPr/>
          <a:lstStyle/>
          <a:p>
            <a:pPr lvl="0"/>
            <a:r>
              <a:rPr lang="en-IN" dirty="0">
                <a:solidFill>
                  <a:schemeClr val="tx2">
                    <a:lumMod val="50000"/>
                  </a:schemeClr>
                </a:solidFill>
              </a:rPr>
              <a:t>VOLUME AND SURFACE AREA</a:t>
            </a:r>
            <a:br>
              <a:rPr lang="en-IN" dirty="0">
                <a:solidFill>
                  <a:schemeClr val="tx2">
                    <a:lumMod val="50000"/>
                  </a:schemeClr>
                </a:solidFill>
              </a:rPr>
            </a:br>
            <a:endParaRPr lang="en-IN" dirty="0"/>
          </a:p>
        </p:txBody>
      </p:sp>
      <p:sp>
        <p:nvSpPr>
          <p:cNvPr id="3" name="Content Placeholder 2"/>
          <p:cNvSpPr>
            <a:spLocks noGrp="1"/>
          </p:cNvSpPr>
          <p:nvPr>
            <p:ph idx="1"/>
          </p:nvPr>
        </p:nvSpPr>
        <p:spPr>
          <a:xfrm>
            <a:off x="1260028" y="692696"/>
            <a:ext cx="7848476" cy="5184477"/>
          </a:xfrm>
        </p:spPr>
        <p:txBody>
          <a:bodyPr/>
          <a:lstStyle/>
          <a:p>
            <a:pPr>
              <a:buNone/>
            </a:pPr>
            <a:r>
              <a:rPr lang="en-IN" sz="2000" dirty="0"/>
              <a:t>5. A hollow iron pipe is 21 cm long and its external diameter is 8 cm.</a:t>
            </a:r>
          </a:p>
          <a:p>
            <a:pPr>
              <a:buNone/>
            </a:pPr>
            <a:r>
              <a:rPr lang="en-IN" sz="2000" dirty="0"/>
              <a:t>If the thickness of the pipe is 1 cm and iron weighs 8 g/cm</a:t>
            </a:r>
            <a:r>
              <a:rPr lang="en-IN" sz="2000" baseline="30000" dirty="0"/>
              <a:t>3</a:t>
            </a:r>
            <a:r>
              <a:rPr lang="en-IN" sz="2000" dirty="0"/>
              <a:t>, then the</a:t>
            </a:r>
          </a:p>
          <a:p>
            <a:pPr>
              <a:buNone/>
            </a:pPr>
            <a:r>
              <a:rPr lang="en-IN" sz="2000" dirty="0"/>
              <a:t>weight of the pipe is:</a:t>
            </a:r>
          </a:p>
          <a:p>
            <a:pPr>
              <a:buNone/>
            </a:pPr>
            <a:r>
              <a:rPr lang="en-IN" sz="2000" b="1" dirty="0"/>
              <a:t>A.</a:t>
            </a:r>
            <a:r>
              <a:rPr lang="en-IN" sz="2000" dirty="0"/>
              <a:t>3.6 kg</a:t>
            </a:r>
          </a:p>
          <a:p>
            <a:pPr>
              <a:buNone/>
            </a:pPr>
            <a:r>
              <a:rPr lang="en-IN" sz="2000" b="1" dirty="0"/>
              <a:t>B.</a:t>
            </a:r>
            <a:r>
              <a:rPr lang="en-IN" sz="2000" dirty="0"/>
              <a:t>3.696 kg</a:t>
            </a:r>
          </a:p>
          <a:p>
            <a:pPr>
              <a:buNone/>
            </a:pPr>
            <a:r>
              <a:rPr lang="en-IN" sz="2000" b="1" dirty="0"/>
              <a:t>C.</a:t>
            </a:r>
            <a:r>
              <a:rPr lang="en-IN" sz="2000" dirty="0"/>
              <a:t>36 kg</a:t>
            </a:r>
          </a:p>
          <a:p>
            <a:pPr>
              <a:buNone/>
            </a:pPr>
            <a:r>
              <a:rPr lang="en-IN" sz="2000" b="1" dirty="0"/>
              <a:t>D.</a:t>
            </a:r>
            <a:r>
              <a:rPr lang="en-IN" sz="2000" dirty="0"/>
              <a:t>36.9 kg</a:t>
            </a:r>
          </a:p>
          <a:p>
            <a:pPr>
              <a:buNone/>
            </a:pPr>
            <a:endParaRPr lang="en-IN" sz="2000" dirty="0"/>
          </a:p>
          <a:p>
            <a:pPr>
              <a:buNone/>
            </a:pPr>
            <a:r>
              <a:rPr lang="en-IN" sz="2000" dirty="0"/>
              <a:t>6. A metallic sheet is of rectangular shape with dimensions 48 m x </a:t>
            </a:r>
          </a:p>
          <a:p>
            <a:pPr>
              <a:buNone/>
            </a:pPr>
            <a:r>
              <a:rPr lang="en-IN" sz="2000" dirty="0"/>
              <a:t>36 m. From each of its corners, a square is cut off so as to make an </a:t>
            </a:r>
          </a:p>
          <a:p>
            <a:pPr>
              <a:buNone/>
            </a:pPr>
            <a:r>
              <a:rPr lang="en-IN" sz="2000" dirty="0"/>
              <a:t>open box. If the length of the square is 8 m, the volume of the box </a:t>
            </a:r>
          </a:p>
          <a:p>
            <a:pPr>
              <a:buNone/>
            </a:pPr>
            <a:r>
              <a:rPr lang="en-IN" sz="2000" dirty="0"/>
              <a:t>(in m</a:t>
            </a:r>
            <a:r>
              <a:rPr lang="en-IN" sz="2000" baseline="30000" dirty="0"/>
              <a:t>3</a:t>
            </a:r>
            <a:r>
              <a:rPr lang="en-IN" sz="2000" dirty="0"/>
              <a:t>) is:</a:t>
            </a:r>
          </a:p>
          <a:p>
            <a:pPr>
              <a:buNone/>
            </a:pPr>
            <a:r>
              <a:rPr lang="en-IN" sz="2000" b="1" dirty="0"/>
              <a:t>A.</a:t>
            </a:r>
            <a:r>
              <a:rPr lang="en-IN" sz="2000" dirty="0"/>
              <a:t>4830</a:t>
            </a:r>
          </a:p>
          <a:p>
            <a:pPr>
              <a:buNone/>
            </a:pPr>
            <a:r>
              <a:rPr lang="en-IN" sz="2000" b="1" dirty="0"/>
              <a:t>B.</a:t>
            </a:r>
            <a:r>
              <a:rPr lang="en-IN" sz="2000" dirty="0"/>
              <a:t>5120</a:t>
            </a:r>
          </a:p>
          <a:p>
            <a:pPr>
              <a:buNone/>
            </a:pPr>
            <a:r>
              <a:rPr lang="en-IN" sz="2000" b="1" dirty="0"/>
              <a:t>C.</a:t>
            </a:r>
            <a:r>
              <a:rPr lang="en-IN" sz="2000" dirty="0"/>
              <a:t>6420</a:t>
            </a:r>
          </a:p>
          <a:p>
            <a:pPr>
              <a:buNone/>
            </a:pPr>
            <a:r>
              <a:rPr lang="en-IN" sz="2000" b="1" dirty="0"/>
              <a:t>D.</a:t>
            </a:r>
            <a:r>
              <a:rPr lang="en-IN" sz="2000" dirty="0"/>
              <a:t>8960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1800" y="2492896"/>
            <a:ext cx="4680520" cy="1107996"/>
          </a:xfrm>
          <a:prstGeom prst="rect">
            <a:avLst/>
          </a:prstGeom>
          <a:noFill/>
        </p:spPr>
        <p:txBody>
          <a:bodyPr wrap="square" rtlCol="0">
            <a:spAutoFit/>
          </a:bodyPr>
          <a:lstStyle/>
          <a:p>
            <a:r>
              <a:rPr lang="en-IN" sz="6600" b="1" dirty="0">
                <a:solidFill>
                  <a:schemeClr val="tx2">
                    <a:lumMod val="50000"/>
                  </a:schemeClr>
                </a:solidFill>
                <a:latin typeface="Algerian" pitchFamily="82" charset="0"/>
              </a:rPr>
              <a:t>DOUBTS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2204864"/>
            <a:ext cx="5400600" cy="2585323"/>
          </a:xfrm>
          <a:prstGeom prst="rect">
            <a:avLst/>
          </a:prstGeom>
          <a:noFill/>
        </p:spPr>
        <p:txBody>
          <a:bodyPr wrap="square" rtlCol="0">
            <a:spAutoFit/>
          </a:bodyPr>
          <a:lstStyle/>
          <a:p>
            <a:r>
              <a:rPr lang="en-IN" sz="5400" b="1" dirty="0">
                <a:solidFill>
                  <a:schemeClr val="tx2">
                    <a:lumMod val="50000"/>
                  </a:schemeClr>
                </a:solidFill>
                <a:latin typeface="Algerian" pitchFamily="82" charset="0"/>
              </a:rPr>
              <a:t>THANK YOU </a:t>
            </a:r>
          </a:p>
          <a:p>
            <a:r>
              <a:rPr lang="en-IN" sz="5400" b="1" dirty="0">
                <a:solidFill>
                  <a:schemeClr val="tx2">
                    <a:lumMod val="50000"/>
                  </a:schemeClr>
                </a:solidFill>
                <a:latin typeface="Algerian" pitchFamily="82" charset="0"/>
              </a:rPr>
              <a:t>AND </a:t>
            </a:r>
          </a:p>
          <a:p>
            <a:r>
              <a:rPr lang="en-IN" sz="5400" b="1" dirty="0">
                <a:solidFill>
                  <a:schemeClr val="tx2">
                    <a:lumMod val="50000"/>
                  </a:schemeClr>
                </a:solidFill>
                <a:latin typeface="Algerian" pitchFamily="82" charset="0"/>
              </a:rPr>
              <a:t>BEST WISHES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6013" y="260350"/>
            <a:ext cx="6553200" cy="649288"/>
          </a:xfrm>
        </p:spPr>
        <p:txBody>
          <a:bodyPr/>
          <a:lstStyle/>
          <a:p>
            <a:r>
              <a:rPr lang="en-IN" dirty="0">
                <a:solidFill>
                  <a:schemeClr val="tx2">
                    <a:lumMod val="50000"/>
                  </a:schemeClr>
                </a:solidFill>
              </a:rPr>
              <a:t>ANGLES</a:t>
            </a:r>
          </a:p>
        </p:txBody>
      </p:sp>
      <p:sp>
        <p:nvSpPr>
          <p:cNvPr id="6" name="Rectangle 5"/>
          <p:cNvSpPr/>
          <p:nvPr/>
        </p:nvSpPr>
        <p:spPr>
          <a:xfrm>
            <a:off x="1475656" y="1412776"/>
            <a:ext cx="2592288" cy="523220"/>
          </a:xfrm>
          <a:prstGeom prst="rect">
            <a:avLst/>
          </a:prstGeom>
        </p:spPr>
        <p:txBody>
          <a:bodyPr wrap="square">
            <a:spAutoFit/>
          </a:bodyPr>
          <a:lstStyle/>
          <a:p>
            <a:pPr>
              <a:buNone/>
            </a:pPr>
            <a:r>
              <a:rPr lang="en-IN" sz="2800" b="1" i="1" dirty="0">
                <a:solidFill>
                  <a:srgbClr val="0070C0"/>
                </a:solidFill>
              </a:rPr>
              <a:t>Right Angle</a:t>
            </a:r>
          </a:p>
        </p:txBody>
      </p:sp>
      <p:pic>
        <p:nvPicPr>
          <p:cNvPr id="8" name="Content Placeholder 7" descr="Right.png"/>
          <p:cNvPicPr>
            <a:picLocks noGrp="1" noChangeAspect="1"/>
          </p:cNvPicPr>
          <p:nvPr>
            <p:ph idx="1"/>
          </p:nvPr>
        </p:nvPicPr>
        <p:blipFill>
          <a:blip r:embed="rId2" cstate="print"/>
          <a:stretch>
            <a:fillRect/>
          </a:stretch>
        </p:blipFill>
        <p:spPr>
          <a:xfrm>
            <a:off x="1320915" y="2132856"/>
            <a:ext cx="11243973" cy="459468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6013" y="260350"/>
            <a:ext cx="6553200" cy="649288"/>
          </a:xfrm>
        </p:spPr>
        <p:txBody>
          <a:bodyPr/>
          <a:lstStyle/>
          <a:p>
            <a:r>
              <a:rPr lang="en-IN" dirty="0">
                <a:solidFill>
                  <a:schemeClr val="tx2">
                    <a:lumMod val="50000"/>
                  </a:schemeClr>
                </a:solidFill>
              </a:rPr>
              <a:t>ANGLES</a:t>
            </a:r>
          </a:p>
        </p:txBody>
      </p:sp>
      <p:sp>
        <p:nvSpPr>
          <p:cNvPr id="6" name="Rectangle 5"/>
          <p:cNvSpPr/>
          <p:nvPr/>
        </p:nvSpPr>
        <p:spPr>
          <a:xfrm>
            <a:off x="1475656" y="1412776"/>
            <a:ext cx="7668344" cy="1077218"/>
          </a:xfrm>
          <a:prstGeom prst="rect">
            <a:avLst/>
          </a:prstGeom>
        </p:spPr>
        <p:txBody>
          <a:bodyPr wrap="square">
            <a:spAutoFit/>
          </a:bodyPr>
          <a:lstStyle/>
          <a:p>
            <a:pPr>
              <a:buNone/>
            </a:pPr>
            <a:r>
              <a:rPr lang="en-IN" sz="2800" b="1" i="1" dirty="0">
                <a:solidFill>
                  <a:srgbClr val="0070C0"/>
                </a:solidFill>
              </a:rPr>
              <a:t>Reflex Angle</a:t>
            </a:r>
          </a:p>
          <a:p>
            <a:r>
              <a:rPr lang="en-IN" sz="1200" dirty="0">
                <a:solidFill>
                  <a:srgbClr val="0070C0"/>
                </a:solidFill>
              </a:rPr>
              <a:t>A </a:t>
            </a:r>
            <a:r>
              <a:rPr lang="en-IN" sz="1200" b="1" dirty="0">
                <a:solidFill>
                  <a:srgbClr val="0070C0"/>
                </a:solidFill>
              </a:rPr>
              <a:t>Reflex Angle</a:t>
            </a:r>
            <a:r>
              <a:rPr lang="en-IN" sz="1200" dirty="0">
                <a:solidFill>
                  <a:srgbClr val="0070C0"/>
                </a:solidFill>
              </a:rPr>
              <a:t> is more than 180° but less than 360°</a:t>
            </a:r>
          </a:p>
          <a:p>
            <a:br>
              <a:rPr lang="en-IN" sz="1200" dirty="0"/>
            </a:br>
            <a:endParaRPr lang="en-IN" sz="1200" b="1" i="1" dirty="0">
              <a:solidFill>
                <a:srgbClr val="0070C0"/>
              </a:solidFill>
            </a:endParaRPr>
          </a:p>
        </p:txBody>
      </p:sp>
      <p:pic>
        <p:nvPicPr>
          <p:cNvPr id="7" name="Content Placeholder 6" descr="reflex.png"/>
          <p:cNvPicPr>
            <a:picLocks noGrp="1" noChangeAspect="1"/>
          </p:cNvPicPr>
          <p:nvPr>
            <p:ph idx="1"/>
          </p:nvPr>
        </p:nvPicPr>
        <p:blipFill>
          <a:blip r:embed="rId2" cstate="print"/>
          <a:stretch>
            <a:fillRect/>
          </a:stretch>
        </p:blipFill>
        <p:spPr>
          <a:xfrm>
            <a:off x="2411760" y="2204864"/>
            <a:ext cx="5904656" cy="542786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mplementary.png"/>
          <p:cNvPicPr>
            <a:picLocks noChangeAspect="1"/>
          </p:cNvPicPr>
          <p:nvPr/>
        </p:nvPicPr>
        <p:blipFill>
          <a:blip r:embed="rId2" cstate="print"/>
          <a:stretch>
            <a:fillRect/>
          </a:stretch>
        </p:blipFill>
        <p:spPr>
          <a:xfrm>
            <a:off x="1907704" y="260648"/>
            <a:ext cx="7665885" cy="5766272"/>
          </a:xfrm>
          <a:prstGeom prst="rect">
            <a:avLst/>
          </a:prstGeom>
        </p:spPr>
      </p:pic>
      <p:sp>
        <p:nvSpPr>
          <p:cNvPr id="8" name="Title 1"/>
          <p:cNvSpPr>
            <a:spLocks noGrp="1"/>
          </p:cNvSpPr>
          <p:nvPr>
            <p:ph type="title"/>
          </p:nvPr>
        </p:nvSpPr>
        <p:spPr>
          <a:xfrm>
            <a:off x="1116013" y="260350"/>
            <a:ext cx="6553200" cy="649288"/>
          </a:xfrm>
        </p:spPr>
        <p:txBody>
          <a:bodyPr/>
          <a:lstStyle/>
          <a:p>
            <a:r>
              <a:rPr lang="en-IN" dirty="0">
                <a:solidFill>
                  <a:schemeClr val="tx2">
                    <a:lumMod val="50000"/>
                  </a:schemeClr>
                </a:solidFill>
              </a:rPr>
              <a:t>ANGLES</a:t>
            </a:r>
          </a:p>
        </p:txBody>
      </p:sp>
      <p:sp>
        <p:nvSpPr>
          <p:cNvPr id="10" name="Content Placeholder 2"/>
          <p:cNvSpPr>
            <a:spLocks noGrp="1"/>
          </p:cNvSpPr>
          <p:nvPr>
            <p:ph idx="1"/>
          </p:nvPr>
        </p:nvSpPr>
        <p:spPr/>
        <p:txBody>
          <a:bodyPr/>
          <a:lstStyle/>
          <a:p>
            <a:pPr>
              <a:buNone/>
            </a:pPr>
            <a:r>
              <a:rPr lang="en-IN" sz="2800" b="1" i="1" dirty="0">
                <a:solidFill>
                  <a:srgbClr val="0070C0"/>
                </a:solidFill>
              </a:rPr>
              <a:t>Complementary Angles</a:t>
            </a:r>
          </a:p>
          <a:p>
            <a:pPr>
              <a:buNone/>
            </a:pPr>
            <a:endParaRPr lang="en-IN" sz="2800" b="1" i="1" dirty="0">
              <a:solidFill>
                <a:srgbClr val="0070C0"/>
              </a:solidFill>
            </a:endParaRPr>
          </a:p>
          <a:p>
            <a:pPr>
              <a:buNone/>
            </a:pPr>
            <a:endParaRPr lang="en-IN" sz="2800" b="1" i="1"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upplementary.png"/>
          <p:cNvPicPr>
            <a:picLocks noGrp="1" noChangeAspect="1"/>
          </p:cNvPicPr>
          <p:nvPr>
            <p:ph idx="1"/>
          </p:nvPr>
        </p:nvPicPr>
        <p:blipFill>
          <a:blip r:embed="rId2" cstate="print"/>
          <a:stretch>
            <a:fillRect/>
          </a:stretch>
        </p:blipFill>
        <p:spPr>
          <a:xfrm>
            <a:off x="1116013" y="2060848"/>
            <a:ext cx="8027987" cy="4344850"/>
          </a:xfrm>
        </p:spPr>
      </p:pic>
      <p:sp>
        <p:nvSpPr>
          <p:cNvPr id="4" name="Title 1"/>
          <p:cNvSpPr>
            <a:spLocks noGrp="1"/>
          </p:cNvSpPr>
          <p:nvPr>
            <p:ph type="title"/>
          </p:nvPr>
        </p:nvSpPr>
        <p:spPr>
          <a:xfrm>
            <a:off x="1116013" y="260350"/>
            <a:ext cx="6553200" cy="649288"/>
          </a:xfrm>
        </p:spPr>
        <p:txBody>
          <a:bodyPr/>
          <a:lstStyle/>
          <a:p>
            <a:r>
              <a:rPr lang="en-IN" dirty="0">
                <a:solidFill>
                  <a:schemeClr val="tx2">
                    <a:lumMod val="50000"/>
                  </a:schemeClr>
                </a:solidFill>
              </a:rPr>
              <a:t>ANGLES</a:t>
            </a:r>
          </a:p>
        </p:txBody>
      </p:sp>
      <p:sp>
        <p:nvSpPr>
          <p:cNvPr id="6" name="Rectangle 5"/>
          <p:cNvSpPr/>
          <p:nvPr/>
        </p:nvSpPr>
        <p:spPr>
          <a:xfrm>
            <a:off x="1043608" y="1124744"/>
            <a:ext cx="3507499" cy="461665"/>
          </a:xfrm>
          <a:prstGeom prst="rect">
            <a:avLst/>
          </a:prstGeom>
        </p:spPr>
        <p:txBody>
          <a:bodyPr wrap="none">
            <a:spAutoFit/>
          </a:bodyPr>
          <a:lstStyle/>
          <a:p>
            <a:pPr>
              <a:buNone/>
            </a:pPr>
            <a:r>
              <a:rPr lang="en-IN" sz="2400" b="1" i="1" dirty="0">
                <a:solidFill>
                  <a:srgbClr val="0070C0"/>
                </a:solidFill>
              </a:rPr>
              <a:t>Supplementary Angles</a:t>
            </a:r>
          </a:p>
        </p:txBody>
      </p:sp>
    </p:spTree>
  </p:cSld>
  <p:clrMapOvr>
    <a:masterClrMapping/>
  </p:clrMapOvr>
</p:sld>
</file>

<file path=ppt/theme/theme1.xml><?xml version="1.0" encoding="utf-8"?>
<a:theme xmlns:a="http://schemas.openxmlformats.org/drawingml/2006/main" name="template">
  <a:themeElements>
    <a:clrScheme name="template 6">
      <a:dk1>
        <a:srgbClr val="5F5F5F"/>
      </a:dk1>
      <a:lt1>
        <a:srgbClr val="FFFFFF"/>
      </a:lt1>
      <a:dk2>
        <a:srgbClr val="006600"/>
      </a:dk2>
      <a:lt2>
        <a:srgbClr val="A5C214"/>
      </a:lt2>
      <a:accent1>
        <a:srgbClr val="7CAF3F"/>
      </a:accent1>
      <a:accent2>
        <a:srgbClr val="B1E284"/>
      </a:accent2>
      <a:accent3>
        <a:srgbClr val="FFFFFF"/>
      </a:accent3>
      <a:accent4>
        <a:srgbClr val="505050"/>
      </a:accent4>
      <a:accent5>
        <a:srgbClr val="BFD4AF"/>
      </a:accent5>
      <a:accent6>
        <a:srgbClr val="A0CD77"/>
      </a:accent6>
      <a:hlink>
        <a:srgbClr val="CBE088"/>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5F5F5F"/>
        </a:dk1>
        <a:lt1>
          <a:srgbClr val="FFFFFF"/>
        </a:lt1>
        <a:dk2>
          <a:srgbClr val="006600"/>
        </a:dk2>
        <a:lt2>
          <a:srgbClr val="FFCC99"/>
        </a:lt2>
        <a:accent1>
          <a:srgbClr val="339966"/>
        </a:accent1>
        <a:accent2>
          <a:srgbClr val="CC9900"/>
        </a:accent2>
        <a:accent3>
          <a:srgbClr val="FFFFFF"/>
        </a:accent3>
        <a:accent4>
          <a:srgbClr val="505050"/>
        </a:accent4>
        <a:accent5>
          <a:srgbClr val="ADCAB8"/>
        </a:accent5>
        <a:accent6>
          <a:srgbClr val="B98A00"/>
        </a:accent6>
        <a:hlink>
          <a:srgbClr val="FF9900"/>
        </a:hlink>
        <a:folHlink>
          <a:srgbClr val="C0C0C0"/>
        </a:folHlink>
      </a:clrScheme>
      <a:clrMap bg1="lt1" tx1="dk1" bg2="lt2" tx2="dk2" accent1="accent1" accent2="accent2" accent3="accent3" accent4="accent4" accent5="accent5" accent6="accent6" hlink="hlink" folHlink="folHlink"/>
    </a:extraClrScheme>
    <a:extraClrScheme>
      <a:clrScheme name="template 2">
        <a:dk1>
          <a:srgbClr val="5F5F5F"/>
        </a:dk1>
        <a:lt1>
          <a:srgbClr val="FFFFFF"/>
        </a:lt1>
        <a:dk2>
          <a:srgbClr val="006600"/>
        </a:dk2>
        <a:lt2>
          <a:srgbClr val="FFCC99"/>
        </a:lt2>
        <a:accent1>
          <a:srgbClr val="00CC00"/>
        </a:accent1>
        <a:accent2>
          <a:srgbClr val="CC9900"/>
        </a:accent2>
        <a:accent3>
          <a:srgbClr val="FFFFFF"/>
        </a:accent3>
        <a:accent4>
          <a:srgbClr val="505050"/>
        </a:accent4>
        <a:accent5>
          <a:srgbClr val="AAE2AA"/>
        </a:accent5>
        <a:accent6>
          <a:srgbClr val="B98A00"/>
        </a:accent6>
        <a:hlink>
          <a:srgbClr val="FFCC00"/>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5F5F5F"/>
        </a:dk1>
        <a:lt1>
          <a:srgbClr val="FFFFFF"/>
        </a:lt1>
        <a:dk2>
          <a:srgbClr val="006600"/>
        </a:dk2>
        <a:lt2>
          <a:srgbClr val="CC6600"/>
        </a:lt2>
        <a:accent1>
          <a:srgbClr val="339966"/>
        </a:accent1>
        <a:accent2>
          <a:srgbClr val="FFCC00"/>
        </a:accent2>
        <a:accent3>
          <a:srgbClr val="FFFFFF"/>
        </a:accent3>
        <a:accent4>
          <a:srgbClr val="505050"/>
        </a:accent4>
        <a:accent5>
          <a:srgbClr val="ADCAB8"/>
        </a:accent5>
        <a:accent6>
          <a:srgbClr val="E7B9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5F5F5F"/>
        </a:dk1>
        <a:lt1>
          <a:srgbClr val="FFFFFF"/>
        </a:lt1>
        <a:dk2>
          <a:srgbClr val="006600"/>
        </a:dk2>
        <a:lt2>
          <a:srgbClr val="009900"/>
        </a:lt2>
        <a:accent1>
          <a:srgbClr val="00CC00"/>
        </a:accent1>
        <a:accent2>
          <a:srgbClr val="75DD77"/>
        </a:accent2>
        <a:accent3>
          <a:srgbClr val="FFFFFF"/>
        </a:accent3>
        <a:accent4>
          <a:srgbClr val="505050"/>
        </a:accent4>
        <a:accent5>
          <a:srgbClr val="AAE2AA"/>
        </a:accent5>
        <a:accent6>
          <a:srgbClr val="69C86B"/>
        </a:accent6>
        <a:hlink>
          <a:srgbClr val="99CC00"/>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5F5F5F"/>
        </a:dk1>
        <a:lt1>
          <a:srgbClr val="FFFFFF"/>
        </a:lt1>
        <a:dk2>
          <a:srgbClr val="006600"/>
        </a:dk2>
        <a:lt2>
          <a:srgbClr val="339966"/>
        </a:lt2>
        <a:accent1>
          <a:srgbClr val="02CA96"/>
        </a:accent1>
        <a:accent2>
          <a:srgbClr val="76DCC9"/>
        </a:accent2>
        <a:accent3>
          <a:srgbClr val="FFFFFF"/>
        </a:accent3>
        <a:accent4>
          <a:srgbClr val="505050"/>
        </a:accent4>
        <a:accent5>
          <a:srgbClr val="AAE1C9"/>
        </a:accent5>
        <a:accent6>
          <a:srgbClr val="6AC7B6"/>
        </a:accent6>
        <a:hlink>
          <a:srgbClr val="93EDCB"/>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5F5F5F"/>
        </a:dk1>
        <a:lt1>
          <a:srgbClr val="FFFFFF"/>
        </a:lt1>
        <a:dk2>
          <a:srgbClr val="006600"/>
        </a:dk2>
        <a:lt2>
          <a:srgbClr val="A5C214"/>
        </a:lt2>
        <a:accent1>
          <a:srgbClr val="7CAF3F"/>
        </a:accent1>
        <a:accent2>
          <a:srgbClr val="B1E284"/>
        </a:accent2>
        <a:accent3>
          <a:srgbClr val="FFFFFF"/>
        </a:accent3>
        <a:accent4>
          <a:srgbClr val="505050"/>
        </a:accent4>
        <a:accent5>
          <a:srgbClr val="BFD4AF"/>
        </a:accent5>
        <a:accent6>
          <a:srgbClr val="A0CD77"/>
        </a:accent6>
        <a:hlink>
          <a:srgbClr val="CBE08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11343</TotalTime>
  <Words>2578</Words>
  <Application>Microsoft Office PowerPoint</Application>
  <PresentationFormat>On-screen Show (4:3)</PresentationFormat>
  <Paragraphs>340</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Algerian</vt:lpstr>
      <vt:lpstr>Arial</vt:lpstr>
      <vt:lpstr>Arial Narrow</vt:lpstr>
      <vt:lpstr>Arial Rounded MT Bold</vt:lpstr>
      <vt:lpstr>Bodoni MT</vt:lpstr>
      <vt:lpstr>Calibri</vt:lpstr>
      <vt:lpstr>Calibri Light</vt:lpstr>
      <vt:lpstr>Tahoma</vt:lpstr>
      <vt:lpstr>template</vt:lpstr>
      <vt:lpstr>WELCOME ALL</vt:lpstr>
      <vt:lpstr> Geometry </vt:lpstr>
      <vt:lpstr>TOPICS</vt:lpstr>
      <vt:lpstr>ANGLES</vt:lpstr>
      <vt:lpstr>ANGLES</vt:lpstr>
      <vt:lpstr>ANGLES</vt:lpstr>
      <vt:lpstr>ANGLES</vt:lpstr>
      <vt:lpstr>ANGLES</vt:lpstr>
      <vt:lpstr>ANGLES</vt:lpstr>
      <vt:lpstr>ANGLES</vt:lpstr>
      <vt:lpstr>ANGLE BISECTOR &amp; PERPENDICULAR BISECTOR</vt:lpstr>
      <vt:lpstr>PARALLEL LINES</vt:lpstr>
      <vt:lpstr>PROBLEM - 1</vt:lpstr>
      <vt:lpstr>PROBLEM - 2</vt:lpstr>
      <vt:lpstr>PROBLEM - 3</vt:lpstr>
      <vt:lpstr>PROBLEM - 4</vt:lpstr>
      <vt:lpstr>PROBLEM - 5</vt:lpstr>
      <vt:lpstr>PROBLEM - 6</vt:lpstr>
      <vt:lpstr>PROBLEM – 7</vt:lpstr>
      <vt:lpstr>PROBLEM - 8</vt:lpstr>
      <vt:lpstr>PowerPoint Presentation</vt:lpstr>
      <vt:lpstr>CLASSIFICATION</vt:lpstr>
      <vt:lpstr>PROPERTIES</vt:lpstr>
      <vt:lpstr>RIGHT ANGLED TRIANGLE</vt:lpstr>
      <vt:lpstr>RIGHT ANGLED ISOSCELES TRIANGLE</vt:lpstr>
      <vt:lpstr>PROBLEM - 14</vt:lpstr>
      <vt:lpstr>PROBLEM - 15</vt:lpstr>
      <vt:lpstr>PROBLEM - 16</vt:lpstr>
      <vt:lpstr>PROBLEM - 17</vt:lpstr>
      <vt:lpstr>ANGULAR BISECTOR THEOREM</vt:lpstr>
      <vt:lpstr>APOLLONIUS THEOREM</vt:lpstr>
      <vt:lpstr>TERMS &amp; EXPLANATIONS</vt:lpstr>
      <vt:lpstr>PROBLEM - 18</vt:lpstr>
      <vt:lpstr>PROBLEM - 19</vt:lpstr>
      <vt:lpstr>PROBLEM - 20</vt:lpstr>
      <vt:lpstr>PROBLEM - 21</vt:lpstr>
      <vt:lpstr>PROBLEM - 22</vt:lpstr>
      <vt:lpstr>PROBLEM - 23</vt:lpstr>
      <vt:lpstr>PROBLEM - 24</vt:lpstr>
      <vt:lpstr>PROBLEM - 25</vt:lpstr>
      <vt:lpstr>PowerPoint Presentation</vt:lpstr>
      <vt:lpstr>PowerPoint Presentation</vt:lpstr>
      <vt:lpstr>AREA</vt:lpstr>
      <vt:lpstr>AREA</vt:lpstr>
      <vt:lpstr>AREA</vt:lpstr>
      <vt:lpstr>AREA</vt:lpstr>
      <vt:lpstr>AREA</vt:lpstr>
      <vt:lpstr>AREA</vt:lpstr>
      <vt:lpstr>PowerPoint Presentation</vt:lpstr>
      <vt:lpstr>PowerPoint Presentation</vt:lpstr>
      <vt:lpstr>PowerPoint Presentation</vt:lpstr>
      <vt:lpstr>VOLUME AND SURFACE AREA</vt:lpstr>
      <vt:lpstr>PowerPoint Presentation</vt:lpstr>
      <vt:lpstr>PowerPoint Presentation</vt:lpstr>
      <vt:lpstr>PowerPoint Presentation</vt:lpstr>
      <vt:lpstr>PowerPoint Presentation</vt:lpstr>
      <vt:lpstr>VOLUME AND SURFACE AREA </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I SHABANA</cp:lastModifiedBy>
  <cp:revision>101</cp:revision>
  <dcterms:created xsi:type="dcterms:W3CDTF">2006-06-13T14:03:21Z</dcterms:created>
  <dcterms:modified xsi:type="dcterms:W3CDTF">2022-04-09T11:20:04Z</dcterms:modified>
</cp:coreProperties>
</file>