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7B27-7152-4BF8-A1BC-158B04F28FED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50E1D-E3FC-4757-AF60-B69F33233D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614141"/>
            <a:ext cx="4860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SHABANA</a:t>
            </a:r>
            <a:endParaRPr kumimoji="0" lang="en-US" altLang="ko-KR" sz="20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915566"/>
            <a:ext cx="4860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bg1"/>
                </a:solidFill>
                <a:latin typeface="Algerian" pitchFamily="82" charset="0"/>
                <a:ea typeface="맑은 고딕" pitchFamily="50" charset="-127"/>
                <a:cs typeface="Arial" pitchFamily="34" charset="0"/>
              </a:rPr>
              <a:t>ODD MAN OUT</a:t>
            </a:r>
          </a:p>
        </p:txBody>
      </p:sp>
      <p:sp>
        <p:nvSpPr>
          <p:cNvPr id="8" name="TextBox 7"/>
          <p:cNvSpPr txBox="1"/>
          <p:nvPr/>
        </p:nvSpPr>
        <p:spPr>
          <a:xfrm rot="20284292">
            <a:off x="980131" y="2248187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Æ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844677">
            <a:off x="1610358" y="206271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Û</a:t>
            </a:r>
          </a:p>
        </p:txBody>
      </p:sp>
      <p:sp>
        <p:nvSpPr>
          <p:cNvPr id="11" name="TextBox 10"/>
          <p:cNvSpPr txBox="1"/>
          <p:nvPr/>
        </p:nvSpPr>
        <p:spPr>
          <a:xfrm rot="19659576">
            <a:off x="2084001" y="2248431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þ</a:t>
            </a:r>
          </a:p>
        </p:txBody>
      </p:sp>
      <p:sp>
        <p:nvSpPr>
          <p:cNvPr id="12" name="TextBox 11"/>
          <p:cNvSpPr txBox="1"/>
          <p:nvPr/>
        </p:nvSpPr>
        <p:spPr>
          <a:xfrm rot="20369526">
            <a:off x="1524379" y="268463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678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8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pPr lvl="0">
              <a:spcBef>
                <a:spcPct val="20000"/>
              </a:spcBef>
              <a:buFont typeface="Arial" pitchFamily="34" charset="0"/>
            </a:pPr>
            <a:r>
              <a:rPr lang="en-US" sz="2800" b="1" dirty="0" smtClean="0">
                <a:solidFill>
                  <a:srgbClr val="00B050"/>
                </a:solidFill>
              </a:rPr>
              <a:t>Find the odd one out in the given series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</a:pPr>
            <a:r>
              <a:rPr lang="en-US" sz="2800" b="1" dirty="0" smtClean="0">
                <a:solidFill>
                  <a:srgbClr val="00B050"/>
                </a:solidFill>
              </a:rPr>
              <a:t>1254, 2364, 3816, 4640, 5361, 6813, 7490</a:t>
            </a:r>
          </a:p>
          <a:p>
            <a:pPr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2364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5361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7490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4640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pPr lvl="1"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678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9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pPr lvl="0">
              <a:spcBef>
                <a:spcPct val="20000"/>
              </a:spcBef>
              <a:buFont typeface="Arial" pitchFamily="34" charset="0"/>
            </a:pPr>
            <a:r>
              <a:rPr lang="en-IN" sz="2800" b="1" dirty="0" smtClean="0">
                <a:solidFill>
                  <a:srgbClr val="00B050"/>
                </a:solidFill>
              </a:rPr>
              <a:t>196, 169, 144, 121, 100, 82, 64</a:t>
            </a:r>
          </a:p>
          <a:p>
            <a:pPr lvl="0"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100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82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121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64</a:t>
            </a:r>
          </a:p>
          <a:p>
            <a:pPr lvl="1"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10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r>
              <a:rPr lang="en-IN" sz="2800" b="1" dirty="0" smtClean="0">
                <a:solidFill>
                  <a:srgbClr val="00B050"/>
                </a:solidFill>
              </a:rPr>
              <a:t>114, 131, 164, 216, 284, 369</a:t>
            </a:r>
            <a:endParaRPr lang="en-IN" sz="2800" dirty="0" smtClean="0">
              <a:solidFill>
                <a:srgbClr val="00B050"/>
              </a:solidFill>
            </a:endParaRPr>
          </a:p>
          <a:p>
            <a:r>
              <a:rPr lang="en-IN" sz="2800" dirty="0" smtClean="0">
                <a:solidFill>
                  <a:srgbClr val="00B050"/>
                </a:solidFill>
              </a:rPr>
              <a:t> 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131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164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216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369</a:t>
            </a:r>
          </a:p>
          <a:p>
            <a:pPr lvl="1"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ZA, RS, DE, JK, PR, LM, YZ, NO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JK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PR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LM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ZA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pPr lvl="1"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12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BUY, LIE, GUY, BOY, DAM, MAD, GOD,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LOT, FAT, SPY</a:t>
            </a:r>
          </a:p>
          <a:p>
            <a:endParaRPr lang="en-IN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SPY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BOY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GOD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BUY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pPr lvl="1"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13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r>
              <a:rPr lang="en-US" sz="2800" b="1" dirty="0" err="1" smtClean="0">
                <a:solidFill>
                  <a:srgbClr val="00B050"/>
                </a:solidFill>
              </a:rPr>
              <a:t>Atto</a:t>
            </a:r>
            <a:r>
              <a:rPr lang="en-US" sz="2800" b="1" dirty="0" smtClean="0">
                <a:solidFill>
                  <a:srgbClr val="00B050"/>
                </a:solidFill>
              </a:rPr>
              <a:t>, micro, </a:t>
            </a:r>
            <a:r>
              <a:rPr lang="en-US" sz="2800" b="1" dirty="0" err="1" smtClean="0">
                <a:solidFill>
                  <a:srgbClr val="00B050"/>
                </a:solidFill>
              </a:rPr>
              <a:t>tera</a:t>
            </a:r>
            <a:r>
              <a:rPr lang="en-US" sz="2800" b="1" dirty="0" smtClean="0">
                <a:solidFill>
                  <a:srgbClr val="00B050"/>
                </a:solidFill>
              </a:rPr>
              <a:t>, pica, </a:t>
            </a:r>
            <a:r>
              <a:rPr lang="en-US" sz="2800" b="1" dirty="0" err="1" smtClean="0">
                <a:solidFill>
                  <a:srgbClr val="00B050"/>
                </a:solidFill>
              </a:rPr>
              <a:t>femto</a:t>
            </a:r>
            <a:r>
              <a:rPr lang="en-US" sz="2800" b="1" dirty="0" smtClean="0">
                <a:solidFill>
                  <a:srgbClr val="00B050"/>
                </a:solidFill>
              </a:rPr>
              <a:t>, </a:t>
            </a:r>
            <a:r>
              <a:rPr lang="en-US" sz="2800" b="1" dirty="0" err="1" smtClean="0">
                <a:solidFill>
                  <a:srgbClr val="00B050"/>
                </a:solidFill>
              </a:rPr>
              <a:t>nano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 err="1" smtClean="0">
                <a:solidFill>
                  <a:srgbClr val="00B050"/>
                </a:solidFill>
              </a:rPr>
              <a:t>Femto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 err="1" smtClean="0">
                <a:solidFill>
                  <a:srgbClr val="00B050"/>
                </a:solidFill>
              </a:rPr>
              <a:t>Nano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 err="1" smtClean="0">
                <a:solidFill>
                  <a:srgbClr val="00B050"/>
                </a:solidFill>
              </a:rPr>
              <a:t>Atto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 err="1" smtClean="0">
                <a:solidFill>
                  <a:srgbClr val="00B050"/>
                </a:solidFill>
              </a:rPr>
              <a:t>tera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pPr lvl="1"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14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MK, AW, ES, JN, HP, AX, RF,  LL, TD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MK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HP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AX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LL</a:t>
            </a:r>
            <a:endParaRPr lang="en-IN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15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B, C, E, G, K, M, Q, S, U, W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C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Q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G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U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16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pPr lvl="0"/>
            <a:r>
              <a:rPr lang="en-US" sz="2800" b="1" dirty="0" smtClean="0">
                <a:solidFill>
                  <a:srgbClr val="00B050"/>
                </a:solidFill>
              </a:rPr>
              <a:t>Based on the key Word  “knowledge”?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DOG, LOW, GOD, NEW, WON, OWL, GEL, 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LEG, KEY</a:t>
            </a:r>
          </a:p>
          <a:p>
            <a:endParaRPr lang="en-IN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GOD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KEY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LOW</a:t>
            </a:r>
          </a:p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OWL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17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8028384" cy="2591479"/>
          </a:xfrm>
          <a:prstGeom prst="rect">
            <a:avLst/>
          </a:prstGeom>
        </p:spPr>
        <p:txBody>
          <a:bodyPr lIns="396000" anchor="t"/>
          <a:lstStyle/>
          <a:p>
            <a:r>
              <a:rPr lang="en-IN" sz="2800" b="1" dirty="0" smtClean="0">
                <a:solidFill>
                  <a:srgbClr val="00B050"/>
                </a:solidFill>
              </a:rPr>
              <a:t>Hard disk. RAM, Monitor, CPU, Windows XP</a:t>
            </a:r>
          </a:p>
          <a:p>
            <a:endParaRPr lang="en-IN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Hard disk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RAM 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Monitor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Windows XP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51520" y="1275606"/>
            <a:ext cx="8496944" cy="2995737"/>
          </a:xfrm>
        </p:spPr>
        <p:txBody>
          <a:bodyPr/>
          <a:lstStyle/>
          <a:p>
            <a:r>
              <a:rPr lang="en-IN" sz="2400" b="1" dirty="0" smtClean="0"/>
              <a:t>ODD MAN OUT</a:t>
            </a:r>
          </a:p>
          <a:p>
            <a:endParaRPr lang="en-IN" sz="2000" dirty="0" smtClean="0"/>
          </a:p>
          <a:p>
            <a:r>
              <a:rPr lang="en-IN" sz="2000" dirty="0" smtClean="0"/>
              <a:t>A method of selecting or eliminating a person or thing or </a:t>
            </a:r>
          </a:p>
          <a:p>
            <a:r>
              <a:rPr lang="en-IN" sz="2000" dirty="0" smtClean="0"/>
              <a:t>something from a group or sequence.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endParaRPr lang="en-IN" sz="20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528" y="0"/>
            <a:ext cx="9144000" cy="884466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18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987574"/>
            <a:ext cx="8028384" cy="2591479"/>
          </a:xfrm>
          <a:prstGeom prst="rect">
            <a:avLst/>
          </a:prstGeom>
        </p:spPr>
        <p:txBody>
          <a:bodyPr lIns="396000" anchor="t"/>
          <a:lstStyle/>
          <a:p>
            <a:r>
              <a:rPr lang="en-IN" sz="2800" b="1" dirty="0" smtClean="0">
                <a:solidFill>
                  <a:srgbClr val="00B050"/>
                </a:solidFill>
              </a:rPr>
              <a:t>Mark the odd pair:</a:t>
            </a:r>
          </a:p>
          <a:p>
            <a:endParaRPr lang="en-IN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Nice – Good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Beautiful – Ugly 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Praise – Blame  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Fat – Thin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19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 FROM THE CHOICE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132399"/>
            <a:ext cx="8028384" cy="2591479"/>
          </a:xfrm>
          <a:prstGeom prst="rect">
            <a:avLst/>
          </a:prstGeom>
        </p:spPr>
        <p:txBody>
          <a:bodyPr lIns="396000" anchor="t"/>
          <a:lstStyle/>
          <a:p>
            <a:endParaRPr lang="en-IN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Hyderabad    </a:t>
            </a:r>
          </a:p>
          <a:p>
            <a:pPr marL="514350" indent="-514350">
              <a:buAutoNum type="alphaUcPeriod"/>
            </a:pPr>
            <a:r>
              <a:rPr lang="en-IN" sz="2800" b="1" dirty="0" err="1" smtClean="0">
                <a:solidFill>
                  <a:srgbClr val="00B050"/>
                </a:solidFill>
              </a:rPr>
              <a:t>Itanagar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Patna       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Mysore        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Trivandrum</a:t>
            </a: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20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 FROM THE CHOICE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132399"/>
            <a:ext cx="8028384" cy="2591479"/>
          </a:xfrm>
          <a:prstGeom prst="rect">
            <a:avLst/>
          </a:prstGeom>
        </p:spPr>
        <p:txBody>
          <a:bodyPr lIns="396000" anchor="t"/>
          <a:lstStyle/>
          <a:p>
            <a:endParaRPr lang="en-IN" sz="2800" b="1" dirty="0" smtClean="0">
              <a:solidFill>
                <a:srgbClr val="00B050"/>
              </a:solidFill>
            </a:endParaRP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India    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Asia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Antarctica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Australia</a:t>
            </a:r>
          </a:p>
          <a:p>
            <a:pPr marL="514350" indent="-514350">
              <a:buAutoNum type="alphaUcPeriod"/>
            </a:pPr>
            <a:r>
              <a:rPr lang="en-IN" sz="2800" b="1" dirty="0" smtClean="0">
                <a:solidFill>
                  <a:srgbClr val="00B050"/>
                </a:solidFill>
              </a:rPr>
              <a:t>Europe</a:t>
            </a: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21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10902"/>
            <a:ext cx="7920880" cy="460648"/>
          </a:xfrm>
        </p:spPr>
        <p:txBody>
          <a:bodyPr/>
          <a:lstStyle/>
          <a:p>
            <a:r>
              <a:rPr lang="en-IN" sz="2400" b="1" dirty="0" smtClean="0"/>
              <a:t>Choose the alternative which does not correspond </a:t>
            </a:r>
          </a:p>
          <a:p>
            <a:r>
              <a:rPr lang="en-IN" sz="2400" b="1" dirty="0" smtClean="0"/>
              <a:t>to the given word.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132399"/>
            <a:ext cx="8028384" cy="2591479"/>
          </a:xfrm>
          <a:prstGeom prst="rect">
            <a:avLst/>
          </a:prstGeom>
        </p:spPr>
        <p:txBody>
          <a:bodyPr lIns="396000" anchor="t"/>
          <a:lstStyle/>
          <a:p>
            <a:endParaRPr lang="en-IN" sz="2800" b="1" dirty="0" smtClean="0">
              <a:solidFill>
                <a:srgbClr val="00B050"/>
              </a:solidFill>
            </a:endParaRPr>
          </a:p>
          <a:p>
            <a:r>
              <a:rPr lang="en-IN" sz="2400" b="1" dirty="0" smtClean="0">
                <a:solidFill>
                  <a:srgbClr val="00B050"/>
                </a:solidFill>
              </a:rPr>
              <a:t>Shakespeare:</a:t>
            </a:r>
          </a:p>
          <a:p>
            <a:endParaRPr lang="en-IN" sz="2400" b="1" dirty="0" smtClean="0">
              <a:solidFill>
                <a:srgbClr val="00B050"/>
              </a:solidFill>
            </a:endParaRPr>
          </a:p>
          <a:p>
            <a:pPr marL="457200" indent="-45720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Romeo</a:t>
            </a:r>
          </a:p>
          <a:p>
            <a:pPr marL="457200" indent="-45720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Hamlet</a:t>
            </a:r>
          </a:p>
          <a:p>
            <a:pPr marL="457200" indent="-45720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Novel</a:t>
            </a:r>
          </a:p>
          <a:p>
            <a:pPr marL="457200" indent="-45720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Play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22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10902"/>
            <a:ext cx="8208912" cy="460648"/>
          </a:xfrm>
        </p:spPr>
        <p:txBody>
          <a:bodyPr/>
          <a:lstStyle/>
          <a:p>
            <a:r>
              <a:rPr lang="en-IN" sz="1600" b="1" dirty="0" smtClean="0"/>
              <a:t>Five statements are given below, labelled A, B, C, D and E, among these, four </a:t>
            </a:r>
          </a:p>
          <a:p>
            <a:r>
              <a:rPr lang="en-IN" sz="1600" b="1" dirty="0" smtClean="0"/>
              <a:t>statements are in logical order and form a coherent paragraph/passage. From the </a:t>
            </a:r>
          </a:p>
          <a:p>
            <a:r>
              <a:rPr lang="en-IN" sz="1600" b="1" dirty="0" smtClean="0"/>
              <a:t>given options, choose the option that does not fit into the theme of the passage.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132399"/>
            <a:ext cx="8028384" cy="2591479"/>
          </a:xfrm>
          <a:prstGeom prst="rect">
            <a:avLst/>
          </a:prstGeom>
        </p:spPr>
        <p:txBody>
          <a:bodyPr lIns="396000" anchor="t"/>
          <a:lstStyle/>
          <a:p>
            <a:endParaRPr lang="en-IN" sz="2800" b="1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203598"/>
            <a:ext cx="8388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rgbClr val="00B050"/>
                </a:solidFill>
              </a:rPr>
              <a:t>It has now become too easy to brand anyone articulating differences with a homogenous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construct of nationalism. </a:t>
            </a:r>
          </a:p>
          <a:p>
            <a:pPr marL="342900" indent="-342900"/>
            <a:endParaRPr lang="en-IN" sz="1400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UcPeriod" startAt="2"/>
            </a:pPr>
            <a:r>
              <a:rPr lang="en-IN" sz="1400" b="1" dirty="0" smtClean="0">
                <a:solidFill>
                  <a:srgbClr val="00B050"/>
                </a:solidFill>
              </a:rPr>
              <a:t>The alternative progressive nationalism would entail a different understanding of India,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with the focal point being the unprivileged, and would advocate going beyond the confines of territorial nationalism.</a:t>
            </a:r>
          </a:p>
          <a:p>
            <a:pPr marL="342900" indent="-342900"/>
            <a:endParaRPr lang="en-IN" sz="1400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UcPeriod" startAt="3"/>
            </a:pPr>
            <a:r>
              <a:rPr lang="en-IN" sz="1400" b="1" dirty="0" smtClean="0">
                <a:solidFill>
                  <a:srgbClr val="00B050"/>
                </a:solidFill>
              </a:rPr>
              <a:t>This is because cultural nationalism — an idea that has been associated with those in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power today — basically seeks to subsume the “other” within a limiting construct of the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self and the nation. </a:t>
            </a:r>
          </a:p>
          <a:p>
            <a:pPr marL="342900" indent="-342900"/>
            <a:endParaRPr lang="en-IN" sz="1400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UcPeriod" startAt="4"/>
            </a:pPr>
            <a:r>
              <a:rPr lang="en-IN" sz="1400" b="1" dirty="0" smtClean="0">
                <a:solidFill>
                  <a:srgbClr val="00B050"/>
                </a:solidFill>
              </a:rPr>
              <a:t>This also explains why cultural nationalists played a peripheral and even regressive role in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the freedom struggle.</a:t>
            </a:r>
          </a:p>
          <a:p>
            <a:pPr marL="342900" indent="-342900"/>
            <a:endParaRPr lang="en-IN" sz="1400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UcPeriod" startAt="5"/>
            </a:pPr>
            <a:r>
              <a:rPr lang="en-IN" sz="1400" b="1" dirty="0" err="1" smtClean="0">
                <a:solidFill>
                  <a:srgbClr val="00B050"/>
                </a:solidFill>
              </a:rPr>
              <a:t>Dalits</a:t>
            </a:r>
            <a:r>
              <a:rPr lang="en-IN" sz="1400" b="1" dirty="0" smtClean="0">
                <a:solidFill>
                  <a:srgbClr val="00B050"/>
                </a:solidFill>
              </a:rPr>
              <a:t> who reject </a:t>
            </a:r>
            <a:r>
              <a:rPr lang="en-IN" sz="1400" b="1" dirty="0" err="1" smtClean="0">
                <a:solidFill>
                  <a:srgbClr val="00B050"/>
                </a:solidFill>
              </a:rPr>
              <a:t>Brahminical</a:t>
            </a:r>
            <a:r>
              <a:rPr lang="en-IN" sz="1400" b="1" dirty="0" smtClean="0">
                <a:solidFill>
                  <a:srgbClr val="00B050"/>
                </a:solidFill>
              </a:rPr>
              <a:t> Hinduism, leftists and secular intellectuals who reject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</a:t>
            </a:r>
            <a:r>
              <a:rPr lang="en-IN" sz="1400" b="1" dirty="0" err="1" smtClean="0">
                <a:solidFill>
                  <a:srgbClr val="00B050"/>
                </a:solidFill>
              </a:rPr>
              <a:t>Hindutva</a:t>
            </a:r>
            <a:r>
              <a:rPr lang="en-IN" sz="1400" b="1" dirty="0" smtClean="0">
                <a:solidFill>
                  <a:srgbClr val="00B050"/>
                </a:solidFill>
              </a:rPr>
              <a:t>, beef-eaters, inter-religious couples and even dissidents who argue for freedom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from hunger, patriarchy and caste oppression, are branded as “anti-national”. </a:t>
            </a:r>
            <a:br>
              <a:rPr lang="en-IN" sz="1400" b="1" dirty="0" smtClean="0">
                <a:solidFill>
                  <a:srgbClr val="00B050"/>
                </a:solidFill>
              </a:rPr>
            </a:br>
            <a:r>
              <a:rPr lang="en-IN" sz="1400" b="1" dirty="0" smtClean="0">
                <a:solidFill>
                  <a:srgbClr val="00B050"/>
                </a:solidFill>
              </a:rPr>
              <a:t> </a:t>
            </a:r>
            <a:endParaRPr lang="en-IN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23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132399"/>
            <a:ext cx="8028384" cy="2591479"/>
          </a:xfrm>
          <a:prstGeom prst="rect">
            <a:avLst/>
          </a:prstGeom>
        </p:spPr>
        <p:txBody>
          <a:bodyPr lIns="396000" anchor="t"/>
          <a:lstStyle/>
          <a:p>
            <a:endParaRPr lang="en-IN" sz="2800" b="1" dirty="0" smtClean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7584" y="2975198"/>
            <a:ext cx="8208912" cy="460648"/>
          </a:xfrm>
        </p:spPr>
        <p:txBody>
          <a:bodyPr/>
          <a:lstStyle/>
          <a:p>
            <a:pPr marL="342900" indent="-342900">
              <a:buAutoNum type="alphaUcPeriod"/>
            </a:pPr>
            <a:r>
              <a:rPr lang="en-IN" sz="1400" b="1" dirty="0" smtClean="0">
                <a:solidFill>
                  <a:srgbClr val="00B050"/>
                </a:solidFill>
              </a:rPr>
              <a:t>The virus is transmitted by the </a:t>
            </a:r>
            <a:r>
              <a:rPr lang="en-IN" sz="1400" b="1" dirty="0" err="1" smtClean="0">
                <a:solidFill>
                  <a:srgbClr val="00B050"/>
                </a:solidFill>
              </a:rPr>
              <a:t>Aedes</a:t>
            </a:r>
            <a:r>
              <a:rPr lang="en-IN" sz="1400" b="1" dirty="0" smtClean="0">
                <a:solidFill>
                  <a:srgbClr val="00B050"/>
                </a:solidFill>
              </a:rPr>
              <a:t> </a:t>
            </a:r>
            <a:r>
              <a:rPr lang="en-IN" sz="1400" b="1" dirty="0" err="1" smtClean="0">
                <a:solidFill>
                  <a:srgbClr val="00B050"/>
                </a:solidFill>
              </a:rPr>
              <a:t>aegypti</a:t>
            </a:r>
            <a:r>
              <a:rPr lang="en-IN" sz="1400" b="1" dirty="0" smtClean="0">
                <a:solidFill>
                  <a:srgbClr val="00B050"/>
                </a:solidFill>
              </a:rPr>
              <a:t> mosquito, which is also responsible for the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spread of dengue and </a:t>
            </a:r>
            <a:r>
              <a:rPr lang="en-IN" sz="1400" b="1" dirty="0" err="1" smtClean="0">
                <a:solidFill>
                  <a:srgbClr val="00B050"/>
                </a:solidFill>
              </a:rPr>
              <a:t>chikungunya</a:t>
            </a:r>
            <a:r>
              <a:rPr lang="en-IN" sz="1400" b="1" dirty="0" smtClean="0">
                <a:solidFill>
                  <a:srgbClr val="00B050"/>
                </a:solidFill>
              </a:rPr>
              <a:t>. </a:t>
            </a:r>
          </a:p>
          <a:p>
            <a:pPr marL="342900" indent="-342900"/>
            <a:endParaRPr lang="en-IN" sz="1400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UcPeriod" startAt="2"/>
            </a:pPr>
            <a:r>
              <a:rPr lang="en-IN" sz="1400" b="1" dirty="0" err="1" smtClean="0">
                <a:solidFill>
                  <a:srgbClr val="00B050"/>
                </a:solidFill>
              </a:rPr>
              <a:t>Chikungunya</a:t>
            </a:r>
            <a:r>
              <a:rPr lang="en-IN" sz="1400" b="1" dirty="0" smtClean="0">
                <a:solidFill>
                  <a:srgbClr val="00B050"/>
                </a:solidFill>
              </a:rPr>
              <a:t> virus is a pathogen transmitted by mosquitoes, and has established itself in the Caribbean approximately 350,000 suspected cases in the Western Hemisphere since December 2013.</a:t>
            </a:r>
          </a:p>
          <a:p>
            <a:pPr marL="342900" indent="-342900">
              <a:buAutoNum type="alphaUcPeriod" startAt="2"/>
            </a:pPr>
            <a:endParaRPr lang="en-IN" sz="1400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UcPeriod" startAt="2"/>
            </a:pPr>
            <a:r>
              <a:rPr lang="en-IN" sz="1400" b="1" dirty="0" smtClean="0">
                <a:solidFill>
                  <a:srgbClr val="00B050"/>
                </a:solidFill>
              </a:rPr>
              <a:t>It stems from a huge surge in babies being born with </a:t>
            </a:r>
            <a:r>
              <a:rPr lang="en-IN" sz="1400" b="1" dirty="0" err="1" smtClean="0">
                <a:solidFill>
                  <a:srgbClr val="00B050"/>
                </a:solidFill>
              </a:rPr>
              <a:t>microcephaly</a:t>
            </a:r>
            <a:r>
              <a:rPr lang="en-IN" sz="1400" b="1" dirty="0" smtClean="0">
                <a:solidFill>
                  <a:srgbClr val="00B050"/>
                </a:solidFill>
              </a:rPr>
              <a:t>, a rare, incurable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condition in which their heads are abnormally small.</a:t>
            </a:r>
          </a:p>
          <a:p>
            <a:pPr marL="342900" indent="-342900"/>
            <a:endParaRPr lang="en-IN" sz="1400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UcPeriod" startAt="4"/>
            </a:pPr>
            <a:r>
              <a:rPr lang="en-IN" sz="1400" b="1" dirty="0" smtClean="0">
                <a:solidFill>
                  <a:srgbClr val="00B050"/>
                </a:solidFill>
              </a:rPr>
              <a:t>An obscure mosquito-borne virus, </a:t>
            </a:r>
            <a:r>
              <a:rPr lang="en-IN" sz="1400" b="1" dirty="0" err="1" smtClean="0">
                <a:solidFill>
                  <a:srgbClr val="00B050"/>
                </a:solidFill>
              </a:rPr>
              <a:t>Zika</a:t>
            </a:r>
            <a:r>
              <a:rPr lang="en-IN" sz="1400" b="1" dirty="0" smtClean="0">
                <a:solidFill>
                  <a:srgbClr val="00B050"/>
                </a:solidFill>
              </a:rPr>
              <a:t>, is on the prowl and has already caused an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“unprecedented situation” in the world of scientific research.</a:t>
            </a:r>
          </a:p>
          <a:p>
            <a:pPr marL="342900" indent="-342900"/>
            <a:endParaRPr lang="en-IN" sz="1400" b="1" dirty="0" smtClean="0">
              <a:solidFill>
                <a:srgbClr val="00B050"/>
              </a:solidFill>
            </a:endParaRPr>
          </a:p>
          <a:p>
            <a:pPr marL="342900" indent="-342900">
              <a:buAutoNum type="alphaUcPeriod" startAt="5"/>
            </a:pPr>
            <a:r>
              <a:rPr lang="en-IN" sz="1400" b="1" dirty="0" smtClean="0">
                <a:solidFill>
                  <a:srgbClr val="00B050"/>
                </a:solidFill>
              </a:rPr>
              <a:t>The virus gets its name from the </a:t>
            </a:r>
            <a:r>
              <a:rPr lang="en-IN" sz="1400" b="1" dirty="0" err="1" smtClean="0">
                <a:solidFill>
                  <a:srgbClr val="00B050"/>
                </a:solidFill>
              </a:rPr>
              <a:t>Zika</a:t>
            </a:r>
            <a:r>
              <a:rPr lang="en-IN" sz="1400" b="1" dirty="0" smtClean="0">
                <a:solidFill>
                  <a:srgbClr val="00B050"/>
                </a:solidFill>
              </a:rPr>
              <a:t> forest in Uganda, Africa, where it was first </a:t>
            </a:r>
          </a:p>
          <a:p>
            <a:pPr marL="342900" indent="-342900"/>
            <a:r>
              <a:rPr lang="en-IN" sz="1400" b="1" dirty="0" smtClean="0">
                <a:solidFill>
                  <a:srgbClr val="00B050"/>
                </a:solidFill>
              </a:rPr>
              <a:t>	identified in rhesus monkeys in 1947.</a:t>
            </a:r>
            <a:br>
              <a:rPr lang="en-IN" sz="1400" b="1" dirty="0" smtClean="0">
                <a:solidFill>
                  <a:srgbClr val="00B050"/>
                </a:solidFill>
              </a:rPr>
            </a:br>
            <a:r>
              <a:rPr lang="en-IN" sz="1400" b="1" dirty="0" smtClean="0">
                <a:solidFill>
                  <a:srgbClr val="00B050"/>
                </a:solidFill>
              </a:rPr>
              <a:t> 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55576" y="267494"/>
            <a:ext cx="8208912" cy="460648"/>
          </a:xfrm>
        </p:spPr>
        <p:txBody>
          <a:bodyPr/>
          <a:lstStyle/>
          <a:p>
            <a:r>
              <a:rPr lang="en-IN" sz="1600" b="1" dirty="0" smtClean="0"/>
              <a:t>Five statements are given below, labelled A, B, C, D and E, among these, four </a:t>
            </a:r>
          </a:p>
          <a:p>
            <a:r>
              <a:rPr lang="en-IN" sz="1600" b="1" dirty="0" smtClean="0"/>
              <a:t>statements are in logical order and form a coherent paragraph/passage. From the </a:t>
            </a:r>
          </a:p>
          <a:p>
            <a:r>
              <a:rPr lang="en-IN" sz="1600" b="1" dirty="0" smtClean="0"/>
              <a:t>given options, choose the option that does not fit into the theme of the passage.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24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132399"/>
            <a:ext cx="8028384" cy="2591479"/>
          </a:xfrm>
          <a:prstGeom prst="rect">
            <a:avLst/>
          </a:prstGeom>
        </p:spPr>
        <p:txBody>
          <a:bodyPr lIns="396000" anchor="t"/>
          <a:lstStyle/>
          <a:p>
            <a:endParaRPr lang="en-IN" sz="2800" b="1" dirty="0" smtClean="0">
              <a:solidFill>
                <a:srgbClr val="00B050"/>
              </a:solidFill>
            </a:endParaRPr>
          </a:p>
        </p:txBody>
      </p:sp>
      <p:pic>
        <p:nvPicPr>
          <p:cNvPr id="10" name="Picture 9" descr="Clock-Riddle-6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2212" y="782538"/>
            <a:ext cx="4219575" cy="4381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 FROM THE CHOICE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91028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25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132399"/>
            <a:ext cx="8028384" cy="2591479"/>
          </a:xfrm>
          <a:prstGeom prst="rect">
            <a:avLst/>
          </a:prstGeom>
        </p:spPr>
        <p:txBody>
          <a:bodyPr lIns="396000" anchor="t"/>
          <a:lstStyle/>
          <a:p>
            <a:endParaRPr lang="en-IN" sz="2800" b="1" dirty="0" smtClean="0">
              <a:solidFill>
                <a:srgbClr val="00B05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 FROM THE CHOICE</a:t>
            </a:r>
            <a:endParaRPr lang="en-IN" b="1" dirty="0"/>
          </a:p>
        </p:txBody>
      </p:sp>
      <p:pic>
        <p:nvPicPr>
          <p:cNvPr id="8" name="Picture 7" descr="Matchsti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786695"/>
            <a:ext cx="4454243" cy="43568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43808" y="915566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771800" y="771550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A</a:t>
            </a:r>
            <a:endParaRPr lang="en-IN" sz="4400" dirty="0"/>
          </a:p>
        </p:txBody>
      </p:sp>
      <p:sp>
        <p:nvSpPr>
          <p:cNvPr id="14" name="Rectangle 13"/>
          <p:cNvSpPr/>
          <p:nvPr/>
        </p:nvSpPr>
        <p:spPr>
          <a:xfrm>
            <a:off x="5076056" y="987574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220072" y="3075806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43808" y="3003798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076056" y="771550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B</a:t>
            </a:r>
            <a:endParaRPr lang="en-IN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71800" y="2810421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C</a:t>
            </a:r>
            <a:endParaRPr lang="en-IN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4048" y="2787774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D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ODD MAN OUT - KEY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3728" y="1431028"/>
          <a:ext cx="3456385" cy="3372970"/>
        </p:xfrm>
        <a:graphic>
          <a:graphicData uri="http://schemas.openxmlformats.org/drawingml/2006/table">
            <a:tbl>
              <a:tblPr/>
              <a:tblGrid>
                <a:gridCol w="691277"/>
                <a:gridCol w="691277"/>
                <a:gridCol w="691277"/>
                <a:gridCol w="691277"/>
                <a:gridCol w="691277"/>
              </a:tblGrid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0"/>
          </p:nvPr>
        </p:nvSpPr>
        <p:spPr>
          <a:xfrm>
            <a:off x="539552" y="843558"/>
            <a:ext cx="6912768" cy="2995737"/>
          </a:xfrm>
        </p:spPr>
        <p:txBody>
          <a:bodyPr/>
          <a:lstStyle/>
          <a:p>
            <a:pPr lvl="1">
              <a:buNone/>
            </a:pPr>
            <a:r>
              <a:rPr lang="en-IN" b="1" dirty="0" smtClean="0">
                <a:solidFill>
                  <a:srgbClr val="00B050"/>
                </a:solidFill>
              </a:rPr>
              <a:t>396, 462, 572, 427, 671, 264</a:t>
            </a:r>
          </a:p>
          <a:p>
            <a:endParaRPr lang="en-IN" sz="1200" b="1" dirty="0" smtClean="0">
              <a:solidFill>
                <a:srgbClr val="00B050"/>
              </a:solidFill>
            </a:endParaRPr>
          </a:p>
          <a:p>
            <a:pPr marL="1257300" lvl="1" indent="-51435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396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572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427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264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8678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1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39552" y="843558"/>
            <a:ext cx="6912768" cy="2995737"/>
          </a:xfrm>
        </p:spPr>
        <p:txBody>
          <a:bodyPr/>
          <a:lstStyle/>
          <a:p>
            <a:pPr lvl="1">
              <a:buNone/>
            </a:pPr>
            <a:r>
              <a:rPr lang="en-IN" b="1" dirty="0" smtClean="0">
                <a:solidFill>
                  <a:srgbClr val="00B050"/>
                </a:solidFill>
              </a:rPr>
              <a:t>2, 6, 15, 20, 30, 42, 56</a:t>
            </a:r>
          </a:p>
          <a:p>
            <a:endParaRPr lang="en-IN" sz="1200" b="1" dirty="0" smtClean="0">
              <a:solidFill>
                <a:srgbClr val="00B050"/>
              </a:solidFill>
            </a:endParaRPr>
          </a:p>
          <a:p>
            <a:pPr marL="1257300" lvl="1" indent="-51435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6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15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20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42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2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10" name="Content Placeholder 3"/>
          <p:cNvSpPr>
            <a:spLocks noGrp="1"/>
          </p:cNvSpPr>
          <p:nvPr>
            <p:ph idx="10"/>
          </p:nvPr>
        </p:nvSpPr>
        <p:spPr>
          <a:xfrm>
            <a:off x="539552" y="843558"/>
            <a:ext cx="6912768" cy="2995737"/>
          </a:xfrm>
        </p:spPr>
        <p:txBody>
          <a:bodyPr/>
          <a:lstStyle/>
          <a:p>
            <a:pPr lvl="1">
              <a:buNone/>
            </a:pPr>
            <a:r>
              <a:rPr lang="en-IN" b="1" dirty="0" smtClean="0">
                <a:solidFill>
                  <a:srgbClr val="00B050"/>
                </a:solidFill>
              </a:rPr>
              <a:t>8, 7, 11, 12, 14, 18, 17, 22</a:t>
            </a:r>
          </a:p>
          <a:p>
            <a:endParaRPr lang="en-IN" sz="1200" b="1" dirty="0" smtClean="0">
              <a:solidFill>
                <a:srgbClr val="00B050"/>
              </a:solidFill>
            </a:endParaRPr>
          </a:p>
          <a:p>
            <a:pPr marL="1257300" lvl="1" indent="-51435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11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12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14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18</a:t>
            </a:r>
            <a:endParaRPr lang="en-IN" sz="2400" b="1" dirty="0" smtClean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8678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3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678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4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0"/>
          </p:nvPr>
        </p:nvSpPr>
        <p:spPr>
          <a:xfrm>
            <a:off x="539552" y="843558"/>
            <a:ext cx="6912768" cy="2995737"/>
          </a:xfrm>
        </p:spPr>
        <p:txBody>
          <a:bodyPr/>
          <a:lstStyle/>
          <a:p>
            <a:pPr lvl="1">
              <a:buNone/>
            </a:pPr>
            <a:r>
              <a:rPr lang="en-IN" b="1" dirty="0" smtClean="0">
                <a:solidFill>
                  <a:srgbClr val="00B050"/>
                </a:solidFill>
              </a:rPr>
              <a:t>133, 284, 363, 441</a:t>
            </a:r>
          </a:p>
          <a:p>
            <a:endParaRPr lang="en-IN" sz="1200" b="1" dirty="0" smtClean="0">
              <a:solidFill>
                <a:srgbClr val="00B050"/>
              </a:solidFill>
            </a:endParaRPr>
          </a:p>
          <a:p>
            <a:pPr marL="1257300" lvl="1" indent="-51435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133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284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363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441</a:t>
            </a: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678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5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39552" y="843558"/>
            <a:ext cx="6912768" cy="2995737"/>
          </a:xfrm>
        </p:spPr>
        <p:txBody>
          <a:bodyPr/>
          <a:lstStyle/>
          <a:p>
            <a:pPr lvl="1">
              <a:buNone/>
            </a:pPr>
            <a:r>
              <a:rPr lang="en-IN" b="1" dirty="0" smtClean="0">
                <a:solidFill>
                  <a:srgbClr val="00B050"/>
                </a:solidFill>
              </a:rPr>
              <a:t>582, 605, 588, 611, 634, 617, 600</a:t>
            </a:r>
          </a:p>
          <a:p>
            <a:endParaRPr lang="en-IN" sz="1200" b="1" dirty="0" smtClean="0">
              <a:solidFill>
                <a:srgbClr val="00B050"/>
              </a:solidFill>
            </a:endParaRPr>
          </a:p>
          <a:p>
            <a:pPr marL="1257300" lvl="1" indent="-51435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605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588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611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634</a:t>
            </a: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678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6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39552" y="843558"/>
            <a:ext cx="6912768" cy="2995737"/>
          </a:xfrm>
        </p:spPr>
        <p:txBody>
          <a:bodyPr/>
          <a:lstStyle/>
          <a:p>
            <a:pPr lvl="1">
              <a:buNone/>
            </a:pPr>
            <a:r>
              <a:rPr lang="en-IN" b="1" dirty="0" smtClean="0">
                <a:solidFill>
                  <a:srgbClr val="00B050"/>
                </a:solidFill>
              </a:rPr>
              <a:t>10 25 45 54 60 75 85</a:t>
            </a:r>
          </a:p>
          <a:p>
            <a:pPr lvl="1">
              <a:buNone/>
            </a:pPr>
            <a:endParaRPr lang="en-IN" sz="1000" b="1" dirty="0" smtClean="0">
              <a:solidFill>
                <a:srgbClr val="00B050"/>
              </a:solidFill>
            </a:endParaRPr>
          </a:p>
          <a:p>
            <a:pPr marL="1257300" lvl="1" indent="-514350"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45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25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60</a:t>
            </a:r>
          </a:p>
          <a:p>
            <a:pPr marL="1257300" lvl="1" indent="-514350">
              <a:buFont typeface="Arial" pitchFamily="34" charset="0"/>
              <a:buAutoNum type="alphaUcPeriod"/>
            </a:pPr>
            <a:r>
              <a:rPr lang="en-IN" sz="2400" b="1" dirty="0" smtClean="0">
                <a:solidFill>
                  <a:srgbClr val="00B050"/>
                </a:solidFill>
              </a:rPr>
              <a:t>NOTA</a:t>
            </a: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678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7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5486"/>
            <a:ext cx="6912768" cy="460648"/>
          </a:xfrm>
        </p:spPr>
        <p:txBody>
          <a:bodyPr/>
          <a:lstStyle/>
          <a:p>
            <a:r>
              <a:rPr lang="en-IN" b="1" dirty="0" smtClean="0"/>
              <a:t>FIND THE ODD MAN OUT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987574"/>
            <a:ext cx="7776864" cy="2591479"/>
          </a:xfrm>
          <a:prstGeom prst="rect">
            <a:avLst/>
          </a:prstGeom>
        </p:spPr>
        <p:txBody>
          <a:bodyPr lIns="396000" anchor="t"/>
          <a:lstStyle/>
          <a:p>
            <a:pPr lvl="1">
              <a:spcBef>
                <a:spcPct val="20000"/>
              </a:spcBef>
              <a:buFont typeface="Arial" pitchFamily="34" charset="0"/>
            </a:pPr>
            <a:r>
              <a:rPr lang="en-US" sz="2800" b="1" dirty="0" smtClean="0">
                <a:solidFill>
                  <a:srgbClr val="00B050"/>
                </a:solidFill>
              </a:rPr>
              <a:t>Find the odd  man  out in the series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pPr lvl="1">
              <a:spcBef>
                <a:spcPct val="20000"/>
              </a:spcBef>
              <a:buFont typeface="Arial" pitchFamily="34" charset="0"/>
            </a:pPr>
            <a:r>
              <a:rPr lang="en-US" sz="2800" b="1" dirty="0" smtClean="0">
                <a:solidFill>
                  <a:srgbClr val="00B050"/>
                </a:solidFill>
              </a:rPr>
              <a:t>2 , 5 , 10 , 17, 26 , 37 , 50 , 64</a:t>
            </a:r>
          </a:p>
          <a:p>
            <a:pPr lvl="1"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50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26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37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AutoNum type="alphaUcPeriod"/>
            </a:pPr>
            <a:r>
              <a:rPr lang="en-US" sz="2800" b="1" dirty="0" smtClean="0">
                <a:solidFill>
                  <a:srgbClr val="00B050"/>
                </a:solidFill>
              </a:rPr>
              <a:t>64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pPr lvl="1">
              <a:spcBef>
                <a:spcPct val="20000"/>
              </a:spcBef>
              <a:buFont typeface="Arial" pitchFamily="34" charset="0"/>
            </a:pPr>
            <a:endParaRPr lang="en-IN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710</Words>
  <Application>Microsoft Office PowerPoint</Application>
  <PresentationFormat>On-screen Show (16:9)</PresentationFormat>
  <Paragraphs>285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Custom Design</vt:lpstr>
      <vt:lpstr>Slide 1</vt:lpstr>
      <vt:lpstr>DEFINITION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ODD MAN OUT - KEY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Nature</cp:lastModifiedBy>
  <cp:revision>111</cp:revision>
  <dcterms:created xsi:type="dcterms:W3CDTF">2014-04-01T16:27:38Z</dcterms:created>
  <dcterms:modified xsi:type="dcterms:W3CDTF">2021-05-30T14:03:14Z</dcterms:modified>
</cp:coreProperties>
</file>