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5"/>
  </p:notesMasterIdLst>
  <p:sldIdLst>
    <p:sldId id="256" r:id="rId3"/>
    <p:sldId id="257" r:id="rId4"/>
    <p:sldId id="259" r:id="rId5"/>
    <p:sldId id="311" r:id="rId6"/>
    <p:sldId id="330" r:id="rId7"/>
    <p:sldId id="331" r:id="rId8"/>
    <p:sldId id="262" r:id="rId9"/>
    <p:sldId id="317" r:id="rId10"/>
    <p:sldId id="312" r:id="rId11"/>
    <p:sldId id="313" r:id="rId12"/>
    <p:sldId id="314" r:id="rId13"/>
    <p:sldId id="315" r:id="rId14"/>
    <p:sldId id="316" r:id="rId15"/>
    <p:sldId id="286" r:id="rId16"/>
    <p:sldId id="287" r:id="rId17"/>
    <p:sldId id="318" r:id="rId18"/>
    <p:sldId id="345" r:id="rId19"/>
    <p:sldId id="346" r:id="rId20"/>
    <p:sldId id="347" r:id="rId21"/>
    <p:sldId id="348" r:id="rId22"/>
    <p:sldId id="350" r:id="rId23"/>
    <p:sldId id="351" r:id="rId24"/>
    <p:sldId id="349" r:id="rId25"/>
    <p:sldId id="321" r:id="rId26"/>
    <p:sldId id="334" r:id="rId27"/>
    <p:sldId id="333" r:id="rId28"/>
    <p:sldId id="335" r:id="rId29"/>
    <p:sldId id="336" r:id="rId30"/>
    <p:sldId id="332" r:id="rId31"/>
    <p:sldId id="337" r:id="rId32"/>
    <p:sldId id="338" r:id="rId33"/>
    <p:sldId id="258" r:id="rId34"/>
    <p:sldId id="339" r:id="rId35"/>
    <p:sldId id="340" r:id="rId36"/>
    <p:sldId id="341" r:id="rId37"/>
    <p:sldId id="342" r:id="rId38"/>
    <p:sldId id="352" r:id="rId39"/>
    <p:sldId id="353"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43" r:id="rId53"/>
    <p:sldId id="344" r:id="rId5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C24A"/>
    <a:srgbClr val="7CCE3E"/>
    <a:srgbClr val="1C64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2" d="100"/>
          <a:sy n="122" d="100"/>
        </p:scale>
        <p:origin x="3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157B27-7152-4BF8-A1BC-158B04F28FED}" type="datetimeFigureOut">
              <a:rPr lang="en-IN" smtClean="0"/>
              <a:pPr/>
              <a:t>24-03-2022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450E1D-E3FC-4757-AF60-B69F33233D9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450E1D-E3FC-4757-AF60-B69F33233D9B}" type="slidenum">
              <a:rPr lang="en-IN" smtClean="0"/>
              <a:pPr/>
              <a:t>12</a:t>
            </a:fld>
            <a:endParaRPr lang="en-IN"/>
          </a:p>
        </p:txBody>
      </p:sp>
    </p:spTree>
    <p:extLst>
      <p:ext uri="{BB962C8B-B14F-4D97-AF65-F5344CB8AC3E}">
        <p14:creationId xmlns:p14="http://schemas.microsoft.com/office/powerpoint/2010/main" val="30632775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790275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pPr/>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73" r:id="rId4"/>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3/24/2022</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9" y="2614141"/>
            <a:ext cx="4860030" cy="1815882"/>
          </a:xfrm>
          <a:prstGeom prst="rect">
            <a:avLst/>
          </a:prstGeom>
          <a:noFill/>
        </p:spPr>
        <p:txBody>
          <a:bodyPr wrap="square">
            <a:spAutoFit/>
          </a:bodyPr>
          <a:lstStyle/>
          <a:p>
            <a:pPr algn="r" fontAlgn="auto">
              <a:spcBef>
                <a:spcPts val="0"/>
              </a:spcBef>
              <a:spcAft>
                <a:spcPts val="0"/>
              </a:spcAft>
              <a:defRPr/>
            </a:pPr>
            <a:r>
              <a:rPr kumimoji="0" lang="en-US" altLang="ko-KR" sz="3200" b="1" dirty="0">
                <a:solidFill>
                  <a:srgbClr val="0070C0"/>
                </a:solidFill>
                <a:latin typeface="+mj-lt"/>
                <a:cs typeface="Arial" pitchFamily="34" charset="0"/>
              </a:rPr>
              <a:t>WELCOME ALL</a:t>
            </a: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endParaRPr kumimoji="0" lang="en-US" altLang="ko-KR" sz="2000" b="1" dirty="0">
              <a:solidFill>
                <a:srgbClr val="C00000"/>
              </a:solidFill>
              <a:latin typeface="+mj-lt"/>
              <a:cs typeface="Arial" pitchFamily="34" charset="0"/>
            </a:endParaRPr>
          </a:p>
          <a:p>
            <a:pPr algn="r" fontAlgn="auto">
              <a:spcBef>
                <a:spcPts val="0"/>
              </a:spcBef>
              <a:spcAft>
                <a:spcPts val="0"/>
              </a:spcAft>
              <a:defRPr/>
            </a:pPr>
            <a:endParaRPr lang="en-US" altLang="ko-KR" sz="2000" b="1" dirty="0">
              <a:solidFill>
                <a:srgbClr val="C00000"/>
              </a:solidFill>
              <a:latin typeface="+mj-lt"/>
              <a:cs typeface="Arial" pitchFamily="34" charset="0"/>
            </a:endParaRPr>
          </a:p>
          <a:p>
            <a:pPr algn="r" fontAlgn="auto">
              <a:spcBef>
                <a:spcPts val="0"/>
              </a:spcBef>
              <a:spcAft>
                <a:spcPts val="0"/>
              </a:spcAft>
              <a:defRPr/>
            </a:pPr>
            <a:r>
              <a:rPr kumimoji="0" lang="en-US" altLang="ko-KR" sz="2000" b="1" dirty="0">
                <a:solidFill>
                  <a:srgbClr val="92D050"/>
                </a:solidFill>
                <a:latin typeface="+mj-lt"/>
                <a:cs typeface="Arial" pitchFamily="34" charset="0"/>
              </a:rPr>
              <a:t>SHABANA</a:t>
            </a:r>
          </a:p>
        </p:txBody>
      </p:sp>
      <p:sp>
        <p:nvSpPr>
          <p:cNvPr id="5" name="TextBox 1"/>
          <p:cNvSpPr txBox="1">
            <a:spLocks noChangeArrowheads="1"/>
          </p:cNvSpPr>
          <p:nvPr/>
        </p:nvSpPr>
        <p:spPr bwMode="auto">
          <a:xfrm>
            <a:off x="3923928" y="915566"/>
            <a:ext cx="4860032" cy="769441"/>
          </a:xfrm>
          <a:prstGeom prst="rect">
            <a:avLst/>
          </a:prstGeom>
          <a:noFill/>
          <a:ln w="9525">
            <a:noFill/>
            <a:miter lim="800000"/>
            <a:headEnd/>
            <a:tailEnd/>
          </a:ln>
        </p:spPr>
        <p:txBody>
          <a:bodyPr wrap="square">
            <a:spAutoFit/>
          </a:bodyPr>
          <a:lstStyle/>
          <a:p>
            <a:pPr algn="r"/>
            <a:r>
              <a:rPr lang="en-US" altLang="ko-KR" sz="4400" b="1" dirty="0">
                <a:solidFill>
                  <a:schemeClr val="bg1"/>
                </a:solidFill>
                <a:latin typeface="Algerian" pitchFamily="82" charset="0"/>
                <a:ea typeface="맑은 고딕" pitchFamily="50" charset="-127"/>
                <a:cs typeface="Arial" pitchFamily="34" charset="0"/>
              </a:rPr>
              <a:t>PERCENTAGES</a:t>
            </a:r>
          </a:p>
        </p:txBody>
      </p:sp>
      <p:sp>
        <p:nvSpPr>
          <p:cNvPr id="8" name="TextBox 7"/>
          <p:cNvSpPr txBox="1"/>
          <p:nvPr/>
        </p:nvSpPr>
        <p:spPr>
          <a:xfrm rot="20284292">
            <a:off x="980131" y="2248187"/>
            <a:ext cx="792088" cy="584775"/>
          </a:xfrm>
          <a:prstGeom prst="rect">
            <a:avLst/>
          </a:prstGeom>
          <a:noFill/>
        </p:spPr>
        <p:txBody>
          <a:bodyPr wrap="square" rtlCol="0">
            <a:spAutoFit/>
          </a:bodyPr>
          <a:lstStyle/>
          <a:p>
            <a:r>
              <a:rPr lang="en-IN" sz="3200" b="1" dirty="0">
                <a:solidFill>
                  <a:schemeClr val="bg1"/>
                </a:solidFill>
              </a:rPr>
              <a:t>Æ</a:t>
            </a:r>
          </a:p>
        </p:txBody>
      </p:sp>
      <p:sp>
        <p:nvSpPr>
          <p:cNvPr id="10" name="TextBox 9"/>
          <p:cNvSpPr txBox="1"/>
          <p:nvPr/>
        </p:nvSpPr>
        <p:spPr>
          <a:xfrm rot="19844677">
            <a:off x="1610358" y="2062713"/>
            <a:ext cx="432048" cy="584775"/>
          </a:xfrm>
          <a:prstGeom prst="rect">
            <a:avLst/>
          </a:prstGeom>
          <a:noFill/>
        </p:spPr>
        <p:txBody>
          <a:bodyPr wrap="square" rtlCol="0">
            <a:spAutoFit/>
          </a:bodyPr>
          <a:lstStyle/>
          <a:p>
            <a:r>
              <a:rPr lang="en-IN" sz="3200" b="1" dirty="0">
                <a:solidFill>
                  <a:schemeClr val="bg1"/>
                </a:solidFill>
              </a:rPr>
              <a:t>Û</a:t>
            </a:r>
          </a:p>
        </p:txBody>
      </p:sp>
      <p:sp>
        <p:nvSpPr>
          <p:cNvPr id="11" name="TextBox 10"/>
          <p:cNvSpPr txBox="1"/>
          <p:nvPr/>
        </p:nvSpPr>
        <p:spPr>
          <a:xfrm rot="19659576">
            <a:off x="2084001" y="2248431"/>
            <a:ext cx="576064" cy="584775"/>
          </a:xfrm>
          <a:prstGeom prst="rect">
            <a:avLst/>
          </a:prstGeom>
          <a:noFill/>
        </p:spPr>
        <p:txBody>
          <a:bodyPr wrap="square" rtlCol="0">
            <a:spAutoFit/>
          </a:bodyPr>
          <a:lstStyle/>
          <a:p>
            <a:r>
              <a:rPr lang="en-IN" sz="3200" b="1" dirty="0">
                <a:solidFill>
                  <a:schemeClr val="bg1"/>
                </a:solidFill>
              </a:rPr>
              <a:t>þ</a:t>
            </a:r>
          </a:p>
        </p:txBody>
      </p:sp>
      <p:sp>
        <p:nvSpPr>
          <p:cNvPr id="12" name="TextBox 11"/>
          <p:cNvSpPr txBox="1"/>
          <p:nvPr/>
        </p:nvSpPr>
        <p:spPr>
          <a:xfrm rot="20369526">
            <a:off x="1524379" y="2684637"/>
            <a:ext cx="504056" cy="584775"/>
          </a:xfrm>
          <a:prstGeom prst="rect">
            <a:avLst/>
          </a:prstGeom>
          <a:noFill/>
        </p:spPr>
        <p:txBody>
          <a:bodyPr wrap="square" rtlCol="0">
            <a:spAutoFit/>
          </a:bodyPr>
          <a:lstStyle/>
          <a:p>
            <a:r>
              <a:rPr lang="en-IN" sz="3200" b="1" dirty="0">
                <a:solidFill>
                  <a:schemeClr val="bg1"/>
                </a:solidFill>
              </a:rPr>
              <a:t>Ø</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4</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2" name="TextBox 1">
            <a:extLst>
              <a:ext uri="{FF2B5EF4-FFF2-40B4-BE49-F238E27FC236}">
                <a16:creationId xmlns:a16="http://schemas.microsoft.com/office/drawing/2014/main" id="{415B8F49-D458-412F-A3AE-91910AC5F951}"/>
              </a:ext>
            </a:extLst>
          </p:cNvPr>
          <p:cNvSpPr txBox="1"/>
          <p:nvPr/>
        </p:nvSpPr>
        <p:spPr>
          <a:xfrm>
            <a:off x="899592" y="1059582"/>
            <a:ext cx="8136904" cy="1324978"/>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 Ram’s salary is 20% less than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Shyam’s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salary, by what percentage is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Shyam’s</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salary more than Ram</a:t>
            </a:r>
            <a:r>
              <a:rPr lang="en-IN" sz="1800" dirty="0">
                <a:solidFill>
                  <a:srgbClr val="000000"/>
                </a:solidFill>
                <a:effectLst/>
                <a:latin typeface="Calibri" panose="020F0502020204030204" pitchFamily="34" charset="0"/>
                <a:ea typeface="MS Mincho" panose="02020609040205080304" pitchFamily="49" charset="-128"/>
                <a:cs typeface="MS Mincho" panose="02020609040205080304" pitchFamily="49" charset="-128"/>
              </a:rPr>
              <a:t>’</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 </a:t>
            </a:r>
            <a:endParaRPr lang="en-IN" sz="1800" dirty="0">
              <a:solidFill>
                <a:srgbClr val="000000"/>
              </a:solidFill>
              <a:effectLst/>
              <a:latin typeface="Times New Roman" panose="02020603050405020304" pitchFamily="18" charset="0"/>
              <a:ea typeface="Calibri" panose="020F0502020204030204" pitchFamily="34" charset="0"/>
            </a:endParaRPr>
          </a:p>
          <a:p>
            <a:pPr indent="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50% 	</a:t>
            </a: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 25% 		c. 75% 		d. 20%</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150811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5</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944C5C0D-E1D4-477B-B7BA-A39B4F504E58}"/>
              </a:ext>
            </a:extLst>
          </p:cNvPr>
          <p:cNvSpPr txBox="1"/>
          <p:nvPr/>
        </p:nvSpPr>
        <p:spPr>
          <a:xfrm>
            <a:off x="755576" y="933449"/>
            <a:ext cx="8136904" cy="1347805"/>
          </a:xfrm>
          <a:prstGeom prst="rect">
            <a:avLst/>
          </a:prstGeom>
          <a:noFill/>
        </p:spPr>
        <p:txBody>
          <a:bodyPr wrap="square">
            <a:spAutoFit/>
          </a:bodyPr>
          <a:lstStyle/>
          <a:p>
            <a:pPr marL="342900" lvl="0" indent="-34290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X‟s salary is 1st increased by 25% and then decreased by 20%.The result is the      same as Y‟s salary is increased by 20% and then reduced by 25%. Find the ratio of Y’s salary to that of X’s?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4:3 	b. 11:10 		c. 10:9 		d. NOTA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52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6</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12FC4EE6-CDB6-4F49-A0DF-F69E89F4503B}"/>
              </a:ext>
            </a:extLst>
          </p:cNvPr>
          <p:cNvSpPr txBox="1"/>
          <p:nvPr/>
        </p:nvSpPr>
        <p:spPr>
          <a:xfrm>
            <a:off x="827584" y="843558"/>
            <a:ext cx="8136904" cy="1347805"/>
          </a:xfrm>
          <a:prstGeom prst="rect">
            <a:avLst/>
          </a:prstGeom>
          <a:noFill/>
        </p:spPr>
        <p:txBody>
          <a:bodyPr wrap="square">
            <a:spAutoFit/>
          </a:bodyPr>
          <a:lstStyle/>
          <a:p>
            <a:pPr marL="342900" lvl="0" indent="-342900">
              <a:lnSpc>
                <a:spcPct val="115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Vicky’s salary is 75% more than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Ashu’s</a:t>
            </a:r>
            <a:r>
              <a:rPr lang="en-IN" sz="1800" dirty="0">
                <a:effectLst/>
                <a:latin typeface="Calibri" panose="020F0502020204030204" pitchFamily="34" charset="0"/>
                <a:ea typeface="Calibri" panose="020F0502020204030204" pitchFamily="34" charset="0"/>
                <a:cs typeface="Times New Roman" panose="02020603050405020304" pitchFamily="18" charset="0"/>
              </a:rPr>
              <a:t>. Vicky got a raise of 40% on his salary while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Ashu</a:t>
            </a:r>
            <a:r>
              <a:rPr lang="en-IN" sz="1800" dirty="0">
                <a:effectLst/>
                <a:latin typeface="Calibri" panose="020F0502020204030204" pitchFamily="34" charset="0"/>
                <a:ea typeface="Calibri" panose="020F0502020204030204" pitchFamily="34" charset="0"/>
                <a:cs typeface="Times New Roman" panose="02020603050405020304" pitchFamily="18" charset="0"/>
              </a:rPr>
              <a:t> got a raise of 25% on his salary. By what percent is Vicky’s salary more than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Ashu’s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96%	b. 51.1%		c. 90%		d. 52.1%</a:t>
            </a:r>
          </a:p>
        </p:txBody>
      </p:sp>
    </p:spTree>
    <p:extLst>
      <p:ext uri="{BB962C8B-B14F-4D97-AF65-F5344CB8AC3E}">
        <p14:creationId xmlns:p14="http://schemas.microsoft.com/office/powerpoint/2010/main" val="327474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7</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AADB3645-3AE7-4D20-91BB-C2495959339E}"/>
              </a:ext>
            </a:extLst>
          </p:cNvPr>
          <p:cNvSpPr txBox="1"/>
          <p:nvPr/>
        </p:nvSpPr>
        <p:spPr>
          <a:xfrm>
            <a:off x="691904" y="915566"/>
            <a:ext cx="8064896" cy="1029256"/>
          </a:xfrm>
          <a:prstGeom prst="rect">
            <a:avLst/>
          </a:prstGeom>
          <a:noFill/>
        </p:spPr>
        <p:txBody>
          <a:bodyPr wrap="square">
            <a:spAutoFit/>
          </a:bodyPr>
          <a:lstStyle/>
          <a:p>
            <a:pPr marL="342900" lvl="0" indent="-34290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If number x is 10% less than another number y and y is 10% more than 125, then find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123	    b. 122		c. 122.25		d. 123.75</a:t>
            </a:r>
          </a:p>
        </p:txBody>
      </p:sp>
    </p:spTree>
    <p:extLst>
      <p:ext uri="{BB962C8B-B14F-4D97-AF65-F5344CB8AC3E}">
        <p14:creationId xmlns:p14="http://schemas.microsoft.com/office/powerpoint/2010/main" val="259222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8</a:t>
            </a:r>
            <a:endParaRPr lang="en-IN" sz="2800" b="1" dirty="0">
              <a:solidFill>
                <a:schemeClr val="bg1"/>
              </a:solidFill>
            </a:endParaRPr>
          </a:p>
        </p:txBody>
      </p:sp>
      <p:sp>
        <p:nvSpPr>
          <p:cNvPr id="9" name="TextBox 8">
            <a:extLst>
              <a:ext uri="{FF2B5EF4-FFF2-40B4-BE49-F238E27FC236}">
                <a16:creationId xmlns:a16="http://schemas.microsoft.com/office/drawing/2014/main" id="{AEA32A89-3EAE-4D75-8FC8-89E85323C242}"/>
              </a:ext>
            </a:extLst>
          </p:cNvPr>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E6B450C3-E213-4AF4-8950-5AD1ABB05DAA}"/>
              </a:ext>
            </a:extLst>
          </p:cNvPr>
          <p:cNvSpPr txBox="1"/>
          <p:nvPr/>
        </p:nvSpPr>
        <p:spPr>
          <a:xfrm>
            <a:off x="755576" y="950721"/>
            <a:ext cx="8280920" cy="1029256"/>
          </a:xfrm>
          <a:prstGeom prst="rect">
            <a:avLst/>
          </a:prstGeom>
          <a:noFill/>
        </p:spPr>
        <p:txBody>
          <a:bodyPr wrap="square">
            <a:spAutoFit/>
          </a:bodyPr>
          <a:lstStyle/>
          <a:p>
            <a:pPr marL="342900" lvl="0" indent="-342900">
              <a:lnSpc>
                <a:spcPct val="115000"/>
              </a:lnSpc>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 pipe X is 30 meters and 45% longer than another pipe Y. find the length of the     pipe Y.</a:t>
            </a: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20.12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 20.68		c. 20		d. 20.5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9</a:t>
            </a:r>
            <a:endParaRPr lang="en-IN" sz="2800" b="1" dirty="0">
              <a:solidFill>
                <a:schemeClr val="bg1"/>
              </a:solidFill>
            </a:endParaRPr>
          </a:p>
        </p:txBody>
      </p:sp>
      <p:sp>
        <p:nvSpPr>
          <p:cNvPr id="9" name="TextBox 8">
            <a:extLst>
              <a:ext uri="{FF2B5EF4-FFF2-40B4-BE49-F238E27FC236}">
                <a16:creationId xmlns:a16="http://schemas.microsoft.com/office/drawing/2014/main" id="{34CAEF51-FC43-4142-B163-6D75B4270228}"/>
              </a:ext>
            </a:extLst>
          </p:cNvPr>
          <p:cNvSpPr txBox="1"/>
          <p:nvPr/>
        </p:nvSpPr>
        <p:spPr>
          <a:xfrm>
            <a:off x="683568"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72AE58F1-E42C-450B-9C85-4994E9B983CE}"/>
              </a:ext>
            </a:extLst>
          </p:cNvPr>
          <p:cNvSpPr txBox="1"/>
          <p:nvPr/>
        </p:nvSpPr>
        <p:spPr>
          <a:xfrm>
            <a:off x="755576" y="950721"/>
            <a:ext cx="8388424" cy="1347805"/>
          </a:xfrm>
          <a:prstGeom prst="rect">
            <a:avLst/>
          </a:prstGeom>
          <a:noFill/>
        </p:spPr>
        <p:txBody>
          <a:bodyPr wrap="square">
            <a:spAutoFit/>
          </a:bodyPr>
          <a:lstStyle/>
          <a:p>
            <a:pPr marL="342900" lvl="0" indent="-34290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entrance ticket at the INOX theatre in Chennai is worth Rs. 250. When the price of the ticket was lowered, the sale of tickets increased by 50% while the collections  recorded a decrease of 17.5%. Find the deduction in the ticket price.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Rs 150 	        b. Rs 112.5		c. Rs 105 		  d. Rs 120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5536" y="3867894"/>
            <a:ext cx="720080" cy="523220"/>
          </a:xfrm>
          <a:prstGeom prst="rect">
            <a:avLst/>
          </a:prstGeom>
          <a:noFill/>
        </p:spPr>
        <p:txBody>
          <a:bodyPr wrap="square" rtlCol="0">
            <a:spAutoFit/>
          </a:bodyPr>
          <a:lstStyle/>
          <a:p>
            <a:r>
              <a:rPr lang="en-US" sz="2800" b="1" dirty="0">
                <a:solidFill>
                  <a:schemeClr val="bg1"/>
                </a:solidFill>
              </a:rPr>
              <a:t>10</a:t>
            </a:r>
            <a:endParaRPr lang="en-IN" sz="2800" b="1" dirty="0">
              <a:solidFill>
                <a:schemeClr val="bg1"/>
              </a:solidFill>
            </a:endParaRPr>
          </a:p>
        </p:txBody>
      </p:sp>
      <p:sp>
        <p:nvSpPr>
          <p:cNvPr id="9" name="TextBox 8">
            <a:extLst>
              <a:ext uri="{FF2B5EF4-FFF2-40B4-BE49-F238E27FC236}">
                <a16:creationId xmlns:a16="http://schemas.microsoft.com/office/drawing/2014/main" id="{34CAEF51-FC43-4142-B163-6D75B4270228}"/>
              </a:ext>
            </a:extLst>
          </p:cNvPr>
          <p:cNvSpPr txBox="1"/>
          <p:nvPr/>
        </p:nvSpPr>
        <p:spPr>
          <a:xfrm>
            <a:off x="683568"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6" name="TextBox 5">
            <a:extLst>
              <a:ext uri="{FF2B5EF4-FFF2-40B4-BE49-F238E27FC236}">
                <a16:creationId xmlns:a16="http://schemas.microsoft.com/office/drawing/2014/main" id="{36AA7564-40EE-4E72-9AA6-78C00E716D81}"/>
              </a:ext>
            </a:extLst>
          </p:cNvPr>
          <p:cNvSpPr txBox="1"/>
          <p:nvPr/>
        </p:nvSpPr>
        <p:spPr>
          <a:xfrm>
            <a:off x="679468" y="950721"/>
            <a:ext cx="8460432" cy="1029256"/>
          </a:xfrm>
          <a:prstGeom prst="rect">
            <a:avLst/>
          </a:prstGeom>
          <a:noFill/>
        </p:spPr>
        <p:txBody>
          <a:bodyPr wrap="square">
            <a:spAutoFit/>
          </a:bodyPr>
          <a:lstStyle/>
          <a:p>
            <a:pPr marL="285750" lvl="0" indent="-28575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an election, a candidate secures 40% of the votes but is defeated by the other       candidate by a majority of 298 votes. Find the total number of votes recorded?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1430	</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b. 1490	        c. 1390		d. 1360</a:t>
            </a:r>
          </a:p>
        </p:txBody>
      </p:sp>
    </p:spTree>
    <p:extLst>
      <p:ext uri="{BB962C8B-B14F-4D97-AF65-F5344CB8AC3E}">
        <p14:creationId xmlns:p14="http://schemas.microsoft.com/office/powerpoint/2010/main" val="4047470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811B-143E-42C3-B6C0-A4E3B7BF483C}"/>
              </a:ext>
            </a:extLst>
          </p:cNvPr>
          <p:cNvSpPr>
            <a:spLocks noGrp="1"/>
          </p:cNvSpPr>
          <p:nvPr>
            <p:ph type="title"/>
          </p:nvPr>
        </p:nvSpPr>
        <p:spPr>
          <a:xfrm>
            <a:off x="712538" y="0"/>
            <a:ext cx="8154652" cy="884466"/>
          </a:xfrm>
        </p:spPr>
        <p:txBody>
          <a:bodyPr/>
          <a:lstStyle/>
          <a:p>
            <a:r>
              <a:rPr lang="en-US" sz="3200" dirty="0">
                <a:solidFill>
                  <a:srgbClr val="75C24A"/>
                </a:solidFill>
                <a:latin typeface="+mn-lt"/>
              </a:rPr>
              <a:t>PROFIT, LOSS DISCOUNTS &amp; MARK UPS</a:t>
            </a:r>
            <a:endParaRPr lang="en-IN" sz="3200" dirty="0">
              <a:solidFill>
                <a:srgbClr val="75C24A"/>
              </a:solidFill>
              <a:latin typeface="+mn-lt"/>
            </a:endParaRPr>
          </a:p>
        </p:txBody>
      </p:sp>
    </p:spTree>
    <p:extLst>
      <p:ext uri="{BB962C8B-B14F-4D97-AF65-F5344CB8AC3E}">
        <p14:creationId xmlns:p14="http://schemas.microsoft.com/office/powerpoint/2010/main" val="309962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4C7C1E-25EC-4B6E-BF71-069A5F3EEE73}"/>
              </a:ext>
            </a:extLst>
          </p:cNvPr>
          <p:cNvSpPr txBox="1"/>
          <p:nvPr/>
        </p:nvSpPr>
        <p:spPr>
          <a:xfrm>
            <a:off x="755576" y="195486"/>
            <a:ext cx="8316416" cy="2303451"/>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Mr. Kapoor incurs a loss of 40% if he sells his goods at Rs. 2040. What should be his selling price to gain 10% on it.</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3700	</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3740</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3730</a:t>
            </a:r>
          </a:p>
          <a:p>
            <a:pPr marL="800100" indent="-342900">
              <a:lnSpc>
                <a:spcPct val="115000"/>
              </a:lnSpc>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NOTA</a:t>
            </a:r>
          </a:p>
          <a:p>
            <a:pPr marL="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6428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BD6845-00CC-4DB0-BFCB-6C0ED082AB38}"/>
              </a:ext>
            </a:extLst>
          </p:cNvPr>
          <p:cNvSpPr txBox="1"/>
          <p:nvPr/>
        </p:nvSpPr>
        <p:spPr>
          <a:xfrm>
            <a:off x="755576" y="267494"/>
            <a:ext cx="8424936" cy="1029256"/>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person sells 36 oranges per rupee and suffers a loss of 4%. Find how many oranges per rupee is to be sold to have gain of 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28 	   b) 32		c) 62		d)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14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6512" y="1520229"/>
            <a:ext cx="8640960" cy="2995737"/>
          </a:xfrm>
        </p:spPr>
        <p:txBody>
          <a:bodyPr/>
          <a:lstStyle/>
          <a:p>
            <a:pPr>
              <a:buFont typeface="Wingdings" pitchFamily="2" charset="2"/>
              <a:buChar char="Ø"/>
            </a:pPr>
            <a:r>
              <a:rPr lang="en-IN" sz="2000" dirty="0"/>
              <a:t>PERCENTAGE EXPRESSION</a:t>
            </a:r>
          </a:p>
          <a:p>
            <a:pPr>
              <a:buFont typeface="Wingdings" pitchFamily="2" charset="2"/>
              <a:buChar char="Ø"/>
            </a:pPr>
            <a:r>
              <a:rPr lang="en-IN" sz="2000" dirty="0"/>
              <a:t>PERCENTAGE CHANGE</a:t>
            </a:r>
          </a:p>
          <a:p>
            <a:pPr>
              <a:buFont typeface="Wingdings" pitchFamily="2" charset="2"/>
              <a:buChar char="Ø"/>
            </a:pPr>
            <a:r>
              <a:rPr lang="en-IN" sz="2000" dirty="0"/>
              <a:t>NET PERCENTAGE CHANGE </a:t>
            </a:r>
          </a:p>
          <a:p>
            <a:pPr>
              <a:buFont typeface="Wingdings" pitchFamily="2" charset="2"/>
              <a:buChar char="Ø"/>
            </a:pPr>
            <a:r>
              <a:rPr lang="en-IN" sz="2000" dirty="0"/>
              <a:t>APPLICATIONS</a:t>
            </a:r>
          </a:p>
          <a:p>
            <a:pPr>
              <a:buFont typeface="Wingdings" pitchFamily="2" charset="2"/>
              <a:buChar char="Ø"/>
            </a:pPr>
            <a:r>
              <a:rPr lang="en-IN" sz="2000" dirty="0"/>
              <a:t>SIMPLE INTEREST</a:t>
            </a:r>
          </a:p>
          <a:p>
            <a:pPr>
              <a:buFont typeface="Wingdings" pitchFamily="2" charset="2"/>
              <a:buChar char="Ø"/>
            </a:pPr>
            <a:r>
              <a:rPr lang="en-IN" sz="2000" dirty="0"/>
              <a:t>COMPOUND INTEREST</a:t>
            </a:r>
          </a:p>
          <a:p>
            <a:endParaRPr lang="en-IN" sz="2000" dirty="0"/>
          </a:p>
          <a:p>
            <a:endParaRPr lang="en-IN" sz="2000" dirty="0"/>
          </a:p>
          <a:p>
            <a:endParaRPr lang="en-IN" sz="2000" dirty="0"/>
          </a:p>
          <a:p>
            <a:r>
              <a:rPr lang="en-IN" sz="2000" dirty="0"/>
              <a:t> </a:t>
            </a:r>
            <a:endParaRPr lang="en-IN" sz="2000" b="1" dirty="0"/>
          </a:p>
        </p:txBody>
      </p:sp>
      <p:sp>
        <p:nvSpPr>
          <p:cNvPr id="3" name="Title 2"/>
          <p:cNvSpPr>
            <a:spLocks noGrp="1"/>
          </p:cNvSpPr>
          <p:nvPr>
            <p:ph type="title"/>
          </p:nvPr>
        </p:nvSpPr>
        <p:spPr>
          <a:xfrm>
            <a:off x="180528" y="0"/>
            <a:ext cx="9144000" cy="884466"/>
          </a:xfrm>
        </p:spPr>
        <p:txBody>
          <a:bodyPr/>
          <a:lstStyle/>
          <a:p>
            <a:r>
              <a:rPr lang="en-US" dirty="0"/>
              <a:t>TOPICS</a:t>
            </a:r>
          </a:p>
        </p:txBody>
      </p:sp>
    </p:spTree>
    <p:extLst>
      <p:ext uri="{BB962C8B-B14F-4D97-AF65-F5344CB8AC3E}">
        <p14:creationId xmlns:p14="http://schemas.microsoft.com/office/powerpoint/2010/main" val="2090594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1EE4B3-5E0D-4AFD-99F8-325082EB6924}"/>
              </a:ext>
            </a:extLst>
          </p:cNvPr>
          <p:cNvSpPr txBox="1"/>
          <p:nvPr/>
        </p:nvSpPr>
        <p:spPr>
          <a:xfrm>
            <a:off x="827584" y="339502"/>
            <a:ext cx="8208912" cy="710707"/>
          </a:xfrm>
          <a:prstGeom prst="rect">
            <a:avLst/>
          </a:prstGeom>
          <a:noFill/>
        </p:spPr>
        <p:txBody>
          <a:bodyPr wrap="square">
            <a:spAutoFit/>
          </a:bodyPr>
          <a:lstStyle/>
          <a:p>
            <a:pPr marL="285750" lvl="0" indent="-285750">
              <a:lnSpc>
                <a:spcPct val="115000"/>
              </a:lnSpc>
              <a:spcAft>
                <a:spcPts val="10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By selling 33 metres of cloth, a person gains the selling price of 11 metres. Find the gain %</a:t>
            </a:r>
          </a:p>
        </p:txBody>
      </p:sp>
    </p:spTree>
    <p:extLst>
      <p:ext uri="{BB962C8B-B14F-4D97-AF65-F5344CB8AC3E}">
        <p14:creationId xmlns:p14="http://schemas.microsoft.com/office/powerpoint/2010/main" val="269312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EA72FD3-5D54-409C-A1BD-E2C4DDE2293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Oval 5">
            <a:extLst>
              <a:ext uri="{FF2B5EF4-FFF2-40B4-BE49-F238E27FC236}">
                <a16:creationId xmlns:a16="http://schemas.microsoft.com/office/drawing/2014/main" id="{A6EABB84-2B7C-44B6-940F-385309E5B759}"/>
              </a:ext>
            </a:extLst>
          </p:cNvPr>
          <p:cNvSpPr>
            <a:spLocks noChangeArrowheads="1"/>
          </p:cNvSpPr>
          <p:nvPr/>
        </p:nvSpPr>
        <p:spPr bwMode="auto">
          <a:xfrm>
            <a:off x="5562600" y="9442450"/>
            <a:ext cx="990600" cy="46672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endParaRPr lang="en-IN"/>
          </a:p>
        </p:txBody>
      </p:sp>
      <p:sp>
        <p:nvSpPr>
          <p:cNvPr id="7" name="Rectangle 6">
            <a:extLst>
              <a:ext uri="{FF2B5EF4-FFF2-40B4-BE49-F238E27FC236}">
                <a16:creationId xmlns:a16="http://schemas.microsoft.com/office/drawing/2014/main" id="{4EB82155-5693-4CC7-9F1E-970C73C12AA8}"/>
              </a:ext>
            </a:extLst>
          </p:cNvPr>
          <p:cNvSpPr>
            <a:spLocks noChangeArrowheads="1"/>
          </p:cNvSpPr>
          <p:nvPr/>
        </p:nvSpPr>
        <p:spPr bwMode="auto">
          <a:xfrm rot="10800000" flipV="1">
            <a:off x="827584" y="93247"/>
            <a:ext cx="8197552" cy="1163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If a manufacturer gains 10%, the wholesale dealer 15% and the retailer 25%, find the cost of a production of a table, the retail price of which is Rs.1265</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8630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3F3118-9B08-4307-BC2E-E027F62D3944}"/>
              </a:ext>
            </a:extLst>
          </p:cNvPr>
          <p:cNvSpPr txBox="1"/>
          <p:nvPr/>
        </p:nvSpPr>
        <p:spPr>
          <a:xfrm>
            <a:off x="683568" y="411510"/>
            <a:ext cx="8280920" cy="1029256"/>
          </a:xfrm>
          <a:prstGeom prst="rect">
            <a:avLst/>
          </a:prstGeom>
          <a:noFill/>
        </p:spPr>
        <p:txBody>
          <a:bodyPr wrap="square">
            <a:spAutoFit/>
          </a:bodyPr>
          <a:lstStyle/>
          <a:p>
            <a:pPr marL="342900" lvl="0" indent="-342900" algn="just">
              <a:lnSpc>
                <a:spcPct val="115000"/>
              </a:lnSpc>
              <a:buFont typeface="Wingdings" panose="05000000000000000000" pitchFamily="2" charset="2"/>
              <a:buChar char="Ø"/>
              <a:tabLst>
                <a:tab pos="450215" algn="l"/>
                <a:tab pos="162052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If the cost price of 12 pens is equal to the selling price of 8 pens, then the gain        percent 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tabLst>
                <a:tab pos="450215" algn="l"/>
                <a:tab pos="1620520" algn="l"/>
              </a:tabLst>
            </a:pP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a. 33 1/3 %		        b. 60 2/3%	                c. 25%		d. 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2469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945CA-33D1-4DC1-A32A-610207B5EF47}"/>
              </a:ext>
            </a:extLst>
          </p:cNvPr>
          <p:cNvSpPr txBox="1"/>
          <p:nvPr/>
        </p:nvSpPr>
        <p:spPr>
          <a:xfrm>
            <a:off x="755576" y="267494"/>
            <a:ext cx="8388424" cy="1347805"/>
          </a:xfrm>
          <a:prstGeom prst="rect">
            <a:avLst/>
          </a:prstGeom>
          <a:noFill/>
        </p:spPr>
        <p:txBody>
          <a:bodyPr wrap="square">
            <a:spAutoFit/>
          </a:bodyPr>
          <a:lstStyle/>
          <a:p>
            <a:pPr marL="285750" lvl="0" indent="-285750">
              <a:lnSpc>
                <a:spcPct val="115000"/>
              </a:lnSpc>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shopkeeper buys an article for Rs. 400 and marks it for sale at a price that gives him 80% profit on his cost. He, however, gives a 15% discount on the marked price to his customer. Calculate the actual percentage profit made by the shopkeeper.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62%	      b. 64%	   c. 53%		   d. 54%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0144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A2F89A-57ED-4117-A031-A02AEBF9A283}"/>
              </a:ext>
            </a:extLst>
          </p:cNvPr>
          <p:cNvSpPr>
            <a:spLocks noGrp="1" noChangeArrowheads="1"/>
          </p:cNvSpPr>
          <p:nvPr>
            <p:ph type="title"/>
          </p:nvPr>
        </p:nvSpPr>
        <p:spPr>
          <a:xfrm>
            <a:off x="809624" y="123478"/>
            <a:ext cx="8154863" cy="525463"/>
          </a:xfrm>
        </p:spPr>
        <p:txBody>
          <a:bodyPr/>
          <a:lstStyle/>
          <a:p>
            <a:r>
              <a:rPr lang="en-US" sz="3200" dirty="0">
                <a:solidFill>
                  <a:srgbClr val="75C24A"/>
                </a:solidFill>
                <a:latin typeface="Perpetua" pitchFamily="18" charset="0"/>
              </a:rPr>
              <a:t>SIMPLE INTEREST &amp; COMPOUND INTEREST</a:t>
            </a:r>
            <a:endParaRPr lang="uk-UA" sz="3200" dirty="0">
              <a:solidFill>
                <a:srgbClr val="75C24A"/>
              </a:solidFill>
              <a:latin typeface="Tahoma" charset="0"/>
            </a:endParaRPr>
          </a:p>
        </p:txBody>
      </p:sp>
      <p:sp>
        <p:nvSpPr>
          <p:cNvPr id="4" name="TextBox 3">
            <a:extLst>
              <a:ext uri="{FF2B5EF4-FFF2-40B4-BE49-F238E27FC236}">
                <a16:creationId xmlns:a16="http://schemas.microsoft.com/office/drawing/2014/main" id="{6172E999-D5ED-4894-9B28-47F59D35219C}"/>
              </a:ext>
            </a:extLst>
          </p:cNvPr>
          <p:cNvSpPr txBox="1"/>
          <p:nvPr/>
        </p:nvSpPr>
        <p:spPr>
          <a:xfrm>
            <a:off x="1043608" y="782638"/>
            <a:ext cx="2952328" cy="2662267"/>
          </a:xfrm>
          <a:prstGeom prst="rect">
            <a:avLst/>
          </a:prstGeom>
          <a:noFill/>
        </p:spPr>
        <p:txBody>
          <a:bodyPr wrap="square" rtlCol="0">
            <a:spAutoFit/>
          </a:bodyPr>
          <a:lstStyle/>
          <a:p>
            <a:r>
              <a:rPr lang="en-IN" b="1" dirty="0">
                <a:solidFill>
                  <a:schemeClr val="tx2">
                    <a:lumMod val="50000"/>
                  </a:schemeClr>
                </a:solidFill>
                <a:latin typeface="Bahnschrift Light" pitchFamily="34" charset="0"/>
              </a:rPr>
              <a:t>SI = P </a:t>
            </a:r>
            <a:r>
              <a:rPr lang="en-IN" sz="1400" b="1" dirty="0">
                <a:solidFill>
                  <a:schemeClr val="tx2">
                    <a:lumMod val="50000"/>
                  </a:schemeClr>
                </a:solidFill>
                <a:latin typeface="Bahnschrift Light" pitchFamily="34" charset="0"/>
              </a:rPr>
              <a:t>x</a:t>
            </a:r>
            <a:r>
              <a:rPr lang="en-IN" b="1" dirty="0">
                <a:solidFill>
                  <a:schemeClr val="tx2">
                    <a:lumMod val="50000"/>
                  </a:schemeClr>
                </a:solidFill>
                <a:latin typeface="Bahnschrift Light" pitchFamily="34" charset="0"/>
              </a:rPr>
              <a:t> T </a:t>
            </a:r>
            <a:r>
              <a:rPr lang="en-IN" sz="1400" b="1" dirty="0">
                <a:solidFill>
                  <a:schemeClr val="tx2">
                    <a:lumMod val="50000"/>
                  </a:schemeClr>
                </a:solidFill>
                <a:latin typeface="Bahnschrift Light" pitchFamily="34" charset="0"/>
              </a:rPr>
              <a:t>x</a:t>
            </a:r>
            <a:r>
              <a:rPr lang="en-IN" b="1" dirty="0">
                <a:solidFill>
                  <a:schemeClr val="tx2">
                    <a:lumMod val="50000"/>
                  </a:schemeClr>
                </a:solidFill>
                <a:latin typeface="Bahnschrift Light" pitchFamily="34" charset="0"/>
              </a:rPr>
              <a:t> R</a:t>
            </a:r>
          </a:p>
          <a:p>
            <a:endParaRPr lang="en-IN" sz="500" b="1" dirty="0">
              <a:latin typeface="Bahnschrift Light" pitchFamily="34" charset="0"/>
            </a:endParaRPr>
          </a:p>
          <a:p>
            <a:r>
              <a:rPr lang="en-IN" b="1" dirty="0">
                <a:solidFill>
                  <a:schemeClr val="tx2">
                    <a:lumMod val="50000"/>
                  </a:schemeClr>
                </a:solidFill>
                <a:latin typeface="Bahnschrift Light" pitchFamily="34" charset="0"/>
              </a:rPr>
              <a:t>           100</a:t>
            </a:r>
          </a:p>
          <a:p>
            <a:endParaRPr lang="en-IN" b="1" dirty="0">
              <a:latin typeface="Bahnschrift Light" pitchFamily="34" charset="0"/>
            </a:endParaRPr>
          </a:p>
          <a:p>
            <a:r>
              <a:rPr lang="en-IN" b="1" dirty="0">
                <a:solidFill>
                  <a:schemeClr val="tx2">
                    <a:lumMod val="50000"/>
                  </a:schemeClr>
                </a:solidFill>
                <a:latin typeface="Bahnschrift Light" pitchFamily="34" charset="0"/>
              </a:rPr>
              <a:t>                      R</a:t>
            </a:r>
          </a:p>
          <a:p>
            <a:r>
              <a:rPr lang="en-IN" b="1" dirty="0">
                <a:solidFill>
                  <a:schemeClr val="tx2">
                    <a:lumMod val="50000"/>
                  </a:schemeClr>
                </a:solidFill>
                <a:latin typeface="Bahnschrift Light" pitchFamily="34" charset="0"/>
              </a:rPr>
              <a:t>                    n.100</a:t>
            </a:r>
          </a:p>
          <a:p>
            <a:r>
              <a:rPr lang="en-IN" b="1" dirty="0">
                <a:latin typeface="Bahnschrift Light" pitchFamily="34" charset="0"/>
              </a:rPr>
              <a:t>   </a:t>
            </a:r>
          </a:p>
          <a:p>
            <a:endParaRPr lang="en-IN" dirty="0">
              <a:latin typeface="Bahnschrift Light" pitchFamily="34" charset="0"/>
            </a:endParaRPr>
          </a:p>
          <a:p>
            <a:endParaRPr lang="en-IN" dirty="0">
              <a:latin typeface="Bahnschrift Light" pitchFamily="34" charset="0"/>
            </a:endParaRPr>
          </a:p>
          <a:p>
            <a:endParaRPr lang="en-IN" dirty="0">
              <a:latin typeface="Bahnschrift Light" pitchFamily="34" charset="0"/>
            </a:endParaRPr>
          </a:p>
        </p:txBody>
      </p:sp>
      <p:cxnSp>
        <p:nvCxnSpPr>
          <p:cNvPr id="6" name="Straight Connector 5">
            <a:extLst>
              <a:ext uri="{FF2B5EF4-FFF2-40B4-BE49-F238E27FC236}">
                <a16:creationId xmlns:a16="http://schemas.microsoft.com/office/drawing/2014/main" id="{5BB6201F-9004-4278-AFDE-F4C4506DB30A}"/>
              </a:ext>
            </a:extLst>
          </p:cNvPr>
          <p:cNvCxnSpPr/>
          <p:nvPr/>
        </p:nvCxnSpPr>
        <p:spPr>
          <a:xfrm>
            <a:off x="1475656" y="1131590"/>
            <a:ext cx="936104" cy="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EB4BD56E-ECE5-4A36-91A2-C7301C972A7F}"/>
              </a:ext>
            </a:extLst>
          </p:cNvPr>
          <p:cNvSpPr/>
          <p:nvPr/>
        </p:nvSpPr>
        <p:spPr>
          <a:xfrm>
            <a:off x="1196318" y="1851670"/>
            <a:ext cx="766557" cy="369332"/>
          </a:xfrm>
          <a:prstGeom prst="rect">
            <a:avLst/>
          </a:prstGeom>
        </p:spPr>
        <p:txBody>
          <a:bodyPr wrap="none">
            <a:spAutoFit/>
          </a:bodyPr>
          <a:lstStyle/>
          <a:p>
            <a:r>
              <a:rPr lang="en-IN" b="1" dirty="0">
                <a:solidFill>
                  <a:schemeClr val="tx2">
                    <a:lumMod val="50000"/>
                  </a:schemeClr>
                </a:solidFill>
                <a:latin typeface="Bahnschrift Light" pitchFamily="34" charset="0"/>
              </a:rPr>
              <a:t>CI = P</a:t>
            </a:r>
            <a:endParaRPr lang="en-IN" b="1" dirty="0">
              <a:solidFill>
                <a:schemeClr val="tx2">
                  <a:lumMod val="50000"/>
                </a:schemeClr>
              </a:solidFill>
            </a:endParaRPr>
          </a:p>
        </p:txBody>
      </p:sp>
      <p:sp>
        <p:nvSpPr>
          <p:cNvPr id="8" name="Double Bracket 7">
            <a:extLst>
              <a:ext uri="{FF2B5EF4-FFF2-40B4-BE49-F238E27FC236}">
                <a16:creationId xmlns:a16="http://schemas.microsoft.com/office/drawing/2014/main" id="{1BFDD006-F09E-4CD4-ADF8-AEF6A460101B}"/>
              </a:ext>
            </a:extLst>
          </p:cNvPr>
          <p:cNvSpPr/>
          <p:nvPr/>
        </p:nvSpPr>
        <p:spPr>
          <a:xfrm>
            <a:off x="1943708" y="1568284"/>
            <a:ext cx="1079392"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a:solidFill>
                <a:schemeClr val="tx2">
                  <a:lumMod val="50000"/>
                </a:schemeClr>
              </a:solidFill>
            </a:endParaRPr>
          </a:p>
        </p:txBody>
      </p:sp>
      <p:sp>
        <p:nvSpPr>
          <p:cNvPr id="10" name="Rectangle 9">
            <a:extLst>
              <a:ext uri="{FF2B5EF4-FFF2-40B4-BE49-F238E27FC236}">
                <a16:creationId xmlns:a16="http://schemas.microsoft.com/office/drawing/2014/main" id="{2EA47724-3B01-498E-8165-4DAF1ADB3825}"/>
              </a:ext>
            </a:extLst>
          </p:cNvPr>
          <p:cNvSpPr/>
          <p:nvPr/>
        </p:nvSpPr>
        <p:spPr>
          <a:xfrm>
            <a:off x="1907704" y="1851670"/>
            <a:ext cx="508473" cy="369332"/>
          </a:xfrm>
          <a:prstGeom prst="rect">
            <a:avLst/>
          </a:prstGeom>
        </p:spPr>
        <p:txBody>
          <a:bodyPr wrap="none">
            <a:spAutoFit/>
          </a:bodyPr>
          <a:lstStyle/>
          <a:p>
            <a:r>
              <a:rPr lang="en-IN" b="1" dirty="0">
                <a:solidFill>
                  <a:schemeClr val="tx2">
                    <a:lumMod val="50000"/>
                  </a:schemeClr>
                </a:solidFill>
                <a:latin typeface="Bahnschrift Light" pitchFamily="34" charset="0"/>
              </a:rPr>
              <a:t>1 + </a:t>
            </a:r>
            <a:endParaRPr lang="en-IN" b="1" dirty="0">
              <a:solidFill>
                <a:schemeClr val="tx2">
                  <a:lumMod val="50000"/>
                </a:schemeClr>
              </a:solidFill>
            </a:endParaRPr>
          </a:p>
        </p:txBody>
      </p:sp>
      <p:cxnSp>
        <p:nvCxnSpPr>
          <p:cNvPr id="11" name="Straight Connector 10">
            <a:extLst>
              <a:ext uri="{FF2B5EF4-FFF2-40B4-BE49-F238E27FC236}">
                <a16:creationId xmlns:a16="http://schemas.microsoft.com/office/drawing/2014/main" id="{B553560E-387B-4AD4-9565-148E37821949}"/>
              </a:ext>
            </a:extLst>
          </p:cNvPr>
          <p:cNvCxnSpPr>
            <a:cxnSpLocks/>
          </p:cNvCxnSpPr>
          <p:nvPr/>
        </p:nvCxnSpPr>
        <p:spPr>
          <a:xfrm>
            <a:off x="2411760" y="1995686"/>
            <a:ext cx="432048"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CF25AAC6-0101-4EAC-8FE8-9010DCCA0F38}"/>
              </a:ext>
            </a:extLst>
          </p:cNvPr>
          <p:cNvSpPr txBox="1"/>
          <p:nvPr/>
        </p:nvSpPr>
        <p:spPr>
          <a:xfrm>
            <a:off x="2912081" y="1348803"/>
            <a:ext cx="648072" cy="369332"/>
          </a:xfrm>
          <a:prstGeom prst="rect">
            <a:avLst/>
          </a:prstGeom>
          <a:noFill/>
        </p:spPr>
        <p:txBody>
          <a:bodyPr wrap="square" rtlCol="0">
            <a:spAutoFit/>
          </a:bodyPr>
          <a:lstStyle/>
          <a:p>
            <a:r>
              <a:rPr lang="en-IN" b="1" dirty="0" err="1">
                <a:solidFill>
                  <a:schemeClr val="tx2">
                    <a:lumMod val="50000"/>
                  </a:schemeClr>
                </a:solidFill>
                <a:latin typeface="Bodoni MT" pitchFamily="18" charset="0"/>
              </a:rPr>
              <a:t>n.T</a:t>
            </a:r>
            <a:endParaRPr lang="en-IN" b="1" dirty="0">
              <a:solidFill>
                <a:schemeClr val="tx2">
                  <a:lumMod val="50000"/>
                </a:schemeClr>
              </a:solidFill>
              <a:latin typeface="Bodoni MT" pitchFamily="18" charset="0"/>
            </a:endParaRPr>
          </a:p>
        </p:txBody>
      </p:sp>
      <p:sp>
        <p:nvSpPr>
          <p:cNvPr id="14" name="Rectangle 13">
            <a:extLst>
              <a:ext uri="{FF2B5EF4-FFF2-40B4-BE49-F238E27FC236}">
                <a16:creationId xmlns:a16="http://schemas.microsoft.com/office/drawing/2014/main" id="{81ECB2B1-F1AA-4D9D-8C10-6C9FA5310E87}"/>
              </a:ext>
            </a:extLst>
          </p:cNvPr>
          <p:cNvSpPr/>
          <p:nvPr/>
        </p:nvSpPr>
        <p:spPr>
          <a:xfrm>
            <a:off x="3275856" y="1811020"/>
            <a:ext cx="502061" cy="369332"/>
          </a:xfrm>
          <a:prstGeom prst="rect">
            <a:avLst/>
          </a:prstGeom>
        </p:spPr>
        <p:txBody>
          <a:bodyPr wrap="none">
            <a:spAutoFit/>
          </a:bodyPr>
          <a:lstStyle/>
          <a:p>
            <a:r>
              <a:rPr lang="en-IN" b="1" dirty="0">
                <a:solidFill>
                  <a:schemeClr val="tx2">
                    <a:lumMod val="50000"/>
                  </a:schemeClr>
                </a:solidFill>
                <a:latin typeface="Bahnschrift Light" pitchFamily="34" charset="0"/>
              </a:rPr>
              <a:t>- P</a:t>
            </a:r>
            <a:endParaRPr lang="en-IN" b="1" dirty="0">
              <a:solidFill>
                <a:schemeClr val="tx2">
                  <a:lumMod val="50000"/>
                </a:schemeClr>
              </a:solidFill>
            </a:endParaRPr>
          </a:p>
        </p:txBody>
      </p:sp>
      <p:sp>
        <p:nvSpPr>
          <p:cNvPr id="15" name="TextBox 14">
            <a:extLst>
              <a:ext uri="{FF2B5EF4-FFF2-40B4-BE49-F238E27FC236}">
                <a16:creationId xmlns:a16="http://schemas.microsoft.com/office/drawing/2014/main" id="{FE209D16-3D9D-4799-BDBA-ABB3F00C564F}"/>
              </a:ext>
            </a:extLst>
          </p:cNvPr>
          <p:cNvSpPr txBox="1"/>
          <p:nvPr/>
        </p:nvSpPr>
        <p:spPr>
          <a:xfrm>
            <a:off x="5673449" y="782638"/>
            <a:ext cx="3417416" cy="2308324"/>
          </a:xfrm>
          <a:prstGeom prst="rect">
            <a:avLst/>
          </a:prstGeom>
          <a:noFill/>
        </p:spPr>
        <p:txBody>
          <a:bodyPr wrap="square" rtlCol="0">
            <a:spAutoFit/>
          </a:bodyPr>
          <a:lstStyle/>
          <a:p>
            <a:r>
              <a:rPr lang="en-IN" sz="1600" b="1" dirty="0">
                <a:solidFill>
                  <a:schemeClr val="tx2">
                    <a:lumMod val="50000"/>
                  </a:schemeClr>
                </a:solidFill>
                <a:latin typeface="Perpetua" pitchFamily="18" charset="0"/>
              </a:rPr>
              <a:t>ABBREVIATIONS</a:t>
            </a:r>
          </a:p>
          <a:p>
            <a:endParaRPr lang="en-IN" sz="1600" dirty="0">
              <a:solidFill>
                <a:schemeClr val="tx2">
                  <a:lumMod val="50000"/>
                </a:schemeClr>
              </a:solidFill>
              <a:latin typeface="Perpetua" pitchFamily="18" charset="0"/>
            </a:endParaRPr>
          </a:p>
          <a:p>
            <a:r>
              <a:rPr lang="en-IN" sz="1600" dirty="0">
                <a:solidFill>
                  <a:schemeClr val="tx2">
                    <a:lumMod val="50000"/>
                  </a:schemeClr>
                </a:solidFill>
                <a:latin typeface="Perpetua" pitchFamily="18" charset="0"/>
              </a:rPr>
              <a:t>Principle – </a:t>
            </a:r>
            <a:r>
              <a:rPr lang="en-IN" sz="1600" dirty="0">
                <a:solidFill>
                  <a:srgbClr val="C00000"/>
                </a:solidFill>
                <a:latin typeface="Perpetua" pitchFamily="18" charset="0"/>
              </a:rPr>
              <a:t>P</a:t>
            </a:r>
          </a:p>
          <a:p>
            <a:r>
              <a:rPr lang="en-IN" sz="1600" dirty="0">
                <a:solidFill>
                  <a:schemeClr val="tx2">
                    <a:lumMod val="50000"/>
                  </a:schemeClr>
                </a:solidFill>
                <a:latin typeface="Perpetua" pitchFamily="18" charset="0"/>
              </a:rPr>
              <a:t>Rate Of Interest – </a:t>
            </a:r>
            <a:r>
              <a:rPr lang="en-IN" sz="1600" dirty="0">
                <a:solidFill>
                  <a:srgbClr val="C00000"/>
                </a:solidFill>
                <a:latin typeface="Perpetua" pitchFamily="18" charset="0"/>
              </a:rPr>
              <a:t>R</a:t>
            </a:r>
          </a:p>
          <a:p>
            <a:r>
              <a:rPr lang="en-IN" sz="1600" dirty="0">
                <a:solidFill>
                  <a:schemeClr val="tx2">
                    <a:lumMod val="50000"/>
                  </a:schemeClr>
                </a:solidFill>
                <a:latin typeface="Perpetua" pitchFamily="18" charset="0"/>
              </a:rPr>
              <a:t>Number Of  Years – </a:t>
            </a:r>
            <a:r>
              <a:rPr lang="en-IN" sz="1600" dirty="0">
                <a:solidFill>
                  <a:srgbClr val="C00000"/>
                </a:solidFill>
                <a:latin typeface="Perpetua" pitchFamily="18" charset="0"/>
              </a:rPr>
              <a:t>T</a:t>
            </a:r>
          </a:p>
          <a:p>
            <a:r>
              <a:rPr lang="en-IN" sz="1600" dirty="0">
                <a:solidFill>
                  <a:schemeClr val="tx2">
                    <a:lumMod val="50000"/>
                  </a:schemeClr>
                </a:solidFill>
                <a:latin typeface="Perpetua" pitchFamily="18" charset="0"/>
              </a:rPr>
              <a:t>Number of times compounded annually - </a:t>
            </a:r>
            <a:r>
              <a:rPr lang="en-IN" sz="1600" dirty="0">
                <a:solidFill>
                  <a:srgbClr val="C00000"/>
                </a:solidFill>
                <a:latin typeface="Perpetua" pitchFamily="18" charset="0"/>
              </a:rPr>
              <a:t>N</a:t>
            </a:r>
          </a:p>
          <a:p>
            <a:r>
              <a:rPr lang="en-IN" sz="1600" dirty="0">
                <a:solidFill>
                  <a:schemeClr val="tx2">
                    <a:lumMod val="50000"/>
                  </a:schemeClr>
                </a:solidFill>
                <a:latin typeface="Perpetua" pitchFamily="18" charset="0"/>
              </a:rPr>
              <a:t>Amount -  </a:t>
            </a:r>
            <a:r>
              <a:rPr lang="en-IN" sz="1600" dirty="0">
                <a:solidFill>
                  <a:srgbClr val="C00000"/>
                </a:solidFill>
                <a:latin typeface="Perpetua" pitchFamily="18" charset="0"/>
              </a:rPr>
              <a:t>A</a:t>
            </a:r>
          </a:p>
          <a:p>
            <a:r>
              <a:rPr lang="en-IN" sz="1600" dirty="0">
                <a:solidFill>
                  <a:schemeClr val="tx2">
                    <a:lumMod val="50000"/>
                  </a:schemeClr>
                </a:solidFill>
                <a:latin typeface="Perpetua" pitchFamily="18" charset="0"/>
              </a:rPr>
              <a:t>Simple Interest – </a:t>
            </a:r>
            <a:r>
              <a:rPr lang="en-IN" sz="1600" dirty="0">
                <a:solidFill>
                  <a:srgbClr val="C00000"/>
                </a:solidFill>
                <a:latin typeface="Perpetua" pitchFamily="18" charset="0"/>
              </a:rPr>
              <a:t>SI</a:t>
            </a:r>
          </a:p>
          <a:p>
            <a:r>
              <a:rPr lang="en-IN" sz="1600" dirty="0">
                <a:solidFill>
                  <a:schemeClr val="tx2">
                    <a:lumMod val="50000"/>
                  </a:schemeClr>
                </a:solidFill>
                <a:latin typeface="Perpetua" pitchFamily="18" charset="0"/>
              </a:rPr>
              <a:t>Compound Interest - </a:t>
            </a:r>
            <a:r>
              <a:rPr lang="en-IN" sz="1600" dirty="0">
                <a:solidFill>
                  <a:srgbClr val="C00000"/>
                </a:solidFill>
                <a:latin typeface="Perpetua" pitchFamily="18" charset="0"/>
              </a:rPr>
              <a:t>CI</a:t>
            </a:r>
          </a:p>
        </p:txBody>
      </p:sp>
      <p:graphicFrame>
        <p:nvGraphicFramePr>
          <p:cNvPr id="16" name="Table 15">
            <a:extLst>
              <a:ext uri="{FF2B5EF4-FFF2-40B4-BE49-F238E27FC236}">
                <a16:creationId xmlns:a16="http://schemas.microsoft.com/office/drawing/2014/main" id="{3D89412B-FB9B-448C-BA14-17C297292F99}"/>
              </a:ext>
            </a:extLst>
          </p:cNvPr>
          <p:cNvGraphicFramePr>
            <a:graphicFrameLocks noGrp="1"/>
          </p:cNvGraphicFramePr>
          <p:nvPr>
            <p:extLst>
              <p:ext uri="{D42A27DB-BD31-4B8C-83A1-F6EECF244321}">
                <p14:modId xmlns:p14="http://schemas.microsoft.com/office/powerpoint/2010/main" val="3022401367"/>
              </p:ext>
            </p:extLst>
          </p:nvPr>
        </p:nvGraphicFramePr>
        <p:xfrm>
          <a:off x="1194220" y="2554156"/>
          <a:ext cx="4432228" cy="2532273"/>
        </p:xfrm>
        <a:graphic>
          <a:graphicData uri="http://schemas.openxmlformats.org/drawingml/2006/table">
            <a:tbl>
              <a:tblPr/>
              <a:tblGrid>
                <a:gridCol w="998674">
                  <a:extLst>
                    <a:ext uri="{9D8B030D-6E8A-4147-A177-3AD203B41FA5}">
                      <a16:colId xmlns:a16="http://schemas.microsoft.com/office/drawing/2014/main" val="20000"/>
                    </a:ext>
                  </a:extLst>
                </a:gridCol>
                <a:gridCol w="963132">
                  <a:extLst>
                    <a:ext uri="{9D8B030D-6E8A-4147-A177-3AD203B41FA5}">
                      <a16:colId xmlns:a16="http://schemas.microsoft.com/office/drawing/2014/main" val="20001"/>
                    </a:ext>
                  </a:extLst>
                </a:gridCol>
                <a:gridCol w="799254">
                  <a:extLst>
                    <a:ext uri="{9D8B030D-6E8A-4147-A177-3AD203B41FA5}">
                      <a16:colId xmlns:a16="http://schemas.microsoft.com/office/drawing/2014/main" val="20002"/>
                    </a:ext>
                  </a:extLst>
                </a:gridCol>
                <a:gridCol w="871914">
                  <a:extLst>
                    <a:ext uri="{9D8B030D-6E8A-4147-A177-3AD203B41FA5}">
                      <a16:colId xmlns:a16="http://schemas.microsoft.com/office/drawing/2014/main" val="20003"/>
                    </a:ext>
                  </a:extLst>
                </a:gridCol>
                <a:gridCol w="799254">
                  <a:extLst>
                    <a:ext uri="{9D8B030D-6E8A-4147-A177-3AD203B41FA5}">
                      <a16:colId xmlns:a16="http://schemas.microsoft.com/office/drawing/2014/main" val="20004"/>
                    </a:ext>
                  </a:extLst>
                </a:gridCol>
              </a:tblGrid>
              <a:tr h="396783">
                <a:tc gridSpan="5">
                  <a:txBody>
                    <a:bodyPr/>
                    <a:lstStyle/>
                    <a:p>
                      <a:pPr algn="ctr" fontAlgn="ctr"/>
                      <a:r>
                        <a:rPr lang="en-IN" sz="1400" b="1" i="0" u="none" strike="noStrike" dirty="0">
                          <a:solidFill>
                            <a:srgbClr val="002060"/>
                          </a:solidFill>
                          <a:latin typeface="Algerian"/>
                        </a:rPr>
                        <a:t>FOR A PRINCIPLE OF Rs. 1000 &amp; RATE OF INTEREST   10% PER ANNUM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71348">
                <a:tc rowSpan="2">
                  <a:txBody>
                    <a:bodyPr/>
                    <a:lstStyle/>
                    <a:p>
                      <a:pPr algn="l" fontAlgn="b"/>
                      <a:r>
                        <a:rPr lang="en-IN" sz="1400" b="0" i="0" u="none" strike="noStrike" dirty="0">
                          <a:solidFill>
                            <a:srgbClr val="000000"/>
                          </a:solidFill>
                          <a:latin typeface="Calibri"/>
                        </a:rPr>
                        <a:t> </a:t>
                      </a:r>
                    </a:p>
                    <a:p>
                      <a:pPr algn="l" fontAlgn="b"/>
                      <a:r>
                        <a:rPr lang="en-IN" sz="1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ctr"/>
                      <a:r>
                        <a:rPr lang="en-IN" sz="1100" b="0" i="0" u="none" strike="noStrike" dirty="0">
                          <a:solidFill>
                            <a:srgbClr val="FF0066"/>
                          </a:solidFill>
                          <a:latin typeface="Bodoni MT"/>
                        </a:rPr>
                        <a:t>SIMPLE INTEREST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gridSpan="2">
                  <a:txBody>
                    <a:bodyPr/>
                    <a:lstStyle/>
                    <a:p>
                      <a:pPr algn="ctr" fontAlgn="ctr"/>
                      <a:r>
                        <a:rPr lang="en-IN" sz="1100" b="0" i="0" u="none" strike="noStrike" dirty="0">
                          <a:solidFill>
                            <a:srgbClr val="6600FF"/>
                          </a:solidFill>
                          <a:latin typeface="Bodoni MT"/>
                        </a:rPr>
                        <a:t>COMPOUND INTEREST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1"/>
                  </a:ext>
                </a:extLst>
              </a:tr>
              <a:tr h="371348">
                <a:tc vMerge="1">
                  <a:txBody>
                    <a:bodyPr/>
                    <a:lstStyle/>
                    <a:p>
                      <a:pPr algn="l" fontAlgn="b"/>
                      <a:endParaRPr lang="en-IN" sz="11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FF0066"/>
                          </a:solidFill>
                          <a:latin typeface="Bodoni MT"/>
                        </a:rPr>
                        <a:t>INTEREST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FF0066"/>
                          </a:solidFill>
                          <a:latin typeface="Bodoni MT"/>
                        </a:rPr>
                        <a:t>AMOUNT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6600FF"/>
                          </a:solidFill>
                          <a:latin typeface="Bodoni MT"/>
                        </a:rPr>
                        <a:t>INTEREST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200" b="0" i="0" u="none" strike="noStrike" dirty="0">
                          <a:solidFill>
                            <a:srgbClr val="6600FF"/>
                          </a:solidFill>
                          <a:latin typeface="Bodoni MT"/>
                        </a:rPr>
                        <a:t>AMOUNT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7399">
                <a:tc>
                  <a:txBody>
                    <a:bodyPr/>
                    <a:lstStyle/>
                    <a:p>
                      <a:pPr algn="ctr" fontAlgn="ctr"/>
                      <a:r>
                        <a:rPr lang="en-IN" sz="1100" b="1" i="0" u="none" strike="noStrike" dirty="0">
                          <a:solidFill>
                            <a:srgbClr val="002060"/>
                          </a:solidFill>
                          <a:latin typeface="Bodoni MT"/>
                        </a:rPr>
                        <a:t>AT THE END   OF 1 YEAR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FF0066"/>
                          </a:solidFill>
                          <a:latin typeface="Bodoni MT"/>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FF0066"/>
                          </a:solidFill>
                          <a:latin typeface="Bodoni MT"/>
                        </a:rPr>
                        <a:t>1100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6600FF"/>
                          </a:solidFill>
                          <a:latin typeface="Bodoni MT"/>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6600FF"/>
                          </a:solidFill>
                          <a:latin typeface="Bodoni MT"/>
                        </a:rPr>
                        <a:t>1100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92966">
                <a:tc>
                  <a:txBody>
                    <a:bodyPr/>
                    <a:lstStyle/>
                    <a:p>
                      <a:pPr algn="ctr" fontAlgn="ctr"/>
                      <a:r>
                        <a:rPr lang="en-IN" sz="1100" b="1" i="0" u="none" strike="noStrike" dirty="0">
                          <a:solidFill>
                            <a:srgbClr val="002060"/>
                          </a:solidFill>
                          <a:latin typeface="Bodoni MT"/>
                        </a:rPr>
                        <a:t>AT THE END   OF 2 YEARS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FF0066"/>
                          </a:solidFill>
                          <a:latin typeface="Bodoni MT"/>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FF0066"/>
                          </a:solidFill>
                          <a:latin typeface="Bodoni MT"/>
                        </a:rPr>
                        <a:t>1200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6600FF"/>
                          </a:solidFill>
                          <a:latin typeface="Bodoni MT"/>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6600FF"/>
                          </a:solidFill>
                          <a:latin typeface="Bodoni MT"/>
                        </a:rPr>
                        <a:t>1210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2967">
                <a:tc>
                  <a:txBody>
                    <a:bodyPr/>
                    <a:lstStyle/>
                    <a:p>
                      <a:pPr algn="ctr" fontAlgn="ctr"/>
                      <a:r>
                        <a:rPr lang="en-IN" sz="1100" b="1" i="0" u="none" strike="noStrike" dirty="0">
                          <a:solidFill>
                            <a:srgbClr val="002060"/>
                          </a:solidFill>
                          <a:latin typeface="Bodoni MT"/>
                        </a:rPr>
                        <a:t>AT THE END   OF 3 YEARS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FF0066"/>
                          </a:solidFill>
                          <a:latin typeface="Bodoni MT"/>
                        </a:rPr>
                        <a:t>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FF0066"/>
                          </a:solidFill>
                          <a:latin typeface="Bodoni MT"/>
                        </a:rPr>
                        <a:t>1300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6600FF"/>
                          </a:solidFill>
                          <a:latin typeface="Bodoni MT"/>
                        </a:rPr>
                        <a:t>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6600FF"/>
                          </a:solidFill>
                          <a:latin typeface="Bodoni MT"/>
                        </a:rPr>
                        <a:t>1331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4776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B0AD74-C379-42B7-A89F-241387D306FC}"/>
              </a:ext>
            </a:extLst>
          </p:cNvPr>
          <p:cNvSpPr>
            <a:spLocks noGrp="1"/>
          </p:cNvSpPr>
          <p:nvPr>
            <p:ph type="title"/>
          </p:nvPr>
        </p:nvSpPr>
        <p:spPr>
          <a:xfrm>
            <a:off x="742610" y="51593"/>
            <a:ext cx="6553200" cy="649288"/>
          </a:xfrm>
        </p:spPr>
        <p:txBody>
          <a:bodyPr/>
          <a:lstStyle/>
          <a:p>
            <a:r>
              <a:rPr lang="en-IN" dirty="0">
                <a:solidFill>
                  <a:srgbClr val="75C24A"/>
                </a:solidFill>
              </a:rPr>
              <a:t>Example - 1</a:t>
            </a:r>
          </a:p>
        </p:txBody>
      </p:sp>
      <p:sp>
        <p:nvSpPr>
          <p:cNvPr id="6" name="Content Placeholder 2">
            <a:extLst>
              <a:ext uri="{FF2B5EF4-FFF2-40B4-BE49-F238E27FC236}">
                <a16:creationId xmlns:a16="http://schemas.microsoft.com/office/drawing/2014/main" id="{66E0885F-2A54-48C4-9C9F-A8759E64BC35}"/>
              </a:ext>
            </a:extLst>
          </p:cNvPr>
          <p:cNvSpPr>
            <a:spLocks noGrp="1"/>
          </p:cNvSpPr>
          <p:nvPr>
            <p:ph idx="1"/>
          </p:nvPr>
        </p:nvSpPr>
        <p:spPr>
          <a:xfrm>
            <a:off x="742610" y="267494"/>
            <a:ext cx="8293886" cy="4824413"/>
          </a:xfrm>
        </p:spPr>
        <p:txBody>
          <a:bodyPr/>
          <a:lstStyle/>
          <a:p>
            <a:r>
              <a:rPr lang="en-IN" b="1" dirty="0">
                <a:solidFill>
                  <a:schemeClr val="tx1">
                    <a:lumMod val="65000"/>
                    <a:lumOff val="35000"/>
                  </a:schemeClr>
                </a:solidFill>
              </a:rPr>
              <a:t>The simple interest on a sum of money will be Rs. 200 after 5 yr.   In the next 5 yr, principal is tripled. What will be the total interest at the end of the 10th yr?</a:t>
            </a:r>
          </a:p>
          <a:p>
            <a:pPr>
              <a:buNone/>
            </a:pPr>
            <a:endParaRPr lang="en-IN" dirty="0">
              <a:solidFill>
                <a:schemeClr val="tx1">
                  <a:lumMod val="65000"/>
                  <a:lumOff val="35000"/>
                </a:schemeClr>
              </a:solidFill>
            </a:endParaRPr>
          </a:p>
          <a:p>
            <a:pPr fontAlgn="t"/>
            <a:r>
              <a:rPr lang="en-IN" dirty="0">
                <a:solidFill>
                  <a:schemeClr val="tx1">
                    <a:lumMod val="65000"/>
                    <a:lumOff val="35000"/>
                  </a:schemeClr>
                </a:solidFill>
              </a:rPr>
              <a:t>A ₹ 650</a:t>
            </a:r>
          </a:p>
          <a:p>
            <a:pPr fontAlgn="t"/>
            <a:r>
              <a:rPr lang="en-IN" dirty="0">
                <a:solidFill>
                  <a:schemeClr val="tx1">
                    <a:lumMod val="65000"/>
                    <a:lumOff val="35000"/>
                  </a:schemeClr>
                </a:solidFill>
              </a:rPr>
              <a:t>B ₹ 850</a:t>
            </a:r>
          </a:p>
          <a:p>
            <a:pPr fontAlgn="t"/>
            <a:r>
              <a:rPr lang="en-IN" dirty="0">
                <a:solidFill>
                  <a:schemeClr val="tx1">
                    <a:lumMod val="65000"/>
                    <a:lumOff val="35000"/>
                  </a:schemeClr>
                </a:solidFill>
              </a:rPr>
              <a:t>C ₹ 800</a:t>
            </a:r>
          </a:p>
          <a:p>
            <a:pPr fontAlgn="t"/>
            <a:r>
              <a:rPr lang="en-IN" dirty="0">
                <a:solidFill>
                  <a:schemeClr val="tx1">
                    <a:lumMod val="65000"/>
                    <a:lumOff val="35000"/>
                  </a:schemeClr>
                </a:solidFill>
              </a:rPr>
              <a:t>D Can't be determined</a:t>
            </a:r>
            <a:br>
              <a:rPr lang="en-IN" dirty="0">
                <a:solidFill>
                  <a:schemeClr val="tx1">
                    <a:lumMod val="65000"/>
                    <a:lumOff val="35000"/>
                  </a:schemeClr>
                </a:solidFill>
              </a:rPr>
            </a:br>
            <a:r>
              <a:rPr lang="en-IN" dirty="0">
                <a:solidFill>
                  <a:schemeClr val="tx1">
                    <a:lumMod val="65000"/>
                    <a:lumOff val="35000"/>
                  </a:schemeClr>
                </a:solidFill>
              </a:rPr>
              <a:t>E None of these</a:t>
            </a:r>
          </a:p>
          <a:p>
            <a:br>
              <a:rPr lang="en-IN" dirty="0">
                <a:solidFill>
                  <a:schemeClr val="tx1">
                    <a:lumMod val="65000"/>
                    <a:lumOff val="35000"/>
                  </a:schemeClr>
                </a:solidFill>
              </a:rPr>
            </a:br>
            <a:endParaRPr lang="en-IN" dirty="0">
              <a:solidFill>
                <a:schemeClr val="tx1">
                  <a:lumMod val="65000"/>
                  <a:lumOff val="35000"/>
                </a:schemeClr>
              </a:solidFill>
            </a:endParaRPr>
          </a:p>
        </p:txBody>
      </p:sp>
    </p:spTree>
    <p:extLst>
      <p:ext uri="{BB962C8B-B14F-4D97-AF65-F5344CB8AC3E}">
        <p14:creationId xmlns:p14="http://schemas.microsoft.com/office/powerpoint/2010/main" val="768644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60DFFA-B8E4-439E-82D2-49F6FC358EE5}"/>
              </a:ext>
            </a:extLst>
          </p:cNvPr>
          <p:cNvSpPr txBox="1">
            <a:spLocks/>
          </p:cNvSpPr>
          <p:nvPr/>
        </p:nvSpPr>
        <p:spPr>
          <a:xfrm>
            <a:off x="755104" y="123478"/>
            <a:ext cx="6553200" cy="649288"/>
          </a:xfrm>
          <a:prstGeom prst="rect">
            <a:avLst/>
          </a:prstGeom>
        </p:spPr>
        <p:txBody>
          <a:bodyPr anchor="ctr"/>
          <a:lstStyle>
            <a:lvl1pPr algn="l" defTabSz="914400" rtl="0" eaLnBrk="1" latinLnBrk="1" hangingPunct="1">
              <a:spcBef>
                <a:spcPct val="0"/>
              </a:spcBef>
              <a:buNone/>
              <a:defRPr sz="3600" b="1" kern="1200">
                <a:solidFill>
                  <a:schemeClr val="tx1">
                    <a:lumMod val="75000"/>
                    <a:lumOff val="25000"/>
                  </a:schemeClr>
                </a:solidFill>
                <a:latin typeface="Arial" pitchFamily="34" charset="0"/>
                <a:ea typeface="+mj-ea"/>
                <a:cs typeface="Arial" pitchFamily="34" charset="0"/>
              </a:defRPr>
            </a:lvl1pPr>
          </a:lstStyle>
          <a:p>
            <a:r>
              <a:rPr lang="en-IN" dirty="0">
                <a:solidFill>
                  <a:srgbClr val="75C24A"/>
                </a:solidFill>
              </a:rPr>
              <a:t>Example - 2</a:t>
            </a:r>
          </a:p>
        </p:txBody>
      </p:sp>
      <p:sp>
        <p:nvSpPr>
          <p:cNvPr id="12" name="Content Placeholder 2">
            <a:extLst>
              <a:ext uri="{FF2B5EF4-FFF2-40B4-BE49-F238E27FC236}">
                <a16:creationId xmlns:a16="http://schemas.microsoft.com/office/drawing/2014/main" id="{F495FA96-843D-41C4-BCBD-E0408AEAF6F5}"/>
              </a:ext>
            </a:extLst>
          </p:cNvPr>
          <p:cNvSpPr txBox="1">
            <a:spLocks/>
          </p:cNvSpPr>
          <p:nvPr/>
        </p:nvSpPr>
        <p:spPr>
          <a:xfrm>
            <a:off x="827584" y="772766"/>
            <a:ext cx="8136904" cy="402557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solidFill>
                  <a:schemeClr val="tx1">
                    <a:lumMod val="65000"/>
                    <a:lumOff val="35000"/>
                  </a:schemeClr>
                </a:solidFill>
              </a:rPr>
              <a:t>A certain amount earns simple interest of Rs. 1750 after 7 years. Had the interest been 2% more, how much more interest would it have earned ?</a:t>
            </a:r>
          </a:p>
          <a:p>
            <a:endParaRPr lang="en-IN" b="1" dirty="0">
              <a:solidFill>
                <a:schemeClr val="tx1">
                  <a:lumMod val="65000"/>
                  <a:lumOff val="35000"/>
                </a:schemeClr>
              </a:solidFill>
            </a:endParaRPr>
          </a:p>
          <a:p>
            <a:pPr fontAlgn="t"/>
            <a:r>
              <a:rPr lang="en-IN" dirty="0">
                <a:solidFill>
                  <a:schemeClr val="tx1">
                    <a:lumMod val="65000"/>
                    <a:lumOff val="35000"/>
                  </a:schemeClr>
                </a:solidFill>
              </a:rPr>
              <a:t>A  ₹ 35</a:t>
            </a:r>
          </a:p>
          <a:p>
            <a:pPr fontAlgn="t"/>
            <a:r>
              <a:rPr lang="en-IN" dirty="0">
                <a:solidFill>
                  <a:schemeClr val="tx1">
                    <a:lumMod val="65000"/>
                    <a:lumOff val="35000"/>
                  </a:schemeClr>
                </a:solidFill>
              </a:rPr>
              <a:t>B  ₹ 350</a:t>
            </a:r>
          </a:p>
          <a:p>
            <a:pPr fontAlgn="t"/>
            <a:r>
              <a:rPr lang="en-IN" dirty="0">
                <a:solidFill>
                  <a:schemeClr val="tx1">
                    <a:lumMod val="65000"/>
                    <a:lumOff val="35000"/>
                  </a:schemeClr>
                </a:solidFill>
              </a:rPr>
              <a:t>C  ₹ 245</a:t>
            </a:r>
          </a:p>
          <a:p>
            <a:pPr fontAlgn="t"/>
            <a:r>
              <a:rPr lang="en-IN" dirty="0">
                <a:solidFill>
                  <a:schemeClr val="tx1">
                    <a:lumMod val="65000"/>
                    <a:lumOff val="35000"/>
                  </a:schemeClr>
                </a:solidFill>
              </a:rPr>
              <a:t>D  Can't be determined</a:t>
            </a:r>
          </a:p>
          <a:p>
            <a:pPr fontAlgn="t"/>
            <a:r>
              <a:rPr lang="en-IN" dirty="0">
                <a:solidFill>
                  <a:schemeClr val="tx1">
                    <a:lumMod val="65000"/>
                    <a:lumOff val="35000"/>
                  </a:schemeClr>
                </a:solidFill>
              </a:rPr>
              <a:t>E  None of these</a:t>
            </a:r>
          </a:p>
          <a:p>
            <a:endParaRPr lang="en-IN" dirty="0">
              <a:solidFill>
                <a:schemeClr val="tx1">
                  <a:lumMod val="65000"/>
                  <a:lumOff val="35000"/>
                </a:schemeClr>
              </a:solidFill>
            </a:endParaRPr>
          </a:p>
        </p:txBody>
      </p:sp>
    </p:spTree>
    <p:extLst>
      <p:ext uri="{BB962C8B-B14F-4D97-AF65-F5344CB8AC3E}">
        <p14:creationId xmlns:p14="http://schemas.microsoft.com/office/powerpoint/2010/main" val="2982784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A77FC70-9B33-4B74-9683-1BE51D5E1E35}"/>
              </a:ext>
            </a:extLst>
          </p:cNvPr>
          <p:cNvSpPr>
            <a:spLocks noGrp="1"/>
          </p:cNvSpPr>
          <p:nvPr>
            <p:ph type="title"/>
          </p:nvPr>
        </p:nvSpPr>
        <p:spPr>
          <a:xfrm>
            <a:off x="827584" y="267494"/>
            <a:ext cx="6553200" cy="649288"/>
          </a:xfrm>
        </p:spPr>
        <p:txBody>
          <a:bodyPr/>
          <a:lstStyle/>
          <a:p>
            <a:r>
              <a:rPr lang="en-IN" dirty="0">
                <a:solidFill>
                  <a:srgbClr val="75C24A"/>
                </a:solidFill>
              </a:rPr>
              <a:t>Example - 3</a:t>
            </a:r>
          </a:p>
        </p:txBody>
      </p:sp>
      <p:sp>
        <p:nvSpPr>
          <p:cNvPr id="6" name="Rectangle 2">
            <a:extLst>
              <a:ext uri="{FF2B5EF4-FFF2-40B4-BE49-F238E27FC236}">
                <a16:creationId xmlns:a16="http://schemas.microsoft.com/office/drawing/2014/main" id="{F0027DFF-3859-4496-906F-DFFDB8836F36}"/>
              </a:ext>
            </a:extLst>
          </p:cNvPr>
          <p:cNvSpPr>
            <a:spLocks noGrp="1" noChangeArrowheads="1"/>
          </p:cNvSpPr>
          <p:nvPr>
            <p:ph idx="1"/>
          </p:nvPr>
        </p:nvSpPr>
        <p:spPr bwMode="auto">
          <a:xfrm>
            <a:off x="852126" y="1131590"/>
            <a:ext cx="7643812"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None/>
              <a:tabLst/>
            </a:pPr>
            <a:r>
              <a:rPr kumimoji="0" lang="en-US" b="1" i="0" u="none" strike="noStrike" cap="none" normalizeH="0" baseline="0" dirty="0">
                <a:ln>
                  <a:noFill/>
                </a:ln>
                <a:solidFill>
                  <a:schemeClr val="tx1">
                    <a:lumMod val="65000"/>
                    <a:lumOff val="35000"/>
                  </a:schemeClr>
                </a:solidFill>
                <a:effectLst/>
                <a:latin typeface="Bodoni MT" pitchFamily="18" charset="0"/>
                <a:ea typeface="Calibri" pitchFamily="34" charset="0"/>
                <a:cs typeface="Times New Roman" pitchFamily="18" charset="0"/>
              </a:rPr>
              <a:t>Mr. </a:t>
            </a:r>
            <a:r>
              <a:rPr lang="en-US" b="1" dirty="0" err="1">
                <a:solidFill>
                  <a:schemeClr val="tx1">
                    <a:lumMod val="65000"/>
                    <a:lumOff val="35000"/>
                  </a:schemeClr>
                </a:solidFill>
                <a:latin typeface="Bodoni MT" pitchFamily="18" charset="0"/>
                <a:ea typeface="Calibri" pitchFamily="34" charset="0"/>
                <a:cs typeface="Times New Roman" pitchFamily="18" charset="0"/>
              </a:rPr>
              <a:t>Naren</a:t>
            </a:r>
            <a:r>
              <a:rPr kumimoji="0" lang="en-US" b="1" i="0" u="none" strike="noStrike" cap="none" normalizeH="0" baseline="0" dirty="0">
                <a:ln>
                  <a:noFill/>
                </a:ln>
                <a:solidFill>
                  <a:schemeClr val="tx1">
                    <a:lumMod val="65000"/>
                    <a:lumOff val="35000"/>
                  </a:schemeClr>
                </a:solidFill>
                <a:effectLst/>
                <a:latin typeface="Bodoni MT" pitchFamily="18" charset="0"/>
                <a:ea typeface="Calibri" pitchFamily="34" charset="0"/>
                <a:cs typeface="Times New Roman" pitchFamily="18" charset="0"/>
              </a:rPr>
              <a:t> invested an amount of Rs. 13,200 divided in two different schemes A and B at the simple interest rate of 14% p.a. and 11% p.a. respectively. If the total amount of simple interest earned in 2 years be Rs. 3168, what was the amount invested in Scheme B?</a:t>
            </a:r>
            <a:endParaRPr kumimoji="0" lang="en-US" b="1" i="0" u="none" strike="noStrike" cap="none" normalizeH="0" baseline="0" dirty="0">
              <a:ln>
                <a:noFill/>
              </a:ln>
              <a:solidFill>
                <a:schemeClr val="tx1">
                  <a:lumMod val="65000"/>
                  <a:lumOff val="35000"/>
                </a:schemeClr>
              </a:solidFill>
              <a:effectLst/>
              <a:latin typeface="Bodoni MT" pitchFamily="18" charset="0"/>
              <a:cs typeface="Arial" pitchFamily="34" charset="0"/>
            </a:endParaRPr>
          </a:p>
        </p:txBody>
      </p:sp>
    </p:spTree>
    <p:extLst>
      <p:ext uri="{BB962C8B-B14F-4D97-AF65-F5344CB8AC3E}">
        <p14:creationId xmlns:p14="http://schemas.microsoft.com/office/powerpoint/2010/main" val="4058670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A77FC70-9B33-4B74-9683-1BE51D5E1E35}"/>
              </a:ext>
            </a:extLst>
          </p:cNvPr>
          <p:cNvSpPr>
            <a:spLocks noGrp="1"/>
          </p:cNvSpPr>
          <p:nvPr>
            <p:ph type="title"/>
          </p:nvPr>
        </p:nvSpPr>
        <p:spPr>
          <a:xfrm>
            <a:off x="827584" y="152028"/>
            <a:ext cx="6553200" cy="649288"/>
          </a:xfrm>
        </p:spPr>
        <p:txBody>
          <a:bodyPr/>
          <a:lstStyle/>
          <a:p>
            <a:r>
              <a:rPr lang="en-IN" dirty="0">
                <a:solidFill>
                  <a:srgbClr val="75C24A"/>
                </a:solidFill>
              </a:rPr>
              <a:t>Example - 4</a:t>
            </a:r>
          </a:p>
        </p:txBody>
      </p:sp>
      <p:sp>
        <p:nvSpPr>
          <p:cNvPr id="7" name="Content Placeholder 2">
            <a:extLst>
              <a:ext uri="{FF2B5EF4-FFF2-40B4-BE49-F238E27FC236}">
                <a16:creationId xmlns:a16="http://schemas.microsoft.com/office/drawing/2014/main" id="{D87C2550-849A-4CFA-831F-A050A6B1184B}"/>
              </a:ext>
            </a:extLst>
          </p:cNvPr>
          <p:cNvSpPr txBox="1">
            <a:spLocks/>
          </p:cNvSpPr>
          <p:nvPr/>
        </p:nvSpPr>
        <p:spPr>
          <a:xfrm>
            <a:off x="899592" y="1412776"/>
            <a:ext cx="8136904" cy="3391222"/>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solidFill>
                  <a:schemeClr val="tx1">
                    <a:lumMod val="65000"/>
                    <a:lumOff val="35000"/>
                  </a:schemeClr>
                </a:solidFill>
                <a:latin typeface="Bodoni MT" pitchFamily="18" charset="0"/>
              </a:rPr>
              <a:t>According to a new plan rolled out by HISP Bank, the rate of simple interest on the sum of money is 8% pa for the first two years, 10% pa for the next    three years and 6% pa for the period beyond the first five years. The simple   interest accrued on a sum for a period of eight years is Rs. 12,800. Find the  sum</a:t>
            </a:r>
          </a:p>
          <a:p>
            <a:endParaRPr lang="en-IN" dirty="0">
              <a:solidFill>
                <a:schemeClr val="tx1">
                  <a:lumMod val="65000"/>
                  <a:lumOff val="35000"/>
                </a:schemeClr>
              </a:solidFill>
              <a:latin typeface="Bodoni MT" pitchFamily="18" charset="0"/>
            </a:endParaRPr>
          </a:p>
          <a:p>
            <a:pPr fontAlgn="t"/>
            <a:r>
              <a:rPr lang="en-IN" dirty="0">
                <a:solidFill>
                  <a:schemeClr val="tx1">
                    <a:lumMod val="65000"/>
                    <a:lumOff val="35000"/>
                  </a:schemeClr>
                </a:solidFill>
                <a:latin typeface="Bodoni MT" pitchFamily="18" charset="0"/>
              </a:rPr>
              <a:t>A ₹ 24000</a:t>
            </a:r>
          </a:p>
          <a:p>
            <a:pPr fontAlgn="t"/>
            <a:r>
              <a:rPr lang="en-IN" dirty="0">
                <a:solidFill>
                  <a:schemeClr val="tx1">
                    <a:lumMod val="65000"/>
                    <a:lumOff val="35000"/>
                  </a:schemeClr>
                </a:solidFill>
                <a:latin typeface="Bodoni MT" pitchFamily="18" charset="0"/>
              </a:rPr>
              <a:t>B ₹ 16000</a:t>
            </a:r>
          </a:p>
          <a:p>
            <a:pPr fontAlgn="t"/>
            <a:r>
              <a:rPr lang="en-IN" dirty="0">
                <a:solidFill>
                  <a:schemeClr val="tx1">
                    <a:lumMod val="65000"/>
                    <a:lumOff val="35000"/>
                  </a:schemeClr>
                </a:solidFill>
                <a:latin typeface="Bodoni MT" pitchFamily="18" charset="0"/>
              </a:rPr>
              <a:t>C ₹ 15000</a:t>
            </a:r>
          </a:p>
          <a:p>
            <a:pPr fontAlgn="t"/>
            <a:r>
              <a:rPr lang="en-IN" dirty="0">
                <a:solidFill>
                  <a:schemeClr val="tx1">
                    <a:lumMod val="65000"/>
                    <a:lumOff val="35000"/>
                  </a:schemeClr>
                </a:solidFill>
                <a:latin typeface="Bodoni MT" pitchFamily="18" charset="0"/>
              </a:rPr>
              <a:t>D ₹ 13500</a:t>
            </a:r>
          </a:p>
          <a:p>
            <a:pPr fontAlgn="t"/>
            <a:r>
              <a:rPr lang="en-IN" dirty="0">
                <a:solidFill>
                  <a:schemeClr val="tx1">
                    <a:lumMod val="65000"/>
                    <a:lumOff val="35000"/>
                  </a:schemeClr>
                </a:solidFill>
                <a:latin typeface="Bodoni MT" pitchFamily="18" charset="0"/>
              </a:rPr>
              <a:t>E None of these</a:t>
            </a:r>
          </a:p>
          <a:p>
            <a:endParaRPr lang="en-IN" dirty="0">
              <a:solidFill>
                <a:schemeClr val="tx1">
                  <a:lumMod val="65000"/>
                  <a:lumOff val="35000"/>
                </a:schemeClr>
              </a:solidFill>
              <a:latin typeface="Bodoni MT" pitchFamily="18" charset="0"/>
            </a:endParaRPr>
          </a:p>
        </p:txBody>
      </p:sp>
    </p:spTree>
    <p:extLst>
      <p:ext uri="{BB962C8B-B14F-4D97-AF65-F5344CB8AC3E}">
        <p14:creationId xmlns:p14="http://schemas.microsoft.com/office/powerpoint/2010/main" val="2988376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622D-C06B-4E8C-9EE1-36BC9F37F3C0}"/>
              </a:ext>
            </a:extLst>
          </p:cNvPr>
          <p:cNvSpPr>
            <a:spLocks noGrp="1"/>
          </p:cNvSpPr>
          <p:nvPr>
            <p:ph type="title"/>
          </p:nvPr>
        </p:nvSpPr>
        <p:spPr>
          <a:xfrm>
            <a:off x="1403648" y="1419622"/>
            <a:ext cx="7524328" cy="524426"/>
          </a:xfrm>
        </p:spPr>
        <p:txBody>
          <a:bodyPr/>
          <a:lstStyle/>
          <a:p>
            <a:r>
              <a:rPr lang="en-US" sz="2400" dirty="0">
                <a:solidFill>
                  <a:srgbClr val="75C24A"/>
                </a:solidFill>
                <a:latin typeface="+mn-lt"/>
              </a:rPr>
              <a:t>COMPOUND INTEREST</a:t>
            </a:r>
            <a:endParaRPr lang="en-IN" sz="2400" dirty="0">
              <a:solidFill>
                <a:srgbClr val="75C24A"/>
              </a:solidFill>
              <a:latin typeface="+mn-lt"/>
            </a:endParaRPr>
          </a:p>
        </p:txBody>
      </p:sp>
    </p:spTree>
    <p:extLst>
      <p:ext uri="{BB962C8B-B14F-4D97-AF65-F5344CB8AC3E}">
        <p14:creationId xmlns:p14="http://schemas.microsoft.com/office/powerpoint/2010/main" val="83446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B4B59A-3359-48D2-BE51-ED033B98197D}"/>
              </a:ext>
            </a:extLst>
          </p:cNvPr>
          <p:cNvSpPr txBox="1"/>
          <p:nvPr/>
        </p:nvSpPr>
        <p:spPr>
          <a:xfrm>
            <a:off x="971600" y="123478"/>
            <a:ext cx="4572000" cy="392159"/>
          </a:xfrm>
          <a:prstGeom prst="rect">
            <a:avLst/>
          </a:prstGeom>
          <a:noFill/>
        </p:spPr>
        <p:txBody>
          <a:bodyPr wrap="square">
            <a:spAutoFit/>
          </a:bodyPr>
          <a:lstStyle/>
          <a:p>
            <a:pPr>
              <a:lnSpc>
                <a:spcPct val="115000"/>
              </a:lnSpc>
              <a:spcAft>
                <a:spcPts val="1000"/>
              </a:spcAft>
            </a:pPr>
            <a:r>
              <a:rPr lang="en-IN" b="1" dirty="0">
                <a:solidFill>
                  <a:srgbClr val="75C24A"/>
                </a:solidFill>
                <a:latin typeface="Calibri" panose="020F0502020204030204" pitchFamily="34" charset="0"/>
                <a:ea typeface="Calibri" panose="020F0502020204030204" pitchFamily="34" charset="0"/>
                <a:cs typeface="Times New Roman" panose="02020603050405020304" pitchFamily="18" charset="0"/>
              </a:rPr>
              <a:t>PERCENTAGE EXPRESSION</a:t>
            </a: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D9DA709F-6870-4307-9071-01EAD6B3BDBB}"/>
              </a:ext>
            </a:extLst>
          </p:cNvPr>
          <p:cNvSpPr txBox="1"/>
          <p:nvPr/>
        </p:nvSpPr>
        <p:spPr>
          <a:xfrm>
            <a:off x="1187624" y="1059582"/>
            <a:ext cx="5832648" cy="2304256"/>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8656635F-FA8A-4EFB-8F15-B2FED4DC2123}"/>
              </a:ext>
            </a:extLst>
          </p:cNvPr>
          <p:cNvSpPr txBox="1"/>
          <p:nvPr/>
        </p:nvSpPr>
        <p:spPr>
          <a:xfrm>
            <a:off x="1043608" y="863590"/>
            <a:ext cx="7416824" cy="341632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9% of what is 36?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 of 6.5 litres is 130 ml?</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 of 6.5 litres is 130 ml?</a:t>
            </a:r>
          </a:p>
          <a:p>
            <a:pPr marL="285750" indent="-285750">
              <a:buFont typeface="Wingdings" panose="05000000000000000000" pitchFamily="2" charset="2"/>
              <a:buChar char="Ø"/>
            </a:pPr>
            <a:endParaRPr lang="en-IN" dirty="0"/>
          </a:p>
          <a:p>
            <a:endParaRPr lang="en-IN" dirty="0"/>
          </a:p>
          <a:p>
            <a:pPr marL="285750" indent="-285750">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If 40% of a number exceeds the 25% of it by 54, find the number.</a:t>
            </a:r>
          </a:p>
          <a:p>
            <a:pPr marL="285750" indent="-285750">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97910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90BC2-6938-4425-A176-7AF4D0AAC001}"/>
              </a:ext>
            </a:extLst>
          </p:cNvPr>
          <p:cNvSpPr txBox="1"/>
          <p:nvPr/>
        </p:nvSpPr>
        <p:spPr>
          <a:xfrm>
            <a:off x="799525" y="1011973"/>
            <a:ext cx="7416824" cy="1200329"/>
          </a:xfrm>
          <a:prstGeom prst="rect">
            <a:avLst/>
          </a:prstGeom>
          <a:noFill/>
        </p:spPr>
        <p:txBody>
          <a:bodyPr wrap="square" rtlCol="0">
            <a:spAutoFit/>
          </a:bodyPr>
          <a:lstStyle/>
          <a:p>
            <a:pPr lvl="0"/>
            <a:r>
              <a:rPr lang="en-IN" sz="2400" b="1" dirty="0">
                <a:solidFill>
                  <a:schemeClr val="tx1">
                    <a:lumMod val="65000"/>
                    <a:lumOff val="35000"/>
                  </a:schemeClr>
                </a:solidFill>
                <a:latin typeface="Bodoni MT" pitchFamily="18" charset="0"/>
              </a:rPr>
              <a:t>Compute the compound interest on Rs. 2000 for 2 years at 10% per annum, when compounded half-yearly</a:t>
            </a:r>
          </a:p>
          <a:p>
            <a:endParaRPr lang="en-IN" sz="2400" b="1" dirty="0">
              <a:solidFill>
                <a:schemeClr val="tx1">
                  <a:lumMod val="65000"/>
                  <a:lumOff val="35000"/>
                </a:schemeClr>
              </a:solidFill>
              <a:latin typeface="Bodoni MT" pitchFamily="18" charset="0"/>
            </a:endParaRPr>
          </a:p>
        </p:txBody>
      </p:sp>
      <p:sp>
        <p:nvSpPr>
          <p:cNvPr id="4" name="Title 1">
            <a:extLst>
              <a:ext uri="{FF2B5EF4-FFF2-40B4-BE49-F238E27FC236}">
                <a16:creationId xmlns:a16="http://schemas.microsoft.com/office/drawing/2014/main" id="{CCA4A128-48B9-421F-81B4-9F346BA12ADE}"/>
              </a:ext>
            </a:extLst>
          </p:cNvPr>
          <p:cNvSpPr txBox="1">
            <a:spLocks/>
          </p:cNvSpPr>
          <p:nvPr/>
        </p:nvSpPr>
        <p:spPr>
          <a:xfrm>
            <a:off x="799525" y="123478"/>
            <a:ext cx="6553200" cy="64928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rgbClr val="75C24A"/>
                </a:solidFill>
                <a:effectLst/>
                <a:uLnTx/>
                <a:uFillTx/>
                <a:latin typeface="+mj-lt"/>
                <a:ea typeface="+mj-ea"/>
                <a:cs typeface="+mj-cs"/>
              </a:rPr>
              <a:t>Example - 1</a:t>
            </a:r>
          </a:p>
        </p:txBody>
      </p:sp>
    </p:spTree>
    <p:extLst>
      <p:ext uri="{BB962C8B-B14F-4D97-AF65-F5344CB8AC3E}">
        <p14:creationId xmlns:p14="http://schemas.microsoft.com/office/powerpoint/2010/main" val="882590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12C485D-FC6D-44E6-9837-88DCB6F81896}"/>
              </a:ext>
            </a:extLst>
          </p:cNvPr>
          <p:cNvSpPr>
            <a:spLocks noGrp="1"/>
          </p:cNvSpPr>
          <p:nvPr>
            <p:ph idx="1"/>
          </p:nvPr>
        </p:nvSpPr>
        <p:spPr>
          <a:xfrm>
            <a:off x="863786" y="987574"/>
            <a:ext cx="7416427" cy="3391123"/>
          </a:xfrm>
        </p:spPr>
        <p:txBody>
          <a:bodyPr/>
          <a:lstStyle/>
          <a:p>
            <a:r>
              <a:rPr lang="en-IN" b="1" dirty="0">
                <a:solidFill>
                  <a:schemeClr val="tx2">
                    <a:lumMod val="50000"/>
                  </a:schemeClr>
                </a:solidFill>
                <a:latin typeface="Bodoni MT" pitchFamily="18" charset="0"/>
              </a:rPr>
              <a:t>If the compound interest accrued on an amount of Rs. 15,000 in two years is Rs. 2,496, what is the rate of interest </a:t>
            </a:r>
            <a:r>
              <a:rPr lang="en-IN" b="1" dirty="0" err="1">
                <a:solidFill>
                  <a:schemeClr val="tx2">
                    <a:lumMod val="50000"/>
                  </a:schemeClr>
                </a:solidFill>
                <a:latin typeface="Bodoni MT" pitchFamily="18" charset="0"/>
              </a:rPr>
              <a:t>p.c.p.a</a:t>
            </a:r>
            <a:r>
              <a:rPr lang="en-IN" b="1" dirty="0">
                <a:solidFill>
                  <a:schemeClr val="tx2">
                    <a:lumMod val="50000"/>
                  </a:schemeClr>
                </a:solidFill>
                <a:latin typeface="Bodoni MT" pitchFamily="18" charset="0"/>
              </a:rPr>
              <a:t>.?</a:t>
            </a:r>
          </a:p>
          <a:p>
            <a:endParaRPr lang="en-IN" dirty="0">
              <a:solidFill>
                <a:schemeClr val="tx2">
                  <a:lumMod val="50000"/>
                </a:schemeClr>
              </a:solidFill>
              <a:latin typeface="Bodoni MT" pitchFamily="18" charset="0"/>
            </a:endParaRPr>
          </a:p>
          <a:p>
            <a:pPr fontAlgn="t"/>
            <a:r>
              <a:rPr lang="en-IN" dirty="0">
                <a:solidFill>
                  <a:schemeClr val="tx2">
                    <a:lumMod val="50000"/>
                  </a:schemeClr>
                </a:solidFill>
                <a:latin typeface="Bodoni MT" pitchFamily="18" charset="0"/>
              </a:rPr>
              <a:t>A  8%</a:t>
            </a:r>
          </a:p>
          <a:p>
            <a:pPr fontAlgn="t"/>
            <a:r>
              <a:rPr lang="en-IN" dirty="0">
                <a:solidFill>
                  <a:schemeClr val="tx2">
                    <a:lumMod val="50000"/>
                  </a:schemeClr>
                </a:solidFill>
                <a:latin typeface="Bodoni MT" pitchFamily="18" charset="0"/>
              </a:rPr>
              <a:t>B 10%</a:t>
            </a:r>
          </a:p>
          <a:p>
            <a:pPr fontAlgn="t"/>
            <a:r>
              <a:rPr lang="en-IN" dirty="0">
                <a:solidFill>
                  <a:schemeClr val="tx2">
                    <a:lumMod val="50000"/>
                  </a:schemeClr>
                </a:solidFill>
                <a:latin typeface="Bodoni MT" pitchFamily="18" charset="0"/>
              </a:rPr>
              <a:t>C  6%</a:t>
            </a:r>
          </a:p>
          <a:p>
            <a:pPr fontAlgn="t"/>
            <a:r>
              <a:rPr lang="en-IN" dirty="0">
                <a:solidFill>
                  <a:schemeClr val="tx2">
                    <a:lumMod val="50000"/>
                  </a:schemeClr>
                </a:solidFill>
                <a:latin typeface="Bodoni MT" pitchFamily="18" charset="0"/>
              </a:rPr>
              <a:t>D  Can't be determined</a:t>
            </a:r>
          </a:p>
          <a:p>
            <a:pPr fontAlgn="t"/>
            <a:r>
              <a:rPr lang="en-IN" dirty="0">
                <a:solidFill>
                  <a:schemeClr val="tx2">
                    <a:lumMod val="50000"/>
                  </a:schemeClr>
                </a:solidFill>
                <a:latin typeface="Bodoni MT" pitchFamily="18" charset="0"/>
              </a:rPr>
              <a:t>E  None of these</a:t>
            </a:r>
          </a:p>
          <a:p>
            <a:endParaRPr lang="en-IN" dirty="0">
              <a:solidFill>
                <a:schemeClr val="tx2">
                  <a:lumMod val="50000"/>
                </a:schemeClr>
              </a:solidFill>
              <a:latin typeface="Bodoni MT" pitchFamily="18" charset="0"/>
            </a:endParaRPr>
          </a:p>
        </p:txBody>
      </p:sp>
      <p:sp>
        <p:nvSpPr>
          <p:cNvPr id="7" name="Title 1">
            <a:extLst>
              <a:ext uri="{FF2B5EF4-FFF2-40B4-BE49-F238E27FC236}">
                <a16:creationId xmlns:a16="http://schemas.microsoft.com/office/drawing/2014/main" id="{58E665E8-5052-47A2-B659-3FA170A769AC}"/>
              </a:ext>
            </a:extLst>
          </p:cNvPr>
          <p:cNvSpPr txBox="1">
            <a:spLocks/>
          </p:cNvSpPr>
          <p:nvPr/>
        </p:nvSpPr>
        <p:spPr>
          <a:xfrm>
            <a:off x="799525" y="123478"/>
            <a:ext cx="6553200" cy="64928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rgbClr val="75C24A"/>
                </a:solidFill>
                <a:effectLst/>
                <a:uLnTx/>
                <a:uFillTx/>
                <a:latin typeface="+mj-lt"/>
                <a:ea typeface="+mj-ea"/>
                <a:cs typeface="+mj-cs"/>
              </a:rPr>
              <a:t>Example - 2</a:t>
            </a:r>
          </a:p>
        </p:txBody>
      </p:sp>
    </p:spTree>
    <p:extLst>
      <p:ext uri="{BB962C8B-B14F-4D97-AF65-F5344CB8AC3E}">
        <p14:creationId xmlns:p14="http://schemas.microsoft.com/office/powerpoint/2010/main" val="4124643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3778" y="1689652"/>
            <a:ext cx="972108" cy="300082"/>
          </a:xfrm>
          <a:prstGeom prst="rect">
            <a:avLst/>
          </a:prstGeom>
          <a:noFill/>
        </p:spPr>
        <p:txBody>
          <a:bodyPr wrap="square" rtlCol="0">
            <a:spAutoFit/>
          </a:bodyPr>
          <a:lstStyle/>
          <a:p>
            <a:r>
              <a:rPr lang="en-IN" sz="1350" b="1" dirty="0">
                <a:latin typeface="Bahnschrift Light" pitchFamily="34" charset="0"/>
              </a:rPr>
              <a:t>CI – SI = P</a:t>
            </a:r>
          </a:p>
        </p:txBody>
      </p:sp>
      <p:sp>
        <p:nvSpPr>
          <p:cNvPr id="5" name="TextBox 4"/>
          <p:cNvSpPr txBox="1"/>
          <p:nvPr/>
        </p:nvSpPr>
        <p:spPr>
          <a:xfrm>
            <a:off x="3491880" y="1844423"/>
            <a:ext cx="486054" cy="300082"/>
          </a:xfrm>
          <a:prstGeom prst="rect">
            <a:avLst/>
          </a:prstGeom>
          <a:noFill/>
        </p:spPr>
        <p:txBody>
          <a:bodyPr wrap="square" rtlCol="0">
            <a:spAutoFit/>
          </a:bodyPr>
          <a:lstStyle/>
          <a:p>
            <a:r>
              <a:rPr lang="en-IN" sz="1350" b="1" dirty="0">
                <a:latin typeface="Bahnschrift Light" pitchFamily="34" charset="0"/>
              </a:rPr>
              <a:t>100</a:t>
            </a:r>
          </a:p>
        </p:txBody>
      </p:sp>
      <p:sp>
        <p:nvSpPr>
          <p:cNvPr id="6" name="TextBox 5"/>
          <p:cNvSpPr txBox="1"/>
          <p:nvPr/>
        </p:nvSpPr>
        <p:spPr>
          <a:xfrm>
            <a:off x="3545886" y="1520387"/>
            <a:ext cx="270030" cy="300082"/>
          </a:xfrm>
          <a:prstGeom prst="rect">
            <a:avLst/>
          </a:prstGeom>
          <a:noFill/>
        </p:spPr>
        <p:txBody>
          <a:bodyPr wrap="square" rtlCol="0">
            <a:spAutoFit/>
          </a:bodyPr>
          <a:lstStyle/>
          <a:p>
            <a:r>
              <a:rPr lang="en-IN" sz="1350" b="1" dirty="0">
                <a:latin typeface="Bahnschrift Light" pitchFamily="34" charset="0"/>
              </a:rPr>
              <a:t>R</a:t>
            </a:r>
          </a:p>
        </p:txBody>
      </p:sp>
      <p:cxnSp>
        <p:nvCxnSpPr>
          <p:cNvPr id="8" name="Straight Connector 7"/>
          <p:cNvCxnSpPr/>
          <p:nvPr/>
        </p:nvCxnSpPr>
        <p:spPr>
          <a:xfrm>
            <a:off x="3491880" y="1836630"/>
            <a:ext cx="378042"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Double Bracket 8"/>
          <p:cNvSpPr/>
          <p:nvPr/>
        </p:nvSpPr>
        <p:spPr>
          <a:xfrm>
            <a:off x="3437874" y="1473628"/>
            <a:ext cx="486054" cy="70207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b="1"/>
          </a:p>
        </p:txBody>
      </p:sp>
      <p:sp>
        <p:nvSpPr>
          <p:cNvPr id="10" name="TextBox 9"/>
          <p:cNvSpPr txBox="1"/>
          <p:nvPr/>
        </p:nvSpPr>
        <p:spPr>
          <a:xfrm>
            <a:off x="3977934" y="1419622"/>
            <a:ext cx="270030" cy="300082"/>
          </a:xfrm>
          <a:prstGeom prst="rect">
            <a:avLst/>
          </a:prstGeom>
          <a:noFill/>
        </p:spPr>
        <p:txBody>
          <a:bodyPr wrap="square" rtlCol="0">
            <a:spAutoFit/>
          </a:bodyPr>
          <a:lstStyle/>
          <a:p>
            <a:r>
              <a:rPr lang="en-IN" sz="1350" b="1" dirty="0">
                <a:latin typeface="Bahnschrift Light" pitchFamily="34" charset="0"/>
              </a:rPr>
              <a:t>2</a:t>
            </a:r>
          </a:p>
        </p:txBody>
      </p:sp>
      <p:sp>
        <p:nvSpPr>
          <p:cNvPr id="12" name="Double Bracket 11"/>
          <p:cNvSpPr/>
          <p:nvPr/>
        </p:nvSpPr>
        <p:spPr>
          <a:xfrm>
            <a:off x="3437874" y="2607754"/>
            <a:ext cx="1944216" cy="97210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a:p>
        </p:txBody>
      </p:sp>
      <p:sp>
        <p:nvSpPr>
          <p:cNvPr id="13" name="TextBox 12"/>
          <p:cNvSpPr txBox="1"/>
          <p:nvPr/>
        </p:nvSpPr>
        <p:spPr>
          <a:xfrm>
            <a:off x="3638858" y="3040626"/>
            <a:ext cx="486054" cy="300082"/>
          </a:xfrm>
          <a:prstGeom prst="rect">
            <a:avLst/>
          </a:prstGeom>
          <a:noFill/>
        </p:spPr>
        <p:txBody>
          <a:bodyPr wrap="square" rtlCol="0">
            <a:spAutoFit/>
          </a:bodyPr>
          <a:lstStyle/>
          <a:p>
            <a:r>
              <a:rPr lang="en-IN" sz="1350" b="1" dirty="0">
                <a:latin typeface="Bahnschrift Light" pitchFamily="34" charset="0"/>
              </a:rPr>
              <a:t>100</a:t>
            </a:r>
          </a:p>
        </p:txBody>
      </p:sp>
      <p:sp>
        <p:nvSpPr>
          <p:cNvPr id="14" name="TextBox 13"/>
          <p:cNvSpPr txBox="1"/>
          <p:nvPr/>
        </p:nvSpPr>
        <p:spPr>
          <a:xfrm>
            <a:off x="3692864" y="2716590"/>
            <a:ext cx="270030" cy="300082"/>
          </a:xfrm>
          <a:prstGeom prst="rect">
            <a:avLst/>
          </a:prstGeom>
          <a:noFill/>
        </p:spPr>
        <p:txBody>
          <a:bodyPr wrap="square" rtlCol="0">
            <a:spAutoFit/>
          </a:bodyPr>
          <a:lstStyle/>
          <a:p>
            <a:r>
              <a:rPr lang="en-IN" sz="1350" b="1" dirty="0">
                <a:latin typeface="Bahnschrift Light" pitchFamily="34" charset="0"/>
              </a:rPr>
              <a:t>R</a:t>
            </a:r>
          </a:p>
        </p:txBody>
      </p:sp>
      <p:cxnSp>
        <p:nvCxnSpPr>
          <p:cNvPr id="15" name="Straight Connector 14"/>
          <p:cNvCxnSpPr/>
          <p:nvPr/>
        </p:nvCxnSpPr>
        <p:spPr>
          <a:xfrm>
            <a:off x="3638858" y="3032833"/>
            <a:ext cx="378042"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Double Bracket 17"/>
          <p:cNvSpPr/>
          <p:nvPr/>
        </p:nvSpPr>
        <p:spPr>
          <a:xfrm>
            <a:off x="3599892" y="2715766"/>
            <a:ext cx="486054" cy="64807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b="1"/>
          </a:p>
        </p:txBody>
      </p:sp>
      <p:sp>
        <p:nvSpPr>
          <p:cNvPr id="19" name="TextBox 18"/>
          <p:cNvSpPr txBox="1"/>
          <p:nvPr/>
        </p:nvSpPr>
        <p:spPr>
          <a:xfrm>
            <a:off x="4085946" y="2654791"/>
            <a:ext cx="270030" cy="300082"/>
          </a:xfrm>
          <a:prstGeom prst="rect">
            <a:avLst/>
          </a:prstGeom>
          <a:noFill/>
        </p:spPr>
        <p:txBody>
          <a:bodyPr wrap="square" rtlCol="0">
            <a:spAutoFit/>
          </a:bodyPr>
          <a:lstStyle/>
          <a:p>
            <a:r>
              <a:rPr lang="en-IN" sz="1350" b="1" dirty="0">
                <a:latin typeface="Bahnschrift Light" pitchFamily="34" charset="0"/>
              </a:rPr>
              <a:t>3</a:t>
            </a:r>
          </a:p>
        </p:txBody>
      </p:sp>
      <p:sp>
        <p:nvSpPr>
          <p:cNvPr id="20" name="TextBox 19"/>
          <p:cNvSpPr txBox="1"/>
          <p:nvPr/>
        </p:nvSpPr>
        <p:spPr>
          <a:xfrm>
            <a:off x="4209545" y="2885030"/>
            <a:ext cx="270030" cy="300082"/>
          </a:xfrm>
          <a:prstGeom prst="rect">
            <a:avLst/>
          </a:prstGeom>
          <a:noFill/>
        </p:spPr>
        <p:txBody>
          <a:bodyPr wrap="square" rtlCol="0">
            <a:spAutoFit/>
          </a:bodyPr>
          <a:lstStyle/>
          <a:p>
            <a:r>
              <a:rPr lang="en-IN" sz="1350" b="1" dirty="0">
                <a:latin typeface="Bahnschrift Light" pitchFamily="34" charset="0"/>
              </a:rPr>
              <a:t>+</a:t>
            </a:r>
          </a:p>
        </p:txBody>
      </p:sp>
      <p:sp>
        <p:nvSpPr>
          <p:cNvPr id="21" name="TextBox 20"/>
          <p:cNvSpPr txBox="1"/>
          <p:nvPr/>
        </p:nvSpPr>
        <p:spPr>
          <a:xfrm>
            <a:off x="4409982" y="2877784"/>
            <a:ext cx="270030" cy="300082"/>
          </a:xfrm>
          <a:prstGeom prst="rect">
            <a:avLst/>
          </a:prstGeom>
          <a:noFill/>
        </p:spPr>
        <p:txBody>
          <a:bodyPr wrap="square" rtlCol="0">
            <a:spAutoFit/>
          </a:bodyPr>
          <a:lstStyle/>
          <a:p>
            <a:r>
              <a:rPr lang="en-IN" sz="1350" b="1" dirty="0">
                <a:latin typeface="Bahnschrift Light" pitchFamily="34" charset="0"/>
              </a:rPr>
              <a:t>3</a:t>
            </a:r>
          </a:p>
        </p:txBody>
      </p:sp>
      <p:sp>
        <p:nvSpPr>
          <p:cNvPr id="22" name="TextBox 21"/>
          <p:cNvSpPr txBox="1"/>
          <p:nvPr/>
        </p:nvSpPr>
        <p:spPr>
          <a:xfrm>
            <a:off x="4641593" y="3056759"/>
            <a:ext cx="486054" cy="300082"/>
          </a:xfrm>
          <a:prstGeom prst="rect">
            <a:avLst/>
          </a:prstGeom>
          <a:noFill/>
        </p:spPr>
        <p:txBody>
          <a:bodyPr wrap="square" rtlCol="0">
            <a:spAutoFit/>
          </a:bodyPr>
          <a:lstStyle/>
          <a:p>
            <a:r>
              <a:rPr lang="en-IN" sz="1350" b="1" dirty="0">
                <a:latin typeface="Bahnschrift Light" pitchFamily="34" charset="0"/>
              </a:rPr>
              <a:t>100</a:t>
            </a:r>
          </a:p>
        </p:txBody>
      </p:sp>
      <p:sp>
        <p:nvSpPr>
          <p:cNvPr id="23" name="TextBox 22"/>
          <p:cNvSpPr txBox="1"/>
          <p:nvPr/>
        </p:nvSpPr>
        <p:spPr>
          <a:xfrm>
            <a:off x="4695599" y="2732723"/>
            <a:ext cx="270030" cy="300082"/>
          </a:xfrm>
          <a:prstGeom prst="rect">
            <a:avLst/>
          </a:prstGeom>
          <a:noFill/>
        </p:spPr>
        <p:txBody>
          <a:bodyPr wrap="square" rtlCol="0">
            <a:spAutoFit/>
          </a:bodyPr>
          <a:lstStyle/>
          <a:p>
            <a:r>
              <a:rPr lang="en-IN" sz="1350" b="1" dirty="0">
                <a:latin typeface="Bahnschrift Light" pitchFamily="34" charset="0"/>
              </a:rPr>
              <a:t>R</a:t>
            </a:r>
          </a:p>
        </p:txBody>
      </p:sp>
      <p:cxnSp>
        <p:nvCxnSpPr>
          <p:cNvPr id="24" name="Straight Connector 23"/>
          <p:cNvCxnSpPr/>
          <p:nvPr/>
        </p:nvCxnSpPr>
        <p:spPr>
          <a:xfrm>
            <a:off x="4641593" y="3048966"/>
            <a:ext cx="37804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Double Bracket 24"/>
          <p:cNvSpPr/>
          <p:nvPr/>
        </p:nvSpPr>
        <p:spPr>
          <a:xfrm>
            <a:off x="4602626" y="2731899"/>
            <a:ext cx="486054" cy="64807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350" b="1"/>
          </a:p>
        </p:txBody>
      </p:sp>
      <p:sp>
        <p:nvSpPr>
          <p:cNvPr id="26" name="TextBox 25"/>
          <p:cNvSpPr txBox="1"/>
          <p:nvPr/>
        </p:nvSpPr>
        <p:spPr>
          <a:xfrm>
            <a:off x="5058054" y="2646998"/>
            <a:ext cx="270030" cy="300082"/>
          </a:xfrm>
          <a:prstGeom prst="rect">
            <a:avLst/>
          </a:prstGeom>
          <a:noFill/>
        </p:spPr>
        <p:txBody>
          <a:bodyPr wrap="square" rtlCol="0">
            <a:spAutoFit/>
          </a:bodyPr>
          <a:lstStyle/>
          <a:p>
            <a:r>
              <a:rPr lang="en-IN" sz="1350" b="1" dirty="0">
                <a:latin typeface="Bahnschrift Light" pitchFamily="34" charset="0"/>
              </a:rPr>
              <a:t>2</a:t>
            </a:r>
          </a:p>
        </p:txBody>
      </p:sp>
      <p:sp>
        <p:nvSpPr>
          <p:cNvPr id="27" name="TextBox 26"/>
          <p:cNvSpPr txBox="1"/>
          <p:nvPr/>
        </p:nvSpPr>
        <p:spPr>
          <a:xfrm>
            <a:off x="2558738" y="2885577"/>
            <a:ext cx="972108" cy="300082"/>
          </a:xfrm>
          <a:prstGeom prst="rect">
            <a:avLst/>
          </a:prstGeom>
          <a:noFill/>
        </p:spPr>
        <p:txBody>
          <a:bodyPr wrap="square" rtlCol="0">
            <a:spAutoFit/>
          </a:bodyPr>
          <a:lstStyle/>
          <a:p>
            <a:r>
              <a:rPr lang="en-IN" sz="1350" b="1" dirty="0">
                <a:latin typeface="Bahnschrift Light" pitchFamily="34" charset="0"/>
              </a:rPr>
              <a:t>CI – SI = P</a:t>
            </a:r>
          </a:p>
        </p:txBody>
      </p:sp>
      <p:sp>
        <p:nvSpPr>
          <p:cNvPr id="28" name="TextBox 27"/>
          <p:cNvSpPr txBox="1"/>
          <p:nvPr/>
        </p:nvSpPr>
        <p:spPr>
          <a:xfrm>
            <a:off x="1547664" y="510415"/>
            <a:ext cx="6048672" cy="830997"/>
          </a:xfrm>
          <a:prstGeom prst="rect">
            <a:avLst/>
          </a:prstGeom>
          <a:noFill/>
        </p:spPr>
        <p:txBody>
          <a:bodyPr wrap="square" rtlCol="0">
            <a:spAutoFit/>
          </a:bodyPr>
          <a:lstStyle/>
          <a:p>
            <a:pPr algn="ctr"/>
            <a:r>
              <a:rPr lang="en-IN" sz="2400" b="1" dirty="0">
                <a:solidFill>
                  <a:schemeClr val="tx2">
                    <a:lumMod val="50000"/>
                  </a:schemeClr>
                </a:solidFill>
                <a:latin typeface="Algerian" pitchFamily="82" charset="0"/>
              </a:rPr>
              <a:t>Difference between simple interest and common interest   </a:t>
            </a:r>
          </a:p>
        </p:txBody>
      </p:sp>
      <p:sp>
        <p:nvSpPr>
          <p:cNvPr id="29" name="TextBox 28"/>
          <p:cNvSpPr txBox="1"/>
          <p:nvPr/>
        </p:nvSpPr>
        <p:spPr>
          <a:xfrm>
            <a:off x="5814138" y="1581640"/>
            <a:ext cx="1242138" cy="300082"/>
          </a:xfrm>
          <a:prstGeom prst="rect">
            <a:avLst/>
          </a:prstGeom>
          <a:noFill/>
        </p:spPr>
        <p:txBody>
          <a:bodyPr wrap="square" rtlCol="0">
            <a:spAutoFit/>
          </a:bodyPr>
          <a:lstStyle/>
          <a:p>
            <a:r>
              <a:rPr lang="en-IN" sz="1350" b="1" dirty="0">
                <a:latin typeface="Bahnschrift Light" pitchFamily="34" charset="0"/>
              </a:rPr>
              <a:t>For 2 years</a:t>
            </a:r>
          </a:p>
        </p:txBody>
      </p:sp>
      <p:sp>
        <p:nvSpPr>
          <p:cNvPr id="30" name="TextBox 29"/>
          <p:cNvSpPr txBox="1"/>
          <p:nvPr/>
        </p:nvSpPr>
        <p:spPr>
          <a:xfrm>
            <a:off x="5760132" y="2846750"/>
            <a:ext cx="1242138" cy="300082"/>
          </a:xfrm>
          <a:prstGeom prst="rect">
            <a:avLst/>
          </a:prstGeom>
          <a:noFill/>
        </p:spPr>
        <p:txBody>
          <a:bodyPr wrap="square" rtlCol="0">
            <a:spAutoFit/>
          </a:bodyPr>
          <a:lstStyle/>
          <a:p>
            <a:r>
              <a:rPr lang="en-IN" sz="1350" b="1" dirty="0">
                <a:latin typeface="Bahnschrift Light" pitchFamily="34" charset="0"/>
              </a:rPr>
              <a:t>For 3 years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E665E8-5052-47A2-B659-3FA170A769AC}"/>
              </a:ext>
            </a:extLst>
          </p:cNvPr>
          <p:cNvSpPr txBox="1">
            <a:spLocks/>
          </p:cNvSpPr>
          <p:nvPr/>
        </p:nvSpPr>
        <p:spPr>
          <a:xfrm>
            <a:off x="799525" y="123478"/>
            <a:ext cx="6553200" cy="64928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rgbClr val="75C24A"/>
                </a:solidFill>
                <a:effectLst/>
                <a:uLnTx/>
                <a:uFillTx/>
                <a:latin typeface="+mj-lt"/>
                <a:ea typeface="+mj-ea"/>
                <a:cs typeface="+mj-cs"/>
              </a:rPr>
              <a:t>Example - 3</a:t>
            </a:r>
          </a:p>
        </p:txBody>
      </p:sp>
      <p:sp>
        <p:nvSpPr>
          <p:cNvPr id="8" name="Rectangle 1">
            <a:extLst>
              <a:ext uri="{FF2B5EF4-FFF2-40B4-BE49-F238E27FC236}">
                <a16:creationId xmlns:a16="http://schemas.microsoft.com/office/drawing/2014/main" id="{82731D2B-E5EC-4103-BF07-3A53383913D1}"/>
              </a:ext>
            </a:extLst>
          </p:cNvPr>
          <p:cNvSpPr>
            <a:spLocks noChangeArrowheads="1"/>
          </p:cNvSpPr>
          <p:nvPr/>
        </p:nvSpPr>
        <p:spPr bwMode="auto">
          <a:xfrm>
            <a:off x="899592" y="915566"/>
            <a:ext cx="8064896" cy="1107996"/>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latinLnBrk="0">
              <a:spcBef>
                <a:spcPct val="0"/>
              </a:spcBef>
              <a:spcAft>
                <a:spcPct val="0"/>
              </a:spcAft>
            </a:pPr>
            <a:r>
              <a:rPr lang="en-US" sz="1350" b="1" dirty="0">
                <a:solidFill>
                  <a:schemeClr val="tx2">
                    <a:lumMod val="50000"/>
                  </a:schemeClr>
                </a:solidFill>
                <a:latin typeface="Bodoni MT" pitchFamily="18" charset="0"/>
                <a:ea typeface="Calibri" pitchFamily="34" charset="0"/>
                <a:cs typeface="Times New Roman" pitchFamily="18" charset="0"/>
              </a:rPr>
              <a:t>The difference between simple and compound interests compounded annually on a certain sum of money for 2 years at 4% per annum is Re. 1. </a:t>
            </a:r>
          </a:p>
          <a:p>
            <a:pPr defTabSz="685800" fontAlgn="base" latinLnBrk="0">
              <a:spcBef>
                <a:spcPct val="0"/>
              </a:spcBef>
              <a:spcAft>
                <a:spcPct val="0"/>
              </a:spcAft>
            </a:pPr>
            <a:r>
              <a:rPr lang="en-US" sz="1350" b="1" dirty="0">
                <a:solidFill>
                  <a:schemeClr val="tx2">
                    <a:lumMod val="50000"/>
                  </a:schemeClr>
                </a:solidFill>
                <a:latin typeface="Bodoni MT" pitchFamily="18" charset="0"/>
                <a:ea typeface="Calibri" pitchFamily="34" charset="0"/>
                <a:cs typeface="Times New Roman" pitchFamily="18" charset="0"/>
              </a:rPr>
              <a:t>The sum (in Rs.) is:</a:t>
            </a:r>
            <a:endParaRPr lang="en-US" sz="1350" b="1" dirty="0">
              <a:solidFill>
                <a:schemeClr val="tx2">
                  <a:lumMod val="50000"/>
                </a:schemeClr>
              </a:solidFill>
              <a:latin typeface="Bodoni MT" pitchFamily="18" charset="0"/>
              <a:cs typeface="Arial" pitchFamily="34" charset="0"/>
            </a:endParaRPr>
          </a:p>
          <a:p>
            <a:pPr marL="257175" indent="-257175" defTabSz="685800" fontAlgn="base" latinLnBrk="0">
              <a:spcBef>
                <a:spcPct val="0"/>
              </a:spcBef>
              <a:spcAft>
                <a:spcPct val="0"/>
              </a:spcAft>
            </a:pPr>
            <a:r>
              <a:rPr lang="en-US" sz="1350" b="1" dirty="0">
                <a:solidFill>
                  <a:schemeClr val="tx2">
                    <a:lumMod val="50000"/>
                  </a:schemeClr>
                </a:solidFill>
                <a:latin typeface="Bodoni MT" pitchFamily="18" charset="0"/>
                <a:ea typeface="Calibri" pitchFamily="34" charset="0"/>
                <a:cs typeface="Times New Roman" pitchFamily="18" charset="0"/>
              </a:rPr>
              <a:t>a.  625			b. 630			</a:t>
            </a:r>
          </a:p>
          <a:p>
            <a:pPr marL="257175" indent="-257175" defTabSz="685800" fontAlgn="base" latinLnBrk="0">
              <a:spcBef>
                <a:spcPct val="0"/>
              </a:spcBef>
              <a:spcAft>
                <a:spcPct val="0"/>
              </a:spcAft>
            </a:pPr>
            <a:r>
              <a:rPr lang="en-US" sz="1350" b="1" dirty="0">
                <a:solidFill>
                  <a:schemeClr val="tx2">
                    <a:lumMod val="50000"/>
                  </a:schemeClr>
                </a:solidFill>
                <a:latin typeface="Bodoni MT" pitchFamily="18" charset="0"/>
                <a:ea typeface="Calibri" pitchFamily="34" charset="0"/>
                <a:cs typeface="Times New Roman" pitchFamily="18" charset="0"/>
              </a:rPr>
              <a:t>c.  640			d. 650</a:t>
            </a:r>
            <a:endParaRPr lang="en-US" sz="1350" b="1" dirty="0">
              <a:solidFill>
                <a:schemeClr val="tx2">
                  <a:lumMod val="50000"/>
                </a:schemeClr>
              </a:solidFill>
              <a:latin typeface="Bodoni MT" pitchFamily="18" charset="0"/>
              <a:cs typeface="Arial" pitchFamily="34" charset="0"/>
            </a:endParaRPr>
          </a:p>
        </p:txBody>
      </p:sp>
    </p:spTree>
    <p:extLst>
      <p:ext uri="{BB962C8B-B14F-4D97-AF65-F5344CB8AC3E}">
        <p14:creationId xmlns:p14="http://schemas.microsoft.com/office/powerpoint/2010/main" val="1613013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54A8A9-A845-4BF4-8125-54E877D0F9B8}"/>
              </a:ext>
            </a:extLst>
          </p:cNvPr>
          <p:cNvSpPr/>
          <p:nvPr/>
        </p:nvSpPr>
        <p:spPr>
          <a:xfrm>
            <a:off x="971600" y="2770932"/>
            <a:ext cx="7848872" cy="1477328"/>
          </a:xfrm>
          <a:prstGeom prst="rect">
            <a:avLst/>
          </a:prstGeom>
        </p:spPr>
        <p:txBody>
          <a:bodyPr wrap="square">
            <a:spAutoFit/>
          </a:bodyPr>
          <a:lstStyle/>
          <a:p>
            <a:pPr lvl="0"/>
            <a:r>
              <a:rPr lang="en-IN" b="1" dirty="0">
                <a:solidFill>
                  <a:schemeClr val="tx2">
                    <a:lumMod val="50000"/>
                  </a:schemeClr>
                </a:solidFill>
                <a:latin typeface="Bodoni MT" pitchFamily="18" charset="0"/>
              </a:rPr>
              <a:t>Find the amount of Rs. 4000 for 5 years compounded annually, the rate of interest being 10% for the first three years and 20% for the next two years.</a:t>
            </a:r>
          </a:p>
          <a:p>
            <a:pPr lvl="0"/>
            <a:endParaRPr lang="en-IN" b="1" dirty="0">
              <a:solidFill>
                <a:schemeClr val="tx2">
                  <a:lumMod val="50000"/>
                </a:schemeClr>
              </a:solidFill>
              <a:latin typeface="Bodoni MT" pitchFamily="18" charset="0"/>
            </a:endParaRPr>
          </a:p>
          <a:p>
            <a:pPr marL="342900" indent="-342900">
              <a:buAutoNum type="alphaLcPeriod"/>
            </a:pPr>
            <a:r>
              <a:rPr lang="en-IN" b="1" dirty="0">
                <a:solidFill>
                  <a:schemeClr val="tx2">
                    <a:lumMod val="50000"/>
                  </a:schemeClr>
                </a:solidFill>
                <a:latin typeface="Bodoni MT" pitchFamily="18" charset="0"/>
              </a:rPr>
              <a:t>8456.55				b.  7555.55		</a:t>
            </a:r>
          </a:p>
          <a:p>
            <a:pPr marL="342900" indent="-342900"/>
            <a:r>
              <a:rPr lang="en-IN" b="1" dirty="0">
                <a:solidFill>
                  <a:schemeClr val="tx2">
                    <a:lumMod val="50000"/>
                  </a:schemeClr>
                </a:solidFill>
                <a:latin typeface="Bodoni MT" pitchFamily="18" charset="0"/>
              </a:rPr>
              <a:t>c.   7666.56				d.  8333.56</a:t>
            </a:r>
          </a:p>
        </p:txBody>
      </p:sp>
      <p:sp>
        <p:nvSpPr>
          <p:cNvPr id="6" name="Rectangle 5">
            <a:extLst>
              <a:ext uri="{FF2B5EF4-FFF2-40B4-BE49-F238E27FC236}">
                <a16:creationId xmlns:a16="http://schemas.microsoft.com/office/drawing/2014/main" id="{50B06B49-8238-483D-A25B-55F734C697CF}"/>
              </a:ext>
            </a:extLst>
          </p:cNvPr>
          <p:cNvSpPr/>
          <p:nvPr/>
        </p:nvSpPr>
        <p:spPr>
          <a:xfrm>
            <a:off x="1043608" y="1572201"/>
            <a:ext cx="708848" cy="369332"/>
          </a:xfrm>
          <a:prstGeom prst="rect">
            <a:avLst/>
          </a:prstGeom>
        </p:spPr>
        <p:txBody>
          <a:bodyPr wrap="none">
            <a:spAutoFit/>
          </a:bodyPr>
          <a:lstStyle/>
          <a:p>
            <a:r>
              <a:rPr lang="en-IN" dirty="0">
                <a:latin typeface="Bahnschrift Light" pitchFamily="34" charset="0"/>
              </a:rPr>
              <a:t>A = P</a:t>
            </a:r>
            <a:endParaRPr lang="en-IN" dirty="0"/>
          </a:p>
        </p:txBody>
      </p:sp>
      <p:sp>
        <p:nvSpPr>
          <p:cNvPr id="7" name="Rectangle 6">
            <a:extLst>
              <a:ext uri="{FF2B5EF4-FFF2-40B4-BE49-F238E27FC236}">
                <a16:creationId xmlns:a16="http://schemas.microsoft.com/office/drawing/2014/main" id="{A2F09444-9055-49C3-A2E5-016609A620F2}"/>
              </a:ext>
            </a:extLst>
          </p:cNvPr>
          <p:cNvSpPr/>
          <p:nvPr/>
        </p:nvSpPr>
        <p:spPr>
          <a:xfrm>
            <a:off x="1738814" y="1572201"/>
            <a:ext cx="312906" cy="369332"/>
          </a:xfrm>
          <a:prstGeom prst="rect">
            <a:avLst/>
          </a:prstGeom>
        </p:spPr>
        <p:txBody>
          <a:bodyPr wrap="none">
            <a:spAutoFit/>
          </a:bodyPr>
          <a:lstStyle/>
          <a:p>
            <a:r>
              <a:rPr lang="en-IN" dirty="0"/>
              <a:t>1</a:t>
            </a:r>
          </a:p>
        </p:txBody>
      </p:sp>
      <p:sp>
        <p:nvSpPr>
          <p:cNvPr id="8" name="Double Bracket 7">
            <a:extLst>
              <a:ext uri="{FF2B5EF4-FFF2-40B4-BE49-F238E27FC236}">
                <a16:creationId xmlns:a16="http://schemas.microsoft.com/office/drawing/2014/main" id="{FC43A9DA-3D3E-47B4-8AA9-C65E3F28A51A}"/>
              </a:ext>
            </a:extLst>
          </p:cNvPr>
          <p:cNvSpPr/>
          <p:nvPr/>
        </p:nvSpPr>
        <p:spPr>
          <a:xfrm>
            <a:off x="1763688" y="1284169"/>
            <a:ext cx="1079392"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6B1DC8E0-4C21-42CE-8680-6BB3276A1AC5}"/>
              </a:ext>
            </a:extLst>
          </p:cNvPr>
          <p:cNvSpPr/>
          <p:nvPr/>
        </p:nvSpPr>
        <p:spPr>
          <a:xfrm>
            <a:off x="1885464" y="1572201"/>
            <a:ext cx="319318" cy="369332"/>
          </a:xfrm>
          <a:prstGeom prst="rect">
            <a:avLst/>
          </a:prstGeom>
        </p:spPr>
        <p:txBody>
          <a:bodyPr wrap="none">
            <a:spAutoFit/>
          </a:bodyPr>
          <a:lstStyle/>
          <a:p>
            <a:r>
              <a:rPr lang="en-IN" dirty="0"/>
              <a:t>+</a:t>
            </a:r>
          </a:p>
        </p:txBody>
      </p:sp>
      <p:sp>
        <p:nvSpPr>
          <p:cNvPr id="10" name="Rectangle 9">
            <a:extLst>
              <a:ext uri="{FF2B5EF4-FFF2-40B4-BE49-F238E27FC236}">
                <a16:creationId xmlns:a16="http://schemas.microsoft.com/office/drawing/2014/main" id="{3A0145CF-3E7B-4AEB-B1E2-D395846F2043}"/>
              </a:ext>
            </a:extLst>
          </p:cNvPr>
          <p:cNvSpPr/>
          <p:nvPr/>
        </p:nvSpPr>
        <p:spPr>
          <a:xfrm>
            <a:off x="2267744" y="1428185"/>
            <a:ext cx="351378" cy="369332"/>
          </a:xfrm>
          <a:prstGeom prst="rect">
            <a:avLst/>
          </a:prstGeom>
        </p:spPr>
        <p:txBody>
          <a:bodyPr wrap="none">
            <a:spAutoFit/>
          </a:bodyPr>
          <a:lstStyle/>
          <a:p>
            <a:r>
              <a:rPr lang="en-IN" dirty="0"/>
              <a:t>R</a:t>
            </a:r>
          </a:p>
        </p:txBody>
      </p:sp>
      <p:cxnSp>
        <p:nvCxnSpPr>
          <p:cNvPr id="11" name="Straight Connector 10">
            <a:extLst>
              <a:ext uri="{FF2B5EF4-FFF2-40B4-BE49-F238E27FC236}">
                <a16:creationId xmlns:a16="http://schemas.microsoft.com/office/drawing/2014/main" id="{BB044ED1-7558-4C8F-857F-83211CD995F3}"/>
              </a:ext>
            </a:extLst>
          </p:cNvPr>
          <p:cNvCxnSpPr/>
          <p:nvPr/>
        </p:nvCxnSpPr>
        <p:spPr>
          <a:xfrm>
            <a:off x="2185345" y="1716217"/>
            <a:ext cx="548669" cy="111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7FE7CE5-EBC2-45FB-86B5-B199296F8C1A}"/>
              </a:ext>
            </a:extLst>
          </p:cNvPr>
          <p:cNvSpPr/>
          <p:nvPr/>
        </p:nvSpPr>
        <p:spPr>
          <a:xfrm>
            <a:off x="2192022" y="1706925"/>
            <a:ext cx="569387" cy="369332"/>
          </a:xfrm>
          <a:prstGeom prst="rect">
            <a:avLst/>
          </a:prstGeom>
        </p:spPr>
        <p:txBody>
          <a:bodyPr wrap="none">
            <a:spAutoFit/>
          </a:bodyPr>
          <a:lstStyle/>
          <a:p>
            <a:r>
              <a:rPr lang="en-IN" dirty="0"/>
              <a:t>100</a:t>
            </a:r>
          </a:p>
        </p:txBody>
      </p:sp>
      <p:sp>
        <p:nvSpPr>
          <p:cNvPr id="13" name="Rectangle 12">
            <a:extLst>
              <a:ext uri="{FF2B5EF4-FFF2-40B4-BE49-F238E27FC236}">
                <a16:creationId xmlns:a16="http://schemas.microsoft.com/office/drawing/2014/main" id="{2C34676C-2F3B-4777-B999-B0C5743787B0}"/>
              </a:ext>
            </a:extLst>
          </p:cNvPr>
          <p:cNvSpPr/>
          <p:nvPr/>
        </p:nvSpPr>
        <p:spPr>
          <a:xfrm>
            <a:off x="2915816" y="1284169"/>
            <a:ext cx="453970" cy="369332"/>
          </a:xfrm>
          <a:prstGeom prst="rect">
            <a:avLst/>
          </a:prstGeom>
        </p:spPr>
        <p:txBody>
          <a:bodyPr wrap="none">
            <a:spAutoFit/>
          </a:bodyPr>
          <a:lstStyle/>
          <a:p>
            <a:r>
              <a:rPr lang="en-IN" dirty="0"/>
              <a:t>T1</a:t>
            </a:r>
          </a:p>
        </p:txBody>
      </p:sp>
      <p:sp>
        <p:nvSpPr>
          <p:cNvPr id="14" name="Rectangle 13">
            <a:extLst>
              <a:ext uri="{FF2B5EF4-FFF2-40B4-BE49-F238E27FC236}">
                <a16:creationId xmlns:a16="http://schemas.microsoft.com/office/drawing/2014/main" id="{915B1F23-5CFF-4BB5-8BE4-8E67201DCB16}"/>
              </a:ext>
            </a:extLst>
          </p:cNvPr>
          <p:cNvSpPr/>
          <p:nvPr/>
        </p:nvSpPr>
        <p:spPr>
          <a:xfrm>
            <a:off x="3256532" y="1592254"/>
            <a:ext cx="288032" cy="369332"/>
          </a:xfrm>
          <a:prstGeom prst="rect">
            <a:avLst/>
          </a:prstGeom>
        </p:spPr>
        <p:txBody>
          <a:bodyPr wrap="square">
            <a:spAutoFit/>
          </a:bodyPr>
          <a:lstStyle/>
          <a:p>
            <a:r>
              <a:rPr lang="en-IN" dirty="0"/>
              <a:t>X</a:t>
            </a:r>
          </a:p>
        </p:txBody>
      </p:sp>
      <p:sp>
        <p:nvSpPr>
          <p:cNvPr id="15" name="Double Bracket 14">
            <a:extLst>
              <a:ext uri="{FF2B5EF4-FFF2-40B4-BE49-F238E27FC236}">
                <a16:creationId xmlns:a16="http://schemas.microsoft.com/office/drawing/2014/main" id="{60FB7C46-99D1-40B3-BAAC-06AE27C10EAF}"/>
              </a:ext>
            </a:extLst>
          </p:cNvPr>
          <p:cNvSpPr/>
          <p:nvPr/>
        </p:nvSpPr>
        <p:spPr>
          <a:xfrm>
            <a:off x="3685982" y="1284898"/>
            <a:ext cx="1079392"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ectangle 15">
            <a:extLst>
              <a:ext uri="{FF2B5EF4-FFF2-40B4-BE49-F238E27FC236}">
                <a16:creationId xmlns:a16="http://schemas.microsoft.com/office/drawing/2014/main" id="{BDADCB99-4C2B-40E5-B0ED-5978B3F89880}"/>
              </a:ext>
            </a:extLst>
          </p:cNvPr>
          <p:cNvSpPr/>
          <p:nvPr/>
        </p:nvSpPr>
        <p:spPr>
          <a:xfrm>
            <a:off x="3807758" y="1572930"/>
            <a:ext cx="319318" cy="369332"/>
          </a:xfrm>
          <a:prstGeom prst="rect">
            <a:avLst/>
          </a:prstGeom>
        </p:spPr>
        <p:txBody>
          <a:bodyPr wrap="none">
            <a:spAutoFit/>
          </a:bodyPr>
          <a:lstStyle/>
          <a:p>
            <a:r>
              <a:rPr lang="en-IN" dirty="0"/>
              <a:t>+</a:t>
            </a:r>
          </a:p>
        </p:txBody>
      </p:sp>
      <p:sp>
        <p:nvSpPr>
          <p:cNvPr id="17" name="Rectangle 16">
            <a:extLst>
              <a:ext uri="{FF2B5EF4-FFF2-40B4-BE49-F238E27FC236}">
                <a16:creationId xmlns:a16="http://schemas.microsoft.com/office/drawing/2014/main" id="{A3E65711-FA54-41E0-A28A-39BDE0F97C93}"/>
              </a:ext>
            </a:extLst>
          </p:cNvPr>
          <p:cNvSpPr/>
          <p:nvPr/>
        </p:nvSpPr>
        <p:spPr>
          <a:xfrm>
            <a:off x="4190038" y="1428914"/>
            <a:ext cx="351378" cy="369332"/>
          </a:xfrm>
          <a:prstGeom prst="rect">
            <a:avLst/>
          </a:prstGeom>
        </p:spPr>
        <p:txBody>
          <a:bodyPr wrap="none">
            <a:spAutoFit/>
          </a:bodyPr>
          <a:lstStyle/>
          <a:p>
            <a:r>
              <a:rPr lang="en-IN" dirty="0"/>
              <a:t>R</a:t>
            </a:r>
          </a:p>
        </p:txBody>
      </p:sp>
      <p:cxnSp>
        <p:nvCxnSpPr>
          <p:cNvPr id="18" name="Straight Connector 17">
            <a:extLst>
              <a:ext uri="{FF2B5EF4-FFF2-40B4-BE49-F238E27FC236}">
                <a16:creationId xmlns:a16="http://schemas.microsoft.com/office/drawing/2014/main" id="{96F05C7B-FFEF-4034-989C-C2AB66852282}"/>
              </a:ext>
            </a:extLst>
          </p:cNvPr>
          <p:cNvCxnSpPr/>
          <p:nvPr/>
        </p:nvCxnSpPr>
        <p:spPr>
          <a:xfrm>
            <a:off x="4107639" y="1716946"/>
            <a:ext cx="548669" cy="111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6835FB4-17B1-4FE8-B5DB-F1230EE5E134}"/>
              </a:ext>
            </a:extLst>
          </p:cNvPr>
          <p:cNvSpPr/>
          <p:nvPr/>
        </p:nvSpPr>
        <p:spPr>
          <a:xfrm>
            <a:off x="4114316" y="1707654"/>
            <a:ext cx="569387" cy="369332"/>
          </a:xfrm>
          <a:prstGeom prst="rect">
            <a:avLst/>
          </a:prstGeom>
        </p:spPr>
        <p:txBody>
          <a:bodyPr wrap="none">
            <a:spAutoFit/>
          </a:bodyPr>
          <a:lstStyle/>
          <a:p>
            <a:r>
              <a:rPr lang="en-IN" dirty="0"/>
              <a:t>100</a:t>
            </a:r>
          </a:p>
        </p:txBody>
      </p:sp>
      <p:sp>
        <p:nvSpPr>
          <p:cNvPr id="20" name="Rectangle 19">
            <a:extLst>
              <a:ext uri="{FF2B5EF4-FFF2-40B4-BE49-F238E27FC236}">
                <a16:creationId xmlns:a16="http://schemas.microsoft.com/office/drawing/2014/main" id="{64148296-4E30-4E03-9A7B-3751F226B0D8}"/>
              </a:ext>
            </a:extLst>
          </p:cNvPr>
          <p:cNvSpPr/>
          <p:nvPr/>
        </p:nvSpPr>
        <p:spPr>
          <a:xfrm>
            <a:off x="4838110" y="1284898"/>
            <a:ext cx="453970" cy="369332"/>
          </a:xfrm>
          <a:prstGeom prst="rect">
            <a:avLst/>
          </a:prstGeom>
        </p:spPr>
        <p:txBody>
          <a:bodyPr wrap="none">
            <a:spAutoFit/>
          </a:bodyPr>
          <a:lstStyle/>
          <a:p>
            <a:r>
              <a:rPr lang="en-IN" dirty="0"/>
              <a:t>T2</a:t>
            </a:r>
          </a:p>
        </p:txBody>
      </p:sp>
      <p:sp>
        <p:nvSpPr>
          <p:cNvPr id="21" name="Rectangle 20">
            <a:extLst>
              <a:ext uri="{FF2B5EF4-FFF2-40B4-BE49-F238E27FC236}">
                <a16:creationId xmlns:a16="http://schemas.microsoft.com/office/drawing/2014/main" id="{9F01893F-96F3-4281-9E1A-8ADAC3F7D617}"/>
              </a:ext>
            </a:extLst>
          </p:cNvPr>
          <p:cNvSpPr/>
          <p:nvPr/>
        </p:nvSpPr>
        <p:spPr>
          <a:xfrm>
            <a:off x="3611022" y="1572930"/>
            <a:ext cx="312906" cy="369332"/>
          </a:xfrm>
          <a:prstGeom prst="rect">
            <a:avLst/>
          </a:prstGeom>
        </p:spPr>
        <p:txBody>
          <a:bodyPr wrap="none">
            <a:spAutoFit/>
          </a:bodyPr>
          <a:lstStyle/>
          <a:p>
            <a:r>
              <a:rPr lang="en-IN" dirty="0"/>
              <a:t>1</a:t>
            </a:r>
          </a:p>
        </p:txBody>
      </p:sp>
      <p:sp>
        <p:nvSpPr>
          <p:cNvPr id="22" name="TextBox 21">
            <a:extLst>
              <a:ext uri="{FF2B5EF4-FFF2-40B4-BE49-F238E27FC236}">
                <a16:creationId xmlns:a16="http://schemas.microsoft.com/office/drawing/2014/main" id="{67BF2391-FE20-4912-845D-E3858DC831C3}"/>
              </a:ext>
            </a:extLst>
          </p:cNvPr>
          <p:cNvSpPr txBox="1"/>
          <p:nvPr/>
        </p:nvSpPr>
        <p:spPr>
          <a:xfrm>
            <a:off x="1331640" y="267494"/>
            <a:ext cx="5760640" cy="369332"/>
          </a:xfrm>
          <a:prstGeom prst="rect">
            <a:avLst/>
          </a:prstGeom>
          <a:noFill/>
        </p:spPr>
        <p:txBody>
          <a:bodyPr wrap="square" rtlCol="0">
            <a:spAutoFit/>
          </a:bodyPr>
          <a:lstStyle/>
          <a:p>
            <a:r>
              <a:rPr lang="en-IN" b="1" dirty="0">
                <a:solidFill>
                  <a:schemeClr val="tx2">
                    <a:lumMod val="50000"/>
                  </a:schemeClr>
                </a:solidFill>
                <a:latin typeface="Algerian" pitchFamily="82" charset="0"/>
                <a:cs typeface="Calibri" pitchFamily="34" charset="0"/>
              </a:rPr>
              <a:t>WHEN RATE% IS NOT SAME FOR EVERY YEAR.</a:t>
            </a:r>
          </a:p>
        </p:txBody>
      </p:sp>
    </p:spTree>
    <p:extLst>
      <p:ext uri="{BB962C8B-B14F-4D97-AF65-F5344CB8AC3E}">
        <p14:creationId xmlns:p14="http://schemas.microsoft.com/office/powerpoint/2010/main" val="1663426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92005B-8CE3-4972-8236-352C7464C3DD}"/>
              </a:ext>
            </a:extLst>
          </p:cNvPr>
          <p:cNvSpPr/>
          <p:nvPr/>
        </p:nvSpPr>
        <p:spPr>
          <a:xfrm>
            <a:off x="1330911" y="2204864"/>
            <a:ext cx="708848" cy="369332"/>
          </a:xfrm>
          <a:prstGeom prst="rect">
            <a:avLst/>
          </a:prstGeom>
        </p:spPr>
        <p:txBody>
          <a:bodyPr wrap="none">
            <a:spAutoFit/>
          </a:bodyPr>
          <a:lstStyle/>
          <a:p>
            <a:r>
              <a:rPr lang="en-IN" dirty="0">
                <a:latin typeface="Bahnschrift Light" pitchFamily="34" charset="0"/>
              </a:rPr>
              <a:t>A = P</a:t>
            </a:r>
            <a:endParaRPr lang="en-IN" dirty="0"/>
          </a:p>
        </p:txBody>
      </p:sp>
      <p:sp>
        <p:nvSpPr>
          <p:cNvPr id="6" name="Rectangle 5">
            <a:extLst>
              <a:ext uri="{FF2B5EF4-FFF2-40B4-BE49-F238E27FC236}">
                <a16:creationId xmlns:a16="http://schemas.microsoft.com/office/drawing/2014/main" id="{BB75E8D9-5D79-400F-86E6-F4FB6A4F249F}"/>
              </a:ext>
            </a:extLst>
          </p:cNvPr>
          <p:cNvSpPr/>
          <p:nvPr/>
        </p:nvSpPr>
        <p:spPr>
          <a:xfrm>
            <a:off x="2026117" y="2204864"/>
            <a:ext cx="312906" cy="369332"/>
          </a:xfrm>
          <a:prstGeom prst="rect">
            <a:avLst/>
          </a:prstGeom>
        </p:spPr>
        <p:txBody>
          <a:bodyPr wrap="none">
            <a:spAutoFit/>
          </a:bodyPr>
          <a:lstStyle/>
          <a:p>
            <a:r>
              <a:rPr lang="en-IN" dirty="0"/>
              <a:t>1</a:t>
            </a:r>
          </a:p>
        </p:txBody>
      </p:sp>
      <p:sp>
        <p:nvSpPr>
          <p:cNvPr id="7" name="Double Bracket 6">
            <a:extLst>
              <a:ext uri="{FF2B5EF4-FFF2-40B4-BE49-F238E27FC236}">
                <a16:creationId xmlns:a16="http://schemas.microsoft.com/office/drawing/2014/main" id="{9CC7E665-1000-4437-B275-1D655A97486F}"/>
              </a:ext>
            </a:extLst>
          </p:cNvPr>
          <p:cNvSpPr/>
          <p:nvPr/>
        </p:nvSpPr>
        <p:spPr>
          <a:xfrm>
            <a:off x="2050991" y="1916832"/>
            <a:ext cx="1079392"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a:extLst>
              <a:ext uri="{FF2B5EF4-FFF2-40B4-BE49-F238E27FC236}">
                <a16:creationId xmlns:a16="http://schemas.microsoft.com/office/drawing/2014/main" id="{7FA13093-81DE-4752-8D94-1D315F974F52}"/>
              </a:ext>
            </a:extLst>
          </p:cNvPr>
          <p:cNvSpPr/>
          <p:nvPr/>
        </p:nvSpPr>
        <p:spPr>
          <a:xfrm>
            <a:off x="2172767" y="2204864"/>
            <a:ext cx="319318" cy="369332"/>
          </a:xfrm>
          <a:prstGeom prst="rect">
            <a:avLst/>
          </a:prstGeom>
        </p:spPr>
        <p:txBody>
          <a:bodyPr wrap="none">
            <a:spAutoFit/>
          </a:bodyPr>
          <a:lstStyle/>
          <a:p>
            <a:r>
              <a:rPr lang="en-IN" dirty="0"/>
              <a:t>+</a:t>
            </a:r>
          </a:p>
        </p:txBody>
      </p:sp>
      <p:sp>
        <p:nvSpPr>
          <p:cNvPr id="9" name="Rectangle 8">
            <a:extLst>
              <a:ext uri="{FF2B5EF4-FFF2-40B4-BE49-F238E27FC236}">
                <a16:creationId xmlns:a16="http://schemas.microsoft.com/office/drawing/2014/main" id="{D39A1044-7896-4D58-A497-DB6EF44BF45D}"/>
              </a:ext>
            </a:extLst>
          </p:cNvPr>
          <p:cNvSpPr/>
          <p:nvPr/>
        </p:nvSpPr>
        <p:spPr>
          <a:xfrm>
            <a:off x="2555047" y="2060848"/>
            <a:ext cx="351378" cy="369332"/>
          </a:xfrm>
          <a:prstGeom prst="rect">
            <a:avLst/>
          </a:prstGeom>
        </p:spPr>
        <p:txBody>
          <a:bodyPr wrap="none">
            <a:spAutoFit/>
          </a:bodyPr>
          <a:lstStyle/>
          <a:p>
            <a:r>
              <a:rPr lang="en-IN" dirty="0"/>
              <a:t>R</a:t>
            </a:r>
          </a:p>
        </p:txBody>
      </p:sp>
      <p:cxnSp>
        <p:nvCxnSpPr>
          <p:cNvPr id="10" name="Straight Connector 9">
            <a:extLst>
              <a:ext uri="{FF2B5EF4-FFF2-40B4-BE49-F238E27FC236}">
                <a16:creationId xmlns:a16="http://schemas.microsoft.com/office/drawing/2014/main" id="{811A29A4-DE49-4777-912E-7679DE3F1B48}"/>
              </a:ext>
            </a:extLst>
          </p:cNvPr>
          <p:cNvCxnSpPr/>
          <p:nvPr/>
        </p:nvCxnSpPr>
        <p:spPr>
          <a:xfrm>
            <a:off x="2472648" y="2348880"/>
            <a:ext cx="548669" cy="111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7FC3E6D-A28A-48C7-B775-5C899053B753}"/>
              </a:ext>
            </a:extLst>
          </p:cNvPr>
          <p:cNvSpPr/>
          <p:nvPr/>
        </p:nvSpPr>
        <p:spPr>
          <a:xfrm>
            <a:off x="2479325" y="2339588"/>
            <a:ext cx="569387" cy="369332"/>
          </a:xfrm>
          <a:prstGeom prst="rect">
            <a:avLst/>
          </a:prstGeom>
        </p:spPr>
        <p:txBody>
          <a:bodyPr wrap="none">
            <a:spAutoFit/>
          </a:bodyPr>
          <a:lstStyle/>
          <a:p>
            <a:r>
              <a:rPr lang="en-IN" dirty="0"/>
              <a:t>100</a:t>
            </a:r>
          </a:p>
        </p:txBody>
      </p:sp>
      <p:sp>
        <p:nvSpPr>
          <p:cNvPr id="12" name="Rectangle 11">
            <a:extLst>
              <a:ext uri="{FF2B5EF4-FFF2-40B4-BE49-F238E27FC236}">
                <a16:creationId xmlns:a16="http://schemas.microsoft.com/office/drawing/2014/main" id="{49FC5DF9-0A75-4691-84B4-1E9CCAF8C734}"/>
              </a:ext>
            </a:extLst>
          </p:cNvPr>
          <p:cNvSpPr/>
          <p:nvPr/>
        </p:nvSpPr>
        <p:spPr>
          <a:xfrm>
            <a:off x="3203119" y="1916832"/>
            <a:ext cx="603691" cy="369332"/>
          </a:xfrm>
          <a:prstGeom prst="rect">
            <a:avLst/>
          </a:prstGeom>
        </p:spPr>
        <p:txBody>
          <a:bodyPr wrap="none">
            <a:spAutoFit/>
          </a:bodyPr>
          <a:lstStyle/>
          <a:p>
            <a:r>
              <a:rPr lang="en-IN" dirty="0"/>
              <a:t>W T</a:t>
            </a:r>
          </a:p>
        </p:txBody>
      </p:sp>
      <p:sp>
        <p:nvSpPr>
          <p:cNvPr id="13" name="Rectangle 12">
            <a:extLst>
              <a:ext uri="{FF2B5EF4-FFF2-40B4-BE49-F238E27FC236}">
                <a16:creationId xmlns:a16="http://schemas.microsoft.com/office/drawing/2014/main" id="{DBCC16AB-26C8-406E-8A59-A52CB894734F}"/>
              </a:ext>
            </a:extLst>
          </p:cNvPr>
          <p:cNvSpPr/>
          <p:nvPr/>
        </p:nvSpPr>
        <p:spPr>
          <a:xfrm>
            <a:off x="3748739" y="2224917"/>
            <a:ext cx="288032" cy="369332"/>
          </a:xfrm>
          <a:prstGeom prst="rect">
            <a:avLst/>
          </a:prstGeom>
        </p:spPr>
        <p:txBody>
          <a:bodyPr wrap="square">
            <a:spAutoFit/>
          </a:bodyPr>
          <a:lstStyle/>
          <a:p>
            <a:r>
              <a:rPr lang="en-IN" dirty="0"/>
              <a:t>X</a:t>
            </a:r>
          </a:p>
        </p:txBody>
      </p:sp>
      <p:sp>
        <p:nvSpPr>
          <p:cNvPr id="14" name="Double Bracket 13">
            <a:extLst>
              <a:ext uri="{FF2B5EF4-FFF2-40B4-BE49-F238E27FC236}">
                <a16:creationId xmlns:a16="http://schemas.microsoft.com/office/drawing/2014/main" id="{D6EF2BCD-0F12-4DC5-8E38-96B63037422B}"/>
              </a:ext>
            </a:extLst>
          </p:cNvPr>
          <p:cNvSpPr/>
          <p:nvPr/>
        </p:nvSpPr>
        <p:spPr>
          <a:xfrm>
            <a:off x="4178189" y="1917561"/>
            <a:ext cx="1318066" cy="93610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Rectangle 14">
            <a:extLst>
              <a:ext uri="{FF2B5EF4-FFF2-40B4-BE49-F238E27FC236}">
                <a16:creationId xmlns:a16="http://schemas.microsoft.com/office/drawing/2014/main" id="{4AC7F4C7-B594-43D2-A5FE-1ED82230F433}"/>
              </a:ext>
            </a:extLst>
          </p:cNvPr>
          <p:cNvSpPr/>
          <p:nvPr/>
        </p:nvSpPr>
        <p:spPr>
          <a:xfrm>
            <a:off x="4299965" y="2205593"/>
            <a:ext cx="319318" cy="369332"/>
          </a:xfrm>
          <a:prstGeom prst="rect">
            <a:avLst/>
          </a:prstGeom>
        </p:spPr>
        <p:txBody>
          <a:bodyPr wrap="none">
            <a:spAutoFit/>
          </a:bodyPr>
          <a:lstStyle/>
          <a:p>
            <a:r>
              <a:rPr lang="en-IN" dirty="0"/>
              <a:t>+</a:t>
            </a:r>
          </a:p>
        </p:txBody>
      </p:sp>
      <p:sp>
        <p:nvSpPr>
          <p:cNvPr id="16" name="Rectangle 15">
            <a:extLst>
              <a:ext uri="{FF2B5EF4-FFF2-40B4-BE49-F238E27FC236}">
                <a16:creationId xmlns:a16="http://schemas.microsoft.com/office/drawing/2014/main" id="{F717CF20-657A-42EC-ADB3-D877A8725CD2}"/>
              </a:ext>
            </a:extLst>
          </p:cNvPr>
          <p:cNvSpPr/>
          <p:nvPr/>
        </p:nvSpPr>
        <p:spPr>
          <a:xfrm>
            <a:off x="4973193" y="2061577"/>
            <a:ext cx="351378" cy="369332"/>
          </a:xfrm>
          <a:prstGeom prst="rect">
            <a:avLst/>
          </a:prstGeom>
        </p:spPr>
        <p:txBody>
          <a:bodyPr wrap="none">
            <a:spAutoFit/>
          </a:bodyPr>
          <a:lstStyle/>
          <a:p>
            <a:r>
              <a:rPr lang="en-IN" dirty="0"/>
              <a:t>R</a:t>
            </a:r>
          </a:p>
        </p:txBody>
      </p:sp>
      <p:cxnSp>
        <p:nvCxnSpPr>
          <p:cNvPr id="17" name="Straight Connector 16">
            <a:extLst>
              <a:ext uri="{FF2B5EF4-FFF2-40B4-BE49-F238E27FC236}">
                <a16:creationId xmlns:a16="http://schemas.microsoft.com/office/drawing/2014/main" id="{41CC676C-0DDA-4CA7-A625-BE50DC890B8B}"/>
              </a:ext>
            </a:extLst>
          </p:cNvPr>
          <p:cNvCxnSpPr/>
          <p:nvPr/>
        </p:nvCxnSpPr>
        <p:spPr>
          <a:xfrm>
            <a:off x="4911576" y="2349609"/>
            <a:ext cx="548669" cy="1112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9911542-4F43-44D5-850A-D1D6328C76B3}"/>
              </a:ext>
            </a:extLst>
          </p:cNvPr>
          <p:cNvSpPr/>
          <p:nvPr/>
        </p:nvSpPr>
        <p:spPr>
          <a:xfrm>
            <a:off x="4897471" y="2340317"/>
            <a:ext cx="569387" cy="369332"/>
          </a:xfrm>
          <a:prstGeom prst="rect">
            <a:avLst/>
          </a:prstGeom>
        </p:spPr>
        <p:txBody>
          <a:bodyPr wrap="none">
            <a:spAutoFit/>
          </a:bodyPr>
          <a:lstStyle/>
          <a:p>
            <a:r>
              <a:rPr lang="en-IN" dirty="0"/>
              <a:t>100</a:t>
            </a:r>
          </a:p>
        </p:txBody>
      </p:sp>
      <p:sp>
        <p:nvSpPr>
          <p:cNvPr id="19" name="Rectangle 18">
            <a:extLst>
              <a:ext uri="{FF2B5EF4-FFF2-40B4-BE49-F238E27FC236}">
                <a16:creationId xmlns:a16="http://schemas.microsoft.com/office/drawing/2014/main" id="{E3C42892-9A26-4A30-A1B3-14B6C4BD91D7}"/>
              </a:ext>
            </a:extLst>
          </p:cNvPr>
          <p:cNvSpPr/>
          <p:nvPr/>
        </p:nvSpPr>
        <p:spPr>
          <a:xfrm>
            <a:off x="4103229" y="2205593"/>
            <a:ext cx="312906" cy="369332"/>
          </a:xfrm>
          <a:prstGeom prst="rect">
            <a:avLst/>
          </a:prstGeom>
        </p:spPr>
        <p:txBody>
          <a:bodyPr wrap="none">
            <a:spAutoFit/>
          </a:bodyPr>
          <a:lstStyle/>
          <a:p>
            <a:r>
              <a:rPr lang="en-IN" dirty="0"/>
              <a:t>1</a:t>
            </a:r>
          </a:p>
        </p:txBody>
      </p:sp>
      <p:sp>
        <p:nvSpPr>
          <p:cNvPr id="20" name="Rectangle 19">
            <a:extLst>
              <a:ext uri="{FF2B5EF4-FFF2-40B4-BE49-F238E27FC236}">
                <a16:creationId xmlns:a16="http://schemas.microsoft.com/office/drawing/2014/main" id="{A770CD4E-0C95-46E9-B44D-025988E120C1}"/>
              </a:ext>
            </a:extLst>
          </p:cNvPr>
          <p:cNvSpPr/>
          <p:nvPr/>
        </p:nvSpPr>
        <p:spPr>
          <a:xfrm>
            <a:off x="4488872" y="2204135"/>
            <a:ext cx="466794" cy="369332"/>
          </a:xfrm>
          <a:prstGeom prst="rect">
            <a:avLst/>
          </a:prstGeom>
        </p:spPr>
        <p:txBody>
          <a:bodyPr wrap="none">
            <a:spAutoFit/>
          </a:bodyPr>
          <a:lstStyle/>
          <a:p>
            <a:r>
              <a:rPr lang="en-IN" dirty="0"/>
              <a:t>FT</a:t>
            </a:r>
          </a:p>
        </p:txBody>
      </p:sp>
      <p:sp>
        <p:nvSpPr>
          <p:cNvPr id="21" name="TextBox 20">
            <a:extLst>
              <a:ext uri="{FF2B5EF4-FFF2-40B4-BE49-F238E27FC236}">
                <a16:creationId xmlns:a16="http://schemas.microsoft.com/office/drawing/2014/main" id="{C91A66FC-B574-48B0-B40E-A2FBDB451552}"/>
              </a:ext>
            </a:extLst>
          </p:cNvPr>
          <p:cNvSpPr txBox="1"/>
          <p:nvPr/>
        </p:nvSpPr>
        <p:spPr>
          <a:xfrm>
            <a:off x="1259632" y="980728"/>
            <a:ext cx="7632848" cy="369332"/>
          </a:xfrm>
          <a:prstGeom prst="rect">
            <a:avLst/>
          </a:prstGeom>
          <a:noFill/>
        </p:spPr>
        <p:txBody>
          <a:bodyPr wrap="square" rtlCol="0">
            <a:spAutoFit/>
          </a:bodyPr>
          <a:lstStyle/>
          <a:p>
            <a:r>
              <a:rPr lang="en-IN" b="1" dirty="0">
                <a:solidFill>
                  <a:schemeClr val="tx2">
                    <a:lumMod val="50000"/>
                  </a:schemeClr>
                </a:solidFill>
                <a:latin typeface="Algerian" pitchFamily="82" charset="0"/>
                <a:cs typeface="Calibri" pitchFamily="34" charset="0"/>
              </a:rPr>
              <a:t>When Rate% is compounded yearly but time is a fraction.</a:t>
            </a:r>
          </a:p>
        </p:txBody>
      </p:sp>
      <p:sp>
        <p:nvSpPr>
          <p:cNvPr id="22" name="Rectangle 21">
            <a:extLst>
              <a:ext uri="{FF2B5EF4-FFF2-40B4-BE49-F238E27FC236}">
                <a16:creationId xmlns:a16="http://schemas.microsoft.com/office/drawing/2014/main" id="{974F1043-26AF-428A-A968-8A7BC2891741}"/>
              </a:ext>
            </a:extLst>
          </p:cNvPr>
          <p:cNvSpPr/>
          <p:nvPr/>
        </p:nvSpPr>
        <p:spPr>
          <a:xfrm>
            <a:off x="1259632" y="3284984"/>
            <a:ext cx="7884368" cy="923330"/>
          </a:xfrm>
          <a:prstGeom prst="rect">
            <a:avLst/>
          </a:prstGeom>
        </p:spPr>
        <p:txBody>
          <a:bodyPr wrap="square">
            <a:spAutoFit/>
          </a:bodyPr>
          <a:lstStyle/>
          <a:p>
            <a:pPr lvl="0"/>
            <a:r>
              <a:rPr lang="en-IN" b="1" dirty="0">
                <a:solidFill>
                  <a:schemeClr val="tx2">
                    <a:lumMod val="50000"/>
                  </a:schemeClr>
                </a:solidFill>
                <a:latin typeface="Bodoni MT" pitchFamily="18" charset="0"/>
              </a:rPr>
              <a:t>Find the compound interest on Rs.2400 at 20% per annum for 3 ¾ years.</a:t>
            </a:r>
          </a:p>
          <a:p>
            <a:pPr marL="342900" indent="-342900"/>
            <a:r>
              <a:rPr lang="en-IN" b="1" dirty="0">
                <a:solidFill>
                  <a:schemeClr val="tx2">
                    <a:lumMod val="50000"/>
                  </a:schemeClr>
                </a:solidFill>
                <a:latin typeface="Bodoni MT" pitchFamily="18" charset="0"/>
              </a:rPr>
              <a:t>a.  2369.28		b.  2169.28		</a:t>
            </a:r>
          </a:p>
          <a:p>
            <a:pPr marL="342900" indent="-342900"/>
            <a:r>
              <a:rPr lang="en-IN" b="1" dirty="0">
                <a:solidFill>
                  <a:schemeClr val="tx2">
                    <a:lumMod val="50000"/>
                  </a:schemeClr>
                </a:solidFill>
                <a:latin typeface="Bodoni MT" pitchFamily="18" charset="0"/>
              </a:rPr>
              <a:t>c.  2465.28		d.  2333.23</a:t>
            </a:r>
          </a:p>
        </p:txBody>
      </p:sp>
    </p:spTree>
    <p:extLst>
      <p:ext uri="{BB962C8B-B14F-4D97-AF65-F5344CB8AC3E}">
        <p14:creationId xmlns:p14="http://schemas.microsoft.com/office/powerpoint/2010/main" val="3517862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FFC89A-A183-447C-B754-69CB4B671235}"/>
              </a:ext>
            </a:extLst>
          </p:cNvPr>
          <p:cNvSpPr/>
          <p:nvPr/>
        </p:nvSpPr>
        <p:spPr>
          <a:xfrm>
            <a:off x="2051720" y="227424"/>
            <a:ext cx="5688632" cy="400110"/>
          </a:xfrm>
          <a:prstGeom prst="rect">
            <a:avLst/>
          </a:prstGeom>
        </p:spPr>
        <p:txBody>
          <a:bodyPr wrap="square">
            <a:spAutoFit/>
          </a:bodyPr>
          <a:lstStyle/>
          <a:p>
            <a:pPr algn="ctr"/>
            <a:r>
              <a:rPr lang="en-IN" sz="2000" b="1" dirty="0">
                <a:solidFill>
                  <a:schemeClr val="tx2">
                    <a:lumMod val="75000"/>
                  </a:schemeClr>
                </a:solidFill>
                <a:latin typeface="Algerian" pitchFamily="82" charset="0"/>
              </a:rPr>
              <a:t>APPLICATIONS OF COMPOUND INTEREST</a:t>
            </a:r>
          </a:p>
        </p:txBody>
      </p:sp>
      <p:sp>
        <p:nvSpPr>
          <p:cNvPr id="6" name="Rectangle 5">
            <a:extLst>
              <a:ext uri="{FF2B5EF4-FFF2-40B4-BE49-F238E27FC236}">
                <a16:creationId xmlns:a16="http://schemas.microsoft.com/office/drawing/2014/main" id="{DD04B9F7-2507-4832-BF7A-BDB5B0BB5663}"/>
              </a:ext>
            </a:extLst>
          </p:cNvPr>
          <p:cNvSpPr/>
          <p:nvPr/>
        </p:nvSpPr>
        <p:spPr>
          <a:xfrm>
            <a:off x="1331640" y="861000"/>
            <a:ext cx="5814392" cy="1615827"/>
          </a:xfrm>
          <a:prstGeom prst="rect">
            <a:avLst/>
          </a:prstGeom>
        </p:spPr>
        <p:txBody>
          <a:bodyPr wrap="square">
            <a:spAutoFit/>
          </a:bodyPr>
          <a:lstStyle/>
          <a:p>
            <a:r>
              <a:rPr lang="en-IN" b="1" dirty="0">
                <a:solidFill>
                  <a:schemeClr val="tx2">
                    <a:lumMod val="75000"/>
                  </a:schemeClr>
                </a:solidFill>
                <a:latin typeface="Bodoni MT" pitchFamily="18" charset="0"/>
              </a:rPr>
              <a:t>The applications of compound interest are </a:t>
            </a:r>
          </a:p>
          <a:p>
            <a:pPr lvl="0">
              <a:lnSpc>
                <a:spcPct val="150000"/>
              </a:lnSpc>
              <a:buFont typeface="Arial" pitchFamily="34" charset="0"/>
              <a:buChar char="•"/>
            </a:pPr>
            <a:r>
              <a:rPr lang="en-IN" b="1" dirty="0">
                <a:solidFill>
                  <a:schemeClr val="tx2">
                    <a:lumMod val="75000"/>
                  </a:schemeClr>
                </a:solidFill>
                <a:latin typeface="Bodoni MT" pitchFamily="18" charset="0"/>
              </a:rPr>
              <a:t> Growth</a:t>
            </a:r>
          </a:p>
          <a:p>
            <a:pPr lvl="0">
              <a:lnSpc>
                <a:spcPct val="150000"/>
              </a:lnSpc>
              <a:buFont typeface="Arial" pitchFamily="34" charset="0"/>
              <a:buChar char="•"/>
            </a:pPr>
            <a:r>
              <a:rPr lang="en-IN" b="1" dirty="0">
                <a:solidFill>
                  <a:schemeClr val="tx2">
                    <a:lumMod val="75000"/>
                  </a:schemeClr>
                </a:solidFill>
                <a:latin typeface="Bodoni MT" pitchFamily="18" charset="0"/>
              </a:rPr>
              <a:t> Appreciation</a:t>
            </a:r>
          </a:p>
          <a:p>
            <a:pPr lvl="0">
              <a:lnSpc>
                <a:spcPct val="150000"/>
              </a:lnSpc>
              <a:buFont typeface="Arial" pitchFamily="34" charset="0"/>
              <a:buChar char="•"/>
            </a:pPr>
            <a:r>
              <a:rPr lang="en-IN" b="1" dirty="0">
                <a:solidFill>
                  <a:schemeClr val="tx2">
                    <a:lumMod val="75000"/>
                  </a:schemeClr>
                </a:solidFill>
                <a:latin typeface="Bodoni MT" pitchFamily="18" charset="0"/>
              </a:rPr>
              <a:t> Depreciation etc</a:t>
            </a:r>
          </a:p>
        </p:txBody>
      </p:sp>
      <p:sp>
        <p:nvSpPr>
          <p:cNvPr id="7" name="Rectangle 1">
            <a:extLst>
              <a:ext uri="{FF2B5EF4-FFF2-40B4-BE49-F238E27FC236}">
                <a16:creationId xmlns:a16="http://schemas.microsoft.com/office/drawing/2014/main" id="{CCD1517C-B062-4EBE-939D-9B7C7F845010}"/>
              </a:ext>
            </a:extLst>
          </p:cNvPr>
          <p:cNvSpPr>
            <a:spLocks noChangeArrowheads="1"/>
          </p:cNvSpPr>
          <p:nvPr/>
        </p:nvSpPr>
        <p:spPr bwMode="auto">
          <a:xfrm>
            <a:off x="1403648" y="2571750"/>
            <a:ext cx="669674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u="none" strike="noStrike" cap="none" normalizeH="0" baseline="0" dirty="0">
                <a:ln>
                  <a:noFill/>
                </a:ln>
                <a:solidFill>
                  <a:schemeClr val="tx2">
                    <a:lumMod val="75000"/>
                  </a:schemeClr>
                </a:solidFill>
                <a:effectLst/>
                <a:latin typeface="Bodoni MT" pitchFamily="18" charset="0"/>
                <a:ea typeface="Calibri" pitchFamily="34" charset="0"/>
                <a:cs typeface="Times New Roman" pitchFamily="18" charset="0"/>
              </a:rPr>
              <a:t>The bacteria in a culture grows by 10% in first 2 hrs and decreases by 10% in next one hour and again increases by 5% in next two hrs. If the original count of the bacteria in the sample is 40000. Find the bacteria count at the end of 5 hrs?</a:t>
            </a:r>
            <a:endParaRPr kumimoji="0" lang="en-US" b="1" i="0" u="none" strike="noStrike" cap="none" normalizeH="0" baseline="0" dirty="0">
              <a:ln>
                <a:noFill/>
              </a:ln>
              <a:solidFill>
                <a:schemeClr val="tx2">
                  <a:lumMod val="75000"/>
                </a:schemeClr>
              </a:solidFill>
              <a:effectLst/>
              <a:latin typeface="Bodoni MT" pitchFamily="18" charset="0"/>
              <a:cs typeface="Arial" pitchFamily="34" charset="0"/>
            </a:endParaRPr>
          </a:p>
        </p:txBody>
      </p:sp>
      <p:sp>
        <p:nvSpPr>
          <p:cNvPr id="8" name="Rectangle 2">
            <a:extLst>
              <a:ext uri="{FF2B5EF4-FFF2-40B4-BE49-F238E27FC236}">
                <a16:creationId xmlns:a16="http://schemas.microsoft.com/office/drawing/2014/main" id="{BD384206-A8A3-4D3A-9A69-2166D43E5B62}"/>
              </a:ext>
            </a:extLst>
          </p:cNvPr>
          <p:cNvSpPr>
            <a:spLocks noChangeArrowheads="1"/>
          </p:cNvSpPr>
          <p:nvPr/>
        </p:nvSpPr>
        <p:spPr bwMode="auto">
          <a:xfrm>
            <a:off x="1403648" y="3939902"/>
            <a:ext cx="6768752"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b="1" i="0" u="none" strike="noStrike" cap="none" normalizeH="0" baseline="0" dirty="0">
                <a:ln>
                  <a:noFill/>
                </a:ln>
                <a:solidFill>
                  <a:schemeClr val="tx2">
                    <a:lumMod val="75000"/>
                  </a:schemeClr>
                </a:solidFill>
                <a:effectLst/>
                <a:latin typeface="Bodoni MT" pitchFamily="18" charset="0"/>
                <a:ea typeface="Calibri" pitchFamily="34" charset="0"/>
                <a:cs typeface="Times New Roman" pitchFamily="18" charset="0"/>
              </a:rPr>
              <a:t>The value of a TV that was purchased in January 1999 depreciates @ 12% pa. if its value in Jan 2001 is Rs. 4,840, then what was purchase price of the TV.</a:t>
            </a:r>
            <a:endParaRPr kumimoji="0" lang="en-US" b="1" i="0" u="none" strike="noStrike" cap="none" normalizeH="0" baseline="0" dirty="0">
              <a:ln>
                <a:noFill/>
              </a:ln>
              <a:solidFill>
                <a:schemeClr val="tx2">
                  <a:lumMod val="75000"/>
                </a:schemeClr>
              </a:solidFill>
              <a:effectLst/>
              <a:latin typeface="Bodoni MT" pitchFamily="18" charset="0"/>
              <a:cs typeface="Arial" pitchFamily="34" charset="0"/>
            </a:endParaRPr>
          </a:p>
        </p:txBody>
      </p:sp>
    </p:spTree>
    <p:extLst>
      <p:ext uri="{BB962C8B-B14F-4D97-AF65-F5344CB8AC3E}">
        <p14:creationId xmlns:p14="http://schemas.microsoft.com/office/powerpoint/2010/main" val="1256909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7" name="TextBox 6">
            <a:extLst>
              <a:ext uri="{FF2B5EF4-FFF2-40B4-BE49-F238E27FC236}">
                <a16:creationId xmlns:a16="http://schemas.microsoft.com/office/drawing/2014/main" id="{6134E132-D29E-463B-97B4-C7462996CAC2}"/>
              </a:ext>
            </a:extLst>
          </p:cNvPr>
          <p:cNvSpPr txBox="1"/>
          <p:nvPr/>
        </p:nvSpPr>
        <p:spPr>
          <a:xfrm>
            <a:off x="755576" y="771550"/>
            <a:ext cx="8280920"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222222"/>
                </a:solidFill>
                <a:effectLst/>
              </a:rPr>
              <a:t>Akhil and </a:t>
            </a:r>
            <a:r>
              <a:rPr lang="en-US" altLang="en-US" sz="1400" dirty="0">
                <a:solidFill>
                  <a:srgbClr val="222222"/>
                </a:solidFill>
              </a:rPr>
              <a:t>Benji</a:t>
            </a:r>
            <a:r>
              <a:rPr kumimoji="0" lang="en-US" altLang="en-US" sz="1400" i="0" u="none" strike="noStrike" cap="none" normalizeH="0" baseline="0" dirty="0">
                <a:ln>
                  <a:noFill/>
                </a:ln>
                <a:solidFill>
                  <a:srgbClr val="222222"/>
                </a:solidFill>
                <a:effectLst/>
              </a:rPr>
              <a:t> appear for a test. For each correct answer is awarded 1 mark and for each wrong answer 1/2 mark is deducted. </a:t>
            </a:r>
            <a:r>
              <a:rPr lang="en-US" altLang="en-US" sz="1400" dirty="0">
                <a:solidFill>
                  <a:srgbClr val="222222"/>
                </a:solidFill>
              </a:rPr>
              <a:t>Akhil</a:t>
            </a:r>
            <a:r>
              <a:rPr kumimoji="0" lang="en-US" altLang="en-US" sz="1400" i="0" u="none" strike="noStrike" cap="none" normalizeH="0" baseline="0" dirty="0">
                <a:ln>
                  <a:noFill/>
                </a:ln>
                <a:solidFill>
                  <a:srgbClr val="222222"/>
                </a:solidFill>
                <a:effectLst/>
              </a:rPr>
              <a:t> answers some questions and gets 10% of his answers wrong. He secures a score of 85% which is 6 marks more than the pass marks. </a:t>
            </a:r>
            <a:r>
              <a:rPr lang="en-US" altLang="en-US" sz="1400" dirty="0">
                <a:solidFill>
                  <a:srgbClr val="222222"/>
                </a:solidFill>
              </a:rPr>
              <a:t>Benji </a:t>
            </a:r>
            <a:r>
              <a:rPr kumimoji="0" lang="en-US" altLang="en-US" sz="1400" i="0" u="none" strike="noStrike" cap="none" normalizeH="0" baseline="0" dirty="0">
                <a:ln>
                  <a:noFill/>
                </a:ln>
                <a:solidFill>
                  <a:srgbClr val="222222"/>
                </a:solidFill>
                <a:effectLst/>
              </a:rPr>
              <a:t>also answers some questions and gets 20% of his answers wrong. He gets a score of 70% which is 3 marks less than the pass mark. No marks are awarded or deducted for the unanswered questions. What is the pass mark?</a:t>
            </a:r>
            <a:endParaRPr kumimoji="0" lang="en-US" altLang="en-US" sz="1400" i="0" u="none" strike="noStrike" cap="none" normalizeH="0" baseline="0" dirty="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A. 64</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B. 51</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C. 45</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D. 25</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E. None of these</a:t>
            </a:r>
            <a:endParaRPr kumimoji="0" lang="en-US" altLang="en-US" sz="140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1</a:t>
            </a:r>
            <a:endParaRPr lang="en-IN" dirty="0"/>
          </a:p>
        </p:txBody>
      </p:sp>
    </p:spTree>
    <p:extLst>
      <p:ext uri="{BB962C8B-B14F-4D97-AF65-F5344CB8AC3E}">
        <p14:creationId xmlns:p14="http://schemas.microsoft.com/office/powerpoint/2010/main" val="856861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2</a:t>
            </a:r>
            <a:endParaRPr lang="en-IN" dirty="0"/>
          </a:p>
        </p:txBody>
      </p:sp>
      <p:sp>
        <p:nvSpPr>
          <p:cNvPr id="9" name="TextBox 8">
            <a:extLst>
              <a:ext uri="{FF2B5EF4-FFF2-40B4-BE49-F238E27FC236}">
                <a16:creationId xmlns:a16="http://schemas.microsoft.com/office/drawing/2014/main" id="{D08382FC-34E5-4FF7-82CE-913CD1676D93}"/>
              </a:ext>
            </a:extLst>
          </p:cNvPr>
          <p:cNvSpPr txBox="1"/>
          <p:nvPr/>
        </p:nvSpPr>
        <p:spPr>
          <a:xfrm>
            <a:off x="755576" y="646693"/>
            <a:ext cx="8100392"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222222"/>
                </a:solidFill>
                <a:effectLst/>
              </a:rPr>
              <a:t>This year, the cost of a </a:t>
            </a:r>
            <a:r>
              <a:rPr lang="en-US" altLang="en-US" sz="1600" dirty="0">
                <a:solidFill>
                  <a:srgbClr val="222222"/>
                </a:solidFill>
              </a:rPr>
              <a:t>Onion</a:t>
            </a:r>
            <a:r>
              <a:rPr kumimoji="0" lang="en-US" altLang="en-US" sz="1600" i="0" u="none" strike="noStrike" cap="none" normalizeH="0" baseline="0" dirty="0">
                <a:ln>
                  <a:noFill/>
                </a:ln>
                <a:solidFill>
                  <a:srgbClr val="222222"/>
                </a:solidFill>
                <a:effectLst/>
              </a:rPr>
              <a:t> increased by 20% over that of the last year. Last year </a:t>
            </a:r>
            <a:r>
              <a:rPr lang="en-US" altLang="en-US" sz="1600" dirty="0">
                <a:solidFill>
                  <a:srgbClr val="222222"/>
                </a:solidFill>
              </a:rPr>
              <a:t>a</a:t>
            </a:r>
            <a:r>
              <a:rPr kumimoji="0" lang="en-US" altLang="en-US" sz="1600" i="0" u="none" strike="noStrike" cap="none" normalizeH="0" baseline="0" dirty="0">
                <a:ln>
                  <a:noFill/>
                </a:ln>
                <a:solidFill>
                  <a:srgbClr val="222222"/>
                </a:solidFill>
                <a:effectLst/>
              </a:rPr>
              <a:t> </a:t>
            </a:r>
            <a:r>
              <a:rPr lang="en-US" altLang="en-US" sz="1600" dirty="0">
                <a:solidFill>
                  <a:srgbClr val="222222"/>
                </a:solidFill>
              </a:rPr>
              <a:t>onion</a:t>
            </a:r>
            <a:r>
              <a:rPr kumimoji="0" lang="en-US" altLang="en-US" sz="1600" i="0" u="none" strike="noStrike" cap="none" normalizeH="0" baseline="0" dirty="0">
                <a:ln>
                  <a:noFill/>
                </a:ln>
                <a:solidFill>
                  <a:srgbClr val="222222"/>
                </a:solidFill>
                <a:effectLst/>
              </a:rPr>
              <a:t> costed Rs.10 and a Tomato costed Rs.5. This year it costs Rs.11 more to buy 5 </a:t>
            </a:r>
            <a:r>
              <a:rPr lang="en-US" altLang="en-US" sz="1600" dirty="0">
                <a:solidFill>
                  <a:srgbClr val="222222"/>
                </a:solidFill>
              </a:rPr>
              <a:t>Tomato</a:t>
            </a:r>
            <a:r>
              <a:rPr kumimoji="0" lang="en-US" altLang="en-US" sz="1600" i="0" u="none" strike="noStrike" cap="none" normalizeH="0" baseline="0" dirty="0">
                <a:ln>
                  <a:noFill/>
                </a:ln>
                <a:solidFill>
                  <a:srgbClr val="222222"/>
                </a:solidFill>
                <a:effectLst/>
              </a:rPr>
              <a:t> and 3 Onion. Find the percentage increase in the price of the </a:t>
            </a:r>
            <a:r>
              <a:rPr lang="en-US" altLang="en-US" sz="1600" dirty="0">
                <a:solidFill>
                  <a:srgbClr val="222222"/>
                </a:solidFill>
              </a:rPr>
              <a:t>Tomato</a:t>
            </a:r>
            <a:r>
              <a:rPr kumimoji="0" lang="en-US" altLang="en-US" sz="1600" i="0" u="none" strike="noStrike" cap="none" normalizeH="0" baseline="0" dirty="0">
                <a:ln>
                  <a:noFill/>
                </a:ln>
                <a:solidFill>
                  <a:srgbClr val="222222"/>
                </a:solidFill>
                <a:effectLst/>
              </a:rPr>
              <a:t>.</a:t>
            </a:r>
            <a:endParaRPr kumimoji="0" lang="en-US" altLang="en-US" sz="1600" i="0" u="none" strike="noStrike" cap="none" normalizeH="0" baseline="0" dirty="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rgbClr val="333333"/>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rPr>
              <a:t>A. 4%</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rPr>
              <a:t>B. 15%</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rPr>
              <a:t>C. 27%</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rPr>
              <a:t>D. 20%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rPr>
              <a:t>E. 42%</a:t>
            </a:r>
            <a:endParaRPr lang="en-IN" sz="1600" dirty="0"/>
          </a:p>
        </p:txBody>
      </p:sp>
    </p:spTree>
    <p:extLst>
      <p:ext uri="{BB962C8B-B14F-4D97-AF65-F5344CB8AC3E}">
        <p14:creationId xmlns:p14="http://schemas.microsoft.com/office/powerpoint/2010/main" val="794933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4</a:t>
            </a:r>
            <a:endParaRPr lang="en-IN" dirty="0"/>
          </a:p>
        </p:txBody>
      </p:sp>
      <p:sp>
        <p:nvSpPr>
          <p:cNvPr id="9" name="TextBox 8">
            <a:extLst>
              <a:ext uri="{FF2B5EF4-FFF2-40B4-BE49-F238E27FC236}">
                <a16:creationId xmlns:a16="http://schemas.microsoft.com/office/drawing/2014/main" id="{F3EE1B4F-A7EF-4CB7-8668-517042DF0ABD}"/>
              </a:ext>
            </a:extLst>
          </p:cNvPr>
          <p:cNvSpPr txBox="1"/>
          <p:nvPr/>
        </p:nvSpPr>
        <p:spPr>
          <a:xfrm>
            <a:off x="891357" y="627534"/>
            <a:ext cx="828092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222222"/>
                </a:solidFill>
                <a:effectLst/>
              </a:rPr>
              <a:t>Class A has boys to girls in the ratio 2 : 3, Class B has girls to boys in the ratio 5 : 3. If the number of students in Class A is at least twice as many as the number of students in Class B, what is the minimum percentage of boys when both classes are considered together?</a:t>
            </a:r>
            <a:endParaRPr kumimoji="0" lang="en-US" altLang="en-US" sz="1400" i="0" u="none" strike="noStrike" cap="none" normalizeH="0" baseline="0" dirty="0">
              <a:ln>
                <a:noFill/>
              </a:ln>
              <a:solidFill>
                <a:schemeClr val="tx1"/>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A. 33.33%</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B. 40%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C. 39.17%</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D. 37.5%</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rPr>
              <a:t>E. None of these</a:t>
            </a:r>
            <a:endParaRPr lang="en-IN" sz="1400" dirty="0"/>
          </a:p>
        </p:txBody>
      </p:sp>
    </p:spTree>
    <p:extLst>
      <p:ext uri="{BB962C8B-B14F-4D97-AF65-F5344CB8AC3E}">
        <p14:creationId xmlns:p14="http://schemas.microsoft.com/office/powerpoint/2010/main" val="34760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DB4B59A-3359-48D2-BE51-ED033B98197D}"/>
              </a:ext>
            </a:extLst>
          </p:cNvPr>
          <p:cNvSpPr txBox="1"/>
          <p:nvPr/>
        </p:nvSpPr>
        <p:spPr>
          <a:xfrm>
            <a:off x="971600" y="123478"/>
            <a:ext cx="4572000" cy="392159"/>
          </a:xfrm>
          <a:prstGeom prst="rect">
            <a:avLst/>
          </a:prstGeom>
          <a:noFill/>
        </p:spPr>
        <p:txBody>
          <a:bodyPr wrap="square">
            <a:spAutoFit/>
          </a:bodyPr>
          <a:lstStyle/>
          <a:p>
            <a:pPr>
              <a:lnSpc>
                <a:spcPct val="115000"/>
              </a:lnSpc>
              <a:spcAft>
                <a:spcPts val="1000"/>
              </a:spcAft>
            </a:pPr>
            <a:r>
              <a:rPr lang="en-IN" b="1" dirty="0">
                <a:solidFill>
                  <a:srgbClr val="75C24A"/>
                </a:solidFill>
                <a:latin typeface="Calibri" panose="020F0502020204030204" pitchFamily="34" charset="0"/>
                <a:ea typeface="Calibri" panose="020F0502020204030204" pitchFamily="34" charset="0"/>
                <a:cs typeface="Times New Roman" panose="02020603050405020304" pitchFamily="18" charset="0"/>
              </a:rPr>
              <a:t>PERCENTAGE CHANGE</a:t>
            </a:r>
            <a:r>
              <a:rPr lang="en-IN" sz="1800" b="1"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rgbClr val="75C24A"/>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6C9B5EE6-B82C-4E9B-BE0E-6BD359ADCDB6}"/>
              </a:ext>
            </a:extLst>
          </p:cNvPr>
          <p:cNvGraphicFramePr>
            <a:graphicFrameLocks noGrp="1"/>
          </p:cNvGraphicFramePr>
          <p:nvPr>
            <p:extLst>
              <p:ext uri="{D42A27DB-BD31-4B8C-83A1-F6EECF244321}">
                <p14:modId xmlns:p14="http://schemas.microsoft.com/office/powerpoint/2010/main" val="2772598712"/>
              </p:ext>
            </p:extLst>
          </p:nvPr>
        </p:nvGraphicFramePr>
        <p:xfrm>
          <a:off x="1475656" y="915566"/>
          <a:ext cx="6264696" cy="352040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3150087077"/>
                    </a:ext>
                  </a:extLst>
                </a:gridCol>
                <a:gridCol w="2088232">
                  <a:extLst>
                    <a:ext uri="{9D8B030D-6E8A-4147-A177-3AD203B41FA5}">
                      <a16:colId xmlns:a16="http://schemas.microsoft.com/office/drawing/2014/main" val="428226025"/>
                    </a:ext>
                  </a:extLst>
                </a:gridCol>
                <a:gridCol w="2088232">
                  <a:extLst>
                    <a:ext uri="{9D8B030D-6E8A-4147-A177-3AD203B41FA5}">
                      <a16:colId xmlns:a16="http://schemas.microsoft.com/office/drawing/2014/main" val="2311354086"/>
                    </a:ext>
                  </a:extLst>
                </a:gridCol>
              </a:tblGrid>
              <a:tr h="576064">
                <a:tc>
                  <a:txBody>
                    <a:bodyPr/>
                    <a:lstStyle/>
                    <a:p>
                      <a:pPr algn="ctr"/>
                      <a:r>
                        <a:rPr lang="en-US" dirty="0"/>
                        <a:t>ORIGINAL VALUE</a:t>
                      </a:r>
                      <a:endParaRPr lang="en-IN" dirty="0"/>
                    </a:p>
                  </a:txBody>
                  <a:tcPr>
                    <a:solidFill>
                      <a:srgbClr val="75C24A"/>
                    </a:solidFill>
                  </a:tcPr>
                </a:tc>
                <a:tc>
                  <a:txBody>
                    <a:bodyPr/>
                    <a:lstStyle/>
                    <a:p>
                      <a:pPr algn="ctr"/>
                      <a:r>
                        <a:rPr lang="en-US" dirty="0"/>
                        <a:t>FINAL VALUE</a:t>
                      </a:r>
                      <a:endParaRPr lang="en-IN" dirty="0"/>
                    </a:p>
                  </a:txBody>
                  <a:tcPr>
                    <a:solidFill>
                      <a:srgbClr val="75C24A"/>
                    </a:solidFill>
                  </a:tcPr>
                </a:tc>
                <a:tc>
                  <a:txBody>
                    <a:bodyPr/>
                    <a:lstStyle/>
                    <a:p>
                      <a:pPr algn="ctr"/>
                      <a:r>
                        <a:rPr lang="en-US" dirty="0"/>
                        <a:t>PERCENTAGE </a:t>
                      </a:r>
                    </a:p>
                    <a:p>
                      <a:pPr algn="ctr"/>
                      <a:r>
                        <a:rPr lang="en-US" dirty="0"/>
                        <a:t>CHANGE</a:t>
                      </a:r>
                      <a:endParaRPr lang="en-IN" dirty="0"/>
                    </a:p>
                  </a:txBody>
                  <a:tcPr>
                    <a:solidFill>
                      <a:srgbClr val="75C24A"/>
                    </a:solidFill>
                  </a:tcPr>
                </a:tc>
                <a:extLst>
                  <a:ext uri="{0D108BD9-81ED-4DB2-BD59-A6C34878D82A}">
                    <a16:rowId xmlns:a16="http://schemas.microsoft.com/office/drawing/2014/main" val="4252416508"/>
                  </a:ext>
                </a:extLst>
              </a:tr>
              <a:tr h="576064">
                <a:tc>
                  <a:txBody>
                    <a:bodyPr/>
                    <a:lstStyle/>
                    <a:p>
                      <a:pPr algn="ctr"/>
                      <a:r>
                        <a:rPr lang="en-US" dirty="0"/>
                        <a:t>12250</a:t>
                      </a:r>
                      <a:endParaRPr lang="en-IN" dirty="0"/>
                    </a:p>
                  </a:txBody>
                  <a:tcPr>
                    <a:solidFill>
                      <a:schemeClr val="accent3">
                        <a:lumMod val="20000"/>
                        <a:lumOff val="80000"/>
                      </a:schemeClr>
                    </a:solidFill>
                  </a:tcPr>
                </a:tc>
                <a:tc>
                  <a:txBody>
                    <a:bodyPr/>
                    <a:lstStyle/>
                    <a:p>
                      <a:pPr algn="ctr"/>
                      <a:endParaRPr lang="en-IN" dirty="0"/>
                    </a:p>
                  </a:txBody>
                  <a:tcPr>
                    <a:solidFill>
                      <a:schemeClr val="accent3">
                        <a:lumMod val="20000"/>
                        <a:lumOff val="80000"/>
                      </a:schemeClr>
                    </a:solidFill>
                  </a:tcPr>
                </a:tc>
                <a:tc>
                  <a:txBody>
                    <a:bodyPr/>
                    <a:lstStyle/>
                    <a:p>
                      <a:pPr algn="ctr"/>
                      <a:r>
                        <a:rPr lang="en-US" dirty="0"/>
                        <a:t>20% Increase</a:t>
                      </a:r>
                      <a:endParaRPr lang="en-IN" dirty="0"/>
                    </a:p>
                  </a:txBody>
                  <a:tcPr>
                    <a:solidFill>
                      <a:schemeClr val="accent3">
                        <a:lumMod val="20000"/>
                        <a:lumOff val="80000"/>
                      </a:schemeClr>
                    </a:solidFill>
                  </a:tcPr>
                </a:tc>
                <a:extLst>
                  <a:ext uri="{0D108BD9-81ED-4DB2-BD59-A6C34878D82A}">
                    <a16:rowId xmlns:a16="http://schemas.microsoft.com/office/drawing/2014/main" val="2700152696"/>
                  </a:ext>
                </a:extLst>
              </a:tr>
              <a:tr h="576064">
                <a:tc>
                  <a:txBody>
                    <a:bodyPr/>
                    <a:lstStyle/>
                    <a:p>
                      <a:pPr algn="ctr"/>
                      <a:r>
                        <a:rPr lang="en-US" dirty="0"/>
                        <a:t>24600</a:t>
                      </a:r>
                      <a:endParaRPr lang="en-IN" dirty="0"/>
                    </a:p>
                  </a:txBody>
                  <a:tcPr>
                    <a:solidFill>
                      <a:schemeClr val="accent3">
                        <a:lumMod val="20000"/>
                        <a:lumOff val="80000"/>
                      </a:schemeClr>
                    </a:solidFill>
                  </a:tcPr>
                </a:tc>
                <a:tc>
                  <a:txBody>
                    <a:bodyPr/>
                    <a:lstStyle/>
                    <a:p>
                      <a:pPr algn="ctr"/>
                      <a:endParaRPr lang="en-IN" dirty="0"/>
                    </a:p>
                  </a:txBody>
                  <a:tcPr>
                    <a:solidFill>
                      <a:schemeClr val="accent3">
                        <a:lumMod val="20000"/>
                        <a:lumOff val="80000"/>
                      </a:schemeClr>
                    </a:solidFill>
                  </a:tcPr>
                </a:tc>
                <a:tc>
                  <a:txBody>
                    <a:bodyPr/>
                    <a:lstStyle/>
                    <a:p>
                      <a:pPr algn="ctr"/>
                      <a:r>
                        <a:rPr lang="en-US" dirty="0"/>
                        <a:t>30% Decrease</a:t>
                      </a:r>
                      <a:endParaRPr lang="en-IN" dirty="0"/>
                    </a:p>
                  </a:txBody>
                  <a:tcPr>
                    <a:solidFill>
                      <a:schemeClr val="accent3">
                        <a:lumMod val="20000"/>
                        <a:lumOff val="80000"/>
                      </a:schemeClr>
                    </a:solidFill>
                  </a:tcPr>
                </a:tc>
                <a:extLst>
                  <a:ext uri="{0D108BD9-81ED-4DB2-BD59-A6C34878D82A}">
                    <a16:rowId xmlns:a16="http://schemas.microsoft.com/office/drawing/2014/main" val="1904633092"/>
                  </a:ext>
                </a:extLst>
              </a:tr>
              <a:tr h="576064">
                <a:tc>
                  <a:txBody>
                    <a:bodyPr/>
                    <a:lstStyle/>
                    <a:p>
                      <a:pPr algn="ctr"/>
                      <a:r>
                        <a:rPr lang="en-US" dirty="0"/>
                        <a:t>54300</a:t>
                      </a:r>
                      <a:endParaRPr lang="en-IN" dirty="0"/>
                    </a:p>
                  </a:txBody>
                  <a:tcPr>
                    <a:solidFill>
                      <a:schemeClr val="accent3">
                        <a:lumMod val="20000"/>
                        <a:lumOff val="80000"/>
                      </a:schemeClr>
                    </a:solidFill>
                  </a:tcPr>
                </a:tc>
                <a:tc>
                  <a:txBody>
                    <a:bodyPr/>
                    <a:lstStyle/>
                    <a:p>
                      <a:pPr algn="ctr"/>
                      <a:r>
                        <a:rPr lang="en-US" dirty="0"/>
                        <a:t>32580</a:t>
                      </a:r>
                      <a:endParaRPr lang="en-IN" dirty="0"/>
                    </a:p>
                  </a:txBody>
                  <a:tcPr>
                    <a:solidFill>
                      <a:schemeClr val="accent3">
                        <a:lumMod val="20000"/>
                        <a:lumOff val="80000"/>
                      </a:schemeClr>
                    </a:solidFill>
                  </a:tcPr>
                </a:tc>
                <a:tc>
                  <a:txBody>
                    <a:bodyPr/>
                    <a:lstStyle/>
                    <a:p>
                      <a:pPr algn="ctr"/>
                      <a:endParaRPr lang="en-IN" dirty="0"/>
                    </a:p>
                  </a:txBody>
                  <a:tcPr>
                    <a:solidFill>
                      <a:schemeClr val="accent3">
                        <a:lumMod val="20000"/>
                        <a:lumOff val="80000"/>
                      </a:schemeClr>
                    </a:solidFill>
                  </a:tcPr>
                </a:tc>
                <a:extLst>
                  <a:ext uri="{0D108BD9-81ED-4DB2-BD59-A6C34878D82A}">
                    <a16:rowId xmlns:a16="http://schemas.microsoft.com/office/drawing/2014/main" val="372986463"/>
                  </a:ext>
                </a:extLst>
              </a:tr>
              <a:tr h="576064">
                <a:tc>
                  <a:txBody>
                    <a:bodyPr/>
                    <a:lstStyle/>
                    <a:p>
                      <a:pPr algn="ctr"/>
                      <a:endParaRPr lang="en-IN" dirty="0"/>
                    </a:p>
                  </a:txBody>
                  <a:tcPr>
                    <a:solidFill>
                      <a:schemeClr val="accent3">
                        <a:lumMod val="20000"/>
                        <a:lumOff val="80000"/>
                      </a:schemeClr>
                    </a:solidFill>
                  </a:tcPr>
                </a:tc>
                <a:tc>
                  <a:txBody>
                    <a:bodyPr/>
                    <a:lstStyle/>
                    <a:p>
                      <a:pPr algn="ctr"/>
                      <a:r>
                        <a:rPr lang="en-US" dirty="0"/>
                        <a:t>37500</a:t>
                      </a:r>
                      <a:endParaRPr lang="en-IN" dirty="0"/>
                    </a:p>
                  </a:txBody>
                  <a:tcPr>
                    <a:solidFill>
                      <a:schemeClr val="accent3">
                        <a:lumMod val="20000"/>
                        <a:lumOff val="80000"/>
                      </a:schemeClr>
                    </a:solidFill>
                  </a:tcPr>
                </a:tc>
                <a:tc>
                  <a:txBody>
                    <a:bodyPr/>
                    <a:lstStyle/>
                    <a:p>
                      <a:pPr algn="ctr"/>
                      <a:r>
                        <a:rPr lang="en-US" dirty="0"/>
                        <a:t>25% Increase</a:t>
                      </a:r>
                      <a:endParaRPr lang="en-IN" dirty="0"/>
                    </a:p>
                  </a:txBody>
                  <a:tcPr>
                    <a:solidFill>
                      <a:schemeClr val="accent3">
                        <a:lumMod val="20000"/>
                        <a:lumOff val="80000"/>
                      </a:schemeClr>
                    </a:solidFill>
                  </a:tcPr>
                </a:tc>
                <a:extLst>
                  <a:ext uri="{0D108BD9-81ED-4DB2-BD59-A6C34878D82A}">
                    <a16:rowId xmlns:a16="http://schemas.microsoft.com/office/drawing/2014/main" val="907108040"/>
                  </a:ext>
                </a:extLst>
              </a:tr>
              <a:tr h="576064">
                <a:tc>
                  <a:txBody>
                    <a:bodyPr/>
                    <a:lstStyle/>
                    <a:p>
                      <a:pPr algn="ctr"/>
                      <a:endParaRPr lang="en-IN"/>
                    </a:p>
                  </a:txBody>
                  <a:tcPr>
                    <a:solidFill>
                      <a:schemeClr val="accent3">
                        <a:lumMod val="20000"/>
                        <a:lumOff val="80000"/>
                      </a:schemeClr>
                    </a:solidFill>
                  </a:tcPr>
                </a:tc>
                <a:tc>
                  <a:txBody>
                    <a:bodyPr/>
                    <a:lstStyle/>
                    <a:p>
                      <a:pPr algn="ctr"/>
                      <a:r>
                        <a:rPr lang="en-US" dirty="0"/>
                        <a:t>26000</a:t>
                      </a:r>
                      <a:endParaRPr lang="en-IN" dirty="0"/>
                    </a:p>
                  </a:txBody>
                  <a:tcPr>
                    <a:solidFill>
                      <a:schemeClr val="accent3">
                        <a:lumMod val="20000"/>
                        <a:lumOff val="80000"/>
                      </a:schemeClr>
                    </a:solidFill>
                  </a:tcPr>
                </a:tc>
                <a:tc>
                  <a:txBody>
                    <a:bodyPr/>
                    <a:lstStyle/>
                    <a:p>
                      <a:pPr algn="ctr"/>
                      <a:r>
                        <a:rPr lang="en-US" dirty="0"/>
                        <a:t>35% Decrease</a:t>
                      </a:r>
                      <a:endParaRPr lang="en-IN" dirty="0"/>
                    </a:p>
                  </a:txBody>
                  <a:tcPr>
                    <a:solidFill>
                      <a:schemeClr val="accent3">
                        <a:lumMod val="20000"/>
                        <a:lumOff val="80000"/>
                      </a:schemeClr>
                    </a:solidFill>
                  </a:tcPr>
                </a:tc>
                <a:extLst>
                  <a:ext uri="{0D108BD9-81ED-4DB2-BD59-A6C34878D82A}">
                    <a16:rowId xmlns:a16="http://schemas.microsoft.com/office/drawing/2014/main" val="656926192"/>
                  </a:ext>
                </a:extLst>
              </a:tr>
            </a:tbl>
          </a:graphicData>
        </a:graphic>
      </p:graphicFrame>
    </p:spTree>
    <p:extLst>
      <p:ext uri="{BB962C8B-B14F-4D97-AF65-F5344CB8AC3E}">
        <p14:creationId xmlns:p14="http://schemas.microsoft.com/office/powerpoint/2010/main" val="1631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5</a:t>
            </a:r>
            <a:endParaRPr lang="en-IN" dirty="0"/>
          </a:p>
        </p:txBody>
      </p:sp>
      <p:sp>
        <p:nvSpPr>
          <p:cNvPr id="7" name="TextBox 6">
            <a:extLst>
              <a:ext uri="{FF2B5EF4-FFF2-40B4-BE49-F238E27FC236}">
                <a16:creationId xmlns:a16="http://schemas.microsoft.com/office/drawing/2014/main" id="{8A466C7A-41E9-4437-A4FB-40D7989C8D14}"/>
              </a:ext>
            </a:extLst>
          </p:cNvPr>
          <p:cNvSpPr txBox="1"/>
          <p:nvPr/>
        </p:nvSpPr>
        <p:spPr>
          <a:xfrm>
            <a:off x="827584" y="699542"/>
            <a:ext cx="8280920" cy="24622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222"/>
                </a:solidFill>
                <a:latin typeface="Arial" panose="020B0604020202020204" pitchFamily="34" charset="0"/>
                <a:cs typeface="Arial" panose="020B0604020202020204" pitchFamily="34" charset="0"/>
              </a:rPr>
              <a:t>Praveen</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prepares a budget to visit New York. However, he spends 12% of his budget on the first 10% days of his travel when he stays in the city. He knows that he has to spend another 35% of days in city itself, after which he would travel to the country side. What should be the minimum decrease in spending in country side as a percentage of his spending in city so as to complete his travel on the initial budget itself?</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33.33%</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30.3%</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25%</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32.23%</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E. None of these</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339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6</a:t>
            </a:r>
            <a:endParaRPr lang="en-IN" dirty="0"/>
          </a:p>
        </p:txBody>
      </p:sp>
      <p:sp>
        <p:nvSpPr>
          <p:cNvPr id="9" name="TextBox 8">
            <a:extLst>
              <a:ext uri="{FF2B5EF4-FFF2-40B4-BE49-F238E27FC236}">
                <a16:creationId xmlns:a16="http://schemas.microsoft.com/office/drawing/2014/main" id="{351FBE5F-1854-4E22-BE24-F12C3D36168F}"/>
              </a:ext>
            </a:extLst>
          </p:cNvPr>
          <p:cNvSpPr txBox="1"/>
          <p:nvPr/>
        </p:nvSpPr>
        <p:spPr>
          <a:xfrm>
            <a:off x="775963" y="744619"/>
            <a:ext cx="8388424"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Raju bought a washing machine at 25% discount, the listed price of which was Rs. 48000. After some time, he sold it to </a:t>
            </a:r>
            <a:r>
              <a:rPr kumimoji="0" lang="en-US" altLang="en-US" sz="140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Kaju</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30% profit on his cost price. Now, </a:t>
            </a:r>
            <a:r>
              <a:rPr kumimoji="0" lang="en-US" altLang="en-US" sz="140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Kaju</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marked up the price of the washing machine by 20% and then gave 10% discount on the marked price to </a:t>
            </a:r>
            <a:r>
              <a:rPr kumimoji="0" lang="en-US" altLang="en-US" sz="140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Khajoor</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r>
              <a:rPr kumimoji="0" lang="en-US" altLang="en-US" sz="140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Khajoor</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purchased the washing machine from </a:t>
            </a:r>
            <a:r>
              <a:rPr kumimoji="0" lang="en-US" altLang="en-US" sz="140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Kaju</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and sold it back to Raju by gaining 50% profit on the price he had paid. When Raju purchased the washing machine from </a:t>
            </a:r>
            <a:r>
              <a:rPr kumimoji="0" lang="en-US" altLang="en-US" sz="140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Khajoor</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then how much extra money did he pay as compared to the amount he had paid in starting?</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Rs. 38214</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Rs. 39816</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Rs. 42120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Rs. 41468</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E. None of these</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7021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7</a:t>
            </a:r>
            <a:endParaRPr lang="en-IN" dirty="0"/>
          </a:p>
        </p:txBody>
      </p:sp>
      <p:sp>
        <p:nvSpPr>
          <p:cNvPr id="7" name="TextBox 6">
            <a:extLst>
              <a:ext uri="{FF2B5EF4-FFF2-40B4-BE49-F238E27FC236}">
                <a16:creationId xmlns:a16="http://schemas.microsoft.com/office/drawing/2014/main" id="{32C48B97-BD7E-4B2D-9BC2-CA4444095086}"/>
              </a:ext>
            </a:extLst>
          </p:cNvPr>
          <p:cNvSpPr txBox="1"/>
          <p:nvPr/>
        </p:nvSpPr>
        <p:spPr>
          <a:xfrm>
            <a:off x="755576" y="849530"/>
            <a:ext cx="8280920" cy="160043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A trader sells his goods at 20% profit. Had he bought it at 10% more and sold it for Rs. 70 more, he would have earned a profit of 25%. Find the cost price of the goods.</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Rs. 200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Rs. 800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Rs. 400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Rs. 600</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3157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8</a:t>
            </a:r>
            <a:endParaRPr lang="en-IN" dirty="0"/>
          </a:p>
        </p:txBody>
      </p:sp>
      <p:sp>
        <p:nvSpPr>
          <p:cNvPr id="9" name="TextBox 8">
            <a:extLst>
              <a:ext uri="{FF2B5EF4-FFF2-40B4-BE49-F238E27FC236}">
                <a16:creationId xmlns:a16="http://schemas.microsoft.com/office/drawing/2014/main" id="{6D3299BB-7529-409C-8AA0-C94659407326}"/>
              </a:ext>
            </a:extLst>
          </p:cNvPr>
          <p:cNvSpPr txBox="1"/>
          <p:nvPr/>
        </p:nvSpPr>
        <p:spPr>
          <a:xfrm>
            <a:off x="827584" y="699542"/>
            <a:ext cx="8136904"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A shop-owner has 90 kg of Toor Dal. One day he decides to sell out all his Toor Dal stock. He sells some certain part of it at 40% profit and the remaining stock at 20% profit. If he gains 30% on the overall transaction, what is the quantity of each part of Toor Dal?</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40 kg, 50 kg</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45 kg, 45 kg</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30 kg, 60 kg</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64 kg, 26 kg</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3247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539552" y="3939902"/>
            <a:ext cx="360040" cy="369332"/>
          </a:xfrm>
          <a:prstGeom prst="rect">
            <a:avLst/>
          </a:prstGeom>
          <a:noFill/>
        </p:spPr>
        <p:txBody>
          <a:bodyPr wrap="square" rtlCol="0">
            <a:spAutoFit/>
          </a:bodyPr>
          <a:lstStyle/>
          <a:p>
            <a:r>
              <a:rPr lang="en-US" dirty="0"/>
              <a:t>9</a:t>
            </a:r>
            <a:endParaRPr lang="en-IN" dirty="0"/>
          </a:p>
        </p:txBody>
      </p:sp>
      <p:sp>
        <p:nvSpPr>
          <p:cNvPr id="7" name="TextBox 6">
            <a:extLst>
              <a:ext uri="{FF2B5EF4-FFF2-40B4-BE49-F238E27FC236}">
                <a16:creationId xmlns:a16="http://schemas.microsoft.com/office/drawing/2014/main" id="{32A63211-01A2-4C7B-9FE0-139176C68108}"/>
              </a:ext>
            </a:extLst>
          </p:cNvPr>
          <p:cNvSpPr txBox="1"/>
          <p:nvPr/>
        </p:nvSpPr>
        <p:spPr>
          <a:xfrm>
            <a:off x="755576" y="684441"/>
            <a:ext cx="8352928"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222"/>
                </a:solidFill>
                <a:latin typeface="Arial" panose="020B0604020202020204" pitchFamily="34" charset="0"/>
                <a:cs typeface="Arial" panose="020B0604020202020204" pitchFamily="34" charset="0"/>
              </a:rPr>
              <a:t>Susan</a:t>
            </a: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 has 40 articles of same cost price. He sold 24 articles at a profit of 30% and 16 articles at a profit of 20%. Had he sold all the articles at a profit of 15%, then his profit would have been reduced by Rs. 880. What is the cost price (in Rs.) of each article?</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120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200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150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160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E. 225</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7509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467544" y="3939902"/>
            <a:ext cx="576064" cy="369332"/>
          </a:xfrm>
          <a:prstGeom prst="rect">
            <a:avLst/>
          </a:prstGeom>
          <a:noFill/>
        </p:spPr>
        <p:txBody>
          <a:bodyPr wrap="square" rtlCol="0">
            <a:spAutoFit/>
          </a:bodyPr>
          <a:lstStyle/>
          <a:p>
            <a:r>
              <a:rPr lang="en-US" dirty="0"/>
              <a:t>10</a:t>
            </a:r>
            <a:endParaRPr lang="en-IN" dirty="0"/>
          </a:p>
        </p:txBody>
      </p:sp>
      <p:sp>
        <p:nvSpPr>
          <p:cNvPr id="6" name="TextBox 5">
            <a:extLst>
              <a:ext uri="{FF2B5EF4-FFF2-40B4-BE49-F238E27FC236}">
                <a16:creationId xmlns:a16="http://schemas.microsoft.com/office/drawing/2014/main" id="{E5355FBC-DC2F-48B1-8B07-AB450070ED55}"/>
              </a:ext>
            </a:extLst>
          </p:cNvPr>
          <p:cNvSpPr txBox="1"/>
          <p:nvPr/>
        </p:nvSpPr>
        <p:spPr>
          <a:xfrm>
            <a:off x="827584" y="771550"/>
            <a:ext cx="8136904" cy="2062103"/>
          </a:xfrm>
          <a:prstGeom prst="rect">
            <a:avLst/>
          </a:prstGeom>
          <a:noFill/>
        </p:spPr>
        <p:txBody>
          <a:bodyPr wrap="square">
            <a:spAutoFit/>
          </a:bodyPr>
          <a:lstStyle/>
          <a:p>
            <a:pPr algn="l"/>
            <a:r>
              <a:rPr lang="en-US" sz="1600" i="0" dirty="0">
                <a:solidFill>
                  <a:srgbClr val="333333"/>
                </a:solidFill>
                <a:effectLst/>
                <a:latin typeface="Arial" panose="020B0604020202020204" pitchFamily="34" charset="0"/>
                <a:cs typeface="Arial" panose="020B0604020202020204" pitchFamily="34" charset="0"/>
              </a:rPr>
              <a:t>A merchant buys 80 articles, each at Rs. 40. He sells n of them at a profit of n% and the remaining at a profit of (100 – n)%. What is the minimum profit the merchant could have made on this trade?</a:t>
            </a:r>
          </a:p>
          <a:p>
            <a:pPr algn="l"/>
            <a:endParaRPr lang="en-US" sz="1600" i="0" dirty="0">
              <a:solidFill>
                <a:srgbClr val="333333"/>
              </a:solidFill>
              <a:effectLst/>
              <a:latin typeface="Arial" panose="020B0604020202020204" pitchFamily="34" charset="0"/>
              <a:cs typeface="Arial" panose="020B0604020202020204" pitchFamily="34" charset="0"/>
            </a:endParaRP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2160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1420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1580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2210</a:t>
            </a:r>
          </a:p>
        </p:txBody>
      </p:sp>
    </p:spTree>
    <p:extLst>
      <p:ext uri="{BB962C8B-B14F-4D97-AF65-F5344CB8AC3E}">
        <p14:creationId xmlns:p14="http://schemas.microsoft.com/office/powerpoint/2010/main" val="1615848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467544" y="3939902"/>
            <a:ext cx="576064" cy="369332"/>
          </a:xfrm>
          <a:prstGeom prst="rect">
            <a:avLst/>
          </a:prstGeom>
          <a:noFill/>
        </p:spPr>
        <p:txBody>
          <a:bodyPr wrap="square" rtlCol="0">
            <a:spAutoFit/>
          </a:bodyPr>
          <a:lstStyle/>
          <a:p>
            <a:r>
              <a:rPr lang="en-US" dirty="0"/>
              <a:t>11</a:t>
            </a:r>
            <a:endParaRPr lang="en-IN" dirty="0"/>
          </a:p>
        </p:txBody>
      </p:sp>
      <p:sp>
        <p:nvSpPr>
          <p:cNvPr id="6" name="TextBox 5">
            <a:extLst>
              <a:ext uri="{FF2B5EF4-FFF2-40B4-BE49-F238E27FC236}">
                <a16:creationId xmlns:a16="http://schemas.microsoft.com/office/drawing/2014/main" id="{E5355FBC-DC2F-48B1-8B07-AB450070ED55}"/>
              </a:ext>
            </a:extLst>
          </p:cNvPr>
          <p:cNvSpPr txBox="1"/>
          <p:nvPr/>
        </p:nvSpPr>
        <p:spPr>
          <a:xfrm>
            <a:off x="827584" y="771550"/>
            <a:ext cx="8316416" cy="2308324"/>
          </a:xfrm>
          <a:prstGeom prst="rect">
            <a:avLst/>
          </a:prstGeom>
          <a:noFill/>
        </p:spPr>
        <p:txBody>
          <a:bodyPr wrap="square">
            <a:spAutoFit/>
          </a:bodyPr>
          <a:lstStyle/>
          <a:p>
            <a:pPr algn="l"/>
            <a:r>
              <a:rPr lang="en-US" sz="1600" i="0" dirty="0">
                <a:solidFill>
                  <a:srgbClr val="333333"/>
                </a:solidFill>
                <a:effectLst/>
                <a:latin typeface="Arial" panose="020B0604020202020204" pitchFamily="34" charset="0"/>
                <a:cs typeface="Arial" panose="020B0604020202020204" pitchFamily="34" charset="0"/>
              </a:rPr>
              <a:t>On a certain sum of money, compound interest earned at the end of three years =            Rs. 1456.    Compound interest at the end of two years is Rs. 880. Compute the principal   invested.</a:t>
            </a:r>
          </a:p>
          <a:p>
            <a:pPr algn="l"/>
            <a:endParaRPr lang="en-US" sz="1600" i="0" dirty="0">
              <a:solidFill>
                <a:srgbClr val="333333"/>
              </a:solidFill>
              <a:effectLst/>
              <a:latin typeface="Arial" panose="020B0604020202020204" pitchFamily="34" charset="0"/>
              <a:cs typeface="Arial" panose="020B0604020202020204" pitchFamily="34" charset="0"/>
            </a:endParaRP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2,400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2,800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2,000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Rs. 1,600</a:t>
            </a:r>
          </a:p>
          <a:p>
            <a:pPr algn="l"/>
            <a:endParaRPr lang="en-US" sz="1600" i="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70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467544" y="3939902"/>
            <a:ext cx="576064" cy="369332"/>
          </a:xfrm>
          <a:prstGeom prst="rect">
            <a:avLst/>
          </a:prstGeom>
          <a:noFill/>
        </p:spPr>
        <p:txBody>
          <a:bodyPr wrap="square" rtlCol="0">
            <a:spAutoFit/>
          </a:bodyPr>
          <a:lstStyle/>
          <a:p>
            <a:r>
              <a:rPr lang="en-US" dirty="0"/>
              <a:t>12</a:t>
            </a:r>
            <a:endParaRPr lang="en-IN" dirty="0"/>
          </a:p>
        </p:txBody>
      </p:sp>
      <p:sp>
        <p:nvSpPr>
          <p:cNvPr id="6" name="TextBox 5">
            <a:extLst>
              <a:ext uri="{FF2B5EF4-FFF2-40B4-BE49-F238E27FC236}">
                <a16:creationId xmlns:a16="http://schemas.microsoft.com/office/drawing/2014/main" id="{E5355FBC-DC2F-48B1-8B07-AB450070ED55}"/>
              </a:ext>
            </a:extLst>
          </p:cNvPr>
          <p:cNvSpPr txBox="1"/>
          <p:nvPr/>
        </p:nvSpPr>
        <p:spPr>
          <a:xfrm>
            <a:off x="827584" y="771550"/>
            <a:ext cx="8316416" cy="2308324"/>
          </a:xfrm>
          <a:prstGeom prst="rect">
            <a:avLst/>
          </a:prstGeom>
          <a:noFill/>
        </p:spPr>
        <p:txBody>
          <a:bodyPr wrap="square">
            <a:spAutoFit/>
          </a:bodyPr>
          <a:lstStyle/>
          <a:p>
            <a:pPr algn="l"/>
            <a:r>
              <a:rPr lang="en-US" sz="1600" i="0" dirty="0">
                <a:solidFill>
                  <a:srgbClr val="333333"/>
                </a:solidFill>
                <a:effectLst/>
                <a:latin typeface="Arial" panose="020B0604020202020204" pitchFamily="34" charset="0"/>
                <a:cs typeface="Arial" panose="020B0604020202020204" pitchFamily="34" charset="0"/>
              </a:rPr>
              <a:t>Ram earns an interest of 600 over two years on a simple interest basis. On a compound     interest basis, at the same interest rate, he would earn Rs. 630. What is the rate of            interest?</a:t>
            </a:r>
          </a:p>
          <a:p>
            <a:pPr algn="l"/>
            <a:endParaRPr lang="en-US" sz="1600" i="0" dirty="0">
              <a:solidFill>
                <a:srgbClr val="333333"/>
              </a:solidFill>
              <a:effectLst/>
              <a:latin typeface="Arial" panose="020B0604020202020204" pitchFamily="34" charset="0"/>
              <a:cs typeface="Arial" panose="020B0604020202020204" pitchFamily="34" charset="0"/>
            </a:endParaRP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 5%</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 20%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 30%</a:t>
            </a:r>
          </a:p>
          <a:p>
            <a:pPr algn="l">
              <a:buFont typeface="+mj-lt"/>
              <a:buAutoNum type="arabicPeriod"/>
            </a:pPr>
            <a:r>
              <a:rPr lang="en-US" sz="1600" i="0" dirty="0">
                <a:solidFill>
                  <a:srgbClr val="333333"/>
                </a:solidFill>
                <a:effectLst/>
                <a:latin typeface="Arial" panose="020B0604020202020204" pitchFamily="34" charset="0"/>
                <a:cs typeface="Arial" panose="020B0604020202020204" pitchFamily="34" charset="0"/>
              </a:rPr>
              <a:t> 10%</a:t>
            </a:r>
          </a:p>
          <a:p>
            <a:pPr algn="l"/>
            <a:endParaRPr lang="en-US" sz="1600" i="0" dirty="0">
              <a:solidFill>
                <a:srgbClr val="333333"/>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168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467544" y="3939902"/>
            <a:ext cx="576064" cy="369332"/>
          </a:xfrm>
          <a:prstGeom prst="rect">
            <a:avLst/>
          </a:prstGeom>
          <a:noFill/>
        </p:spPr>
        <p:txBody>
          <a:bodyPr wrap="square" rtlCol="0">
            <a:spAutoFit/>
          </a:bodyPr>
          <a:lstStyle/>
          <a:p>
            <a:r>
              <a:rPr lang="en-US" dirty="0"/>
              <a:t>13</a:t>
            </a:r>
            <a:endParaRPr lang="en-IN" dirty="0"/>
          </a:p>
        </p:txBody>
      </p:sp>
      <p:sp>
        <p:nvSpPr>
          <p:cNvPr id="7" name="TextBox 6">
            <a:extLst>
              <a:ext uri="{FF2B5EF4-FFF2-40B4-BE49-F238E27FC236}">
                <a16:creationId xmlns:a16="http://schemas.microsoft.com/office/drawing/2014/main" id="{15816ABD-C1A3-466D-B8F0-EAA47CD4097E}"/>
              </a:ext>
            </a:extLst>
          </p:cNvPr>
          <p:cNvSpPr txBox="1"/>
          <p:nvPr/>
        </p:nvSpPr>
        <p:spPr>
          <a:xfrm>
            <a:off x="827584" y="603309"/>
            <a:ext cx="828092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222222"/>
                </a:solidFill>
                <a:effectLst/>
                <a:latin typeface="Arial" panose="020B0604020202020204" pitchFamily="34" charset="0"/>
                <a:cs typeface="Arial" panose="020B0604020202020204" pitchFamily="34" charset="0"/>
              </a:rPr>
              <a:t>The average salary of each trainee in a startup is Rs. 90. The average salary of 16 trainees is Rs.708.75 and the average salary of the rest is Rs. 75. How many trainees does the startup have?</a:t>
            </a:r>
            <a:endPar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670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676</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682</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840</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33333"/>
                </a:solidFill>
                <a:effectLst/>
                <a:latin typeface="Arial" panose="020B0604020202020204" pitchFamily="34" charset="0"/>
                <a:cs typeface="Arial" panose="020B0604020202020204" pitchFamily="34" charset="0"/>
              </a:rPr>
              <a:t>E. None of these</a:t>
            </a:r>
            <a:endPar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16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467544" y="3939902"/>
            <a:ext cx="576064" cy="369332"/>
          </a:xfrm>
          <a:prstGeom prst="rect">
            <a:avLst/>
          </a:prstGeom>
          <a:noFill/>
        </p:spPr>
        <p:txBody>
          <a:bodyPr wrap="square" rtlCol="0">
            <a:spAutoFit/>
          </a:bodyPr>
          <a:lstStyle/>
          <a:p>
            <a:r>
              <a:rPr lang="en-US" dirty="0"/>
              <a:t>14</a:t>
            </a:r>
            <a:endParaRPr lang="en-IN" dirty="0"/>
          </a:p>
        </p:txBody>
      </p:sp>
      <p:sp>
        <p:nvSpPr>
          <p:cNvPr id="9" name="TextBox 8">
            <a:extLst>
              <a:ext uri="{FF2B5EF4-FFF2-40B4-BE49-F238E27FC236}">
                <a16:creationId xmlns:a16="http://schemas.microsoft.com/office/drawing/2014/main" id="{60694C47-531F-44D2-8273-6AD87C16EC67}"/>
              </a:ext>
            </a:extLst>
          </p:cNvPr>
          <p:cNvSpPr txBox="1"/>
          <p:nvPr/>
        </p:nvSpPr>
        <p:spPr>
          <a:xfrm>
            <a:off x="827584" y="741809"/>
            <a:ext cx="8208912" cy="181588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In a hostel, food is available for 200 students for 50 days. After 10 days, 50 more students join the hostel. For how many more days will the food last?</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42 days</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32 days</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30 days</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40 days</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E. None of these</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243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92818F-03AF-451C-86F8-88255CF00EB1}"/>
              </a:ext>
            </a:extLst>
          </p:cNvPr>
          <p:cNvSpPr txBox="1"/>
          <p:nvPr/>
        </p:nvSpPr>
        <p:spPr>
          <a:xfrm>
            <a:off x="755576" y="267494"/>
            <a:ext cx="5256584" cy="1631216"/>
          </a:xfrm>
          <a:prstGeom prst="rect">
            <a:avLst/>
          </a:prstGeom>
          <a:noFill/>
        </p:spPr>
        <p:txBody>
          <a:bodyPr wrap="square" rtlCol="0">
            <a:spAutoFit/>
          </a:bodyPr>
          <a:lstStyle/>
          <a:p>
            <a:r>
              <a:rPr lang="en-US" sz="2000" b="1" dirty="0">
                <a:solidFill>
                  <a:srgbClr val="75C24A"/>
                </a:solidFill>
              </a:rPr>
              <a:t>NET PERCENTAGE CHANGE</a:t>
            </a:r>
          </a:p>
          <a:p>
            <a:endParaRPr lang="en-US" sz="2000" b="1" dirty="0">
              <a:solidFill>
                <a:srgbClr val="75C24A"/>
              </a:solidFill>
            </a:endParaRPr>
          </a:p>
          <a:p>
            <a:r>
              <a:rPr lang="en-US" sz="2000" b="1" dirty="0">
                <a:solidFill>
                  <a:srgbClr val="75C24A"/>
                </a:solidFill>
              </a:rPr>
              <a:t>PERCENTAGE EXCESS</a:t>
            </a:r>
          </a:p>
          <a:p>
            <a:endParaRPr lang="en-US" sz="2000" b="1" dirty="0">
              <a:solidFill>
                <a:srgbClr val="75C24A"/>
              </a:solidFill>
            </a:endParaRPr>
          </a:p>
          <a:p>
            <a:r>
              <a:rPr lang="en-US" sz="2000" b="1" dirty="0">
                <a:solidFill>
                  <a:srgbClr val="75C24A"/>
                </a:solidFill>
              </a:rPr>
              <a:t>PERCENTAGE REDUCTION</a:t>
            </a:r>
            <a:endParaRPr lang="en-IN" sz="2000" b="1" dirty="0">
              <a:solidFill>
                <a:srgbClr val="75C24A"/>
              </a:solidFill>
            </a:endParaRPr>
          </a:p>
        </p:txBody>
      </p:sp>
    </p:spTree>
    <p:extLst>
      <p:ext uri="{BB962C8B-B14F-4D97-AF65-F5344CB8AC3E}">
        <p14:creationId xmlns:p14="http://schemas.microsoft.com/office/powerpoint/2010/main" val="2558495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9A9-8779-4AC3-8FED-74F10E13A856}"/>
              </a:ext>
            </a:extLst>
          </p:cNvPr>
          <p:cNvSpPr>
            <a:spLocks noGrp="1"/>
          </p:cNvSpPr>
          <p:nvPr>
            <p:ph type="title"/>
          </p:nvPr>
        </p:nvSpPr>
        <p:spPr>
          <a:xfrm>
            <a:off x="755576" y="74796"/>
            <a:ext cx="7524328" cy="552738"/>
          </a:xfrm>
        </p:spPr>
        <p:txBody>
          <a:bodyPr/>
          <a:lstStyle/>
          <a:p>
            <a:r>
              <a:rPr lang="en-US" sz="2800" dirty="0">
                <a:solidFill>
                  <a:srgbClr val="75C24A"/>
                </a:solidFill>
                <a:latin typeface="+mn-lt"/>
              </a:rPr>
              <a:t>PRACTICE PROBLEMS</a:t>
            </a:r>
            <a:endParaRPr lang="en-IN" sz="2800" dirty="0">
              <a:solidFill>
                <a:srgbClr val="75C24A"/>
              </a:solidFill>
              <a:latin typeface="+mn-lt"/>
            </a:endParaRPr>
          </a:p>
        </p:txBody>
      </p:sp>
      <p:sp>
        <p:nvSpPr>
          <p:cNvPr id="8" name="TextBox 7">
            <a:extLst>
              <a:ext uri="{FF2B5EF4-FFF2-40B4-BE49-F238E27FC236}">
                <a16:creationId xmlns:a16="http://schemas.microsoft.com/office/drawing/2014/main" id="{ECCF40A9-1F0C-434D-8491-E02A3CAC8C2F}"/>
              </a:ext>
            </a:extLst>
          </p:cNvPr>
          <p:cNvSpPr txBox="1"/>
          <p:nvPr/>
        </p:nvSpPr>
        <p:spPr>
          <a:xfrm>
            <a:off x="467544" y="3939902"/>
            <a:ext cx="576064" cy="369332"/>
          </a:xfrm>
          <a:prstGeom prst="rect">
            <a:avLst/>
          </a:prstGeom>
          <a:noFill/>
        </p:spPr>
        <p:txBody>
          <a:bodyPr wrap="square" rtlCol="0">
            <a:spAutoFit/>
          </a:bodyPr>
          <a:lstStyle/>
          <a:p>
            <a:r>
              <a:rPr lang="en-US" dirty="0"/>
              <a:t>15</a:t>
            </a:r>
            <a:endParaRPr lang="en-IN" dirty="0"/>
          </a:p>
        </p:txBody>
      </p:sp>
      <p:sp>
        <p:nvSpPr>
          <p:cNvPr id="11" name="TextBox 10">
            <a:extLst>
              <a:ext uri="{FF2B5EF4-FFF2-40B4-BE49-F238E27FC236}">
                <a16:creationId xmlns:a16="http://schemas.microsoft.com/office/drawing/2014/main" id="{A7BE0F3C-3E15-418F-9157-06641E961C40}"/>
              </a:ext>
            </a:extLst>
          </p:cNvPr>
          <p:cNvSpPr txBox="1"/>
          <p:nvPr/>
        </p:nvSpPr>
        <p:spPr>
          <a:xfrm>
            <a:off x="755576" y="680253"/>
            <a:ext cx="828092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222222"/>
                </a:solidFill>
                <a:effectLst/>
                <a:latin typeface="Arial" panose="020B0604020202020204" pitchFamily="34" charset="0"/>
                <a:cs typeface="Arial" panose="020B0604020202020204" pitchFamily="34" charset="0"/>
              </a:rPr>
              <a:t>N’ is the number employees in a Bengaluru based IT company. The average age of employees working in the company is 35 years. What will be the average age of these employees in next two years when 10 employees will retire. Given that, retirement age is 60 years and N = 40.</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A. 87/13</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B. 83/7</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C. 86/13</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D. 86/3</a:t>
            </a:r>
          </a:p>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333333"/>
                </a:solidFill>
                <a:effectLst/>
                <a:latin typeface="Arial" panose="020B0604020202020204" pitchFamily="34" charset="0"/>
                <a:cs typeface="Arial" panose="020B0604020202020204" pitchFamily="34" charset="0"/>
              </a:rPr>
              <a:t>E. None of these</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1683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F7B6FE-A127-4A89-8135-7F3A2BDDDAD0}"/>
              </a:ext>
            </a:extLst>
          </p:cNvPr>
          <p:cNvSpPr txBox="1"/>
          <p:nvPr/>
        </p:nvSpPr>
        <p:spPr>
          <a:xfrm>
            <a:off x="2771800" y="1890386"/>
            <a:ext cx="4680520" cy="1107996"/>
          </a:xfrm>
          <a:prstGeom prst="rect">
            <a:avLst/>
          </a:prstGeom>
          <a:noFill/>
        </p:spPr>
        <p:txBody>
          <a:bodyPr wrap="square" rtlCol="0">
            <a:spAutoFit/>
          </a:bodyPr>
          <a:lstStyle/>
          <a:p>
            <a:r>
              <a:rPr lang="en-IN" sz="6600" b="1" dirty="0">
                <a:solidFill>
                  <a:schemeClr val="tx2">
                    <a:lumMod val="50000"/>
                  </a:schemeClr>
                </a:solidFill>
                <a:latin typeface="Algerian" pitchFamily="82" charset="0"/>
              </a:rPr>
              <a:t>DOUBTS</a:t>
            </a:r>
          </a:p>
        </p:txBody>
      </p:sp>
    </p:spTree>
    <p:extLst>
      <p:ext uri="{BB962C8B-B14F-4D97-AF65-F5344CB8AC3E}">
        <p14:creationId xmlns:p14="http://schemas.microsoft.com/office/powerpoint/2010/main" val="3828223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3F1B7A-AFEC-47A8-A130-1FEBDCDB709C}"/>
              </a:ext>
            </a:extLst>
          </p:cNvPr>
          <p:cNvSpPr txBox="1"/>
          <p:nvPr/>
        </p:nvSpPr>
        <p:spPr>
          <a:xfrm>
            <a:off x="2555776" y="1347614"/>
            <a:ext cx="5400600" cy="2585323"/>
          </a:xfrm>
          <a:prstGeom prst="rect">
            <a:avLst/>
          </a:prstGeom>
          <a:noFill/>
        </p:spPr>
        <p:txBody>
          <a:bodyPr wrap="square" rtlCol="0">
            <a:spAutoFit/>
          </a:bodyPr>
          <a:lstStyle/>
          <a:p>
            <a:r>
              <a:rPr lang="en-IN" sz="5400" b="1" dirty="0">
                <a:solidFill>
                  <a:schemeClr val="tx2">
                    <a:lumMod val="50000"/>
                  </a:schemeClr>
                </a:solidFill>
                <a:latin typeface="Algerian" pitchFamily="82" charset="0"/>
              </a:rPr>
              <a:t>THANK YOU </a:t>
            </a:r>
          </a:p>
          <a:p>
            <a:r>
              <a:rPr lang="en-IN" sz="5400" b="1" dirty="0">
                <a:solidFill>
                  <a:schemeClr val="tx2">
                    <a:lumMod val="50000"/>
                  </a:schemeClr>
                </a:solidFill>
                <a:latin typeface="Algerian" pitchFamily="82" charset="0"/>
              </a:rPr>
              <a:t>AND </a:t>
            </a:r>
          </a:p>
          <a:p>
            <a:r>
              <a:rPr lang="en-IN" sz="5400" b="1" dirty="0">
                <a:solidFill>
                  <a:schemeClr val="tx2">
                    <a:lumMod val="50000"/>
                  </a:schemeClr>
                </a:solidFill>
                <a:latin typeface="Algerian" pitchFamily="82" charset="0"/>
              </a:rPr>
              <a:t>BEST WISHES</a:t>
            </a:r>
          </a:p>
        </p:txBody>
      </p:sp>
    </p:spTree>
    <p:extLst>
      <p:ext uri="{BB962C8B-B14F-4D97-AF65-F5344CB8AC3E}">
        <p14:creationId xmlns:p14="http://schemas.microsoft.com/office/powerpoint/2010/main" val="158169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47AB32-D26B-41E0-BCBE-D68EC16C4D04}"/>
              </a:ext>
            </a:extLst>
          </p:cNvPr>
          <p:cNvSpPr txBox="1"/>
          <p:nvPr/>
        </p:nvSpPr>
        <p:spPr>
          <a:xfrm>
            <a:off x="827584" y="326444"/>
            <a:ext cx="5256584" cy="461665"/>
          </a:xfrm>
          <a:prstGeom prst="rect">
            <a:avLst/>
          </a:prstGeom>
          <a:noFill/>
        </p:spPr>
        <p:txBody>
          <a:bodyPr wrap="square" rtlCol="0">
            <a:spAutoFit/>
          </a:bodyPr>
          <a:lstStyle/>
          <a:p>
            <a:r>
              <a:rPr lang="en-US" sz="2400" b="1" dirty="0">
                <a:solidFill>
                  <a:srgbClr val="75C24A"/>
                </a:solidFill>
              </a:rPr>
              <a:t>APPLICATIONS</a:t>
            </a:r>
            <a:endParaRPr lang="en-IN" sz="2400" b="1" dirty="0">
              <a:solidFill>
                <a:srgbClr val="75C24A"/>
              </a:solidFill>
            </a:endParaRPr>
          </a:p>
        </p:txBody>
      </p:sp>
      <p:sp>
        <p:nvSpPr>
          <p:cNvPr id="5" name="TextBox 4">
            <a:extLst>
              <a:ext uri="{FF2B5EF4-FFF2-40B4-BE49-F238E27FC236}">
                <a16:creationId xmlns:a16="http://schemas.microsoft.com/office/drawing/2014/main" id="{9E15D690-9076-452D-AAD0-9B95D1029C36}"/>
              </a:ext>
            </a:extLst>
          </p:cNvPr>
          <p:cNvSpPr txBox="1"/>
          <p:nvPr/>
        </p:nvSpPr>
        <p:spPr>
          <a:xfrm>
            <a:off x="1043608" y="1262548"/>
            <a:ext cx="7488832" cy="3302443"/>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If a number is increased by 20% and then it decreases by 15%, then find the percentage change in the number.</a:t>
            </a:r>
          </a:p>
          <a:p>
            <a:pPr marL="800100" indent="-342900">
              <a:lnSpc>
                <a:spcPct val="115000"/>
              </a:lnSpc>
              <a:spcAft>
                <a:spcPts val="1000"/>
              </a:spcAft>
              <a:buAutoNum type="alpha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5%	b. 3%		c. 2%		d. NOTA</a:t>
            </a:r>
          </a:p>
          <a:p>
            <a:pPr marL="800100" indent="-342900">
              <a:lnSpc>
                <a:spcPct val="115000"/>
              </a:lnSpc>
              <a:spcAft>
                <a:spcPts val="1000"/>
              </a:spcAft>
              <a:buAutoNum type="alphaL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price of petrol has increased by 40%. By what % should he reduce the consumption of petrol so that he is able to balance his budget? </a:t>
            </a:r>
            <a:endParaRPr lang="en-IN" sz="1800" dirty="0">
              <a:solidFill>
                <a:srgbClr val="000000"/>
              </a:solidFill>
              <a:effectLst/>
              <a:latin typeface="Times New Roman" panose="02020603050405020304" pitchFamily="18" charset="0"/>
              <a:ea typeface="Calibri" panose="020F0502020204030204" pitchFamily="34" charset="0"/>
            </a:endParaRPr>
          </a:p>
          <a:p>
            <a:pPr indent="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33.3 	b. 28.57 		c. 25 		d. 14.28</a:t>
            </a:r>
            <a:endParaRPr lang="en-IN" sz="1800" dirty="0">
              <a:solidFill>
                <a:srgbClr val="000000"/>
              </a:solidFill>
              <a:effectLst/>
              <a:latin typeface="Times New Roman" panose="02020603050405020304" pitchFamily="18" charset="0"/>
              <a:ea typeface="Calibri" panose="020F0502020204030204" pitchFamily="34" charset="0"/>
            </a:endParaRPr>
          </a:p>
          <a:p>
            <a:pPr marL="800100" indent="-342900">
              <a:lnSpc>
                <a:spcPct val="115000"/>
              </a:lnSpc>
              <a:spcAft>
                <a:spcPts val="1000"/>
              </a:spcAft>
              <a:buAutoNum type="alphaL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505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1</a:t>
            </a:r>
            <a:endParaRPr lang="en-IN" sz="2800" b="1" dirty="0">
              <a:solidFill>
                <a:schemeClr val="bg1"/>
              </a:solidFill>
            </a:endParaRPr>
          </a:p>
        </p:txBody>
      </p:sp>
      <p:sp>
        <p:nvSpPr>
          <p:cNvPr id="6" name="TextBox 5">
            <a:extLst>
              <a:ext uri="{FF2B5EF4-FFF2-40B4-BE49-F238E27FC236}">
                <a16:creationId xmlns:a16="http://schemas.microsoft.com/office/drawing/2014/main" id="{A10F14DB-B5A1-48DD-A249-1C0037CE86DB}"/>
              </a:ext>
            </a:extLst>
          </p:cNvPr>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2" name="TextBox 1">
            <a:extLst>
              <a:ext uri="{FF2B5EF4-FFF2-40B4-BE49-F238E27FC236}">
                <a16:creationId xmlns:a16="http://schemas.microsoft.com/office/drawing/2014/main" id="{BCB9C3B2-81B2-458B-AD9C-06B35CC74C43}"/>
              </a:ext>
            </a:extLst>
          </p:cNvPr>
          <p:cNvSpPr txBox="1"/>
          <p:nvPr/>
        </p:nvSpPr>
        <p:spPr>
          <a:xfrm>
            <a:off x="755576" y="915566"/>
            <a:ext cx="8208912" cy="1262910"/>
          </a:xfrm>
          <a:prstGeom prst="rect">
            <a:avLst/>
          </a:prstGeom>
          <a:noFill/>
        </p:spPr>
        <p:txBody>
          <a:bodyPr wrap="square" rtlCol="0">
            <a:spAutoFit/>
          </a:bodyPr>
          <a:lstStyle/>
          <a:p>
            <a:pPr marL="342900" lvl="0" indent="-342900">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period of 4hrs 30min is what percent of a day?</a:t>
            </a:r>
          </a:p>
          <a:p>
            <a:pPr indent="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18(3/4)%		b. 20%		    c. 16(2/3)%	                  d. 19%</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IN" sz="2800" b="1" dirty="0">
                <a:solidFill>
                  <a:schemeClr val="bg1"/>
                </a:solidFill>
              </a:rPr>
              <a:t>2</a:t>
            </a:r>
          </a:p>
        </p:txBody>
      </p:sp>
      <p:sp>
        <p:nvSpPr>
          <p:cNvPr id="6" name="TextBox 5">
            <a:extLst>
              <a:ext uri="{FF2B5EF4-FFF2-40B4-BE49-F238E27FC236}">
                <a16:creationId xmlns:a16="http://schemas.microsoft.com/office/drawing/2014/main" id="{88B8494E-D099-4ABB-933A-A6F9923EE6BB}"/>
              </a:ext>
            </a:extLst>
          </p:cNvPr>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3" name="TextBox 2">
            <a:extLst>
              <a:ext uri="{FF2B5EF4-FFF2-40B4-BE49-F238E27FC236}">
                <a16:creationId xmlns:a16="http://schemas.microsoft.com/office/drawing/2014/main" id="{51C229B9-66B6-4CBF-B4F9-AB573BA1656A}"/>
              </a:ext>
            </a:extLst>
          </p:cNvPr>
          <p:cNvSpPr txBox="1"/>
          <p:nvPr/>
        </p:nvSpPr>
        <p:spPr>
          <a:xfrm>
            <a:off x="772932" y="968599"/>
            <a:ext cx="7975531" cy="1157496"/>
          </a:xfrm>
          <a:prstGeom prst="rect">
            <a:avLst/>
          </a:prstGeom>
          <a:noFill/>
        </p:spPr>
        <p:txBody>
          <a:bodyPr wrap="square" rtlCol="0">
            <a:spAutoFit/>
          </a:bodyPr>
          <a:lstStyle/>
          <a:p>
            <a:pPr marL="342900" lvl="0" indent="-342900">
              <a:lnSpc>
                <a:spcPct val="115000"/>
              </a:lnSpc>
              <a:spcAft>
                <a:spcPts val="10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Two numbers are respectively 30% and 40% of a third number. What percent is the first of the second?</a:t>
            </a:r>
          </a:p>
          <a:p>
            <a:pPr indent="457200">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 60		b. 65		c. 70		d. 75</a:t>
            </a:r>
          </a:p>
        </p:txBody>
      </p:sp>
    </p:spTree>
    <p:extLst>
      <p:ext uri="{BB962C8B-B14F-4D97-AF65-F5344CB8AC3E}">
        <p14:creationId xmlns:p14="http://schemas.microsoft.com/office/powerpoint/2010/main" val="207698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3867894"/>
            <a:ext cx="504056" cy="523220"/>
          </a:xfrm>
          <a:prstGeom prst="rect">
            <a:avLst/>
          </a:prstGeom>
          <a:noFill/>
        </p:spPr>
        <p:txBody>
          <a:bodyPr wrap="square" rtlCol="0">
            <a:spAutoFit/>
          </a:bodyPr>
          <a:lstStyle/>
          <a:p>
            <a:r>
              <a:rPr lang="en-US" sz="2800" b="1" dirty="0">
                <a:solidFill>
                  <a:schemeClr val="bg1"/>
                </a:solidFill>
              </a:rPr>
              <a:t>3</a:t>
            </a:r>
            <a:endParaRPr lang="en-IN" sz="2800" b="1" dirty="0">
              <a:solidFill>
                <a:schemeClr val="bg1"/>
              </a:solidFill>
            </a:endParaRPr>
          </a:p>
        </p:txBody>
      </p:sp>
      <p:sp>
        <p:nvSpPr>
          <p:cNvPr id="8" name="TextBox 7"/>
          <p:cNvSpPr txBox="1"/>
          <p:nvPr/>
        </p:nvSpPr>
        <p:spPr>
          <a:xfrm>
            <a:off x="755576" y="267494"/>
            <a:ext cx="5256584" cy="461665"/>
          </a:xfrm>
          <a:prstGeom prst="rect">
            <a:avLst/>
          </a:prstGeom>
          <a:noFill/>
        </p:spPr>
        <p:txBody>
          <a:bodyPr wrap="square" rtlCol="0">
            <a:spAutoFit/>
          </a:bodyPr>
          <a:lstStyle/>
          <a:p>
            <a:r>
              <a:rPr lang="en-US" sz="2400" b="1" dirty="0">
                <a:solidFill>
                  <a:srgbClr val="75C24A"/>
                </a:solidFill>
              </a:rPr>
              <a:t>P</a:t>
            </a:r>
            <a:r>
              <a:rPr lang="en-IN" sz="2400" b="1" dirty="0">
                <a:solidFill>
                  <a:srgbClr val="75C24A"/>
                </a:solidFill>
              </a:rPr>
              <a:t>RACTICE PROBLEMS</a:t>
            </a:r>
          </a:p>
        </p:txBody>
      </p:sp>
      <p:sp>
        <p:nvSpPr>
          <p:cNvPr id="2" name="TextBox 1">
            <a:extLst>
              <a:ext uri="{FF2B5EF4-FFF2-40B4-BE49-F238E27FC236}">
                <a16:creationId xmlns:a16="http://schemas.microsoft.com/office/drawing/2014/main" id="{6FEC87CF-E388-4DD1-946D-88C2EE567FBC}"/>
              </a:ext>
            </a:extLst>
          </p:cNvPr>
          <p:cNvSpPr txBox="1"/>
          <p:nvPr/>
        </p:nvSpPr>
        <p:spPr>
          <a:xfrm>
            <a:off x="971600" y="987574"/>
            <a:ext cx="7920880" cy="1324978"/>
          </a:xfrm>
          <a:prstGeom prst="rect">
            <a:avLst/>
          </a:prstGeom>
          <a:noFill/>
        </p:spPr>
        <p:txBody>
          <a:bodyPr wrap="square" rtlCol="0">
            <a:spAutoFit/>
          </a:bodyPr>
          <a:lstStyle/>
          <a:p>
            <a:pPr marL="342900" lvl="0" indent="-342900">
              <a:lnSpc>
                <a:spcPct val="115000"/>
              </a:lnSpc>
              <a:buFont typeface="Wingdings" panose="05000000000000000000" pitchFamily="2" charset="2"/>
              <a:buChar char=""/>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price of petrol has increased by 40%. By what % should he reduce the          consumption of petrol so that he is able to balance his budget? </a:t>
            </a:r>
            <a:endParaRPr lang="en-IN" sz="1800" dirty="0">
              <a:solidFill>
                <a:srgbClr val="000000"/>
              </a:solidFill>
              <a:effectLst/>
              <a:latin typeface="Times New Roman" panose="02020603050405020304" pitchFamily="18" charset="0"/>
              <a:ea typeface="Calibri" panose="020F0502020204030204" pitchFamily="34" charset="0"/>
            </a:endParaRPr>
          </a:p>
          <a:p>
            <a:pPr indent="457200">
              <a:lnSpc>
                <a:spcPct val="115000"/>
              </a:lnSpc>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 33.3 	b. 28.57 		c. 25 		d. 14.28</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453975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3931</TotalTime>
  <Words>3000</Words>
  <Application>Microsoft Office PowerPoint</Application>
  <PresentationFormat>On-screen Show (16:9)</PresentationFormat>
  <Paragraphs>383</Paragraphs>
  <Slides>52</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52</vt:i4>
      </vt:variant>
    </vt:vector>
  </HeadingPairs>
  <TitlesOfParts>
    <vt:vector size="64" baseType="lpstr">
      <vt:lpstr>맑은 고딕</vt:lpstr>
      <vt:lpstr>Algerian</vt:lpstr>
      <vt:lpstr>Arial</vt:lpstr>
      <vt:lpstr>Bahnschrift Light</vt:lpstr>
      <vt:lpstr>Bodoni MT</vt:lpstr>
      <vt:lpstr>Calibri</vt:lpstr>
      <vt:lpstr>Perpetua</vt:lpstr>
      <vt:lpstr>Tahoma</vt:lpstr>
      <vt:lpstr>Times New Roman</vt:lpstr>
      <vt:lpstr>Wingdings</vt:lpstr>
      <vt:lpstr>Office Theme</vt:lpstr>
      <vt:lpstr>Custom Design</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PROFIT, LOSS DISCOUNTS &amp; MARK UPS</vt:lpstr>
      <vt:lpstr>PowerPoint Presentation</vt:lpstr>
      <vt:lpstr>PowerPoint Presentation</vt:lpstr>
      <vt:lpstr>PowerPoint Presentation</vt:lpstr>
      <vt:lpstr>PowerPoint Presentation</vt:lpstr>
      <vt:lpstr>PowerPoint Presentation</vt:lpstr>
      <vt:lpstr>PowerPoint Presentation</vt:lpstr>
      <vt:lpstr>SIMPLE INTEREST &amp; COMPOUND INTEREST</vt:lpstr>
      <vt:lpstr>Example - 1</vt:lpstr>
      <vt:lpstr>PowerPoint Presentation</vt:lpstr>
      <vt:lpstr>Example - 3</vt:lpstr>
      <vt:lpstr>Example - 4</vt:lpstr>
      <vt:lpstr>COMPOUND INTEREST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vt:lpstr>
      <vt:lpstr>PRACTICE PROBLEMS</vt:lpstr>
      <vt:lpstr>PRACTICE PROBLEMS</vt:lpstr>
      <vt:lpstr>PRACTICE PROBLEMS</vt:lpstr>
      <vt:lpstr>PRACTICE PROBLEMS</vt:lpstr>
      <vt:lpstr>PRACTICE PROBLEMS</vt:lpstr>
      <vt:lpstr>PRACTICE PROBLEMS</vt:lpstr>
      <vt:lpstr>PRACTICE PROBLEMS</vt:lpstr>
      <vt:lpstr>PRACTICE PROBLEMS</vt:lpstr>
      <vt:lpstr>PRACTICE PROBLEMS</vt:lpstr>
      <vt:lpstr>PRACTICE PROBLEMS</vt:lpstr>
      <vt:lpstr>PRACTICE PROBLEMS</vt:lpstr>
      <vt:lpstr>PRACTICE PROBLEMS</vt:lpstr>
      <vt:lpstr>PRACTICE PROBLEMS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I SHABANA</cp:lastModifiedBy>
  <cp:revision>215</cp:revision>
  <dcterms:created xsi:type="dcterms:W3CDTF">2014-04-01T16:27:38Z</dcterms:created>
  <dcterms:modified xsi:type="dcterms:W3CDTF">2022-03-24T11:35:43Z</dcterms:modified>
</cp:coreProperties>
</file>