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9"/>
  </p:notesMasterIdLst>
  <p:sldIdLst>
    <p:sldId id="256" r:id="rId3"/>
    <p:sldId id="257" r:id="rId4"/>
    <p:sldId id="259" r:id="rId5"/>
    <p:sldId id="261" r:id="rId6"/>
    <p:sldId id="260" r:id="rId7"/>
    <p:sldId id="262" r:id="rId8"/>
    <p:sldId id="264" r:id="rId9"/>
    <p:sldId id="263"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C24A"/>
    <a:srgbClr val="7CCE3E"/>
    <a:srgbClr val="1C64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57B27-7152-4BF8-A1BC-158B04F28FED}" type="datetimeFigureOut">
              <a:rPr lang="en-IN" smtClean="0"/>
              <a:pPr/>
              <a:t>23-03-2022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450E1D-E3FC-4757-AF60-B69F33233D9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3/23/2022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2614141"/>
            <a:ext cx="4860030" cy="1815882"/>
          </a:xfrm>
          <a:prstGeom prst="rect">
            <a:avLst/>
          </a:prstGeom>
          <a:noFill/>
        </p:spPr>
        <p:txBody>
          <a:bodyPr wrap="square">
            <a:spAutoFit/>
          </a:bodyPr>
          <a:lstStyle/>
          <a:p>
            <a:pPr algn="r" fontAlgn="auto">
              <a:spcBef>
                <a:spcPts val="0"/>
              </a:spcBef>
              <a:spcAft>
                <a:spcPts val="0"/>
              </a:spcAft>
              <a:defRPr/>
            </a:pPr>
            <a:r>
              <a:rPr kumimoji="0" lang="en-US" altLang="ko-KR" sz="3200" b="1" dirty="0">
                <a:solidFill>
                  <a:srgbClr val="0070C0"/>
                </a:solidFill>
                <a:latin typeface="+mj-lt"/>
                <a:cs typeface="Arial" pitchFamily="34" charset="0"/>
              </a:rPr>
              <a:t>WELCOME ALL</a:t>
            </a: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endParaRPr kumimoji="0" lang="en-US" altLang="ko-KR" sz="2000" b="1" dirty="0">
              <a:solidFill>
                <a:srgbClr val="C00000"/>
              </a:solidFill>
              <a:latin typeface="+mj-lt"/>
              <a:cs typeface="Arial" pitchFamily="34" charset="0"/>
            </a:endParaRP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r>
              <a:rPr kumimoji="0" lang="en-US" altLang="ko-KR" sz="2000" b="1" dirty="0">
                <a:solidFill>
                  <a:srgbClr val="92D050"/>
                </a:solidFill>
                <a:latin typeface="+mj-lt"/>
                <a:cs typeface="Arial" pitchFamily="34" charset="0"/>
              </a:rPr>
              <a:t>SHABANA</a:t>
            </a:r>
          </a:p>
        </p:txBody>
      </p:sp>
      <p:sp>
        <p:nvSpPr>
          <p:cNvPr id="5" name="TextBox 1"/>
          <p:cNvSpPr txBox="1">
            <a:spLocks noChangeArrowheads="1"/>
          </p:cNvSpPr>
          <p:nvPr/>
        </p:nvSpPr>
        <p:spPr bwMode="auto">
          <a:xfrm>
            <a:off x="3923928" y="915566"/>
            <a:ext cx="4860032" cy="769441"/>
          </a:xfrm>
          <a:prstGeom prst="rect">
            <a:avLst/>
          </a:prstGeom>
          <a:noFill/>
          <a:ln w="9525">
            <a:noFill/>
            <a:miter lim="800000"/>
            <a:headEnd/>
            <a:tailEnd/>
          </a:ln>
        </p:spPr>
        <p:txBody>
          <a:bodyPr wrap="square">
            <a:spAutoFit/>
          </a:bodyPr>
          <a:lstStyle/>
          <a:p>
            <a:pPr algn="r"/>
            <a:r>
              <a:rPr lang="en-US" altLang="ko-KR" sz="4400" b="1" dirty="0">
                <a:solidFill>
                  <a:schemeClr val="bg1"/>
                </a:solidFill>
                <a:latin typeface="Algerian" pitchFamily="82" charset="0"/>
                <a:ea typeface="맑은 고딕" pitchFamily="50" charset="-127"/>
                <a:cs typeface="Arial" pitchFamily="34" charset="0"/>
              </a:rPr>
              <a:t>PROBABILITY</a:t>
            </a:r>
          </a:p>
        </p:txBody>
      </p:sp>
      <p:sp>
        <p:nvSpPr>
          <p:cNvPr id="8" name="TextBox 7"/>
          <p:cNvSpPr txBox="1"/>
          <p:nvPr/>
        </p:nvSpPr>
        <p:spPr>
          <a:xfrm rot="20284292">
            <a:off x="980131" y="2248187"/>
            <a:ext cx="792088" cy="584775"/>
          </a:xfrm>
          <a:prstGeom prst="rect">
            <a:avLst/>
          </a:prstGeom>
          <a:noFill/>
        </p:spPr>
        <p:txBody>
          <a:bodyPr wrap="square" rtlCol="0">
            <a:spAutoFit/>
          </a:bodyPr>
          <a:lstStyle/>
          <a:p>
            <a:r>
              <a:rPr lang="en-IN" sz="3200" b="1" dirty="0">
                <a:solidFill>
                  <a:schemeClr val="bg1"/>
                </a:solidFill>
              </a:rPr>
              <a:t>Æ</a:t>
            </a:r>
          </a:p>
        </p:txBody>
      </p:sp>
      <p:sp>
        <p:nvSpPr>
          <p:cNvPr id="10" name="TextBox 9"/>
          <p:cNvSpPr txBox="1"/>
          <p:nvPr/>
        </p:nvSpPr>
        <p:spPr>
          <a:xfrm rot="19844677">
            <a:off x="1610358" y="2062713"/>
            <a:ext cx="432048" cy="584775"/>
          </a:xfrm>
          <a:prstGeom prst="rect">
            <a:avLst/>
          </a:prstGeom>
          <a:noFill/>
        </p:spPr>
        <p:txBody>
          <a:bodyPr wrap="square" rtlCol="0">
            <a:spAutoFit/>
          </a:bodyPr>
          <a:lstStyle/>
          <a:p>
            <a:r>
              <a:rPr lang="en-IN" sz="3200" b="1" dirty="0">
                <a:solidFill>
                  <a:schemeClr val="bg1"/>
                </a:solidFill>
              </a:rPr>
              <a:t>Û</a:t>
            </a:r>
          </a:p>
        </p:txBody>
      </p:sp>
      <p:sp>
        <p:nvSpPr>
          <p:cNvPr id="11" name="TextBox 10"/>
          <p:cNvSpPr txBox="1"/>
          <p:nvPr/>
        </p:nvSpPr>
        <p:spPr>
          <a:xfrm rot="19659576">
            <a:off x="2084001" y="2248431"/>
            <a:ext cx="576064" cy="584775"/>
          </a:xfrm>
          <a:prstGeom prst="rect">
            <a:avLst/>
          </a:prstGeom>
          <a:noFill/>
        </p:spPr>
        <p:txBody>
          <a:bodyPr wrap="square" rtlCol="0">
            <a:spAutoFit/>
          </a:bodyPr>
          <a:lstStyle/>
          <a:p>
            <a:r>
              <a:rPr lang="en-IN" sz="3200" b="1" dirty="0">
                <a:solidFill>
                  <a:schemeClr val="bg1"/>
                </a:solidFill>
              </a:rPr>
              <a:t>þ</a:t>
            </a:r>
          </a:p>
        </p:txBody>
      </p:sp>
      <p:sp>
        <p:nvSpPr>
          <p:cNvPr id="12" name="TextBox 11"/>
          <p:cNvSpPr txBox="1"/>
          <p:nvPr/>
        </p:nvSpPr>
        <p:spPr>
          <a:xfrm rot="20369526">
            <a:off x="1524379" y="2684637"/>
            <a:ext cx="504056" cy="584775"/>
          </a:xfrm>
          <a:prstGeom prst="rect">
            <a:avLst/>
          </a:prstGeom>
          <a:noFill/>
        </p:spPr>
        <p:txBody>
          <a:bodyPr wrap="square" rtlCol="0">
            <a:spAutoFit/>
          </a:bodyPr>
          <a:lstStyle/>
          <a:p>
            <a:r>
              <a:rPr lang="en-IN" sz="3200" b="1" dirty="0">
                <a:solidFill>
                  <a:schemeClr val="bg1"/>
                </a:solidFill>
              </a:rPr>
              <a:t>Ø</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8</a:t>
            </a:r>
            <a:endParaRPr lang="en-IN" sz="2400" b="1" dirty="0">
              <a:solidFill>
                <a:schemeClr val="bg1"/>
              </a:solidFill>
            </a:endParaRPr>
          </a:p>
        </p:txBody>
      </p:sp>
      <p:sp>
        <p:nvSpPr>
          <p:cNvPr id="2" name="Rectangle 2">
            <a:extLst>
              <a:ext uri="{FF2B5EF4-FFF2-40B4-BE49-F238E27FC236}">
                <a16:creationId xmlns:a16="http://schemas.microsoft.com/office/drawing/2014/main" id="{46C04A09-BFF4-44C9-9688-E6AF6E8FC01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Oval 3">
            <a:extLst>
              <a:ext uri="{FF2B5EF4-FFF2-40B4-BE49-F238E27FC236}">
                <a16:creationId xmlns:a16="http://schemas.microsoft.com/office/drawing/2014/main" id="{ED3199E3-9300-47D6-8CA9-76975971BF84}"/>
              </a:ext>
            </a:extLst>
          </p:cNvPr>
          <p:cNvSpPr>
            <a:spLocks noChangeArrowheads="1"/>
          </p:cNvSpPr>
          <p:nvPr/>
        </p:nvSpPr>
        <p:spPr bwMode="auto">
          <a:xfrm>
            <a:off x="5542915" y="7270750"/>
            <a:ext cx="990600" cy="51435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sp>
        <p:nvSpPr>
          <p:cNvPr id="8" name="TextBox 7">
            <a:extLst>
              <a:ext uri="{FF2B5EF4-FFF2-40B4-BE49-F238E27FC236}">
                <a16:creationId xmlns:a16="http://schemas.microsoft.com/office/drawing/2014/main" id="{A04B90BA-CFBC-4F8C-BCD7-165BE093C239}"/>
              </a:ext>
            </a:extLst>
          </p:cNvPr>
          <p:cNvSpPr txBox="1"/>
          <p:nvPr/>
        </p:nvSpPr>
        <p:spPr>
          <a:xfrm>
            <a:off x="818055" y="330155"/>
            <a:ext cx="8182903" cy="2031325"/>
          </a:xfrm>
          <a:prstGeom prst="rect">
            <a:avLst/>
          </a:prstGeom>
          <a:noFill/>
        </p:spPr>
        <p:txBody>
          <a:bodyPr wrap="square">
            <a:spAutoFit/>
          </a:bodyPr>
          <a:lstStyle/>
          <a:p>
            <a:r>
              <a:rPr lang="en-US" b="1" i="0" dirty="0">
                <a:solidFill>
                  <a:srgbClr val="222222"/>
                </a:solidFill>
                <a:effectLst/>
              </a:rPr>
              <a:t>A box contains 4 white, 6 green, 2 red and 5 yellow pens.</a:t>
            </a:r>
            <a:br>
              <a:rPr lang="en-US" b="1" i="0" dirty="0">
                <a:solidFill>
                  <a:srgbClr val="222222"/>
                </a:solidFill>
                <a:effectLst/>
              </a:rPr>
            </a:br>
            <a:r>
              <a:rPr lang="en-US" b="1" i="0" dirty="0">
                <a:solidFill>
                  <a:srgbClr val="222222"/>
                </a:solidFill>
                <a:effectLst/>
              </a:rPr>
              <a:t> </a:t>
            </a:r>
          </a:p>
          <a:p>
            <a:r>
              <a:rPr lang="en-US" i="0" dirty="0">
                <a:solidFill>
                  <a:srgbClr val="222222"/>
                </a:solidFill>
                <a:effectLst/>
              </a:rPr>
              <a:t>If two pens are picked at random, what is the probability that both of them are green?</a:t>
            </a:r>
          </a:p>
          <a:p>
            <a:endParaRPr lang="en-US" dirty="0">
              <a:solidFill>
                <a:srgbClr val="222222"/>
              </a:solidFill>
            </a:endParaRPr>
          </a:p>
          <a:p>
            <a:r>
              <a:rPr lang="en-US" i="0" dirty="0">
                <a:solidFill>
                  <a:srgbClr val="222222"/>
                </a:solidFill>
                <a:effectLst/>
              </a:rPr>
              <a:t>If 4 pens are picked at random, what is the probability that one of them is green, 2 are white and 1 is yellow?</a:t>
            </a:r>
          </a:p>
        </p:txBody>
      </p:sp>
    </p:spTree>
    <p:extLst>
      <p:ext uri="{BB962C8B-B14F-4D97-AF65-F5344CB8AC3E}">
        <p14:creationId xmlns:p14="http://schemas.microsoft.com/office/powerpoint/2010/main" val="152484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9</a:t>
            </a:r>
            <a:endParaRPr lang="en-IN" sz="2400" b="1" dirty="0">
              <a:solidFill>
                <a:schemeClr val="bg1"/>
              </a:solidFill>
            </a:endParaRPr>
          </a:p>
        </p:txBody>
      </p:sp>
      <p:sp>
        <p:nvSpPr>
          <p:cNvPr id="6" name="TextBox 5">
            <a:extLst>
              <a:ext uri="{FF2B5EF4-FFF2-40B4-BE49-F238E27FC236}">
                <a16:creationId xmlns:a16="http://schemas.microsoft.com/office/drawing/2014/main" id="{C91E5EC7-DD29-436A-880D-6CFDF34654E7}"/>
              </a:ext>
            </a:extLst>
          </p:cNvPr>
          <p:cNvSpPr txBox="1"/>
          <p:nvPr/>
        </p:nvSpPr>
        <p:spPr>
          <a:xfrm>
            <a:off x="827584" y="195486"/>
            <a:ext cx="8113144" cy="869790"/>
          </a:xfrm>
          <a:prstGeom prst="rect">
            <a:avLst/>
          </a:prstGeom>
          <a:noFill/>
        </p:spPr>
        <p:txBody>
          <a:bodyPr wrap="square">
            <a:spAutoFit/>
          </a:bodyPr>
          <a:lstStyle/>
          <a:p>
            <a:pPr>
              <a:lnSpc>
                <a:spcPct val="150000"/>
              </a:lnSpc>
            </a:pPr>
            <a:r>
              <a:rPr lang="en-US" i="0" dirty="0">
                <a:solidFill>
                  <a:srgbClr val="222222"/>
                </a:solidFill>
                <a:effectLst/>
              </a:rPr>
              <a:t>There are 15 boys and 10 girls in a class. If three students are selected at    random, what is the probability that 1 girl and 2 boys are selected?</a:t>
            </a:r>
            <a:endParaRPr lang="en-IN" dirty="0"/>
          </a:p>
        </p:txBody>
      </p:sp>
    </p:spTree>
    <p:extLst>
      <p:ext uri="{BB962C8B-B14F-4D97-AF65-F5344CB8AC3E}">
        <p14:creationId xmlns:p14="http://schemas.microsoft.com/office/powerpoint/2010/main" val="255373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5536" y="3867894"/>
            <a:ext cx="576064" cy="461665"/>
          </a:xfrm>
          <a:prstGeom prst="rect">
            <a:avLst/>
          </a:prstGeom>
          <a:noFill/>
        </p:spPr>
        <p:txBody>
          <a:bodyPr wrap="square" rtlCol="0">
            <a:spAutoFit/>
          </a:bodyPr>
          <a:lstStyle/>
          <a:p>
            <a:r>
              <a:rPr lang="en-US" sz="2400" b="1" dirty="0">
                <a:solidFill>
                  <a:schemeClr val="bg1"/>
                </a:solidFill>
              </a:rPr>
              <a:t>10</a:t>
            </a:r>
            <a:endParaRPr lang="en-IN" sz="2400" b="1" dirty="0">
              <a:solidFill>
                <a:schemeClr val="bg1"/>
              </a:solidFill>
            </a:endParaRPr>
          </a:p>
        </p:txBody>
      </p:sp>
      <p:sp>
        <p:nvSpPr>
          <p:cNvPr id="4" name="Rectangle 3">
            <a:extLst>
              <a:ext uri="{FF2B5EF4-FFF2-40B4-BE49-F238E27FC236}">
                <a16:creationId xmlns:a16="http://schemas.microsoft.com/office/drawing/2014/main" id="{2A02697E-041D-4E9E-BB85-D26F3B6E63FB}"/>
              </a:ext>
            </a:extLst>
          </p:cNvPr>
          <p:cNvSpPr>
            <a:spLocks noChangeArrowheads="1"/>
          </p:cNvSpPr>
          <p:nvPr/>
        </p:nvSpPr>
        <p:spPr bwMode="auto">
          <a:xfrm>
            <a:off x="683568" y="1491630"/>
            <a:ext cx="82089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F4478990-BBDD-429B-A8EF-CDAADB30B06F}"/>
              </a:ext>
            </a:extLst>
          </p:cNvPr>
          <p:cNvSpPr txBox="1"/>
          <p:nvPr/>
        </p:nvSpPr>
        <p:spPr>
          <a:xfrm>
            <a:off x="683568" y="291301"/>
            <a:ext cx="8460432" cy="1056764"/>
          </a:xfrm>
          <a:prstGeom prst="rect">
            <a:avLst/>
          </a:prstGeom>
          <a:noFill/>
        </p:spPr>
        <p:txBody>
          <a:bodyPr wrap="square">
            <a:spAutoFit/>
          </a:bodyPr>
          <a:lstStyle/>
          <a:p>
            <a:pPr>
              <a:lnSpc>
                <a:spcPct val="120000"/>
              </a:lnSpc>
            </a:pPr>
            <a:r>
              <a:rPr lang="en-US" i="0" dirty="0">
                <a:solidFill>
                  <a:srgbClr val="222222"/>
                </a:solidFill>
                <a:effectLst/>
              </a:rPr>
              <a:t>In a box there are 10 apples and 2/5th of the apples are rotten. If three apples are taken out from the box, what will be the probability that at least one apple is rotten.</a:t>
            </a:r>
            <a:endParaRPr lang="en-IN" dirty="0"/>
          </a:p>
        </p:txBody>
      </p:sp>
    </p:spTree>
    <p:extLst>
      <p:ext uri="{BB962C8B-B14F-4D97-AF65-F5344CB8AC3E}">
        <p14:creationId xmlns:p14="http://schemas.microsoft.com/office/powerpoint/2010/main" val="2796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5536" y="3867894"/>
            <a:ext cx="576064" cy="461665"/>
          </a:xfrm>
          <a:prstGeom prst="rect">
            <a:avLst/>
          </a:prstGeom>
          <a:noFill/>
        </p:spPr>
        <p:txBody>
          <a:bodyPr wrap="square" rtlCol="0">
            <a:spAutoFit/>
          </a:bodyPr>
          <a:lstStyle/>
          <a:p>
            <a:r>
              <a:rPr lang="en-US" sz="2400" b="1" dirty="0">
                <a:solidFill>
                  <a:schemeClr val="bg1"/>
                </a:solidFill>
              </a:rPr>
              <a:t>11</a:t>
            </a:r>
            <a:endParaRPr lang="en-IN" sz="2400" b="1" dirty="0">
              <a:solidFill>
                <a:schemeClr val="bg1"/>
              </a:solidFill>
            </a:endParaRPr>
          </a:p>
        </p:txBody>
      </p:sp>
      <p:sp>
        <p:nvSpPr>
          <p:cNvPr id="4" name="Rectangle 3">
            <a:extLst>
              <a:ext uri="{FF2B5EF4-FFF2-40B4-BE49-F238E27FC236}">
                <a16:creationId xmlns:a16="http://schemas.microsoft.com/office/drawing/2014/main" id="{2A02697E-041D-4E9E-BB85-D26F3B6E63FB}"/>
              </a:ext>
            </a:extLst>
          </p:cNvPr>
          <p:cNvSpPr>
            <a:spLocks noChangeArrowheads="1"/>
          </p:cNvSpPr>
          <p:nvPr/>
        </p:nvSpPr>
        <p:spPr bwMode="auto">
          <a:xfrm>
            <a:off x="683568" y="1491630"/>
            <a:ext cx="82089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E18B6C22-E577-4D3F-9A44-68153E32006C}"/>
              </a:ext>
            </a:extLst>
          </p:cNvPr>
          <p:cNvSpPr txBox="1"/>
          <p:nvPr/>
        </p:nvSpPr>
        <p:spPr>
          <a:xfrm>
            <a:off x="791580" y="411510"/>
            <a:ext cx="8208912" cy="1132939"/>
          </a:xfrm>
          <a:prstGeom prst="rect">
            <a:avLst/>
          </a:prstGeom>
          <a:noFill/>
        </p:spPr>
        <p:txBody>
          <a:bodyPr wrap="square">
            <a:spAutoFit/>
          </a:bodyPr>
          <a:lstStyle/>
          <a:p>
            <a:pPr>
              <a:lnSpc>
                <a:spcPct val="130000"/>
              </a:lnSpc>
            </a:pPr>
            <a:r>
              <a:rPr lang="en-US" i="0" dirty="0">
                <a:solidFill>
                  <a:srgbClr val="222222"/>
                </a:solidFill>
                <a:effectLst/>
              </a:rPr>
              <a:t>A bag contains 5 yellow and 2 green and 3 red color dice. If one dice from  the bag are chosen at random, what is the probability that dice is either      yellow or red color?</a:t>
            </a:r>
            <a:endParaRPr lang="en-IN" dirty="0"/>
          </a:p>
        </p:txBody>
      </p:sp>
    </p:spTree>
    <p:extLst>
      <p:ext uri="{BB962C8B-B14F-4D97-AF65-F5344CB8AC3E}">
        <p14:creationId xmlns:p14="http://schemas.microsoft.com/office/powerpoint/2010/main" val="144977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159F32-31D4-478A-9C5F-F16BAB06A853}"/>
              </a:ext>
            </a:extLst>
          </p:cNvPr>
          <p:cNvSpPr txBox="1"/>
          <p:nvPr/>
        </p:nvSpPr>
        <p:spPr>
          <a:xfrm>
            <a:off x="395536" y="3867894"/>
            <a:ext cx="576064" cy="461665"/>
          </a:xfrm>
          <a:prstGeom prst="rect">
            <a:avLst/>
          </a:prstGeom>
          <a:noFill/>
        </p:spPr>
        <p:txBody>
          <a:bodyPr wrap="square" rtlCol="0">
            <a:spAutoFit/>
          </a:bodyPr>
          <a:lstStyle/>
          <a:p>
            <a:r>
              <a:rPr lang="en-US" sz="2400" b="1" dirty="0">
                <a:solidFill>
                  <a:schemeClr val="bg1"/>
                </a:solidFill>
              </a:rPr>
              <a:t>12</a:t>
            </a:r>
            <a:endParaRPr lang="en-IN" sz="2400" b="1" dirty="0">
              <a:solidFill>
                <a:schemeClr val="bg1"/>
              </a:solidFill>
            </a:endParaRPr>
          </a:p>
        </p:txBody>
      </p:sp>
      <p:sp>
        <p:nvSpPr>
          <p:cNvPr id="6" name="TextBox 5">
            <a:extLst>
              <a:ext uri="{FF2B5EF4-FFF2-40B4-BE49-F238E27FC236}">
                <a16:creationId xmlns:a16="http://schemas.microsoft.com/office/drawing/2014/main" id="{847427F9-C3A6-49F9-89E5-F5DFC7BAAD66}"/>
              </a:ext>
            </a:extLst>
          </p:cNvPr>
          <p:cNvSpPr txBox="1"/>
          <p:nvPr/>
        </p:nvSpPr>
        <p:spPr>
          <a:xfrm>
            <a:off x="827584" y="267494"/>
            <a:ext cx="8244408" cy="1132939"/>
          </a:xfrm>
          <a:prstGeom prst="rect">
            <a:avLst/>
          </a:prstGeom>
          <a:noFill/>
        </p:spPr>
        <p:txBody>
          <a:bodyPr wrap="square">
            <a:spAutoFit/>
          </a:bodyPr>
          <a:lstStyle/>
          <a:p>
            <a:pPr lvl="0">
              <a:lnSpc>
                <a:spcPct val="130000"/>
              </a:lnSpc>
            </a:pPr>
            <a:r>
              <a:rPr lang="en-US" i="0" dirty="0">
                <a:solidFill>
                  <a:srgbClr val="222222"/>
                </a:solidFill>
                <a:effectLst/>
              </a:rPr>
              <a:t>A box contains 21 balls numbered 1 to 21. A ball is drawn and then another ball is drawn without replacement. What is the probability that both balls are even numbered?</a:t>
            </a:r>
            <a:endParaRPr lang="en-IN" dirty="0">
              <a:solidFill>
                <a:srgbClr val="000000"/>
              </a:solidFill>
              <a:effectLst/>
              <a:ea typeface="Calibri" panose="020F0502020204030204" pitchFamily="34" charset="0"/>
            </a:endParaRPr>
          </a:p>
        </p:txBody>
      </p:sp>
    </p:spTree>
    <p:extLst>
      <p:ext uri="{BB962C8B-B14F-4D97-AF65-F5344CB8AC3E}">
        <p14:creationId xmlns:p14="http://schemas.microsoft.com/office/powerpoint/2010/main" val="366813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425B4F-E6D6-4EFC-B798-EC937090B764}"/>
              </a:ext>
            </a:extLst>
          </p:cNvPr>
          <p:cNvSpPr txBox="1"/>
          <p:nvPr/>
        </p:nvSpPr>
        <p:spPr>
          <a:xfrm>
            <a:off x="395536" y="3867894"/>
            <a:ext cx="576064" cy="461665"/>
          </a:xfrm>
          <a:prstGeom prst="rect">
            <a:avLst/>
          </a:prstGeom>
          <a:noFill/>
        </p:spPr>
        <p:txBody>
          <a:bodyPr wrap="square" rtlCol="0">
            <a:spAutoFit/>
          </a:bodyPr>
          <a:lstStyle/>
          <a:p>
            <a:r>
              <a:rPr lang="en-US" sz="2400" b="1" dirty="0">
                <a:solidFill>
                  <a:schemeClr val="bg1"/>
                </a:solidFill>
              </a:rPr>
              <a:t>13</a:t>
            </a:r>
            <a:endParaRPr lang="en-IN" sz="2400" b="1" dirty="0">
              <a:solidFill>
                <a:schemeClr val="bg1"/>
              </a:solidFill>
            </a:endParaRPr>
          </a:p>
        </p:txBody>
      </p:sp>
      <p:sp>
        <p:nvSpPr>
          <p:cNvPr id="6" name="TextBox 5">
            <a:extLst>
              <a:ext uri="{FF2B5EF4-FFF2-40B4-BE49-F238E27FC236}">
                <a16:creationId xmlns:a16="http://schemas.microsoft.com/office/drawing/2014/main" id="{21B51BB2-0FEC-4B31-A3EF-61F4657AAE86}"/>
              </a:ext>
            </a:extLst>
          </p:cNvPr>
          <p:cNvSpPr txBox="1"/>
          <p:nvPr/>
        </p:nvSpPr>
        <p:spPr>
          <a:xfrm>
            <a:off x="755576" y="195486"/>
            <a:ext cx="8136904" cy="1337354"/>
          </a:xfrm>
          <a:prstGeom prst="rect">
            <a:avLst/>
          </a:prstGeom>
          <a:noFill/>
        </p:spPr>
        <p:txBody>
          <a:bodyPr wrap="square">
            <a:spAutoFit/>
          </a:bodyPr>
          <a:lstStyle/>
          <a:p>
            <a:pPr>
              <a:lnSpc>
                <a:spcPct val="130000"/>
              </a:lnSpc>
            </a:pPr>
            <a:r>
              <a:rPr lang="en-US" sz="1600" i="0" dirty="0">
                <a:solidFill>
                  <a:srgbClr val="222222"/>
                </a:solidFill>
                <a:effectLst/>
              </a:rPr>
              <a:t>A box contains slips with numbers from 1 to 50 written on them. A slip is drawn and replaced. Then another slip is drawn and after replacing another slip is drawn. What  is the probability that an even number appears on the first draw, an odd number on the second draw and a number divisible by 3 on the third draw? </a:t>
            </a:r>
            <a:endParaRPr lang="en-IN" sz="1600" dirty="0"/>
          </a:p>
        </p:txBody>
      </p:sp>
    </p:spTree>
    <p:extLst>
      <p:ext uri="{BB962C8B-B14F-4D97-AF65-F5344CB8AC3E}">
        <p14:creationId xmlns:p14="http://schemas.microsoft.com/office/powerpoint/2010/main" val="358335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4F844A-C46A-4EB3-B194-9147053D0A16}"/>
              </a:ext>
            </a:extLst>
          </p:cNvPr>
          <p:cNvSpPr txBox="1"/>
          <p:nvPr/>
        </p:nvSpPr>
        <p:spPr>
          <a:xfrm>
            <a:off x="395536" y="3867894"/>
            <a:ext cx="576064" cy="461665"/>
          </a:xfrm>
          <a:prstGeom prst="rect">
            <a:avLst/>
          </a:prstGeom>
          <a:noFill/>
        </p:spPr>
        <p:txBody>
          <a:bodyPr wrap="square" rtlCol="0">
            <a:spAutoFit/>
          </a:bodyPr>
          <a:lstStyle/>
          <a:p>
            <a:r>
              <a:rPr lang="en-US" sz="2400" b="1" dirty="0">
                <a:solidFill>
                  <a:schemeClr val="bg1"/>
                </a:solidFill>
              </a:rPr>
              <a:t>14</a:t>
            </a:r>
            <a:endParaRPr lang="en-IN" sz="2400" b="1" dirty="0">
              <a:solidFill>
                <a:schemeClr val="bg1"/>
              </a:solidFill>
            </a:endParaRPr>
          </a:p>
        </p:txBody>
      </p:sp>
      <p:sp>
        <p:nvSpPr>
          <p:cNvPr id="6" name="TextBox 5">
            <a:extLst>
              <a:ext uri="{FF2B5EF4-FFF2-40B4-BE49-F238E27FC236}">
                <a16:creationId xmlns:a16="http://schemas.microsoft.com/office/drawing/2014/main" id="{D8BD82E3-A6E7-4610-813C-E2084A60F7C9}"/>
              </a:ext>
            </a:extLst>
          </p:cNvPr>
          <p:cNvSpPr txBox="1"/>
          <p:nvPr/>
        </p:nvSpPr>
        <p:spPr>
          <a:xfrm>
            <a:off x="827584" y="352276"/>
            <a:ext cx="8208912" cy="697179"/>
          </a:xfrm>
          <a:prstGeom prst="rect">
            <a:avLst/>
          </a:prstGeom>
          <a:noFill/>
        </p:spPr>
        <p:txBody>
          <a:bodyPr wrap="square">
            <a:spAutoFit/>
          </a:bodyPr>
          <a:lstStyle/>
          <a:p>
            <a:pPr>
              <a:lnSpc>
                <a:spcPct val="130000"/>
              </a:lnSpc>
            </a:pPr>
            <a:r>
              <a:rPr lang="en-US" sz="1600" i="0" dirty="0">
                <a:solidFill>
                  <a:srgbClr val="222222"/>
                </a:solidFill>
                <a:effectLst/>
              </a:rPr>
              <a:t>When 4 fair coins are tossed together what is the probability of getting at least 3     heads?</a:t>
            </a:r>
            <a:endParaRPr lang="en-IN" sz="1600" dirty="0"/>
          </a:p>
        </p:txBody>
      </p:sp>
    </p:spTree>
    <p:extLst>
      <p:ext uri="{BB962C8B-B14F-4D97-AF65-F5344CB8AC3E}">
        <p14:creationId xmlns:p14="http://schemas.microsoft.com/office/powerpoint/2010/main" val="134185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385058" y="1275606"/>
            <a:ext cx="8640960" cy="2995737"/>
          </a:xfrm>
        </p:spPr>
        <p:txBody>
          <a:bodyPr/>
          <a:lstStyle/>
          <a:p>
            <a:endParaRPr lang="en-IN" sz="1600" dirty="0"/>
          </a:p>
          <a:p>
            <a:endParaRPr lang="en-IN" sz="2000" dirty="0"/>
          </a:p>
          <a:p>
            <a:endParaRPr lang="en-IN" sz="2000" dirty="0"/>
          </a:p>
          <a:p>
            <a:r>
              <a:rPr lang="en-IN" sz="2000" dirty="0"/>
              <a:t> </a:t>
            </a:r>
            <a:endParaRPr lang="en-IN" sz="2000" b="1" dirty="0"/>
          </a:p>
        </p:txBody>
      </p:sp>
      <p:sp>
        <p:nvSpPr>
          <p:cNvPr id="3" name="Title 2"/>
          <p:cNvSpPr>
            <a:spLocks noGrp="1"/>
          </p:cNvSpPr>
          <p:nvPr>
            <p:ph type="title"/>
          </p:nvPr>
        </p:nvSpPr>
        <p:spPr>
          <a:xfrm>
            <a:off x="180528" y="0"/>
            <a:ext cx="9144000" cy="884466"/>
          </a:xfrm>
        </p:spPr>
        <p:txBody>
          <a:bodyPr/>
          <a:lstStyle/>
          <a:p>
            <a:r>
              <a:rPr lang="en-US" dirty="0"/>
              <a:t>TOPICS</a:t>
            </a:r>
          </a:p>
        </p:txBody>
      </p:sp>
      <p:sp>
        <p:nvSpPr>
          <p:cNvPr id="2" name="TextBox 1">
            <a:extLst>
              <a:ext uri="{FF2B5EF4-FFF2-40B4-BE49-F238E27FC236}">
                <a16:creationId xmlns:a16="http://schemas.microsoft.com/office/drawing/2014/main" id="{00F2F213-0279-414F-87D1-6F4275E3A6C5}"/>
              </a:ext>
            </a:extLst>
          </p:cNvPr>
          <p:cNvSpPr txBox="1"/>
          <p:nvPr/>
        </p:nvSpPr>
        <p:spPr>
          <a:xfrm>
            <a:off x="251520" y="1491630"/>
            <a:ext cx="6336704" cy="17007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TOSSING A COIN</a:t>
            </a:r>
          </a:p>
          <a:p>
            <a:pPr marL="285750" indent="-285750">
              <a:lnSpc>
                <a:spcPct val="150000"/>
              </a:lnSpc>
              <a:buFont typeface="Wingdings" panose="05000000000000000000" pitchFamily="2" charset="2"/>
              <a:buChar char="Ø"/>
            </a:pPr>
            <a:r>
              <a:rPr lang="en-US" dirty="0"/>
              <a:t>THROWING A DIE</a:t>
            </a:r>
          </a:p>
          <a:p>
            <a:pPr marL="285750" indent="-285750">
              <a:lnSpc>
                <a:spcPct val="150000"/>
              </a:lnSpc>
              <a:buFont typeface="Wingdings" panose="05000000000000000000" pitchFamily="2" charset="2"/>
              <a:buChar char="Ø"/>
            </a:pPr>
            <a:r>
              <a:rPr lang="en-US" dirty="0"/>
              <a:t>PACK OF CARDS</a:t>
            </a:r>
          </a:p>
          <a:p>
            <a:pPr marL="285750" indent="-285750">
              <a:lnSpc>
                <a:spcPct val="150000"/>
              </a:lnSpc>
              <a:buFont typeface="Wingdings" panose="05000000000000000000" pitchFamily="2" charset="2"/>
              <a:buChar char="Ø"/>
            </a:pPr>
            <a:r>
              <a:rPr lang="en-US" dirty="0"/>
              <a:t>AND / OR APPLICATIONS</a:t>
            </a:r>
            <a:endParaRPr lang="en-IN" dirty="0"/>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73F52B-0A39-44BF-AD84-252D901246C9}"/>
                  </a:ext>
                </a:extLst>
              </p:cNvPr>
              <p:cNvSpPr txBox="1"/>
              <p:nvPr/>
            </p:nvSpPr>
            <p:spPr>
              <a:xfrm>
                <a:off x="1043608" y="411510"/>
                <a:ext cx="4572000" cy="607923"/>
              </a:xfrm>
              <a:prstGeom prst="rect">
                <a:avLst/>
              </a:prstGeom>
              <a:noFill/>
            </p:spPr>
            <p:txBody>
              <a:bodyPr wrap="square">
                <a:spAutoFit/>
              </a:bodyPr>
              <a:lstStyle/>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Probability of any event = </a:t>
                </a:r>
                <a14:m>
                  <m:oMath xmlns:m="http://schemas.openxmlformats.org/officeDocument/2006/math">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𝐧</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𝐄</m:t>
                            </m:r>
                          </m:e>
                        </m:d>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𝐧</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𝐒</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973F52B-0A39-44BF-AD84-252D901246C9}"/>
                  </a:ext>
                </a:extLst>
              </p:cNvPr>
              <p:cNvSpPr txBox="1">
                <a:spLocks noRot="1" noChangeAspect="1" noMove="1" noResize="1" noEditPoints="1" noAdjustHandles="1" noChangeArrowheads="1" noChangeShapeType="1" noTextEdit="1"/>
              </p:cNvSpPr>
              <p:nvPr/>
            </p:nvSpPr>
            <p:spPr>
              <a:xfrm>
                <a:off x="1043608" y="411510"/>
                <a:ext cx="4572000" cy="607923"/>
              </a:xfrm>
              <a:prstGeom prst="rect">
                <a:avLst/>
              </a:prstGeom>
              <a:blipFill>
                <a:blip r:embed="rId2"/>
                <a:stretch>
                  <a:fillRect l="-1067" b="-6061"/>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D80E4354-1CDD-4E8F-9885-750DB3F53E1D}"/>
              </a:ext>
            </a:extLst>
          </p:cNvPr>
          <p:cNvSpPr txBox="1"/>
          <p:nvPr/>
        </p:nvSpPr>
        <p:spPr>
          <a:xfrm>
            <a:off x="1043608" y="1059582"/>
            <a:ext cx="7992888" cy="392159"/>
          </a:xfrm>
          <a:prstGeom prst="rect">
            <a:avLst/>
          </a:prstGeom>
          <a:noFill/>
        </p:spPr>
        <p:txBody>
          <a:bodyPr wrap="square">
            <a:spAutoFit/>
          </a:bodyPr>
          <a:lstStyle/>
          <a:p>
            <a:pPr>
              <a:lnSpc>
                <a:spcPct val="115000"/>
              </a:lnSpc>
              <a:spcAft>
                <a:spcPts val="1000"/>
              </a:spcAf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A</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Tossing a coin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number of sample space = 2</a:t>
            </a:r>
            <a:r>
              <a:rPr lang="en-IN" sz="1800" baseline="30000" dirty="0">
                <a:effectLst/>
                <a:latin typeface="Calibri" panose="020F0502020204030204" pitchFamily="34" charset="0"/>
                <a:ea typeface="Times New Roman" panose="02020603050405020304" pitchFamily="18" charset="0"/>
                <a:cs typeface="Times New Roman" panose="02020603050405020304" pitchFamily="18" charset="0"/>
              </a:rPr>
              <a:t>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where n is the number of coins.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637A1FB-1B97-4726-8DE1-A57959C83D9A}"/>
              </a:ext>
            </a:extLst>
          </p:cNvPr>
          <p:cNvSpPr txBox="1"/>
          <p:nvPr/>
        </p:nvSpPr>
        <p:spPr>
          <a:xfrm>
            <a:off x="1017846" y="1714295"/>
            <a:ext cx="7992888" cy="2369623"/>
          </a:xfrm>
          <a:prstGeom prst="rect">
            <a:avLst/>
          </a:prstGeom>
          <a:noFill/>
        </p:spPr>
        <p:txBody>
          <a:bodyPr wrap="square">
            <a:spAutoFit/>
          </a:bodyPr>
          <a:lstStyle/>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When tossing a coin, Sample space = {H, T};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n(S) =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two coins are tossed, Sample space = {HH, HT, TT, TH};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n(S) =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three coins are tossed, Sample space = {HHH, HHT, HTH, THH, TTH, THT, HTT, TTT};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n(S) = 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four coins are tossed, Sample space = {</a:t>
            </a:r>
            <a:r>
              <a:rPr lang="en-IN" sz="1800" dirty="0">
                <a:effectLst/>
                <a:latin typeface="Calibri" panose="020F0502020204030204" pitchFamily="34" charset="0"/>
                <a:ea typeface="Calibri" panose="020F0502020204030204" pitchFamily="34" charset="0"/>
                <a:cs typeface="Times New Roman" panose="02020603050405020304" pitchFamily="18" charset="0"/>
              </a:rPr>
              <a:t>HHHH, HHHT, HHTH, HHTT, HTHH, HTHT,   HTTH, HTTT,   THHH, THHT, THTH, THTT, TTHH, TTHT, TTTH, TTTT</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n(S) = 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2</a:t>
            </a:r>
            <a:endParaRPr lang="en-IN" sz="2400" b="1" dirty="0">
              <a:solidFill>
                <a:schemeClr val="bg1"/>
              </a:solidFill>
            </a:endParaRPr>
          </a:p>
        </p:txBody>
      </p:sp>
      <p:sp>
        <p:nvSpPr>
          <p:cNvPr id="5" name="TextBox 4">
            <a:extLst>
              <a:ext uri="{FF2B5EF4-FFF2-40B4-BE49-F238E27FC236}">
                <a16:creationId xmlns:a16="http://schemas.microsoft.com/office/drawing/2014/main" id="{852C38CF-AD11-420D-A8F0-BFF350FF305A}"/>
              </a:ext>
            </a:extLst>
          </p:cNvPr>
          <p:cNvSpPr txBox="1"/>
          <p:nvPr/>
        </p:nvSpPr>
        <p:spPr>
          <a:xfrm>
            <a:off x="827584" y="339502"/>
            <a:ext cx="8316416" cy="3709542"/>
          </a:xfrm>
          <a:prstGeom prst="rect">
            <a:avLst/>
          </a:prstGeom>
          <a:noFill/>
        </p:spPr>
        <p:txBody>
          <a:bodyPr wrap="square">
            <a:spAutoFit/>
          </a:bodyPr>
          <a:lstStyle/>
          <a:p>
            <a:pPr>
              <a:lnSpc>
                <a:spcPct val="115000"/>
              </a:lnSpc>
              <a:spcAft>
                <a:spcPts val="1000"/>
              </a:spcAft>
            </a:pPr>
            <a:r>
              <a:rPr lang="en-IN" sz="1400" b="1" dirty="0">
                <a:effectLst/>
                <a:latin typeface="Calibri" panose="020F0502020204030204" pitchFamily="34" charset="0"/>
                <a:ea typeface="Times New Roman" panose="02020603050405020304" pitchFamily="18" charset="0"/>
                <a:cs typeface="Times New Roman" panose="02020603050405020304" pitchFamily="18" charset="0"/>
              </a:rPr>
              <a:t>B</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400" b="1" dirty="0">
                <a:effectLst/>
                <a:latin typeface="Calibri" panose="020F0502020204030204" pitchFamily="34" charset="0"/>
                <a:ea typeface="Times New Roman" panose="02020603050405020304" pitchFamily="18" charset="0"/>
                <a:cs typeface="Times New Roman" panose="02020603050405020304" pitchFamily="18" charset="0"/>
              </a:rPr>
              <a:t>Throwing a die</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the number of sample space n(S) = 6</a:t>
            </a:r>
            <a:r>
              <a:rPr lang="en-IN" sz="1400" baseline="30000" dirty="0">
                <a:effectLst/>
                <a:latin typeface="Calibri" panose="020F0502020204030204" pitchFamily="34" charset="0"/>
                <a:ea typeface="Times New Roman" panose="02020603050405020304" pitchFamily="18" charset="0"/>
                <a:cs typeface="Times New Roman" panose="02020603050405020304" pitchFamily="18" charset="0"/>
              </a:rPr>
              <a:t>n</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where n is the number of die thrown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When a die is thrown, Sample space = {1, 2, 3, 4, 5, 6}; </a:t>
            </a:r>
            <a:r>
              <a:rPr lang="en-IN" sz="1400" b="1" dirty="0">
                <a:effectLst/>
                <a:latin typeface="Calibri" panose="020F0502020204030204" pitchFamily="34" charset="0"/>
                <a:ea typeface="Times New Roman" panose="02020603050405020304" pitchFamily="18" charset="0"/>
                <a:cs typeface="Times New Roman" panose="02020603050405020304" pitchFamily="18" charset="0"/>
              </a:rPr>
              <a:t>n(S) =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When two dies are thrown, Sample space = {(1, 1) (1, 2) (1, 3) (1, 4) (1, 5) (1, 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0">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(2, 1) (2, 2)...........................(2,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0">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(3, 1) (3, 2)............................(3, 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0">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(4, 1) (4, 2)............................(4, 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0">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(5, 1) (5, 2)............................(5,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0">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(6, 1) (6, 2)............................(6, 6)}; </a:t>
            </a:r>
            <a:r>
              <a:rPr lang="en-IN" sz="1400" b="1" dirty="0">
                <a:effectLst/>
                <a:latin typeface="Calibri" panose="020F0502020204030204" pitchFamily="34" charset="0"/>
                <a:ea typeface="Times New Roman" panose="02020603050405020304" pitchFamily="18" charset="0"/>
                <a:cs typeface="Times New Roman" panose="02020603050405020304" pitchFamily="18" charset="0"/>
              </a:rPr>
              <a:t>n(S) = 36</a:t>
            </a:r>
          </a:p>
          <a:p>
            <a:pPr marL="2286000">
              <a:lnSpc>
                <a:spcPct val="115000"/>
              </a:lnSpc>
              <a:spcAft>
                <a:spcPts val="1000"/>
              </a:spcAft>
            </a:pPr>
            <a:endParaRPr lang="en-IN" sz="1400" b="1" dirty="0">
              <a:latin typeface="Calibri" panose="020F0502020204030204" pitchFamily="34" charset="0"/>
              <a:ea typeface="Times New Roman" panose="02020603050405020304" pitchFamily="18" charset="0"/>
              <a:cs typeface="Times New Roman" panose="02020603050405020304" pitchFamily="18" charset="0"/>
            </a:endParaRPr>
          </a:p>
          <a:p>
            <a:pPr marL="2286000">
              <a:lnSpc>
                <a:spcPct val="115000"/>
              </a:lnSpc>
              <a:spcAft>
                <a:spcPts val="1000"/>
              </a:spcAft>
            </a:pPr>
            <a:endParaRPr lang="en-IN" sz="1400" b="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D925FC-E143-472B-A7BE-83D6674E7D07}"/>
              </a:ext>
            </a:extLst>
          </p:cNvPr>
          <p:cNvSpPr txBox="1"/>
          <p:nvPr/>
        </p:nvSpPr>
        <p:spPr>
          <a:xfrm>
            <a:off x="827584" y="3404297"/>
            <a:ext cx="4508029" cy="584775"/>
          </a:xfrm>
          <a:prstGeom prst="rect">
            <a:avLst/>
          </a:prstGeom>
          <a:noFill/>
        </p:spPr>
        <p:txBody>
          <a:bodyPr wrap="none" rtlCol="0">
            <a:spAutoFit/>
          </a:bodyPr>
          <a:lstStyle/>
          <a:p>
            <a:r>
              <a:rPr lang="en-IN" sz="1600">
                <a:effectLst/>
                <a:latin typeface="Calibri" panose="020F0502020204030204" pitchFamily="34" charset="0"/>
                <a:ea typeface="Times New Roman" panose="02020603050405020304" pitchFamily="18" charset="0"/>
                <a:cs typeface="Times New Roman" panose="02020603050405020304" pitchFamily="18" charset="0"/>
              </a:rPr>
              <a:t>When three </a:t>
            </a: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dies are thrown, n(Sample space) = 216</a:t>
            </a:r>
            <a:endParaRPr lang="en-IN" sz="1600" b="1" dirty="0">
              <a:latin typeface="Calibri" panose="020F0502020204030204" pitchFamily="34" charset="0"/>
              <a:ea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93308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3</a:t>
            </a:r>
            <a:endParaRPr lang="en-IN" sz="2400" b="1" dirty="0">
              <a:solidFill>
                <a:schemeClr val="bg1"/>
              </a:solidFill>
            </a:endParaRPr>
          </a:p>
        </p:txBody>
      </p:sp>
      <p:sp>
        <p:nvSpPr>
          <p:cNvPr id="5" name="TextBox 4">
            <a:extLst>
              <a:ext uri="{FF2B5EF4-FFF2-40B4-BE49-F238E27FC236}">
                <a16:creationId xmlns:a16="http://schemas.microsoft.com/office/drawing/2014/main" id="{7B694FD0-D463-497D-BA07-5B8819823879}"/>
              </a:ext>
            </a:extLst>
          </p:cNvPr>
          <p:cNvSpPr txBox="1"/>
          <p:nvPr/>
        </p:nvSpPr>
        <p:spPr>
          <a:xfrm>
            <a:off x="827584" y="339502"/>
            <a:ext cx="8208912" cy="2430217"/>
          </a:xfrm>
          <a:prstGeom prst="rect">
            <a:avLst/>
          </a:prstGeom>
          <a:noFill/>
        </p:spPr>
        <p:txBody>
          <a:bodyPr wrap="square">
            <a:spAutoFit/>
          </a:bodyPr>
          <a:lstStyle/>
          <a:p>
            <a:pPr>
              <a:lnSpc>
                <a:spcPct val="115000"/>
              </a:lnSpc>
              <a:spcAft>
                <a:spcPts val="1000"/>
              </a:spcAf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C. PACK OF CARDS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pack of cards has 52 cards.</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 has 13 cards of each suit, name </a:t>
            </a:r>
            <a:r>
              <a:rPr lang="en-IN"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Spades, Clubs, Hearts and Diamonds</a:t>
            </a: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Cards of spades and clubs are </a:t>
            </a:r>
            <a:r>
              <a:rPr lang="en-IN"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black cards</a:t>
            </a: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Cards of hearts and diamonds are </a:t>
            </a:r>
            <a:r>
              <a:rPr lang="en-IN"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red cards</a:t>
            </a: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There are 4 honours of each unit.</a:t>
            </a:r>
            <a:endParaRPr lang="en-IN" sz="20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There are </a:t>
            </a:r>
            <a:r>
              <a:rPr lang="en-IN"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Kings, Queens and Jacks</a:t>
            </a: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These are all called </a:t>
            </a:r>
            <a:r>
              <a:rPr lang="en-IN"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face cards</a:t>
            </a: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A4256DC6-C1FF-484B-9B17-2C84037F51F7}"/>
              </a:ext>
            </a:extLst>
          </p:cNvPr>
          <p:cNvSpPr txBox="1"/>
          <p:nvPr/>
        </p:nvSpPr>
        <p:spPr>
          <a:xfrm>
            <a:off x="1547664" y="3363838"/>
            <a:ext cx="7272808" cy="1141723"/>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From a pack of 52 cards, one card is drawn at random. What is the probability that the card drawn is a ten?</a:t>
            </a:r>
          </a:p>
          <a:p>
            <a:pPr marL="457200">
              <a:lnSpc>
                <a:spcPct val="115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a. 1/13		b. ¼		c. 13/52		d. 10/52</a:t>
            </a:r>
          </a:p>
          <a:p>
            <a:pPr marL="457200">
              <a:lnSpc>
                <a:spcPct val="115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A cards is drawn at random from a pack of 52 cards. The probability that the card is red?</a:t>
            </a:r>
          </a:p>
          <a:p>
            <a:pPr marL="457200">
              <a:lnSpc>
                <a:spcPct val="115000"/>
              </a:lnSpc>
              <a:spcAft>
                <a:spcPts val="10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 3/20		b. ¼		c. ½		d. 13/52</a:t>
            </a:r>
          </a:p>
        </p:txBody>
      </p:sp>
    </p:spTree>
    <p:extLst>
      <p:ext uri="{BB962C8B-B14F-4D97-AF65-F5344CB8AC3E}">
        <p14:creationId xmlns:p14="http://schemas.microsoft.com/office/powerpoint/2010/main" val="184704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4</a:t>
            </a:r>
            <a:endParaRPr lang="en-IN" sz="2400" b="1" dirty="0">
              <a:solidFill>
                <a:schemeClr val="bg1"/>
              </a:solidFill>
            </a:endParaRPr>
          </a:p>
        </p:txBody>
      </p:sp>
      <p:graphicFrame>
        <p:nvGraphicFramePr>
          <p:cNvPr id="2" name="Table 1">
            <a:extLst>
              <a:ext uri="{FF2B5EF4-FFF2-40B4-BE49-F238E27FC236}">
                <a16:creationId xmlns:a16="http://schemas.microsoft.com/office/drawing/2014/main" id="{78FAA8DE-7346-4573-AB56-91D04C4A2206}"/>
              </a:ext>
            </a:extLst>
          </p:cNvPr>
          <p:cNvGraphicFramePr>
            <a:graphicFrameLocks noGrp="1"/>
          </p:cNvGraphicFramePr>
          <p:nvPr>
            <p:extLst>
              <p:ext uri="{D42A27DB-BD31-4B8C-83A1-F6EECF244321}">
                <p14:modId xmlns:p14="http://schemas.microsoft.com/office/powerpoint/2010/main" val="455677165"/>
              </p:ext>
            </p:extLst>
          </p:nvPr>
        </p:nvGraphicFramePr>
        <p:xfrm>
          <a:off x="971600" y="555526"/>
          <a:ext cx="7056785" cy="1800200"/>
        </p:xfrm>
        <a:graphic>
          <a:graphicData uri="http://schemas.openxmlformats.org/drawingml/2006/table">
            <a:tbl>
              <a:tblPr firstRow="1" firstCol="1" bandRow="1">
                <a:tableStyleId>{5C22544A-7EE6-4342-B048-85BDC9FD1C3A}</a:tableStyleId>
              </a:tblPr>
              <a:tblGrid>
                <a:gridCol w="572172">
                  <a:extLst>
                    <a:ext uri="{9D8B030D-6E8A-4147-A177-3AD203B41FA5}">
                      <a16:colId xmlns:a16="http://schemas.microsoft.com/office/drawing/2014/main" val="1958621611"/>
                    </a:ext>
                  </a:extLst>
                </a:gridCol>
                <a:gridCol w="1588068">
                  <a:extLst>
                    <a:ext uri="{9D8B030D-6E8A-4147-A177-3AD203B41FA5}">
                      <a16:colId xmlns:a16="http://schemas.microsoft.com/office/drawing/2014/main" val="1891224425"/>
                    </a:ext>
                  </a:extLst>
                </a:gridCol>
                <a:gridCol w="1584176">
                  <a:extLst>
                    <a:ext uri="{9D8B030D-6E8A-4147-A177-3AD203B41FA5}">
                      <a16:colId xmlns:a16="http://schemas.microsoft.com/office/drawing/2014/main" val="493283924"/>
                    </a:ext>
                  </a:extLst>
                </a:gridCol>
                <a:gridCol w="1656184">
                  <a:extLst>
                    <a:ext uri="{9D8B030D-6E8A-4147-A177-3AD203B41FA5}">
                      <a16:colId xmlns:a16="http://schemas.microsoft.com/office/drawing/2014/main" val="3419140426"/>
                    </a:ext>
                  </a:extLst>
                </a:gridCol>
                <a:gridCol w="1656185">
                  <a:extLst>
                    <a:ext uri="{9D8B030D-6E8A-4147-A177-3AD203B41FA5}">
                      <a16:colId xmlns:a16="http://schemas.microsoft.com/office/drawing/2014/main" val="3966874288"/>
                    </a:ext>
                  </a:extLst>
                </a:gridCol>
              </a:tblGrid>
              <a:tr h="735023">
                <a:tc>
                  <a:txBody>
                    <a:bodyPr/>
                    <a:lstStyle/>
                    <a:p>
                      <a:pPr>
                        <a:lnSpc>
                          <a:spcPct val="115000"/>
                        </a:lnSpc>
                        <a:spcAft>
                          <a:spcPts val="1000"/>
                        </a:spcAft>
                      </a:pPr>
                      <a:r>
                        <a:rPr lang="en-IN" sz="1100" dirty="0">
                          <a:effectLst/>
                        </a:rPr>
                        <a:t>No. of coins   tossed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dirty="0">
                          <a:effectLst/>
                        </a:rPr>
                        <a:t>Probability of one    head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Probability of 2 tails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Probability of at least one tail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Probability of at most 3 heads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5587486"/>
                  </a:ext>
                </a:extLst>
              </a:tr>
              <a:tr h="355059">
                <a:tc>
                  <a:txBody>
                    <a:bodyPr/>
                    <a:lstStyle/>
                    <a:p>
                      <a:pPr algn="ctr">
                        <a:lnSpc>
                          <a:spcPct val="115000"/>
                        </a:lnSpc>
                        <a:spcAft>
                          <a:spcPts val="10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886874"/>
                  </a:ext>
                </a:extLst>
              </a:tr>
              <a:tr h="355059">
                <a:tc>
                  <a:txBody>
                    <a:bodyPr/>
                    <a:lstStyle/>
                    <a:p>
                      <a:pPr algn="ctr">
                        <a:lnSpc>
                          <a:spcPct val="115000"/>
                        </a:lnSpc>
                        <a:spcAft>
                          <a:spcPts val="10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1293246"/>
                  </a:ext>
                </a:extLst>
              </a:tr>
              <a:tr h="355059">
                <a:tc>
                  <a:txBody>
                    <a:bodyPr/>
                    <a:lstStyle/>
                    <a:p>
                      <a:pPr algn="ctr">
                        <a:lnSpc>
                          <a:spcPct val="115000"/>
                        </a:lnSpc>
                        <a:spcAft>
                          <a:spcPts val="10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2743727"/>
                  </a:ext>
                </a:extLst>
              </a:tr>
            </a:tbl>
          </a:graphicData>
        </a:graphic>
      </p:graphicFrame>
      <p:graphicFrame>
        <p:nvGraphicFramePr>
          <p:cNvPr id="3" name="Table 2">
            <a:extLst>
              <a:ext uri="{FF2B5EF4-FFF2-40B4-BE49-F238E27FC236}">
                <a16:creationId xmlns:a16="http://schemas.microsoft.com/office/drawing/2014/main" id="{06696D12-A5CE-412F-BD4B-5E667732B511}"/>
              </a:ext>
            </a:extLst>
          </p:cNvPr>
          <p:cNvGraphicFramePr>
            <a:graphicFrameLocks noGrp="1"/>
          </p:cNvGraphicFramePr>
          <p:nvPr>
            <p:extLst>
              <p:ext uri="{D42A27DB-BD31-4B8C-83A1-F6EECF244321}">
                <p14:modId xmlns:p14="http://schemas.microsoft.com/office/powerpoint/2010/main" val="626572286"/>
              </p:ext>
            </p:extLst>
          </p:nvPr>
        </p:nvGraphicFramePr>
        <p:xfrm>
          <a:off x="1403647" y="2992554"/>
          <a:ext cx="6624736" cy="1451404"/>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419849010"/>
                    </a:ext>
                  </a:extLst>
                </a:gridCol>
                <a:gridCol w="1656184">
                  <a:extLst>
                    <a:ext uri="{9D8B030D-6E8A-4147-A177-3AD203B41FA5}">
                      <a16:colId xmlns:a16="http://schemas.microsoft.com/office/drawing/2014/main" val="2132837319"/>
                    </a:ext>
                  </a:extLst>
                </a:gridCol>
                <a:gridCol w="1656184">
                  <a:extLst>
                    <a:ext uri="{9D8B030D-6E8A-4147-A177-3AD203B41FA5}">
                      <a16:colId xmlns:a16="http://schemas.microsoft.com/office/drawing/2014/main" val="1141600758"/>
                    </a:ext>
                  </a:extLst>
                </a:gridCol>
                <a:gridCol w="1656184">
                  <a:extLst>
                    <a:ext uri="{9D8B030D-6E8A-4147-A177-3AD203B41FA5}">
                      <a16:colId xmlns:a16="http://schemas.microsoft.com/office/drawing/2014/main" val="1879880375"/>
                    </a:ext>
                  </a:extLst>
                </a:gridCol>
              </a:tblGrid>
              <a:tr h="742282">
                <a:tc>
                  <a:txBody>
                    <a:bodyPr/>
                    <a:lstStyle/>
                    <a:p>
                      <a:pPr>
                        <a:lnSpc>
                          <a:spcPct val="115000"/>
                        </a:lnSpc>
                        <a:spcAft>
                          <a:spcPts val="1000"/>
                        </a:spcAft>
                      </a:pPr>
                      <a:r>
                        <a:rPr lang="en-IN" sz="1100">
                          <a:effectLst/>
                        </a:rPr>
                        <a:t>No. of dice thrown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Probability of all even numbers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Probability of getting a sum of 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Probability of at least one odd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798368"/>
                  </a:ext>
                </a:extLst>
              </a:tr>
              <a:tr h="236374">
                <a:tc>
                  <a:txBody>
                    <a:bodyPr/>
                    <a:lstStyle/>
                    <a:p>
                      <a:pPr algn="ctr">
                        <a:lnSpc>
                          <a:spcPct val="115000"/>
                        </a:lnSpc>
                        <a:spcAft>
                          <a:spcPts val="10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6238665"/>
                  </a:ext>
                </a:extLst>
              </a:tr>
              <a:tr h="236374">
                <a:tc>
                  <a:txBody>
                    <a:bodyPr/>
                    <a:lstStyle/>
                    <a:p>
                      <a:pPr algn="ctr">
                        <a:lnSpc>
                          <a:spcPct val="115000"/>
                        </a:lnSpc>
                        <a:spcAft>
                          <a:spcPts val="10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4664947"/>
                  </a:ext>
                </a:extLst>
              </a:tr>
              <a:tr h="236374">
                <a:tc>
                  <a:txBody>
                    <a:bodyPr/>
                    <a:lstStyle/>
                    <a:p>
                      <a:pPr algn="ctr">
                        <a:lnSpc>
                          <a:spcPct val="115000"/>
                        </a:lnSpc>
                        <a:spcAft>
                          <a:spcPts val="10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4698098"/>
                  </a:ext>
                </a:extLst>
              </a:tr>
            </a:tbl>
          </a:graphicData>
        </a:graphic>
      </p:graphicFrame>
    </p:spTree>
    <p:extLst>
      <p:ext uri="{BB962C8B-B14F-4D97-AF65-F5344CB8AC3E}">
        <p14:creationId xmlns:p14="http://schemas.microsoft.com/office/powerpoint/2010/main" val="242458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5</a:t>
            </a:r>
            <a:endParaRPr lang="en-IN" sz="2400" b="1" dirty="0">
              <a:solidFill>
                <a:schemeClr val="bg1"/>
              </a:solidFill>
            </a:endParaRPr>
          </a:p>
        </p:txBody>
      </p:sp>
      <p:sp>
        <p:nvSpPr>
          <p:cNvPr id="4" name="AutoShape 105">
            <a:extLst>
              <a:ext uri="{FF2B5EF4-FFF2-40B4-BE49-F238E27FC236}">
                <a16:creationId xmlns:a16="http://schemas.microsoft.com/office/drawing/2014/main" id="{6B9DE5BE-10A9-46B1-8BDB-DB3922AC1C19}"/>
              </a:ext>
            </a:extLst>
          </p:cNvPr>
          <p:cNvSpPr>
            <a:spLocks noChangeArrowheads="1"/>
          </p:cNvSpPr>
          <p:nvPr/>
        </p:nvSpPr>
        <p:spPr bwMode="auto">
          <a:xfrm>
            <a:off x="1362075" y="9057640"/>
            <a:ext cx="561975" cy="176530"/>
          </a:xfrm>
          <a:prstGeom prst="rightArrow">
            <a:avLst>
              <a:gd name="adj1" fmla="val 50000"/>
              <a:gd name="adj2" fmla="val 7958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AutoShape 106">
            <a:extLst>
              <a:ext uri="{FF2B5EF4-FFF2-40B4-BE49-F238E27FC236}">
                <a16:creationId xmlns:a16="http://schemas.microsoft.com/office/drawing/2014/main" id="{2E287FA2-9B9D-4542-A37B-143A5C1F940F}"/>
              </a:ext>
            </a:extLst>
          </p:cNvPr>
          <p:cNvSpPr>
            <a:spLocks noChangeArrowheads="1"/>
          </p:cNvSpPr>
          <p:nvPr/>
        </p:nvSpPr>
        <p:spPr bwMode="auto">
          <a:xfrm>
            <a:off x="1362075" y="9338945"/>
            <a:ext cx="561975" cy="176530"/>
          </a:xfrm>
          <a:prstGeom prst="rightArrow">
            <a:avLst>
              <a:gd name="adj1" fmla="val 50000"/>
              <a:gd name="adj2" fmla="val 7958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 name="Rectangle 3">
            <a:extLst>
              <a:ext uri="{FF2B5EF4-FFF2-40B4-BE49-F238E27FC236}">
                <a16:creationId xmlns:a16="http://schemas.microsoft.com/office/drawing/2014/main" id="{B89F4C0E-3072-4897-95DA-7CD9BE42432E}"/>
              </a:ext>
            </a:extLst>
          </p:cNvPr>
          <p:cNvSpPr>
            <a:spLocks noChangeArrowheads="1"/>
          </p:cNvSpPr>
          <p:nvPr/>
        </p:nvSpPr>
        <p:spPr bwMode="auto">
          <a:xfrm>
            <a:off x="971600" y="224229"/>
            <a:ext cx="41991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Use of Conjunction AND </a:t>
            </a:r>
            <a:r>
              <a:rPr kumimoji="0" lang="en-US" altLang="en-US" sz="2000" b="1"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and</a:t>
            </a:r>
            <a:r>
              <a:rPr kumimoji="0" lang="en-US" altLang="en-US" sz="20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AND 	P(A) </a:t>
            </a:r>
            <a:r>
              <a:rPr kumimoji="0" lang="en-US" altLang="en-US" sz="2000" b="0" i="1"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P(B)</a:t>
            </a: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OR 	P(A) + P(B)</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8" name="AutoShape 105">
            <a:extLst>
              <a:ext uri="{FF2B5EF4-FFF2-40B4-BE49-F238E27FC236}">
                <a16:creationId xmlns:a16="http://schemas.microsoft.com/office/drawing/2014/main" id="{71F0C55A-EB1D-49B9-BE0A-E9C5FEFCF3E0}"/>
              </a:ext>
            </a:extLst>
          </p:cNvPr>
          <p:cNvSpPr>
            <a:spLocks noChangeArrowheads="1"/>
          </p:cNvSpPr>
          <p:nvPr/>
        </p:nvSpPr>
        <p:spPr bwMode="auto">
          <a:xfrm>
            <a:off x="1668290" y="987574"/>
            <a:ext cx="561975" cy="176530"/>
          </a:xfrm>
          <a:prstGeom prst="rightArrow">
            <a:avLst>
              <a:gd name="adj1" fmla="val 50000"/>
              <a:gd name="adj2" fmla="val 7958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0" name="AutoShape 105">
            <a:extLst>
              <a:ext uri="{FF2B5EF4-FFF2-40B4-BE49-F238E27FC236}">
                <a16:creationId xmlns:a16="http://schemas.microsoft.com/office/drawing/2014/main" id="{3A666847-0085-47EF-A881-309E686AA37C}"/>
              </a:ext>
            </a:extLst>
          </p:cNvPr>
          <p:cNvSpPr>
            <a:spLocks noChangeArrowheads="1"/>
          </p:cNvSpPr>
          <p:nvPr/>
        </p:nvSpPr>
        <p:spPr bwMode="auto">
          <a:xfrm>
            <a:off x="1547664" y="1563638"/>
            <a:ext cx="561975" cy="176530"/>
          </a:xfrm>
          <a:prstGeom prst="rightArrow">
            <a:avLst>
              <a:gd name="adj1" fmla="val 50000"/>
              <a:gd name="adj2" fmla="val 7958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1" name="TextBox 10">
            <a:extLst>
              <a:ext uri="{FF2B5EF4-FFF2-40B4-BE49-F238E27FC236}">
                <a16:creationId xmlns:a16="http://schemas.microsoft.com/office/drawing/2014/main" id="{C5463514-AF73-4F27-B77F-7F3DE7354210}"/>
              </a:ext>
            </a:extLst>
          </p:cNvPr>
          <p:cNvSpPr txBox="1"/>
          <p:nvPr/>
        </p:nvSpPr>
        <p:spPr>
          <a:xfrm>
            <a:off x="1223120" y="2065082"/>
            <a:ext cx="7920880" cy="2676502"/>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From a pack of 52 cards, one card is drawn at random. What is the probability that the card drawn is a ten or a spade?</a:t>
            </a:r>
          </a:p>
          <a:p>
            <a:pPr indent="457200">
              <a:lnSpc>
                <a:spcPct val="115000"/>
              </a:lnSpc>
              <a:spcAft>
                <a:spcPts val="10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 4/13		b. 	              c. 1/13	</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IN" sz="1200" dirty="0">
                <a:effectLst/>
                <a:latin typeface="Calibri" panose="020F0502020204030204" pitchFamily="34" charset="0"/>
                <a:ea typeface="Calibri" panose="020F0502020204030204" pitchFamily="34" charset="0"/>
                <a:cs typeface="Times New Roman" panose="02020603050405020304" pitchFamily="18" charset="0"/>
              </a:rPr>
              <a:t>d. 1/26</a:t>
            </a:r>
          </a:p>
          <a:p>
            <a:pPr marL="342900" lvl="0" indent="-342900">
              <a:lnSpc>
                <a:spcPct val="115000"/>
              </a:lnSpc>
              <a:spcAft>
                <a:spcPts val="1000"/>
              </a:spcAft>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Two cards are drawn together from a pack of 52 cards. The probability that one is a spade and one is a heart is:</a:t>
            </a:r>
          </a:p>
          <a:p>
            <a:pPr indent="457200">
              <a:lnSpc>
                <a:spcPct val="115000"/>
              </a:lnSpc>
              <a:spcAft>
                <a:spcPts val="10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 3/20		b. 29/34	              c. 47/100	              d. 13/102</a:t>
            </a:r>
          </a:p>
          <a:p>
            <a:pPr marL="342900" lvl="0" indent="-342900">
              <a:lnSpc>
                <a:spcPct val="115000"/>
              </a:lnSpc>
              <a:spcAft>
                <a:spcPts val="1000"/>
              </a:spcAft>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Two cards are drawn together from a pack of 52 cards. The probability that either both are red or both are kings is:</a:t>
            </a:r>
          </a:p>
          <a:p>
            <a:pPr>
              <a:lnSpc>
                <a:spcPct val="115000"/>
              </a:lnSpc>
              <a:spcAft>
                <a:spcPts val="1000"/>
              </a:spcAft>
              <a:tabLst>
                <a:tab pos="457200" algn="l"/>
                <a:tab pos="914400" algn="l"/>
                <a:tab pos="1371600" algn="l"/>
                <a:tab pos="1828800" algn="l"/>
                <a:tab pos="2286000" algn="l"/>
                <a:tab pos="2743200" algn="l"/>
                <a:tab pos="3200400" algn="l"/>
                <a:tab pos="3657600" algn="l"/>
                <a:tab pos="4114800" algn="l"/>
                <a:tab pos="4572000" algn="l"/>
                <a:tab pos="5029200" algn="l"/>
                <a:tab pos="5731510" algn="r"/>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	a. 7/13			b. 3/26			c. 63/221		             d. 55/221	</a:t>
            </a:r>
          </a:p>
          <a:p>
            <a:pPr marL="342900" lvl="0" indent="-342900">
              <a:lnSpc>
                <a:spcPct val="115000"/>
              </a:lnSpc>
              <a:spcAft>
                <a:spcPts val="1000"/>
              </a:spcAft>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In a simultaneous throw of two dice, what is the probability of getting a total of 10 or 11?</a:t>
            </a:r>
          </a:p>
          <a:p>
            <a:pPr indent="457200">
              <a:lnSpc>
                <a:spcPct val="115000"/>
              </a:lnSpc>
              <a:spcAft>
                <a:spcPts val="10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 ¼		b. 1/6                             c. 7/12		             d. 5/36</a:t>
            </a:r>
          </a:p>
        </p:txBody>
      </p:sp>
    </p:spTree>
    <p:extLst>
      <p:ext uri="{BB962C8B-B14F-4D97-AF65-F5344CB8AC3E}">
        <p14:creationId xmlns:p14="http://schemas.microsoft.com/office/powerpoint/2010/main" val="314198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6</a:t>
            </a:r>
            <a:endParaRPr lang="en-IN" sz="2400" b="1" dirty="0">
              <a:solidFill>
                <a:schemeClr val="bg1"/>
              </a:solidFill>
            </a:endParaRPr>
          </a:p>
        </p:txBody>
      </p:sp>
      <p:sp>
        <p:nvSpPr>
          <p:cNvPr id="7" name="Rectangle 1">
            <a:extLst>
              <a:ext uri="{FF2B5EF4-FFF2-40B4-BE49-F238E27FC236}">
                <a16:creationId xmlns:a16="http://schemas.microsoft.com/office/drawing/2014/main" id="{D4755798-8D1C-4D53-8363-6D9A86745E0F}"/>
              </a:ext>
            </a:extLst>
          </p:cNvPr>
          <p:cNvSpPr>
            <a:spLocks noChangeArrowheads="1"/>
          </p:cNvSpPr>
          <p:nvPr/>
        </p:nvSpPr>
        <p:spPr bwMode="auto">
          <a:xfrm>
            <a:off x="737749" y="339502"/>
            <a:ext cx="8226739" cy="1595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mn-lt"/>
              </a:rPr>
              <a:t>A shop sells 10 tube lights out of which 3 are defective. </a:t>
            </a:r>
            <a:r>
              <a:rPr lang="en-US" altLang="en-US" sz="1600" dirty="0" err="1">
                <a:solidFill>
                  <a:srgbClr val="222222"/>
                </a:solidFill>
                <a:latin typeface="+mn-lt"/>
              </a:rPr>
              <a:t>Akshay</a:t>
            </a:r>
            <a:r>
              <a:rPr kumimoji="0" lang="en-US" altLang="en-US" sz="1600" b="0" i="0" u="none" strike="noStrike" cap="none" normalizeH="0" baseline="0" dirty="0">
                <a:ln>
                  <a:noFill/>
                </a:ln>
                <a:solidFill>
                  <a:srgbClr val="222222"/>
                </a:solidFill>
                <a:effectLst/>
                <a:latin typeface="+mn-lt"/>
              </a:rPr>
              <a:t> buys four tube lights.</a:t>
            </a:r>
            <a:br>
              <a:rPr kumimoji="0" lang="en-US" altLang="en-US" sz="1600" b="0" i="0" u="none" strike="noStrike" cap="none" normalizeH="0" baseline="0" dirty="0">
                <a:ln>
                  <a:noFill/>
                </a:ln>
                <a:solidFill>
                  <a:srgbClr val="222222"/>
                </a:solidFill>
                <a:effectLst/>
                <a:latin typeface="+mn-lt"/>
              </a:rPr>
            </a:br>
            <a:r>
              <a:rPr kumimoji="0" lang="en-US" altLang="en-US" sz="1600" b="0" i="0" u="none" strike="noStrike" cap="none" normalizeH="0" baseline="0" dirty="0">
                <a:ln>
                  <a:noFill/>
                </a:ln>
                <a:solidFill>
                  <a:srgbClr val="222222"/>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22222"/>
                </a:solidFill>
                <a:effectLst/>
                <a:latin typeface="+mn-lt"/>
              </a:rPr>
              <a:t>Find the probability that at least two of the tube lights that he buys 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22222"/>
              </a:solidFill>
              <a:effectLst/>
              <a:latin typeface="+mn-lt"/>
            </a:endParaRPr>
          </a:p>
          <a:p>
            <a:pPr lvl="0" latinLnBrk="0"/>
            <a:r>
              <a:rPr lang="en-US" sz="1600" b="1" dirty="0">
                <a:latin typeface="+mn-lt"/>
              </a:rPr>
              <a:t>Find the probability that all of </a:t>
            </a:r>
            <a:r>
              <a:rPr lang="en-US" sz="1600" b="1" dirty="0" err="1">
                <a:latin typeface="+mn-lt"/>
              </a:rPr>
              <a:t>Akshay’s</a:t>
            </a:r>
            <a:r>
              <a:rPr lang="en-US" sz="1600" b="1" dirty="0">
                <a:latin typeface="+mn-lt"/>
              </a:rPr>
              <a:t> tube lights work.</a:t>
            </a:r>
            <a:endParaRPr kumimoji="0" lang="en-US" altLang="en-US" sz="16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53619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9552" y="3867894"/>
            <a:ext cx="576064" cy="461665"/>
          </a:xfrm>
          <a:prstGeom prst="rect">
            <a:avLst/>
          </a:prstGeom>
          <a:noFill/>
        </p:spPr>
        <p:txBody>
          <a:bodyPr wrap="square" rtlCol="0">
            <a:spAutoFit/>
          </a:bodyPr>
          <a:lstStyle/>
          <a:p>
            <a:r>
              <a:rPr lang="en-US" sz="2400" b="1" dirty="0">
                <a:solidFill>
                  <a:schemeClr val="bg1"/>
                </a:solidFill>
              </a:rPr>
              <a:t>7</a:t>
            </a:r>
            <a:endParaRPr lang="en-IN" sz="2400" b="1" dirty="0">
              <a:solidFill>
                <a:schemeClr val="bg1"/>
              </a:solidFill>
            </a:endParaRPr>
          </a:p>
        </p:txBody>
      </p:sp>
      <p:sp>
        <p:nvSpPr>
          <p:cNvPr id="6" name="TextBox 5">
            <a:extLst>
              <a:ext uri="{FF2B5EF4-FFF2-40B4-BE49-F238E27FC236}">
                <a16:creationId xmlns:a16="http://schemas.microsoft.com/office/drawing/2014/main" id="{D05C2CA8-81BD-45A9-BA6F-BBBCBCE7916C}"/>
              </a:ext>
            </a:extLst>
          </p:cNvPr>
          <p:cNvSpPr txBox="1"/>
          <p:nvPr/>
        </p:nvSpPr>
        <p:spPr>
          <a:xfrm>
            <a:off x="827584" y="339502"/>
            <a:ext cx="8316416" cy="1815882"/>
          </a:xfrm>
          <a:prstGeom prst="rect">
            <a:avLst/>
          </a:prstGeom>
          <a:noFill/>
        </p:spPr>
        <p:txBody>
          <a:bodyPr wrap="square">
            <a:spAutoFit/>
          </a:bodyPr>
          <a:lstStyle/>
          <a:p>
            <a:r>
              <a:rPr lang="en-US" sz="1600" b="1" i="0" dirty="0">
                <a:solidFill>
                  <a:srgbClr val="222222"/>
                </a:solidFill>
                <a:effectLst/>
              </a:rPr>
              <a:t>From a box containing 8 yellow and 5 white pens, three are drawn one after the    other.</a:t>
            </a:r>
            <a:br>
              <a:rPr lang="en-US" sz="1600" b="1" i="0" dirty="0">
                <a:solidFill>
                  <a:srgbClr val="222222"/>
                </a:solidFill>
                <a:effectLst/>
              </a:rPr>
            </a:br>
            <a:r>
              <a:rPr lang="en-US" sz="1600" b="0" i="0" dirty="0">
                <a:solidFill>
                  <a:srgbClr val="222222"/>
                </a:solidFill>
                <a:effectLst/>
              </a:rPr>
              <a:t> </a:t>
            </a:r>
          </a:p>
          <a:p>
            <a:r>
              <a:rPr lang="en-US" sz="1600" i="0" dirty="0">
                <a:solidFill>
                  <a:srgbClr val="222222"/>
                </a:solidFill>
                <a:effectLst/>
              </a:rPr>
              <a:t>Find the probability of all three pens being yellow if the pens drawn are not replaced?</a:t>
            </a:r>
          </a:p>
          <a:p>
            <a:endParaRPr lang="en-US" sz="1600" dirty="0">
              <a:solidFill>
                <a:srgbClr val="222222"/>
              </a:solidFill>
            </a:endParaRPr>
          </a:p>
          <a:p>
            <a:r>
              <a:rPr lang="en-US" sz="1600" i="0" dirty="0">
                <a:solidFill>
                  <a:srgbClr val="222222"/>
                </a:solidFill>
                <a:effectLst/>
              </a:rPr>
              <a:t>Find the probability of all three pens being yellow if the pen drawn is replaced by      another yellow colored pen before the next pen is picked.</a:t>
            </a:r>
          </a:p>
        </p:txBody>
      </p:sp>
    </p:spTree>
    <p:extLst>
      <p:ext uri="{BB962C8B-B14F-4D97-AF65-F5344CB8AC3E}">
        <p14:creationId xmlns:p14="http://schemas.microsoft.com/office/powerpoint/2010/main" val="3328758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4471</TotalTime>
  <Words>1213</Words>
  <Application>Microsoft Office PowerPoint</Application>
  <PresentationFormat>On-screen Show (16:9)</PresentationFormat>
  <Paragraphs>127</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맑은 고딕</vt:lpstr>
      <vt:lpstr>Algerian</vt:lpstr>
      <vt:lpstr>Arial</vt:lpstr>
      <vt:lpstr>Calibri</vt:lpstr>
      <vt:lpstr>Cambria Math</vt:lpstr>
      <vt:lpstr>Times New Roman</vt:lpstr>
      <vt:lpstr>Wingdings</vt:lpstr>
      <vt:lpstr>Office Theme</vt:lpstr>
      <vt:lpstr>Custom Design</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244</cp:revision>
  <dcterms:created xsi:type="dcterms:W3CDTF">2014-04-01T16:27:38Z</dcterms:created>
  <dcterms:modified xsi:type="dcterms:W3CDTF">2022-03-23T04:01:41Z</dcterms:modified>
</cp:coreProperties>
</file>