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257" r:id="rId4"/>
    <p:sldId id="259" r:id="rId5"/>
    <p:sldId id="311" r:id="rId6"/>
    <p:sldId id="262" r:id="rId7"/>
    <p:sldId id="317" r:id="rId8"/>
    <p:sldId id="312" r:id="rId9"/>
    <p:sldId id="313" r:id="rId10"/>
    <p:sldId id="314" r:id="rId11"/>
    <p:sldId id="315" r:id="rId12"/>
    <p:sldId id="316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C24A"/>
    <a:srgbClr val="7CCE3E"/>
    <a:srgbClr val="1C64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57B27-7152-4BF8-A1BC-158B04F28FED}" type="datetimeFigureOut">
              <a:rPr lang="en-IN" smtClean="0"/>
              <a:pPr/>
              <a:t>20-01-2022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50E1D-E3FC-4757-AF60-B69F33233D9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2614141"/>
            <a:ext cx="486003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WELCOME ALL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b="1" dirty="0">
              <a:solidFill>
                <a:srgbClr val="C00000"/>
              </a:solidFill>
              <a:latin typeface="+mj-lt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b="1" dirty="0">
              <a:solidFill>
                <a:srgbClr val="C00000"/>
              </a:solidFill>
              <a:latin typeface="+mj-lt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b="1" dirty="0">
              <a:solidFill>
                <a:srgbClr val="C00000"/>
              </a:solidFill>
              <a:latin typeface="+mj-lt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>
                <a:solidFill>
                  <a:srgbClr val="92D050"/>
                </a:solidFill>
                <a:latin typeface="+mj-lt"/>
                <a:cs typeface="Arial" pitchFamily="34" charset="0"/>
              </a:rPr>
              <a:t>SHABANA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915566"/>
            <a:ext cx="4860032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latin typeface="Algerian" pitchFamily="82" charset="0"/>
                <a:ea typeface="맑은 고딕" pitchFamily="50" charset="-127"/>
                <a:cs typeface="Arial" pitchFamily="34" charset="0"/>
              </a:rPr>
              <a:t>RATIOS &amp; PROPORTIONS</a:t>
            </a:r>
          </a:p>
        </p:txBody>
      </p:sp>
      <p:sp>
        <p:nvSpPr>
          <p:cNvPr id="8" name="TextBox 7"/>
          <p:cNvSpPr txBox="1"/>
          <p:nvPr/>
        </p:nvSpPr>
        <p:spPr>
          <a:xfrm rot="20284292">
            <a:off x="980131" y="2248187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Æ</a:t>
            </a:r>
          </a:p>
        </p:txBody>
      </p:sp>
      <p:sp>
        <p:nvSpPr>
          <p:cNvPr id="10" name="TextBox 9"/>
          <p:cNvSpPr txBox="1"/>
          <p:nvPr/>
        </p:nvSpPr>
        <p:spPr>
          <a:xfrm rot="19844677">
            <a:off x="1610358" y="2062713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Û</a:t>
            </a:r>
          </a:p>
        </p:txBody>
      </p:sp>
      <p:sp>
        <p:nvSpPr>
          <p:cNvPr id="11" name="TextBox 10"/>
          <p:cNvSpPr txBox="1"/>
          <p:nvPr/>
        </p:nvSpPr>
        <p:spPr>
          <a:xfrm rot="19659576">
            <a:off x="2084001" y="2248431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þ</a:t>
            </a:r>
          </a:p>
        </p:txBody>
      </p:sp>
      <p:sp>
        <p:nvSpPr>
          <p:cNvPr id="12" name="TextBox 11"/>
          <p:cNvSpPr txBox="1"/>
          <p:nvPr/>
        </p:nvSpPr>
        <p:spPr>
          <a:xfrm rot="20369526">
            <a:off x="1524379" y="2684637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386789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6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267494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5C24A"/>
                </a:solidFill>
              </a:rPr>
              <a:t>P</a:t>
            </a:r>
            <a:r>
              <a:rPr lang="en-IN" sz="2400" b="1" dirty="0">
                <a:solidFill>
                  <a:srgbClr val="75C24A"/>
                </a:solidFill>
              </a:rPr>
              <a:t>RACTICE PROBLEMS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568" y="771550"/>
            <a:ext cx="8424936" cy="311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ratio of incomes of A and B and also those of B and C are in the ratio of 2: 3. A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third of C’s </a:t>
            </a:r>
          </a:p>
          <a:p>
            <a:pPr lvl="0">
              <a:lnSpc>
                <a:spcPct val="115000"/>
              </a:lnSpc>
              <a:spcAft>
                <a:spcPts val="600"/>
              </a:spcAft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income exceeds half of A's income by Rs.80. If each of them spend the same amount of money, </a:t>
            </a:r>
          </a:p>
          <a:p>
            <a:pPr lvl="0">
              <a:lnSpc>
                <a:spcPct val="115000"/>
              </a:lnSpc>
              <a:spcAft>
                <a:spcPts val="600"/>
              </a:spcAft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their savings are in the ratio of 1: 9: 21. What is their combined expenditure?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600"/>
              </a:spcAft>
            </a:pPr>
            <a:r>
              <a:rPr lang="en-IN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a. Rs.300 	b. Rs.280		c. Rs.450 		d. Rs.900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-342900">
              <a:lnSpc>
                <a:spcPct val="115000"/>
              </a:lnSpc>
              <a:spcAft>
                <a:spcPts val="1000"/>
              </a:spcAft>
              <a:buAutoNum type="alphaLcPeriod"/>
            </a:pP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-342900">
              <a:lnSpc>
                <a:spcPct val="115000"/>
              </a:lnSpc>
              <a:spcAft>
                <a:spcPts val="1000"/>
              </a:spcAft>
              <a:buAutoNum type="alphaLcPeriod"/>
            </a:pP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474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386789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7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267494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5C24A"/>
                </a:solidFill>
              </a:rPr>
              <a:t>P</a:t>
            </a:r>
            <a:r>
              <a:rPr lang="en-IN" sz="2400" b="1" dirty="0">
                <a:solidFill>
                  <a:srgbClr val="75C24A"/>
                </a:solidFill>
              </a:rPr>
              <a:t>RACTICE PROBLEMS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568" y="771550"/>
            <a:ext cx="8424936" cy="2346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 bag, there are coins of 25 p, 10 p and 5 p in the ratio of 1 : 2 : 3. If there is Rs. 30  in all, how many 5 p coins are there?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50		     b. 100		c. 150		d. 200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-342900">
              <a:lnSpc>
                <a:spcPct val="115000"/>
              </a:lnSpc>
              <a:spcAft>
                <a:spcPts val="1000"/>
              </a:spcAft>
              <a:buAutoNum type="alphaLcPeriod"/>
            </a:pP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222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622D-C06B-4E8C-9EE1-36BC9F37F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36" y="257439"/>
            <a:ext cx="7524328" cy="524426"/>
          </a:xfrm>
        </p:spPr>
        <p:txBody>
          <a:bodyPr/>
          <a:lstStyle/>
          <a:p>
            <a:r>
              <a:rPr lang="en-US" sz="2400" dirty="0">
                <a:solidFill>
                  <a:srgbClr val="75C24A"/>
                </a:solidFill>
                <a:latin typeface="+mn-lt"/>
              </a:rPr>
              <a:t>ALLIGATION RULE</a:t>
            </a:r>
            <a:endParaRPr lang="en-IN" sz="2400" dirty="0">
              <a:solidFill>
                <a:srgbClr val="75C24A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4776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4F682B-70CF-411E-8527-B363FD569A26}"/>
              </a:ext>
            </a:extLst>
          </p:cNvPr>
          <p:cNvSpPr txBox="1"/>
          <p:nvPr/>
        </p:nvSpPr>
        <p:spPr>
          <a:xfrm>
            <a:off x="755576" y="290721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5C24A"/>
                </a:solidFill>
              </a:rPr>
              <a:t>P</a:t>
            </a:r>
            <a:r>
              <a:rPr lang="en-IN" sz="2400" b="1" dirty="0">
                <a:solidFill>
                  <a:srgbClr val="75C24A"/>
                </a:solidFill>
              </a:rPr>
              <a:t>RACTICE PROBLEMS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CA4A3-5C62-4E37-989B-A01627F04381}"/>
              </a:ext>
            </a:extLst>
          </p:cNvPr>
          <p:cNvSpPr txBox="1"/>
          <p:nvPr/>
        </p:nvSpPr>
        <p:spPr>
          <a:xfrm>
            <a:off x="395536" y="3867894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13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82332-B8A4-4C8A-9EF6-1880EA40728D}"/>
              </a:ext>
            </a:extLst>
          </p:cNvPr>
          <p:cNvSpPr txBox="1"/>
          <p:nvPr/>
        </p:nvSpPr>
        <p:spPr>
          <a:xfrm>
            <a:off x="760552" y="843558"/>
            <a:ext cx="8275944" cy="1029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ratio in which rice at Rs. 7.20 a kg be mixed with rice at Rs. 5.70 a kg to      produce a mixture worth Rs. 6.30 a kg.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1:2	   b. 2:3		c. 1:6		d. 7:3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608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4F682B-70CF-411E-8527-B363FD569A26}"/>
              </a:ext>
            </a:extLst>
          </p:cNvPr>
          <p:cNvSpPr txBox="1"/>
          <p:nvPr/>
        </p:nvSpPr>
        <p:spPr>
          <a:xfrm>
            <a:off x="755576" y="290721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5C24A"/>
                </a:solidFill>
              </a:rPr>
              <a:t>P</a:t>
            </a:r>
            <a:r>
              <a:rPr lang="en-IN" sz="2400" b="1" dirty="0">
                <a:solidFill>
                  <a:srgbClr val="75C24A"/>
                </a:solidFill>
              </a:rPr>
              <a:t>RACTICE PROBLEMS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CA4A3-5C62-4E37-989B-A01627F04381}"/>
              </a:ext>
            </a:extLst>
          </p:cNvPr>
          <p:cNvSpPr txBox="1"/>
          <p:nvPr/>
        </p:nvSpPr>
        <p:spPr>
          <a:xfrm>
            <a:off x="395536" y="3867894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14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C74BCE-D0D4-49FD-BEC4-BACF6D5F0F6B}"/>
              </a:ext>
            </a:extLst>
          </p:cNvPr>
          <p:cNvSpPr txBox="1"/>
          <p:nvPr/>
        </p:nvSpPr>
        <p:spPr>
          <a:xfrm>
            <a:off x="827584" y="752386"/>
            <a:ext cx="8208912" cy="1347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 worth Rs. 126 per kg and Rs. 135 per kg are mixed with a third variety in the </a:t>
            </a:r>
          </a:p>
          <a:p>
            <a:pPr lvl="0">
              <a:lnSpc>
                <a:spcPct val="115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ratio 1 : 1 : 2. If the mixture is worth Rs. 153 per kg, the price of the third variety </a:t>
            </a:r>
          </a:p>
          <a:p>
            <a:pPr lvl="0">
              <a:lnSpc>
                <a:spcPct val="115000"/>
              </a:lnSpc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kg will be: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170.25	        b. 171.50		c. 175		d. NOTA</a:t>
            </a:r>
          </a:p>
        </p:txBody>
      </p:sp>
    </p:spTree>
    <p:extLst>
      <p:ext uri="{BB962C8B-B14F-4D97-AF65-F5344CB8AC3E}">
        <p14:creationId xmlns:p14="http://schemas.microsoft.com/office/powerpoint/2010/main" val="1667717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4F682B-70CF-411E-8527-B363FD569A26}"/>
              </a:ext>
            </a:extLst>
          </p:cNvPr>
          <p:cNvSpPr txBox="1"/>
          <p:nvPr/>
        </p:nvSpPr>
        <p:spPr>
          <a:xfrm>
            <a:off x="755576" y="290721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5C24A"/>
                </a:solidFill>
              </a:rPr>
              <a:t>P</a:t>
            </a:r>
            <a:r>
              <a:rPr lang="en-IN" sz="2400" b="1" dirty="0">
                <a:solidFill>
                  <a:srgbClr val="75C24A"/>
                </a:solidFill>
              </a:rPr>
              <a:t>RACTICE PROBLEMS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CA4A3-5C62-4E37-989B-A01627F04381}"/>
              </a:ext>
            </a:extLst>
          </p:cNvPr>
          <p:cNvSpPr txBox="1"/>
          <p:nvPr/>
        </p:nvSpPr>
        <p:spPr>
          <a:xfrm>
            <a:off x="395536" y="3867894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15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AA39E-25F0-412E-A0AC-A3B205EF9243}"/>
              </a:ext>
            </a:extLst>
          </p:cNvPr>
          <p:cNvSpPr txBox="1"/>
          <p:nvPr/>
        </p:nvSpPr>
        <p:spPr>
          <a:xfrm>
            <a:off x="755576" y="843558"/>
            <a:ext cx="8352928" cy="1029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what ratio must water be mixed with milk costing Rs. 12/ litre to obtain a mixture worth of Rs. 8/ litre?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1:2	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2:3	         c. 1:6	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7:3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561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4F682B-70CF-411E-8527-B363FD569A26}"/>
              </a:ext>
            </a:extLst>
          </p:cNvPr>
          <p:cNvSpPr txBox="1"/>
          <p:nvPr/>
        </p:nvSpPr>
        <p:spPr>
          <a:xfrm>
            <a:off x="755576" y="290721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5C24A"/>
                </a:solidFill>
              </a:rPr>
              <a:t>P</a:t>
            </a:r>
            <a:r>
              <a:rPr lang="en-IN" sz="2400" b="1" dirty="0">
                <a:solidFill>
                  <a:srgbClr val="75C24A"/>
                </a:solidFill>
              </a:rPr>
              <a:t>RACTICE PROBLEMS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CA4A3-5C62-4E37-989B-A01627F04381}"/>
              </a:ext>
            </a:extLst>
          </p:cNvPr>
          <p:cNvSpPr txBox="1"/>
          <p:nvPr/>
        </p:nvSpPr>
        <p:spPr>
          <a:xfrm>
            <a:off x="395536" y="3867894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16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598A1-EE10-4830-B06B-6E7686218AB6}"/>
              </a:ext>
            </a:extLst>
          </p:cNvPr>
          <p:cNvSpPr txBox="1"/>
          <p:nvPr/>
        </p:nvSpPr>
        <p:spPr>
          <a:xfrm>
            <a:off x="683568" y="773829"/>
            <a:ext cx="8352928" cy="1664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average salary of all the employees of a company is Rs. 12000. While average    salary of a Unionized staff is Rs. 8000 and that of the management staff is Rs. 13000. What is the ratio of the number of unionized staff to the number of management    staff? </a:t>
            </a: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>
              <a:lnSpc>
                <a:spcPct val="115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2:4 	     b. 4:1    	    c. 3:1 		    d. 1:4</a:t>
            </a: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2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4F682B-70CF-411E-8527-B363FD569A26}"/>
              </a:ext>
            </a:extLst>
          </p:cNvPr>
          <p:cNvSpPr txBox="1"/>
          <p:nvPr/>
        </p:nvSpPr>
        <p:spPr>
          <a:xfrm>
            <a:off x="755576" y="290721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5C24A"/>
                </a:solidFill>
              </a:rPr>
              <a:t>P</a:t>
            </a:r>
            <a:r>
              <a:rPr lang="en-IN" sz="2400" b="1" dirty="0">
                <a:solidFill>
                  <a:srgbClr val="75C24A"/>
                </a:solidFill>
              </a:rPr>
              <a:t>RACTICE PROBLEMS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CA4A3-5C62-4E37-989B-A01627F04381}"/>
              </a:ext>
            </a:extLst>
          </p:cNvPr>
          <p:cNvSpPr txBox="1"/>
          <p:nvPr/>
        </p:nvSpPr>
        <p:spPr>
          <a:xfrm>
            <a:off x="395536" y="3867894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17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532BC7D-19EB-4694-82D0-621CC5D47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860108"/>
            <a:ext cx="83962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 what ratio must water be mixed with milk to gain 16    % on selling the mixture at cost price?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F57ECEF-7F0C-4414-9757-2129DD4DC31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71600" y="1297091"/>
            <a:ext cx="839620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1:2	        b. 2:3		c. 1:6		d. 7:3 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1" descr="http://www.indiabix.com/_files/images/aptitude/1-div-2by3.gif">
            <a:extLst>
              <a:ext uri="{FF2B5EF4-FFF2-40B4-BE49-F238E27FC236}">
                <a16:creationId xmlns:a16="http://schemas.microsoft.com/office/drawing/2014/main" id="{31ED4BF1-A79F-4E92-8A08-E3DA38FE1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708194"/>
            <a:ext cx="17037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782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4F682B-70CF-411E-8527-B363FD569A26}"/>
              </a:ext>
            </a:extLst>
          </p:cNvPr>
          <p:cNvSpPr txBox="1"/>
          <p:nvPr/>
        </p:nvSpPr>
        <p:spPr>
          <a:xfrm>
            <a:off x="755576" y="290721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5C24A"/>
                </a:solidFill>
              </a:rPr>
              <a:t>P</a:t>
            </a:r>
            <a:r>
              <a:rPr lang="en-IN" sz="2400" b="1" dirty="0">
                <a:solidFill>
                  <a:srgbClr val="75C24A"/>
                </a:solidFill>
              </a:rPr>
              <a:t>RACTICE PROBLEMS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CA4A3-5C62-4E37-989B-A01627F04381}"/>
              </a:ext>
            </a:extLst>
          </p:cNvPr>
          <p:cNvSpPr txBox="1"/>
          <p:nvPr/>
        </p:nvSpPr>
        <p:spPr>
          <a:xfrm>
            <a:off x="395536" y="3867894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18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598A1-EE10-4830-B06B-6E7686218AB6}"/>
              </a:ext>
            </a:extLst>
          </p:cNvPr>
          <p:cNvSpPr txBox="1"/>
          <p:nvPr/>
        </p:nvSpPr>
        <p:spPr>
          <a:xfrm>
            <a:off x="683568" y="773829"/>
            <a:ext cx="8352928" cy="1029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what ratio must a grocer mix two varieties of tea worth Rs. 60 a kg and Rs. 65 a kg so that by selling the mixture at Rs. 68.20 a kg he may gain 10%?</a:t>
            </a:r>
          </a:p>
          <a:p>
            <a:pPr marL="453390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5:4	        b. 4:3	        c. 3:2	     d. NOTA</a:t>
            </a:r>
          </a:p>
        </p:txBody>
      </p:sp>
    </p:spTree>
    <p:extLst>
      <p:ext uri="{BB962C8B-B14F-4D97-AF65-F5344CB8AC3E}">
        <p14:creationId xmlns:p14="http://schemas.microsoft.com/office/powerpoint/2010/main" val="3305640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4F682B-70CF-411E-8527-B363FD569A26}"/>
              </a:ext>
            </a:extLst>
          </p:cNvPr>
          <p:cNvSpPr txBox="1"/>
          <p:nvPr/>
        </p:nvSpPr>
        <p:spPr>
          <a:xfrm>
            <a:off x="755576" y="290721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5C24A"/>
                </a:solidFill>
              </a:rPr>
              <a:t>P</a:t>
            </a:r>
            <a:r>
              <a:rPr lang="en-IN" sz="2400" b="1" dirty="0">
                <a:solidFill>
                  <a:srgbClr val="75C24A"/>
                </a:solidFill>
              </a:rPr>
              <a:t>RACTICE PROBLEMS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CA4A3-5C62-4E37-989B-A01627F04381}"/>
              </a:ext>
            </a:extLst>
          </p:cNvPr>
          <p:cNvSpPr txBox="1"/>
          <p:nvPr/>
        </p:nvSpPr>
        <p:spPr>
          <a:xfrm>
            <a:off x="395536" y="3867894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19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598A1-EE10-4830-B06B-6E7686218AB6}"/>
              </a:ext>
            </a:extLst>
          </p:cNvPr>
          <p:cNvSpPr txBox="1"/>
          <p:nvPr/>
        </p:nvSpPr>
        <p:spPr>
          <a:xfrm>
            <a:off x="751736" y="779448"/>
            <a:ext cx="8352928" cy="1029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much salt(in kg) worth 42 P / kg must one mix with25 kg of salt worth 24 P / kg so that he may, on selling the mixture at 40 P / kg, gain 25% on the outlay.</a:t>
            </a:r>
          </a:p>
          <a:p>
            <a:pPr marL="453390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18 	     b. 20		c. 22		 d. 24</a:t>
            </a:r>
          </a:p>
        </p:txBody>
      </p:sp>
    </p:spTree>
    <p:extLst>
      <p:ext uri="{BB962C8B-B14F-4D97-AF65-F5344CB8AC3E}">
        <p14:creationId xmlns:p14="http://schemas.microsoft.com/office/powerpoint/2010/main" val="375859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-36512" y="1520229"/>
            <a:ext cx="8640960" cy="299573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2000" dirty="0"/>
              <a:t>BRIDGING COMPONENTS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ACTUALS &amp; ASSUMPTIONS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PARTNERSHIP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ALLIGATIONS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 </a:t>
            </a:r>
            <a:endParaRPr lang="en-IN" sz="2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0528" y="0"/>
            <a:ext cx="9144000" cy="88446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4F682B-70CF-411E-8527-B363FD569A26}"/>
              </a:ext>
            </a:extLst>
          </p:cNvPr>
          <p:cNvSpPr txBox="1"/>
          <p:nvPr/>
        </p:nvSpPr>
        <p:spPr>
          <a:xfrm>
            <a:off x="755576" y="290721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5C24A"/>
                </a:solidFill>
              </a:rPr>
              <a:t>P</a:t>
            </a:r>
            <a:r>
              <a:rPr lang="en-IN" sz="2400" b="1" dirty="0">
                <a:solidFill>
                  <a:srgbClr val="75C24A"/>
                </a:solidFill>
              </a:rPr>
              <a:t>RACTICE PROBLEMS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CA4A3-5C62-4E37-989B-A01627F04381}"/>
              </a:ext>
            </a:extLst>
          </p:cNvPr>
          <p:cNvSpPr txBox="1"/>
          <p:nvPr/>
        </p:nvSpPr>
        <p:spPr>
          <a:xfrm>
            <a:off x="395536" y="3867894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20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598A1-EE10-4830-B06B-6E7686218AB6}"/>
              </a:ext>
            </a:extLst>
          </p:cNvPr>
          <p:cNvSpPr txBox="1"/>
          <p:nvPr/>
        </p:nvSpPr>
        <p:spPr>
          <a:xfrm>
            <a:off x="751736" y="779448"/>
            <a:ext cx="8352928" cy="1347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merchant has 1000 kg of sugar, part of which he sells at 8% profit and the rest at  18% profit. He gains 14% on the whole. The quantity sold at 18% profit is:</a:t>
            </a:r>
          </a:p>
          <a:p>
            <a:pPr marL="453390">
              <a:lnSpc>
                <a:spcPct val="115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600	     b. 575		   c. 550		d. NOTA</a:t>
            </a:r>
          </a:p>
          <a:p>
            <a:pPr marL="453390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4584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47609A0-BDBC-45B6-89D0-B4323F601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189271"/>
              </p:ext>
            </p:extLst>
          </p:nvPr>
        </p:nvGraphicFramePr>
        <p:xfrm>
          <a:off x="971600" y="842268"/>
          <a:ext cx="4539615" cy="1441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768280430"/>
                    </a:ext>
                  </a:extLst>
                </a:gridCol>
                <a:gridCol w="1320165">
                  <a:extLst>
                    <a:ext uri="{9D8B030D-6E8A-4147-A177-3AD203B41FA5}">
                      <a16:colId xmlns:a16="http://schemas.microsoft.com/office/drawing/2014/main" val="1237766304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3131772604"/>
                    </a:ext>
                  </a:extLst>
                </a:gridCol>
              </a:tblGrid>
              <a:tr h="28829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</a:rPr>
                        <a:t>Given</a:t>
                      </a:r>
                      <a:endParaRPr lang="en-IN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7CCE3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1">
                          <a:solidFill>
                            <a:schemeClr val="bg1"/>
                          </a:solidFill>
                          <a:effectLst/>
                        </a:rPr>
                        <a:t>Find Out</a:t>
                      </a:r>
                      <a:endParaRPr lang="en-IN" sz="1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7CC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512402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1">
                          <a:solidFill>
                            <a:schemeClr val="bg1"/>
                          </a:solidFill>
                          <a:effectLst/>
                        </a:rPr>
                        <a:t>A:B = 4:5</a:t>
                      </a:r>
                      <a:endParaRPr lang="en-IN" sz="1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7CCE3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</a:rPr>
                        <a:t>B:C = 6:7</a:t>
                      </a:r>
                      <a:endParaRPr lang="en-IN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7CCE3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1">
                          <a:solidFill>
                            <a:schemeClr val="bg1"/>
                          </a:solidFill>
                          <a:effectLst/>
                        </a:rPr>
                        <a:t>A:C = </a:t>
                      </a:r>
                      <a:endParaRPr lang="en-IN" sz="1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7CC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571536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1">
                          <a:solidFill>
                            <a:schemeClr val="bg1"/>
                          </a:solidFill>
                          <a:effectLst/>
                        </a:rPr>
                        <a:t>A:B = 6:7</a:t>
                      </a:r>
                      <a:endParaRPr lang="en-IN" sz="1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7CCE3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</a:rPr>
                        <a:t>B:C = 8:9</a:t>
                      </a:r>
                      <a:endParaRPr lang="en-IN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7CCE3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</a:rPr>
                        <a:t>A:B:C =</a:t>
                      </a:r>
                      <a:endParaRPr lang="en-IN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7CC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010312"/>
                  </a:ext>
                </a:extLst>
              </a:tr>
              <a:tr h="28829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1">
                          <a:solidFill>
                            <a:schemeClr val="bg1"/>
                          </a:solidFill>
                          <a:effectLst/>
                        </a:rPr>
                        <a:t>BC:AC:AB = 1:2:3</a:t>
                      </a:r>
                      <a:endParaRPr lang="en-IN" sz="1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7CCE3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</a:rPr>
                        <a:t>A:B:C =</a:t>
                      </a:r>
                      <a:endParaRPr lang="en-IN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7CC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425132"/>
                  </a:ext>
                </a:extLst>
              </a:tr>
              <a:tr h="28829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1">
                          <a:solidFill>
                            <a:schemeClr val="bg1"/>
                          </a:solidFill>
                          <a:effectLst/>
                        </a:rPr>
                        <a:t>1/A : 1/B : 1/C = 2:3:5</a:t>
                      </a:r>
                      <a:endParaRPr lang="en-IN" sz="1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7CCE3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</a:rPr>
                        <a:t>A:B:C =</a:t>
                      </a:r>
                      <a:endParaRPr lang="en-IN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7CC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8281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DB4B59A-3359-48D2-BE51-ED033B98197D}"/>
              </a:ext>
            </a:extLst>
          </p:cNvPr>
          <p:cNvSpPr txBox="1"/>
          <p:nvPr/>
        </p:nvSpPr>
        <p:spPr>
          <a:xfrm>
            <a:off x="971600" y="123478"/>
            <a:ext cx="4572000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solidFill>
                  <a:srgbClr val="75C24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BRIDGE THREE COMPONENTS </a:t>
            </a:r>
            <a:endParaRPr lang="en-IN" sz="1800" dirty="0">
              <a:solidFill>
                <a:srgbClr val="75C24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B4B59A-3359-48D2-BE51-ED033B98197D}"/>
              </a:ext>
            </a:extLst>
          </p:cNvPr>
          <p:cNvSpPr txBox="1"/>
          <p:nvPr/>
        </p:nvSpPr>
        <p:spPr>
          <a:xfrm>
            <a:off x="971600" y="123478"/>
            <a:ext cx="4572000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solidFill>
                  <a:srgbClr val="75C24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BRIDGE </a:t>
            </a:r>
            <a:r>
              <a:rPr lang="en-IN" b="1" dirty="0">
                <a:solidFill>
                  <a:srgbClr val="75C24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</a:t>
            </a:r>
            <a:r>
              <a:rPr lang="en-IN" sz="1800" b="1" dirty="0">
                <a:solidFill>
                  <a:srgbClr val="75C24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COMPONENTS </a:t>
            </a:r>
            <a:endParaRPr lang="en-IN" sz="1800" dirty="0">
              <a:solidFill>
                <a:srgbClr val="75C24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DC9213-EA59-4D94-B37A-2592ADE2B467}"/>
              </a:ext>
            </a:extLst>
          </p:cNvPr>
          <p:cNvSpPr txBox="1"/>
          <p:nvPr/>
        </p:nvSpPr>
        <p:spPr>
          <a:xfrm>
            <a:off x="1043608" y="771550"/>
            <a:ext cx="7848872" cy="1666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IN" sz="1800" b="1" dirty="0">
                <a:solidFill>
                  <a:srgbClr val="75C24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Given: A: B = 2:5, B: C = 3:1, C: D = 3:5; Find A: B: C: D</a:t>
            </a:r>
          </a:p>
          <a:p>
            <a:pPr marL="457200">
              <a:lnSpc>
                <a:spcPct val="115000"/>
              </a:lnSpc>
            </a:pPr>
            <a:r>
              <a:rPr lang="en-IN" sz="1800" b="1" dirty="0">
                <a:solidFill>
                  <a:srgbClr val="75C24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IN" sz="1800" b="1" dirty="0">
                <a:solidFill>
                  <a:srgbClr val="75C24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B’s share in Rs. 6300 if A:B = 2:3, B:C = 4:5, C:D = 3:7</a:t>
            </a:r>
          </a:p>
          <a:p>
            <a:pPr marL="457200">
              <a:lnSpc>
                <a:spcPct val="115000"/>
              </a:lnSpc>
            </a:pPr>
            <a:r>
              <a:rPr lang="en-IN" sz="1800" b="1" dirty="0">
                <a:solidFill>
                  <a:srgbClr val="75C24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IN" sz="1800" b="1" dirty="0">
                <a:solidFill>
                  <a:srgbClr val="75C24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A:D if A:B = 2:5, B:C = 4:3, C:D = 1:7</a:t>
            </a:r>
          </a:p>
        </p:txBody>
      </p:sp>
    </p:spTree>
    <p:extLst>
      <p:ext uri="{BB962C8B-B14F-4D97-AF65-F5344CB8AC3E}">
        <p14:creationId xmlns:p14="http://schemas.microsoft.com/office/powerpoint/2010/main" val="1631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386789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267494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5C24A"/>
                </a:solidFill>
              </a:rPr>
              <a:t>P</a:t>
            </a:r>
            <a:r>
              <a:rPr lang="en-IN" sz="2400" b="1" dirty="0">
                <a:solidFill>
                  <a:srgbClr val="75C24A"/>
                </a:solidFill>
              </a:rPr>
              <a:t>RACTICE PROBLEMS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568" y="915566"/>
            <a:ext cx="8424936" cy="2727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 number are in the ratio 3 : 5. If 9 is subtracted from each, the new numbers are </a:t>
            </a:r>
          </a:p>
          <a:p>
            <a:pPr lvl="0">
              <a:lnSpc>
                <a:spcPct val="115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in the ratio 12 : 23. The smaller number is: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27		b. 30		c. 33		d. 36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>
              <a:lnSpc>
                <a:spcPct val="115000"/>
              </a:lnSpc>
            </a:pPr>
            <a:endParaRPr lang="en-IN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386789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576" y="267494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5C24A"/>
                </a:solidFill>
              </a:rPr>
              <a:t>P</a:t>
            </a:r>
            <a:r>
              <a:rPr lang="en-IN" sz="2400" b="1" dirty="0">
                <a:solidFill>
                  <a:srgbClr val="75C24A"/>
                </a:solidFill>
              </a:rPr>
              <a:t>RACTICE PROBLEMS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568" y="771550"/>
            <a:ext cx="8424936" cy="2090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Seats for Mathematics, Physics and Biology in a school are in the ratio 5 : 7 : 8. There is a proposal to increase these seats by 40%, 50% and 75% respectively. What will be the ratio of increased seats?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1:2:3	b. 2:3:4		c. 3:4:5		d. 4:5:6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698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386789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3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267494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5C24A"/>
                </a:solidFill>
              </a:rPr>
              <a:t>P</a:t>
            </a:r>
            <a:r>
              <a:rPr lang="en-IN" sz="2400" b="1" dirty="0">
                <a:solidFill>
                  <a:srgbClr val="75C24A"/>
                </a:solidFill>
              </a:rPr>
              <a:t>RACTICE PROBLEMS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568" y="915566"/>
            <a:ext cx="8424936" cy="3112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ratio of the monthly incomes of A and B is 3:4. The ratio of their monthly </a:t>
            </a:r>
          </a:p>
          <a:p>
            <a:pPr lvl="0">
              <a:lnSpc>
                <a:spcPct val="115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expenditures is 4:5. Find the ratio of their monthly savings, if the savings of A is </a:t>
            </a:r>
          </a:p>
          <a:p>
            <a:pPr lvl="0">
              <a:lnSpc>
                <a:spcPct val="115000"/>
              </a:lnSpc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1/4th of his income.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-342900">
              <a:lnSpc>
                <a:spcPct val="115000"/>
              </a:lnSpc>
              <a:spcAft>
                <a:spcPts val="1000"/>
              </a:spcAft>
              <a:buAutoNum type="alphaLcPeriod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13:16		b.15:13 		c. 12:19		d. 12:13</a:t>
            </a:r>
          </a:p>
          <a:p>
            <a:pPr marL="800100" indent="-342900">
              <a:lnSpc>
                <a:spcPct val="115000"/>
              </a:lnSpc>
              <a:spcAft>
                <a:spcPts val="1000"/>
              </a:spcAft>
              <a:buAutoNum type="alphaLcPeriod"/>
            </a:pPr>
            <a:endParaRPr lang="en-IN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-342900">
              <a:lnSpc>
                <a:spcPct val="115000"/>
              </a:lnSpc>
              <a:spcAft>
                <a:spcPts val="1000"/>
              </a:spcAft>
              <a:buAutoNum type="alphaLcPeriod"/>
            </a:pP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3975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386789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4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267494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5C24A"/>
                </a:solidFill>
              </a:rPr>
              <a:t>P</a:t>
            </a:r>
            <a:r>
              <a:rPr lang="en-IN" sz="2400" b="1" dirty="0">
                <a:solidFill>
                  <a:srgbClr val="75C24A"/>
                </a:solidFill>
              </a:rPr>
              <a:t>RACTICE PROBLEMS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20" y="843558"/>
            <a:ext cx="8424936" cy="202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Rs. 782 be divided into three parts, proportional to	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the first      part is: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a. 182		b. 190		c. 196		d. 204  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7F38BBE-5365-42C3-B9D9-41124025F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736878"/>
            <a:ext cx="9429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13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386789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5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267494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5C24A"/>
                </a:solidFill>
              </a:rPr>
              <a:t>P</a:t>
            </a:r>
            <a:r>
              <a:rPr lang="en-IN" sz="2400" b="1" dirty="0">
                <a:solidFill>
                  <a:srgbClr val="75C24A"/>
                </a:solidFill>
              </a:rPr>
              <a:t>RACTICE PROBLEMS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568" y="915566"/>
            <a:ext cx="8424936" cy="330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 friends Alice, Bob and Charlie divide $1105 amongst them in such a way that if $10, $ 20 and $15 are removed from the sums that Alice, Bob and Charlie received </a:t>
            </a:r>
          </a:p>
          <a:p>
            <a:pPr lvl="0">
              <a:lnSpc>
                <a:spcPct val="115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respectively, then the share of the sums that they got will be in the ratio of 11:18:24.      </a:t>
            </a:r>
          </a:p>
          <a:p>
            <a:pPr lvl="0">
              <a:lnSpc>
                <a:spcPct val="115000"/>
              </a:lnSpc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much did Charlie receive?</a:t>
            </a:r>
          </a:p>
          <a:p>
            <a:pPr lvl="0">
              <a:lnSpc>
                <a:spcPct val="115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a. $ 495	b. $ 510		c. $ 480		d. $375</a:t>
            </a:r>
          </a:p>
          <a:p>
            <a:pPr marL="800100" indent="-342900">
              <a:lnSpc>
                <a:spcPct val="115000"/>
              </a:lnSpc>
              <a:spcAft>
                <a:spcPts val="1000"/>
              </a:spcAft>
              <a:buAutoNum type="alphaLcPeriod"/>
            </a:pPr>
            <a:endParaRPr lang="en-IN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-342900">
              <a:lnSpc>
                <a:spcPct val="115000"/>
              </a:lnSpc>
              <a:spcAft>
                <a:spcPts val="1000"/>
              </a:spcAft>
              <a:buAutoNum type="alphaLcPeriod"/>
            </a:pP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525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3284</TotalTime>
  <Words>1156</Words>
  <Application>Microsoft Office PowerPoint</Application>
  <PresentationFormat>On-screen Show (16:9)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맑은 고딕</vt:lpstr>
      <vt:lpstr>Algerian</vt:lpstr>
      <vt:lpstr>Arial</vt:lpstr>
      <vt:lpstr>Calibri</vt:lpstr>
      <vt:lpstr>Times New Roman</vt:lpstr>
      <vt:lpstr>Wingdings</vt:lpstr>
      <vt:lpstr>Office Theme</vt:lpstr>
      <vt:lpstr>Custom Design</vt:lpstr>
      <vt:lpstr>PowerPoint Presentation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ALLIGATION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I SHABANA</cp:lastModifiedBy>
  <cp:revision>175</cp:revision>
  <dcterms:created xsi:type="dcterms:W3CDTF">2014-04-01T16:27:38Z</dcterms:created>
  <dcterms:modified xsi:type="dcterms:W3CDTF">2022-01-20T11:17:11Z</dcterms:modified>
</cp:coreProperties>
</file>