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9"/>
  </p:notesMasterIdLst>
  <p:sldIdLst>
    <p:sldId id="256" r:id="rId3"/>
    <p:sldId id="257" r:id="rId4"/>
    <p:sldId id="259" r:id="rId5"/>
    <p:sldId id="311" r:id="rId6"/>
    <p:sldId id="262" r:id="rId7"/>
    <p:sldId id="317" r:id="rId8"/>
    <p:sldId id="312" r:id="rId9"/>
    <p:sldId id="313" r:id="rId10"/>
    <p:sldId id="314" r:id="rId11"/>
    <p:sldId id="315" r:id="rId12"/>
    <p:sldId id="316" r:id="rId13"/>
    <p:sldId id="285" r:id="rId14"/>
    <p:sldId id="286" r:id="rId15"/>
    <p:sldId id="28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C24A"/>
    <a:srgbClr val="7CCE3E"/>
    <a:srgbClr val="1C64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2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57B27-7152-4BF8-A1BC-158B04F28FED}" type="datetimeFigureOut">
              <a:rPr lang="en-IN" smtClean="0"/>
              <a:pPr/>
              <a:t>09-06-2021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450E1D-E3FC-4757-AF60-B69F33233D9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6/9/2021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9" y="2614141"/>
            <a:ext cx="4860030" cy="1815882"/>
          </a:xfrm>
          <a:prstGeom prst="rect">
            <a:avLst/>
          </a:prstGeom>
          <a:noFill/>
        </p:spPr>
        <p:txBody>
          <a:bodyPr wrap="square">
            <a:spAutoFit/>
          </a:bodyPr>
          <a:lstStyle/>
          <a:p>
            <a:pPr algn="r" fontAlgn="auto">
              <a:spcBef>
                <a:spcPts val="0"/>
              </a:spcBef>
              <a:spcAft>
                <a:spcPts val="0"/>
              </a:spcAft>
              <a:defRPr/>
            </a:pPr>
            <a:r>
              <a:rPr kumimoji="0" lang="en-US" altLang="ko-KR" sz="3200" b="1" dirty="0">
                <a:solidFill>
                  <a:srgbClr val="0070C0"/>
                </a:solidFill>
                <a:latin typeface="+mj-lt"/>
                <a:cs typeface="Arial" pitchFamily="34" charset="0"/>
              </a:rPr>
              <a:t>WELCOME ALL</a:t>
            </a:r>
          </a:p>
          <a:p>
            <a:pPr algn="r" fontAlgn="auto">
              <a:spcBef>
                <a:spcPts val="0"/>
              </a:spcBef>
              <a:spcAft>
                <a:spcPts val="0"/>
              </a:spcAft>
              <a:defRPr/>
            </a:pPr>
            <a:endParaRPr lang="en-US" altLang="ko-KR" sz="2000" b="1" dirty="0">
              <a:solidFill>
                <a:srgbClr val="C00000"/>
              </a:solidFill>
              <a:latin typeface="+mj-lt"/>
              <a:cs typeface="Arial" pitchFamily="34" charset="0"/>
            </a:endParaRPr>
          </a:p>
          <a:p>
            <a:pPr algn="r" fontAlgn="auto">
              <a:spcBef>
                <a:spcPts val="0"/>
              </a:spcBef>
              <a:spcAft>
                <a:spcPts val="0"/>
              </a:spcAft>
              <a:defRPr/>
            </a:pPr>
            <a:endParaRPr kumimoji="0" lang="en-US" altLang="ko-KR" sz="2000" b="1" dirty="0">
              <a:solidFill>
                <a:srgbClr val="C00000"/>
              </a:solidFill>
              <a:latin typeface="+mj-lt"/>
              <a:cs typeface="Arial" pitchFamily="34" charset="0"/>
            </a:endParaRPr>
          </a:p>
          <a:p>
            <a:pPr algn="r" fontAlgn="auto">
              <a:spcBef>
                <a:spcPts val="0"/>
              </a:spcBef>
              <a:spcAft>
                <a:spcPts val="0"/>
              </a:spcAft>
              <a:defRPr/>
            </a:pPr>
            <a:endParaRPr lang="en-US" altLang="ko-KR" sz="2000" b="1" dirty="0">
              <a:solidFill>
                <a:srgbClr val="C00000"/>
              </a:solidFill>
              <a:latin typeface="+mj-lt"/>
              <a:cs typeface="Arial" pitchFamily="34" charset="0"/>
            </a:endParaRPr>
          </a:p>
          <a:p>
            <a:pPr algn="r" fontAlgn="auto">
              <a:spcBef>
                <a:spcPts val="0"/>
              </a:spcBef>
              <a:spcAft>
                <a:spcPts val="0"/>
              </a:spcAft>
              <a:defRPr/>
            </a:pPr>
            <a:r>
              <a:rPr kumimoji="0" lang="en-US" altLang="ko-KR" sz="2000" b="1" dirty="0">
                <a:solidFill>
                  <a:srgbClr val="92D050"/>
                </a:solidFill>
                <a:latin typeface="+mj-lt"/>
                <a:cs typeface="Arial" pitchFamily="34" charset="0"/>
              </a:rPr>
              <a:t>SHABANA</a:t>
            </a:r>
          </a:p>
        </p:txBody>
      </p:sp>
      <p:sp>
        <p:nvSpPr>
          <p:cNvPr id="5" name="TextBox 1"/>
          <p:cNvSpPr txBox="1">
            <a:spLocks noChangeArrowheads="1"/>
          </p:cNvSpPr>
          <p:nvPr/>
        </p:nvSpPr>
        <p:spPr bwMode="auto">
          <a:xfrm>
            <a:off x="3923928" y="915566"/>
            <a:ext cx="4860032" cy="1446550"/>
          </a:xfrm>
          <a:prstGeom prst="rect">
            <a:avLst/>
          </a:prstGeom>
          <a:noFill/>
          <a:ln w="9525">
            <a:noFill/>
            <a:miter lim="800000"/>
            <a:headEnd/>
            <a:tailEnd/>
          </a:ln>
        </p:spPr>
        <p:txBody>
          <a:bodyPr wrap="square">
            <a:spAutoFit/>
          </a:bodyPr>
          <a:lstStyle/>
          <a:p>
            <a:pPr algn="r"/>
            <a:r>
              <a:rPr lang="en-US" altLang="ko-KR" sz="4400" b="1" dirty="0">
                <a:solidFill>
                  <a:schemeClr val="bg1"/>
                </a:solidFill>
                <a:latin typeface="Algerian" pitchFamily="82" charset="0"/>
                <a:ea typeface="맑은 고딕" pitchFamily="50" charset="-127"/>
                <a:cs typeface="Arial" pitchFamily="34" charset="0"/>
              </a:rPr>
              <a:t>RATIOS &amp; PROPORTIONS</a:t>
            </a:r>
          </a:p>
        </p:txBody>
      </p:sp>
      <p:sp>
        <p:nvSpPr>
          <p:cNvPr id="8" name="TextBox 7"/>
          <p:cNvSpPr txBox="1"/>
          <p:nvPr/>
        </p:nvSpPr>
        <p:spPr>
          <a:xfrm rot="20284292">
            <a:off x="980131" y="2248187"/>
            <a:ext cx="792088" cy="584775"/>
          </a:xfrm>
          <a:prstGeom prst="rect">
            <a:avLst/>
          </a:prstGeom>
          <a:noFill/>
        </p:spPr>
        <p:txBody>
          <a:bodyPr wrap="square" rtlCol="0">
            <a:spAutoFit/>
          </a:bodyPr>
          <a:lstStyle/>
          <a:p>
            <a:r>
              <a:rPr lang="en-IN" sz="3200" b="1" dirty="0">
                <a:solidFill>
                  <a:schemeClr val="bg1"/>
                </a:solidFill>
              </a:rPr>
              <a:t>Æ</a:t>
            </a:r>
          </a:p>
        </p:txBody>
      </p:sp>
      <p:sp>
        <p:nvSpPr>
          <p:cNvPr id="10" name="TextBox 9"/>
          <p:cNvSpPr txBox="1"/>
          <p:nvPr/>
        </p:nvSpPr>
        <p:spPr>
          <a:xfrm rot="19844677">
            <a:off x="1610358" y="2062713"/>
            <a:ext cx="432048" cy="584775"/>
          </a:xfrm>
          <a:prstGeom prst="rect">
            <a:avLst/>
          </a:prstGeom>
          <a:noFill/>
        </p:spPr>
        <p:txBody>
          <a:bodyPr wrap="square" rtlCol="0">
            <a:spAutoFit/>
          </a:bodyPr>
          <a:lstStyle/>
          <a:p>
            <a:r>
              <a:rPr lang="en-IN" sz="3200" b="1" dirty="0">
                <a:solidFill>
                  <a:schemeClr val="bg1"/>
                </a:solidFill>
              </a:rPr>
              <a:t>Û</a:t>
            </a:r>
          </a:p>
        </p:txBody>
      </p:sp>
      <p:sp>
        <p:nvSpPr>
          <p:cNvPr id="11" name="TextBox 10"/>
          <p:cNvSpPr txBox="1"/>
          <p:nvPr/>
        </p:nvSpPr>
        <p:spPr>
          <a:xfrm rot="19659576">
            <a:off x="2084001" y="2248431"/>
            <a:ext cx="576064" cy="584775"/>
          </a:xfrm>
          <a:prstGeom prst="rect">
            <a:avLst/>
          </a:prstGeom>
          <a:noFill/>
        </p:spPr>
        <p:txBody>
          <a:bodyPr wrap="square" rtlCol="0">
            <a:spAutoFit/>
          </a:bodyPr>
          <a:lstStyle/>
          <a:p>
            <a:r>
              <a:rPr lang="en-IN" sz="3200" b="1" dirty="0">
                <a:solidFill>
                  <a:schemeClr val="bg1"/>
                </a:solidFill>
              </a:rPr>
              <a:t>þ</a:t>
            </a:r>
          </a:p>
        </p:txBody>
      </p:sp>
      <p:sp>
        <p:nvSpPr>
          <p:cNvPr id="12" name="TextBox 11"/>
          <p:cNvSpPr txBox="1"/>
          <p:nvPr/>
        </p:nvSpPr>
        <p:spPr>
          <a:xfrm rot="20369526">
            <a:off x="1524379" y="2684637"/>
            <a:ext cx="504056" cy="584775"/>
          </a:xfrm>
          <a:prstGeom prst="rect">
            <a:avLst/>
          </a:prstGeom>
          <a:noFill/>
        </p:spPr>
        <p:txBody>
          <a:bodyPr wrap="square" rtlCol="0">
            <a:spAutoFit/>
          </a:bodyPr>
          <a:lstStyle/>
          <a:p>
            <a:r>
              <a:rPr lang="en-IN" sz="3200" b="1" dirty="0">
                <a:solidFill>
                  <a:schemeClr val="bg1"/>
                </a:solidFill>
              </a:rPr>
              <a:t>Ø</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6</a:t>
            </a:r>
            <a:endParaRPr lang="en-IN" sz="2800" b="1" dirty="0">
              <a:solidFill>
                <a:schemeClr val="bg1"/>
              </a:solidFill>
            </a:endParaRPr>
          </a:p>
        </p:txBody>
      </p:sp>
      <p:sp>
        <p:nvSpPr>
          <p:cNvPr id="8" name="TextBox 7"/>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9" name="TextBox 8"/>
          <p:cNvSpPr txBox="1"/>
          <p:nvPr/>
        </p:nvSpPr>
        <p:spPr>
          <a:xfrm>
            <a:off x="683568" y="771550"/>
            <a:ext cx="8424936" cy="3114699"/>
          </a:xfrm>
          <a:prstGeom prst="rect">
            <a:avLst/>
          </a:prstGeom>
          <a:noFill/>
        </p:spPr>
        <p:txBody>
          <a:bodyPr wrap="square" rtlCol="0">
            <a:spAutoFit/>
          </a:bodyPr>
          <a:lstStyle/>
          <a:p>
            <a:pPr marL="342900" lvl="0" indent="-342900">
              <a:lnSpc>
                <a:spcPct val="115000"/>
              </a:lnSpc>
              <a:spcAft>
                <a:spcPts val="600"/>
              </a:spcAft>
              <a:buFont typeface="Wingdings" panose="05000000000000000000" pitchFamily="2" charset="2"/>
              <a:buChar char="Ø"/>
            </a:pPr>
            <a:r>
              <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ratio of incomes of A and B and also those of B and C are in the ratio of 2: 3. A</a:t>
            </a:r>
            <a:r>
              <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third of C’s </a:t>
            </a:r>
          </a:p>
          <a:p>
            <a:pPr lvl="0">
              <a:lnSpc>
                <a:spcPct val="115000"/>
              </a:lnSpc>
              <a:spcAft>
                <a:spcPts val="600"/>
              </a:spcAft>
            </a:pPr>
            <a:r>
              <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income exceeds half of A's income by Rs.80. If each of them spend the same amount of money, </a:t>
            </a:r>
          </a:p>
          <a:p>
            <a:pPr lvl="0">
              <a:lnSpc>
                <a:spcPct val="115000"/>
              </a:lnSpc>
              <a:spcAft>
                <a:spcPts val="600"/>
              </a:spcAft>
            </a:pPr>
            <a:r>
              <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then their savings are in the ratio of 1: 9: 21. What is their combined expenditure?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600"/>
              </a:spcAft>
            </a:pPr>
            <a:r>
              <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 Rs.300 	b. Rs.280		c. Rs.450 		d. Rs.900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1000"/>
              </a:spcAft>
              <a:buAutoNum type="alphaLcPeriod"/>
            </a:pPr>
            <a:endPar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1000"/>
              </a:spcAft>
              <a:buAutoNum type="alphaLcPeriod"/>
            </a:pP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4744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7</a:t>
            </a:r>
            <a:endParaRPr lang="en-IN" sz="2800" b="1" dirty="0">
              <a:solidFill>
                <a:schemeClr val="bg1"/>
              </a:solidFill>
            </a:endParaRPr>
          </a:p>
        </p:txBody>
      </p:sp>
      <p:sp>
        <p:nvSpPr>
          <p:cNvPr id="8" name="TextBox 7"/>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9" name="TextBox 8"/>
          <p:cNvSpPr txBox="1"/>
          <p:nvPr/>
        </p:nvSpPr>
        <p:spPr>
          <a:xfrm>
            <a:off x="683568" y="771550"/>
            <a:ext cx="8424936" cy="2346796"/>
          </a:xfrm>
          <a:prstGeom prst="rect">
            <a:avLst/>
          </a:prstGeom>
          <a:noFill/>
        </p:spPr>
        <p:txBody>
          <a:bodyPr wrap="square" rtlCol="0">
            <a:spAutoFit/>
          </a:bodyPr>
          <a:lstStyle/>
          <a:p>
            <a:pPr marL="285750" lvl="0" indent="-285750">
              <a:lnSpc>
                <a:spcPct val="115000"/>
              </a:lnSpc>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a bag, there are coins of 25 p, 10 p and 5 p in the ratio of 1 : 2 : 3. If there is Rs. 30  in all, how many 5 p coins are there?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50		     b. 100		c. 150		d. 200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1000"/>
              </a:spcAft>
              <a:buAutoNum type="alphaLcPeriod"/>
            </a:pP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9222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942013-0107-4D31-B2B4-6089C0AFEBFE}"/>
              </a:ext>
            </a:extLst>
          </p:cNvPr>
          <p:cNvSpPr txBox="1"/>
          <p:nvPr/>
        </p:nvSpPr>
        <p:spPr>
          <a:xfrm>
            <a:off x="827584" y="339502"/>
            <a:ext cx="3096344" cy="461665"/>
          </a:xfrm>
          <a:prstGeom prst="rect">
            <a:avLst/>
          </a:prstGeom>
          <a:noFill/>
        </p:spPr>
        <p:txBody>
          <a:bodyPr wrap="square" rtlCol="0">
            <a:spAutoFit/>
          </a:bodyPr>
          <a:lstStyle/>
          <a:p>
            <a:r>
              <a:rPr lang="en-US" sz="2400" b="1" dirty="0">
                <a:solidFill>
                  <a:srgbClr val="75C24A"/>
                </a:solidFill>
              </a:rPr>
              <a:t>PARTNERSHIP</a:t>
            </a:r>
            <a:endParaRPr lang="en-IN" sz="2400" b="1" dirty="0">
              <a:solidFill>
                <a:srgbClr val="75C24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8</a:t>
            </a:r>
            <a:endParaRPr lang="en-IN" sz="2800" b="1" dirty="0">
              <a:solidFill>
                <a:schemeClr val="bg1"/>
              </a:solidFill>
            </a:endParaRPr>
          </a:p>
        </p:txBody>
      </p:sp>
      <p:sp>
        <p:nvSpPr>
          <p:cNvPr id="9" name="TextBox 8">
            <a:extLst>
              <a:ext uri="{FF2B5EF4-FFF2-40B4-BE49-F238E27FC236}">
                <a16:creationId xmlns:a16="http://schemas.microsoft.com/office/drawing/2014/main" id="{AEA32A89-3EAE-4D75-8FC8-89E85323C242}"/>
              </a:ext>
            </a:extLst>
          </p:cNvPr>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10" name="TextBox 9">
            <a:extLst>
              <a:ext uri="{FF2B5EF4-FFF2-40B4-BE49-F238E27FC236}">
                <a16:creationId xmlns:a16="http://schemas.microsoft.com/office/drawing/2014/main" id="{DC1585DB-30EE-4F43-B423-987D9E686FFD}"/>
              </a:ext>
            </a:extLst>
          </p:cNvPr>
          <p:cNvSpPr txBox="1"/>
          <p:nvPr/>
        </p:nvSpPr>
        <p:spPr>
          <a:xfrm>
            <a:off x="779336" y="770759"/>
            <a:ext cx="8257160" cy="1029256"/>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and B invest in a business in the ratio 3 : 2. If 5% of the total profit goes to charity and A's share is Rs. 855, the total profit 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1000	b. 1200		c. 1500		d. 1800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9</a:t>
            </a:r>
            <a:endParaRPr lang="en-IN" sz="2800" b="1" dirty="0">
              <a:solidFill>
                <a:schemeClr val="bg1"/>
              </a:solidFill>
            </a:endParaRPr>
          </a:p>
        </p:txBody>
      </p:sp>
      <p:sp>
        <p:nvSpPr>
          <p:cNvPr id="9" name="TextBox 8">
            <a:extLst>
              <a:ext uri="{FF2B5EF4-FFF2-40B4-BE49-F238E27FC236}">
                <a16:creationId xmlns:a16="http://schemas.microsoft.com/office/drawing/2014/main" id="{34CAEF51-FC43-4142-B163-6D75B4270228}"/>
              </a:ext>
            </a:extLst>
          </p:cNvPr>
          <p:cNvSpPr txBox="1"/>
          <p:nvPr/>
        </p:nvSpPr>
        <p:spPr>
          <a:xfrm>
            <a:off x="683568"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10" name="TextBox 9">
            <a:extLst>
              <a:ext uri="{FF2B5EF4-FFF2-40B4-BE49-F238E27FC236}">
                <a16:creationId xmlns:a16="http://schemas.microsoft.com/office/drawing/2014/main" id="{138FC967-8B3C-4954-B805-6D670C88ABD1}"/>
              </a:ext>
            </a:extLst>
          </p:cNvPr>
          <p:cNvSpPr txBox="1"/>
          <p:nvPr/>
        </p:nvSpPr>
        <p:spPr>
          <a:xfrm>
            <a:off x="656531" y="714339"/>
            <a:ext cx="8451973" cy="1029256"/>
          </a:xfrm>
          <a:prstGeom prst="rect">
            <a:avLst/>
          </a:prstGeom>
          <a:noFill/>
        </p:spPr>
        <p:txBody>
          <a:bodyPr wrap="square">
            <a:spAutoFit/>
          </a:bodyPr>
          <a:lstStyle/>
          <a:p>
            <a:pPr marL="342900" lvl="0" indent="-342900">
              <a:lnSpc>
                <a:spcPct val="115000"/>
              </a:lnSpc>
              <a:spcAft>
                <a:spcPts val="10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A,B and C enter into a partnership. A contributes one third of the capital while B        contributes as much as A and C together contributed. If the profits at the year            amounted to Rs. 840, what would each receive?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3867894"/>
            <a:ext cx="720080" cy="523220"/>
          </a:xfrm>
          <a:prstGeom prst="rect">
            <a:avLst/>
          </a:prstGeom>
          <a:noFill/>
        </p:spPr>
        <p:txBody>
          <a:bodyPr wrap="square" rtlCol="0">
            <a:spAutoFit/>
          </a:bodyPr>
          <a:lstStyle/>
          <a:p>
            <a:r>
              <a:rPr lang="en-US" sz="2800" b="1" dirty="0">
                <a:solidFill>
                  <a:schemeClr val="bg1"/>
                </a:solidFill>
              </a:rPr>
              <a:t>10</a:t>
            </a:r>
            <a:endParaRPr lang="en-IN" sz="2800" b="1" dirty="0">
              <a:solidFill>
                <a:schemeClr val="bg1"/>
              </a:solidFill>
            </a:endParaRPr>
          </a:p>
        </p:txBody>
      </p:sp>
      <p:sp>
        <p:nvSpPr>
          <p:cNvPr id="9" name="TextBox 8">
            <a:extLst>
              <a:ext uri="{FF2B5EF4-FFF2-40B4-BE49-F238E27FC236}">
                <a16:creationId xmlns:a16="http://schemas.microsoft.com/office/drawing/2014/main" id="{34CAEF51-FC43-4142-B163-6D75B4270228}"/>
              </a:ext>
            </a:extLst>
          </p:cNvPr>
          <p:cNvSpPr txBox="1"/>
          <p:nvPr/>
        </p:nvSpPr>
        <p:spPr>
          <a:xfrm>
            <a:off x="683568"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10" name="TextBox 9">
            <a:extLst>
              <a:ext uri="{FF2B5EF4-FFF2-40B4-BE49-F238E27FC236}">
                <a16:creationId xmlns:a16="http://schemas.microsoft.com/office/drawing/2014/main" id="{138FC967-8B3C-4954-B805-6D670C88ABD1}"/>
              </a:ext>
            </a:extLst>
          </p:cNvPr>
          <p:cNvSpPr txBox="1"/>
          <p:nvPr/>
        </p:nvSpPr>
        <p:spPr>
          <a:xfrm>
            <a:off x="656531" y="714339"/>
            <a:ext cx="8451973" cy="1347805"/>
          </a:xfrm>
          <a:prstGeom prst="rect">
            <a:avLst/>
          </a:prstGeom>
          <a:noFill/>
        </p:spPr>
        <p:txBody>
          <a:bodyPr wrap="square">
            <a:spAutoFit/>
          </a:bodyPr>
          <a:lstStyle/>
          <a:p>
            <a:pPr marL="285750" lvl="0" indent="-285750">
              <a:lnSpc>
                <a:spcPct val="115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R and S are partners sharing profits &amp; losses in the ratio of 2:1. They admit T into        partnership giving him 1/5</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IN" sz="1800" dirty="0">
                <a:effectLst/>
                <a:latin typeface="Calibri" panose="020F0502020204030204" pitchFamily="34" charset="0"/>
                <a:ea typeface="Calibri" panose="020F0502020204030204" pitchFamily="34" charset="0"/>
                <a:cs typeface="Times New Roman" panose="02020603050405020304" pitchFamily="18" charset="0"/>
              </a:rPr>
              <a:t> share in profits which he acquires from R &amp; S in the ratio of 1:2. Calculate the new profit sharing ratio.</a:t>
            </a:r>
          </a:p>
          <a:p>
            <a:pPr marL="457200">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1:2:1	         b. 3:1:1		c. CBD		d. NOT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7470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3867894"/>
            <a:ext cx="720080" cy="523220"/>
          </a:xfrm>
          <a:prstGeom prst="rect">
            <a:avLst/>
          </a:prstGeom>
          <a:noFill/>
        </p:spPr>
        <p:txBody>
          <a:bodyPr wrap="square" rtlCol="0">
            <a:spAutoFit/>
          </a:bodyPr>
          <a:lstStyle/>
          <a:p>
            <a:r>
              <a:rPr lang="en-US" sz="2800" b="1" dirty="0">
                <a:solidFill>
                  <a:schemeClr val="bg1"/>
                </a:solidFill>
              </a:rPr>
              <a:t>11</a:t>
            </a:r>
            <a:endParaRPr lang="en-IN" sz="2800" b="1" dirty="0">
              <a:solidFill>
                <a:schemeClr val="bg1"/>
              </a:solidFill>
            </a:endParaRPr>
          </a:p>
        </p:txBody>
      </p:sp>
      <p:sp>
        <p:nvSpPr>
          <p:cNvPr id="9" name="TextBox 8">
            <a:extLst>
              <a:ext uri="{FF2B5EF4-FFF2-40B4-BE49-F238E27FC236}">
                <a16:creationId xmlns:a16="http://schemas.microsoft.com/office/drawing/2014/main" id="{34CAEF51-FC43-4142-B163-6D75B4270228}"/>
              </a:ext>
            </a:extLst>
          </p:cNvPr>
          <p:cNvSpPr txBox="1"/>
          <p:nvPr/>
        </p:nvSpPr>
        <p:spPr>
          <a:xfrm>
            <a:off x="683568"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8" name="TextBox 7">
            <a:extLst>
              <a:ext uri="{FF2B5EF4-FFF2-40B4-BE49-F238E27FC236}">
                <a16:creationId xmlns:a16="http://schemas.microsoft.com/office/drawing/2014/main" id="{1C60C749-A14C-425B-BCBE-DC63AB947FE5}"/>
              </a:ext>
            </a:extLst>
          </p:cNvPr>
          <p:cNvSpPr txBox="1"/>
          <p:nvPr/>
        </p:nvSpPr>
        <p:spPr>
          <a:xfrm>
            <a:off x="696928" y="843558"/>
            <a:ext cx="8316416" cy="132343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rgbClr val="222222"/>
                </a:solidFill>
                <a:effectLst/>
                <a:latin typeface="Calibri" panose="020F0502020204030204" pitchFamily="34" charset="0"/>
                <a:cs typeface="Calibri" panose="020F0502020204030204" pitchFamily="34" charset="0"/>
              </a:rPr>
              <a:t>Mukul, Atul and Rahul started a business. Mukul invested 2/7th of the total investment and the total investment of Mukul and Atul is equals to the investment of Rahul. If they distributed profit in the capital ratio and Atul received Rs 1530, find the total profit.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lang="en-US" altLang="en-US" sz="1600" dirty="0">
                <a:solidFill>
                  <a:srgbClr val="333333"/>
                </a:solidFill>
                <a:latin typeface="Calibri" panose="020F0502020204030204" pitchFamily="34" charset="0"/>
                <a:cs typeface="Calibri" panose="020F0502020204030204" pitchFamily="34" charset="0"/>
              </a:rPr>
              <a:t>     </a:t>
            </a:r>
            <a:r>
              <a:rPr kumimoji="0" lang="en-US" altLang="en-US" sz="16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 Rs 6550	B</a:t>
            </a:r>
            <a:r>
              <a:rPr lang="en-US" altLang="en-US" sz="1600" dirty="0">
                <a:solidFill>
                  <a:srgbClr val="333333"/>
                </a:solidFill>
                <a:latin typeface="Calibri" panose="020F0502020204030204" pitchFamily="34" charset="0"/>
                <a:cs typeface="Calibri" panose="020F0502020204030204" pitchFamily="34" charset="0"/>
              </a:rPr>
              <a:t> </a:t>
            </a:r>
            <a:r>
              <a:rPr kumimoji="0" lang="en-US" altLang="en-US" sz="16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Rs 6920		C</a:t>
            </a:r>
            <a:r>
              <a:rPr lang="en-US" altLang="en-US" sz="1600" dirty="0">
                <a:solidFill>
                  <a:srgbClr val="333333"/>
                </a:solidFill>
                <a:latin typeface="Calibri" panose="020F0502020204030204" pitchFamily="34" charset="0"/>
                <a:cs typeface="Calibri" panose="020F0502020204030204" pitchFamily="34" charset="0"/>
              </a:rPr>
              <a:t> </a:t>
            </a:r>
            <a:r>
              <a:rPr kumimoji="0" lang="en-US" altLang="en-US" sz="16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Rs 7140		D Rs 7350		E Rs 7560</a:t>
            </a:r>
          </a:p>
        </p:txBody>
      </p:sp>
    </p:spTree>
    <p:extLst>
      <p:ext uri="{BB962C8B-B14F-4D97-AF65-F5344CB8AC3E}">
        <p14:creationId xmlns:p14="http://schemas.microsoft.com/office/powerpoint/2010/main" val="2469950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3867894"/>
            <a:ext cx="720080" cy="523220"/>
          </a:xfrm>
          <a:prstGeom prst="rect">
            <a:avLst/>
          </a:prstGeom>
          <a:noFill/>
        </p:spPr>
        <p:txBody>
          <a:bodyPr wrap="square" rtlCol="0">
            <a:spAutoFit/>
          </a:bodyPr>
          <a:lstStyle/>
          <a:p>
            <a:r>
              <a:rPr lang="en-US" sz="2800" b="1" dirty="0">
                <a:solidFill>
                  <a:schemeClr val="bg1"/>
                </a:solidFill>
              </a:rPr>
              <a:t>12</a:t>
            </a:r>
            <a:endParaRPr lang="en-IN" sz="2800" b="1" dirty="0">
              <a:solidFill>
                <a:schemeClr val="bg1"/>
              </a:solidFill>
            </a:endParaRPr>
          </a:p>
        </p:txBody>
      </p:sp>
      <p:sp>
        <p:nvSpPr>
          <p:cNvPr id="9" name="TextBox 8">
            <a:extLst>
              <a:ext uri="{FF2B5EF4-FFF2-40B4-BE49-F238E27FC236}">
                <a16:creationId xmlns:a16="http://schemas.microsoft.com/office/drawing/2014/main" id="{34CAEF51-FC43-4142-B163-6D75B4270228}"/>
              </a:ext>
            </a:extLst>
          </p:cNvPr>
          <p:cNvSpPr txBox="1"/>
          <p:nvPr/>
        </p:nvSpPr>
        <p:spPr>
          <a:xfrm>
            <a:off x="971600" y="195486"/>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      </a:t>
            </a:r>
          </a:p>
        </p:txBody>
      </p:sp>
      <p:sp>
        <p:nvSpPr>
          <p:cNvPr id="7" name="TextBox 6">
            <a:extLst>
              <a:ext uri="{FF2B5EF4-FFF2-40B4-BE49-F238E27FC236}">
                <a16:creationId xmlns:a16="http://schemas.microsoft.com/office/drawing/2014/main" id="{7E739150-2AFE-41B3-BC62-F42FF8F766EF}"/>
              </a:ext>
            </a:extLst>
          </p:cNvPr>
          <p:cNvSpPr txBox="1"/>
          <p:nvPr/>
        </p:nvSpPr>
        <p:spPr>
          <a:xfrm>
            <a:off x="755576" y="752386"/>
            <a:ext cx="8352928" cy="1077218"/>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rgbClr val="222222"/>
                </a:solidFill>
                <a:effectLst/>
                <a:latin typeface="Calibri" panose="020F0502020204030204" pitchFamily="34" charset="0"/>
                <a:cs typeface="Calibri" panose="020F0502020204030204" pitchFamily="34" charset="0"/>
              </a:rPr>
              <a:t>At the beginning of a partnership business, the capital of B was 3/2 times that of A. after 8 months B withdrew 1/2 of his capital and after 10 months A withdrew 1/4th of his capital. At the end of the year. if the profit incurred is Rs. 53,000. Find the amount received by A.</a:t>
            </a:r>
            <a:endParaRPr kumimoji="0" lang="en-US" altLang="en-US" sz="16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lang="en-US" altLang="en-US" sz="1600" dirty="0">
                <a:solidFill>
                  <a:srgbClr val="333333"/>
                </a:solidFill>
                <a:latin typeface="Calibri" panose="020F0502020204030204" pitchFamily="34" charset="0"/>
                <a:cs typeface="Calibri" panose="020F0502020204030204" pitchFamily="34" charset="0"/>
              </a:rPr>
              <a:t>      </a:t>
            </a:r>
            <a:r>
              <a:rPr kumimoji="0" lang="en-US" altLang="en-US" sz="16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a:t>
            </a:r>
            <a:r>
              <a:rPr lang="en-US" altLang="en-US" sz="1600" dirty="0">
                <a:solidFill>
                  <a:srgbClr val="333333"/>
                </a:solidFill>
                <a:latin typeface="Calibri" panose="020F0502020204030204" pitchFamily="34" charset="0"/>
                <a:cs typeface="Calibri" panose="020F0502020204030204" pitchFamily="34" charset="0"/>
              </a:rPr>
              <a:t>. </a:t>
            </a:r>
            <a:r>
              <a:rPr kumimoji="0" lang="en-US" altLang="en-US" sz="16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Rs. 30,800	B. Rs. 32,000	C. Rs. 30,000	D Rs. 23,000	E NOTA</a:t>
            </a:r>
          </a:p>
        </p:txBody>
      </p:sp>
    </p:spTree>
    <p:extLst>
      <p:ext uri="{BB962C8B-B14F-4D97-AF65-F5344CB8AC3E}">
        <p14:creationId xmlns:p14="http://schemas.microsoft.com/office/powerpoint/2010/main" val="176117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622D-C06B-4E8C-9EE1-36BC9F37F3C0}"/>
              </a:ext>
            </a:extLst>
          </p:cNvPr>
          <p:cNvSpPr>
            <a:spLocks noGrp="1"/>
          </p:cNvSpPr>
          <p:nvPr>
            <p:ph type="title"/>
          </p:nvPr>
        </p:nvSpPr>
        <p:spPr>
          <a:xfrm>
            <a:off x="809836" y="257439"/>
            <a:ext cx="7524328" cy="524426"/>
          </a:xfrm>
        </p:spPr>
        <p:txBody>
          <a:bodyPr/>
          <a:lstStyle/>
          <a:p>
            <a:r>
              <a:rPr lang="en-US" sz="2400" dirty="0">
                <a:solidFill>
                  <a:srgbClr val="75C24A"/>
                </a:solidFill>
                <a:latin typeface="+mn-lt"/>
              </a:rPr>
              <a:t>ALLIGATION RULE</a:t>
            </a:r>
            <a:endParaRPr lang="en-IN" sz="2400" dirty="0">
              <a:solidFill>
                <a:srgbClr val="75C24A"/>
              </a:solidFill>
              <a:latin typeface="+mn-lt"/>
            </a:endParaRPr>
          </a:p>
        </p:txBody>
      </p:sp>
    </p:spTree>
    <p:extLst>
      <p:ext uri="{BB962C8B-B14F-4D97-AF65-F5344CB8AC3E}">
        <p14:creationId xmlns:p14="http://schemas.microsoft.com/office/powerpoint/2010/main" val="1804776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4F682B-70CF-411E-8527-B363FD569A26}"/>
              </a:ext>
            </a:extLst>
          </p:cNvPr>
          <p:cNvSpPr txBox="1"/>
          <p:nvPr/>
        </p:nvSpPr>
        <p:spPr>
          <a:xfrm>
            <a:off x="755576" y="290721"/>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6" name="TextBox 5">
            <a:extLst>
              <a:ext uri="{FF2B5EF4-FFF2-40B4-BE49-F238E27FC236}">
                <a16:creationId xmlns:a16="http://schemas.microsoft.com/office/drawing/2014/main" id="{F64CA4A3-5C62-4E37-989B-A01627F04381}"/>
              </a:ext>
            </a:extLst>
          </p:cNvPr>
          <p:cNvSpPr txBox="1"/>
          <p:nvPr/>
        </p:nvSpPr>
        <p:spPr>
          <a:xfrm>
            <a:off x="395536" y="3867894"/>
            <a:ext cx="720080" cy="523220"/>
          </a:xfrm>
          <a:prstGeom prst="rect">
            <a:avLst/>
          </a:prstGeom>
          <a:noFill/>
        </p:spPr>
        <p:txBody>
          <a:bodyPr wrap="square" rtlCol="0">
            <a:spAutoFit/>
          </a:bodyPr>
          <a:lstStyle/>
          <a:p>
            <a:r>
              <a:rPr lang="en-US" sz="2800" b="1" dirty="0">
                <a:solidFill>
                  <a:schemeClr val="bg1"/>
                </a:solidFill>
              </a:rPr>
              <a:t>13</a:t>
            </a:r>
            <a:endParaRPr lang="en-IN" sz="2800" b="1" dirty="0">
              <a:solidFill>
                <a:schemeClr val="bg1"/>
              </a:solidFill>
            </a:endParaRPr>
          </a:p>
        </p:txBody>
      </p:sp>
      <p:sp>
        <p:nvSpPr>
          <p:cNvPr id="8" name="TextBox 7">
            <a:extLst>
              <a:ext uri="{FF2B5EF4-FFF2-40B4-BE49-F238E27FC236}">
                <a16:creationId xmlns:a16="http://schemas.microsoft.com/office/drawing/2014/main" id="{C6C82332-B8A4-4C8A-9EF6-1880EA40728D}"/>
              </a:ext>
            </a:extLst>
          </p:cNvPr>
          <p:cNvSpPr txBox="1"/>
          <p:nvPr/>
        </p:nvSpPr>
        <p:spPr>
          <a:xfrm>
            <a:off x="760552" y="843558"/>
            <a:ext cx="8275944" cy="1029256"/>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Find the ratio in which rice at Rs. 7.20 a kg be mixed with rice at Rs. 5.70 a kg to      produce a mixture worth Rs. 6.30 a kg.</a:t>
            </a:r>
          </a:p>
          <a:p>
            <a:pPr marL="457200">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1:2	   b. 2:3		c. 1:6		d. 7:3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160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36512" y="1520229"/>
            <a:ext cx="8640960" cy="2995737"/>
          </a:xfrm>
        </p:spPr>
        <p:txBody>
          <a:bodyPr/>
          <a:lstStyle/>
          <a:p>
            <a:pPr>
              <a:buFont typeface="Wingdings" pitchFamily="2" charset="2"/>
              <a:buChar char="Ø"/>
            </a:pPr>
            <a:r>
              <a:rPr lang="en-IN" sz="2000" dirty="0"/>
              <a:t>BRIDGING COMPONENTS</a:t>
            </a:r>
          </a:p>
          <a:p>
            <a:pPr>
              <a:buFont typeface="Wingdings" pitchFamily="2" charset="2"/>
              <a:buChar char="Ø"/>
            </a:pPr>
            <a:r>
              <a:rPr lang="en-IN" sz="2000" dirty="0"/>
              <a:t>ACTUALS &amp; ASSUMPTIONS</a:t>
            </a:r>
          </a:p>
          <a:p>
            <a:pPr>
              <a:buFont typeface="Wingdings" pitchFamily="2" charset="2"/>
              <a:buChar char="Ø"/>
            </a:pPr>
            <a:r>
              <a:rPr lang="en-IN" sz="2000" dirty="0"/>
              <a:t>PARTNERSHIP</a:t>
            </a:r>
          </a:p>
          <a:p>
            <a:pPr>
              <a:buFont typeface="Wingdings" pitchFamily="2" charset="2"/>
              <a:buChar char="Ø"/>
            </a:pPr>
            <a:r>
              <a:rPr lang="en-IN" sz="2000" dirty="0"/>
              <a:t>ALLIGATIONS</a:t>
            </a:r>
          </a:p>
          <a:p>
            <a:endParaRPr lang="en-IN" sz="2000" dirty="0"/>
          </a:p>
          <a:p>
            <a:endParaRPr lang="en-IN" sz="2000" dirty="0"/>
          </a:p>
          <a:p>
            <a:endParaRPr lang="en-IN" sz="2000" dirty="0"/>
          </a:p>
          <a:p>
            <a:r>
              <a:rPr lang="en-IN" sz="2000" dirty="0"/>
              <a:t> </a:t>
            </a:r>
            <a:endParaRPr lang="en-IN" sz="2000" b="1" dirty="0"/>
          </a:p>
        </p:txBody>
      </p:sp>
      <p:sp>
        <p:nvSpPr>
          <p:cNvPr id="3" name="Title 2"/>
          <p:cNvSpPr>
            <a:spLocks noGrp="1"/>
          </p:cNvSpPr>
          <p:nvPr>
            <p:ph type="title"/>
          </p:nvPr>
        </p:nvSpPr>
        <p:spPr>
          <a:xfrm>
            <a:off x="180528" y="0"/>
            <a:ext cx="9144000" cy="884466"/>
          </a:xfrm>
        </p:spPr>
        <p:txBody>
          <a:bodyPr/>
          <a:lstStyle/>
          <a:p>
            <a:r>
              <a:rPr lang="en-US" dirty="0"/>
              <a:t>TOPICS</a:t>
            </a:r>
          </a:p>
        </p:txBody>
      </p:sp>
    </p:spTree>
    <p:extLst>
      <p:ext uri="{BB962C8B-B14F-4D97-AF65-F5344CB8AC3E}">
        <p14:creationId xmlns:p14="http://schemas.microsoft.com/office/powerpoint/2010/main" val="20905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4F682B-70CF-411E-8527-B363FD569A26}"/>
              </a:ext>
            </a:extLst>
          </p:cNvPr>
          <p:cNvSpPr txBox="1"/>
          <p:nvPr/>
        </p:nvSpPr>
        <p:spPr>
          <a:xfrm>
            <a:off x="755576" y="290721"/>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6" name="TextBox 5">
            <a:extLst>
              <a:ext uri="{FF2B5EF4-FFF2-40B4-BE49-F238E27FC236}">
                <a16:creationId xmlns:a16="http://schemas.microsoft.com/office/drawing/2014/main" id="{F64CA4A3-5C62-4E37-989B-A01627F04381}"/>
              </a:ext>
            </a:extLst>
          </p:cNvPr>
          <p:cNvSpPr txBox="1"/>
          <p:nvPr/>
        </p:nvSpPr>
        <p:spPr>
          <a:xfrm>
            <a:off x="395536" y="3867894"/>
            <a:ext cx="720080" cy="523220"/>
          </a:xfrm>
          <a:prstGeom prst="rect">
            <a:avLst/>
          </a:prstGeom>
          <a:noFill/>
        </p:spPr>
        <p:txBody>
          <a:bodyPr wrap="square" rtlCol="0">
            <a:spAutoFit/>
          </a:bodyPr>
          <a:lstStyle/>
          <a:p>
            <a:r>
              <a:rPr lang="en-US" sz="2800" b="1" dirty="0">
                <a:solidFill>
                  <a:schemeClr val="bg1"/>
                </a:solidFill>
              </a:rPr>
              <a:t>14</a:t>
            </a:r>
            <a:endParaRPr lang="en-IN" sz="2800" b="1" dirty="0">
              <a:solidFill>
                <a:schemeClr val="bg1"/>
              </a:solidFill>
            </a:endParaRPr>
          </a:p>
        </p:txBody>
      </p:sp>
      <p:sp>
        <p:nvSpPr>
          <p:cNvPr id="7" name="TextBox 6">
            <a:extLst>
              <a:ext uri="{FF2B5EF4-FFF2-40B4-BE49-F238E27FC236}">
                <a16:creationId xmlns:a16="http://schemas.microsoft.com/office/drawing/2014/main" id="{63C74BCE-D0D4-49FD-BEC4-BACF6D5F0F6B}"/>
              </a:ext>
            </a:extLst>
          </p:cNvPr>
          <p:cNvSpPr txBox="1"/>
          <p:nvPr/>
        </p:nvSpPr>
        <p:spPr>
          <a:xfrm>
            <a:off x="827584" y="752386"/>
            <a:ext cx="8208912" cy="1347805"/>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Tea worth Rs. 126 per kg and Rs. 135 per kg are mixed with a third variety in the </a:t>
            </a:r>
          </a:p>
          <a:p>
            <a:pPr lvl="0">
              <a:lnSpc>
                <a:spcPct val="115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ratio 1 : 1 : 2. If the mixture is worth Rs. 153 per kg, the price of the third variety </a:t>
            </a:r>
          </a:p>
          <a:p>
            <a:pPr lvl="0">
              <a:lnSpc>
                <a:spcPct val="115000"/>
              </a:lnSpc>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per kg will be:</a:t>
            </a:r>
          </a:p>
          <a:p>
            <a:pPr marL="457200">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170.25	        b. 171.50		c. 175		d. NOTA</a:t>
            </a:r>
          </a:p>
        </p:txBody>
      </p:sp>
    </p:spTree>
    <p:extLst>
      <p:ext uri="{BB962C8B-B14F-4D97-AF65-F5344CB8AC3E}">
        <p14:creationId xmlns:p14="http://schemas.microsoft.com/office/powerpoint/2010/main" val="1667717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4F682B-70CF-411E-8527-B363FD569A26}"/>
              </a:ext>
            </a:extLst>
          </p:cNvPr>
          <p:cNvSpPr txBox="1"/>
          <p:nvPr/>
        </p:nvSpPr>
        <p:spPr>
          <a:xfrm>
            <a:off x="755576" y="290721"/>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6" name="TextBox 5">
            <a:extLst>
              <a:ext uri="{FF2B5EF4-FFF2-40B4-BE49-F238E27FC236}">
                <a16:creationId xmlns:a16="http://schemas.microsoft.com/office/drawing/2014/main" id="{F64CA4A3-5C62-4E37-989B-A01627F04381}"/>
              </a:ext>
            </a:extLst>
          </p:cNvPr>
          <p:cNvSpPr txBox="1"/>
          <p:nvPr/>
        </p:nvSpPr>
        <p:spPr>
          <a:xfrm>
            <a:off x="395536" y="3867894"/>
            <a:ext cx="720080" cy="523220"/>
          </a:xfrm>
          <a:prstGeom prst="rect">
            <a:avLst/>
          </a:prstGeom>
          <a:noFill/>
        </p:spPr>
        <p:txBody>
          <a:bodyPr wrap="square" rtlCol="0">
            <a:spAutoFit/>
          </a:bodyPr>
          <a:lstStyle/>
          <a:p>
            <a:r>
              <a:rPr lang="en-US" sz="2800" b="1" dirty="0">
                <a:solidFill>
                  <a:schemeClr val="bg1"/>
                </a:solidFill>
              </a:rPr>
              <a:t>15</a:t>
            </a:r>
            <a:endParaRPr lang="en-IN" sz="2800" b="1" dirty="0">
              <a:solidFill>
                <a:schemeClr val="bg1"/>
              </a:solidFill>
            </a:endParaRPr>
          </a:p>
        </p:txBody>
      </p:sp>
      <p:sp>
        <p:nvSpPr>
          <p:cNvPr id="7" name="TextBox 6">
            <a:extLst>
              <a:ext uri="{FF2B5EF4-FFF2-40B4-BE49-F238E27FC236}">
                <a16:creationId xmlns:a16="http://schemas.microsoft.com/office/drawing/2014/main" id="{697AA39E-25F0-412E-A0AC-A3B205EF9243}"/>
              </a:ext>
            </a:extLst>
          </p:cNvPr>
          <p:cNvSpPr txBox="1"/>
          <p:nvPr/>
        </p:nvSpPr>
        <p:spPr>
          <a:xfrm>
            <a:off x="755576" y="843558"/>
            <a:ext cx="8352928" cy="1029256"/>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what ratio must water be mixed with milk costing Rs. 12/ litre to obtain a mixture worth of Rs. 8/ litre?</a:t>
            </a:r>
          </a:p>
          <a:p>
            <a:pPr marL="457200">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1:2	</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 2:3	         c. 1:6	</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 7:3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956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4F682B-70CF-411E-8527-B363FD569A26}"/>
              </a:ext>
            </a:extLst>
          </p:cNvPr>
          <p:cNvSpPr txBox="1"/>
          <p:nvPr/>
        </p:nvSpPr>
        <p:spPr>
          <a:xfrm>
            <a:off x="755576" y="290721"/>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6" name="TextBox 5">
            <a:extLst>
              <a:ext uri="{FF2B5EF4-FFF2-40B4-BE49-F238E27FC236}">
                <a16:creationId xmlns:a16="http://schemas.microsoft.com/office/drawing/2014/main" id="{F64CA4A3-5C62-4E37-989B-A01627F04381}"/>
              </a:ext>
            </a:extLst>
          </p:cNvPr>
          <p:cNvSpPr txBox="1"/>
          <p:nvPr/>
        </p:nvSpPr>
        <p:spPr>
          <a:xfrm>
            <a:off x="395536" y="3867894"/>
            <a:ext cx="720080" cy="523220"/>
          </a:xfrm>
          <a:prstGeom prst="rect">
            <a:avLst/>
          </a:prstGeom>
          <a:noFill/>
        </p:spPr>
        <p:txBody>
          <a:bodyPr wrap="square" rtlCol="0">
            <a:spAutoFit/>
          </a:bodyPr>
          <a:lstStyle/>
          <a:p>
            <a:r>
              <a:rPr lang="en-US" sz="2800" b="1" dirty="0">
                <a:solidFill>
                  <a:schemeClr val="bg1"/>
                </a:solidFill>
              </a:rPr>
              <a:t>16</a:t>
            </a:r>
            <a:endParaRPr lang="en-IN" sz="2800" b="1" dirty="0">
              <a:solidFill>
                <a:schemeClr val="bg1"/>
              </a:solidFill>
            </a:endParaRPr>
          </a:p>
        </p:txBody>
      </p:sp>
      <p:sp>
        <p:nvSpPr>
          <p:cNvPr id="7" name="TextBox 6">
            <a:extLst>
              <a:ext uri="{FF2B5EF4-FFF2-40B4-BE49-F238E27FC236}">
                <a16:creationId xmlns:a16="http://schemas.microsoft.com/office/drawing/2014/main" id="{BC3598A1-EE10-4830-B06B-6E7686218AB6}"/>
              </a:ext>
            </a:extLst>
          </p:cNvPr>
          <p:cNvSpPr txBox="1"/>
          <p:nvPr/>
        </p:nvSpPr>
        <p:spPr>
          <a:xfrm>
            <a:off x="683568" y="773829"/>
            <a:ext cx="8352928" cy="1664879"/>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average salary of all the employees of a company is Rs. 12000. While average    salary of a Unionized staff is Rs. 8000 and that of the management staff is Rs. 13000. What is the ratio of the number of unionized staff to the number of management    staff? </a:t>
            </a:r>
            <a:endParaRPr lang="en-IN" sz="2000" dirty="0">
              <a:solidFill>
                <a:srgbClr val="000000"/>
              </a:solidFill>
              <a:effectLst/>
              <a:latin typeface="Times New Roman" panose="02020603050405020304" pitchFamily="18" charset="0"/>
              <a:ea typeface="Calibri" panose="020F0502020204030204" pitchFamily="34" charset="0"/>
            </a:endParaRPr>
          </a:p>
          <a:p>
            <a:pPr marL="457200">
              <a:lnSpc>
                <a:spcPct val="115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2:4 	     b. 4:1    	    c. 3:1 		    d. 1:4</a:t>
            </a:r>
            <a:endParaRPr lang="en-IN" sz="20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2252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4F682B-70CF-411E-8527-B363FD569A26}"/>
              </a:ext>
            </a:extLst>
          </p:cNvPr>
          <p:cNvSpPr txBox="1"/>
          <p:nvPr/>
        </p:nvSpPr>
        <p:spPr>
          <a:xfrm>
            <a:off x="755576" y="290721"/>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6" name="TextBox 5">
            <a:extLst>
              <a:ext uri="{FF2B5EF4-FFF2-40B4-BE49-F238E27FC236}">
                <a16:creationId xmlns:a16="http://schemas.microsoft.com/office/drawing/2014/main" id="{F64CA4A3-5C62-4E37-989B-A01627F04381}"/>
              </a:ext>
            </a:extLst>
          </p:cNvPr>
          <p:cNvSpPr txBox="1"/>
          <p:nvPr/>
        </p:nvSpPr>
        <p:spPr>
          <a:xfrm>
            <a:off x="395536" y="3867894"/>
            <a:ext cx="720080" cy="523220"/>
          </a:xfrm>
          <a:prstGeom prst="rect">
            <a:avLst/>
          </a:prstGeom>
          <a:noFill/>
        </p:spPr>
        <p:txBody>
          <a:bodyPr wrap="square" rtlCol="0">
            <a:spAutoFit/>
          </a:bodyPr>
          <a:lstStyle/>
          <a:p>
            <a:r>
              <a:rPr lang="en-US" sz="2800" b="1" dirty="0">
                <a:solidFill>
                  <a:schemeClr val="bg1"/>
                </a:solidFill>
              </a:rPr>
              <a:t>17</a:t>
            </a:r>
            <a:endParaRPr lang="en-IN" sz="2800" b="1" dirty="0">
              <a:solidFill>
                <a:schemeClr val="bg1"/>
              </a:solidFill>
            </a:endParaRPr>
          </a:p>
        </p:txBody>
      </p:sp>
      <p:sp>
        <p:nvSpPr>
          <p:cNvPr id="2" name="Rectangle 2">
            <a:extLst>
              <a:ext uri="{FF2B5EF4-FFF2-40B4-BE49-F238E27FC236}">
                <a16:creationId xmlns:a16="http://schemas.microsoft.com/office/drawing/2014/main" id="{F532BC7D-19EB-4694-82D0-621CC5D47FE3}"/>
              </a:ext>
            </a:extLst>
          </p:cNvPr>
          <p:cNvSpPr>
            <a:spLocks noChangeArrowheads="1"/>
          </p:cNvSpPr>
          <p:nvPr/>
        </p:nvSpPr>
        <p:spPr bwMode="auto">
          <a:xfrm>
            <a:off x="611560" y="860108"/>
            <a:ext cx="83962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latinLnBrk="0" hangingPunct="0">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rPr>
              <a:t>In what ratio must water be mixed with milk to gain 16    % on selling the mixture at cost price?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p:txBody>
      </p:sp>
      <p:sp>
        <p:nvSpPr>
          <p:cNvPr id="3" name="Rectangle 3">
            <a:extLst>
              <a:ext uri="{FF2B5EF4-FFF2-40B4-BE49-F238E27FC236}">
                <a16:creationId xmlns:a16="http://schemas.microsoft.com/office/drawing/2014/main" id="{DF57ECEF-7F0C-4414-9757-2129DD4DC31B}"/>
              </a:ext>
            </a:extLst>
          </p:cNvPr>
          <p:cNvSpPr>
            <a:spLocks noChangeArrowheads="1"/>
          </p:cNvSpPr>
          <p:nvPr/>
        </p:nvSpPr>
        <p:spPr bwMode="auto">
          <a:xfrm rot="10800000" flipV="1">
            <a:off x="971600" y="1297091"/>
            <a:ext cx="839620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1:2	        b. 2:3		c. 1:6		d. 7:3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7" name="Picture 1" descr="http://www.indiabix.com/_files/images/aptitude/1-div-2by3.gif">
            <a:extLst>
              <a:ext uri="{FF2B5EF4-FFF2-40B4-BE49-F238E27FC236}">
                <a16:creationId xmlns:a16="http://schemas.microsoft.com/office/drawing/2014/main" id="{31ED4BF1-A79F-4E92-8A08-E3DA38FE1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708194"/>
            <a:ext cx="170375" cy="46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782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4F682B-70CF-411E-8527-B363FD569A26}"/>
              </a:ext>
            </a:extLst>
          </p:cNvPr>
          <p:cNvSpPr txBox="1"/>
          <p:nvPr/>
        </p:nvSpPr>
        <p:spPr>
          <a:xfrm>
            <a:off x="755576" y="290721"/>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6" name="TextBox 5">
            <a:extLst>
              <a:ext uri="{FF2B5EF4-FFF2-40B4-BE49-F238E27FC236}">
                <a16:creationId xmlns:a16="http://schemas.microsoft.com/office/drawing/2014/main" id="{F64CA4A3-5C62-4E37-989B-A01627F04381}"/>
              </a:ext>
            </a:extLst>
          </p:cNvPr>
          <p:cNvSpPr txBox="1"/>
          <p:nvPr/>
        </p:nvSpPr>
        <p:spPr>
          <a:xfrm>
            <a:off x="395536" y="3867894"/>
            <a:ext cx="720080" cy="523220"/>
          </a:xfrm>
          <a:prstGeom prst="rect">
            <a:avLst/>
          </a:prstGeom>
          <a:noFill/>
        </p:spPr>
        <p:txBody>
          <a:bodyPr wrap="square" rtlCol="0">
            <a:spAutoFit/>
          </a:bodyPr>
          <a:lstStyle/>
          <a:p>
            <a:r>
              <a:rPr lang="en-US" sz="2800" b="1" dirty="0">
                <a:solidFill>
                  <a:schemeClr val="bg1"/>
                </a:solidFill>
              </a:rPr>
              <a:t>18</a:t>
            </a:r>
            <a:endParaRPr lang="en-IN" sz="2800" b="1" dirty="0">
              <a:solidFill>
                <a:schemeClr val="bg1"/>
              </a:solidFill>
            </a:endParaRPr>
          </a:p>
        </p:txBody>
      </p:sp>
      <p:sp>
        <p:nvSpPr>
          <p:cNvPr id="7" name="TextBox 6">
            <a:extLst>
              <a:ext uri="{FF2B5EF4-FFF2-40B4-BE49-F238E27FC236}">
                <a16:creationId xmlns:a16="http://schemas.microsoft.com/office/drawing/2014/main" id="{BC3598A1-EE10-4830-B06B-6E7686218AB6}"/>
              </a:ext>
            </a:extLst>
          </p:cNvPr>
          <p:cNvSpPr txBox="1"/>
          <p:nvPr/>
        </p:nvSpPr>
        <p:spPr>
          <a:xfrm>
            <a:off x="683568" y="773829"/>
            <a:ext cx="8352928" cy="1029256"/>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what ratio must a grocer mix two varieties of tea worth Rs. 60 a kg and Rs. 65 a kg so that by selling the mixture at Rs. 68.20 a kg he may gain 10%?</a:t>
            </a:r>
          </a:p>
          <a:p>
            <a:pPr marL="453390">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5:4	        b. 4:3	        c. 3:2	     d. NOTA</a:t>
            </a:r>
          </a:p>
        </p:txBody>
      </p:sp>
    </p:spTree>
    <p:extLst>
      <p:ext uri="{BB962C8B-B14F-4D97-AF65-F5344CB8AC3E}">
        <p14:creationId xmlns:p14="http://schemas.microsoft.com/office/powerpoint/2010/main" val="3305640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4F682B-70CF-411E-8527-B363FD569A26}"/>
              </a:ext>
            </a:extLst>
          </p:cNvPr>
          <p:cNvSpPr txBox="1"/>
          <p:nvPr/>
        </p:nvSpPr>
        <p:spPr>
          <a:xfrm>
            <a:off x="755576" y="290721"/>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6" name="TextBox 5">
            <a:extLst>
              <a:ext uri="{FF2B5EF4-FFF2-40B4-BE49-F238E27FC236}">
                <a16:creationId xmlns:a16="http://schemas.microsoft.com/office/drawing/2014/main" id="{F64CA4A3-5C62-4E37-989B-A01627F04381}"/>
              </a:ext>
            </a:extLst>
          </p:cNvPr>
          <p:cNvSpPr txBox="1"/>
          <p:nvPr/>
        </p:nvSpPr>
        <p:spPr>
          <a:xfrm>
            <a:off x="395536" y="3867894"/>
            <a:ext cx="720080" cy="523220"/>
          </a:xfrm>
          <a:prstGeom prst="rect">
            <a:avLst/>
          </a:prstGeom>
          <a:noFill/>
        </p:spPr>
        <p:txBody>
          <a:bodyPr wrap="square" rtlCol="0">
            <a:spAutoFit/>
          </a:bodyPr>
          <a:lstStyle/>
          <a:p>
            <a:r>
              <a:rPr lang="en-US" sz="2800" b="1" dirty="0">
                <a:solidFill>
                  <a:schemeClr val="bg1"/>
                </a:solidFill>
              </a:rPr>
              <a:t>19</a:t>
            </a:r>
            <a:endParaRPr lang="en-IN" sz="2800" b="1" dirty="0">
              <a:solidFill>
                <a:schemeClr val="bg1"/>
              </a:solidFill>
            </a:endParaRPr>
          </a:p>
        </p:txBody>
      </p:sp>
      <p:sp>
        <p:nvSpPr>
          <p:cNvPr id="7" name="TextBox 6">
            <a:extLst>
              <a:ext uri="{FF2B5EF4-FFF2-40B4-BE49-F238E27FC236}">
                <a16:creationId xmlns:a16="http://schemas.microsoft.com/office/drawing/2014/main" id="{BC3598A1-EE10-4830-B06B-6E7686218AB6}"/>
              </a:ext>
            </a:extLst>
          </p:cNvPr>
          <p:cNvSpPr txBox="1"/>
          <p:nvPr/>
        </p:nvSpPr>
        <p:spPr>
          <a:xfrm>
            <a:off x="751736" y="779448"/>
            <a:ext cx="8352928" cy="1029256"/>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How much salt(in kg) worth 42 P / kg must one mix with25 kg of salt worth 24 P / kg so that he may, on selling the mixture at 40 P / kg, gain 25% on the outlay.</a:t>
            </a:r>
          </a:p>
          <a:p>
            <a:pPr marL="453390">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18 	     b. 20		c. 22		 d. 24</a:t>
            </a:r>
          </a:p>
        </p:txBody>
      </p:sp>
    </p:spTree>
    <p:extLst>
      <p:ext uri="{BB962C8B-B14F-4D97-AF65-F5344CB8AC3E}">
        <p14:creationId xmlns:p14="http://schemas.microsoft.com/office/powerpoint/2010/main" val="3758592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4F682B-70CF-411E-8527-B363FD569A26}"/>
              </a:ext>
            </a:extLst>
          </p:cNvPr>
          <p:cNvSpPr txBox="1"/>
          <p:nvPr/>
        </p:nvSpPr>
        <p:spPr>
          <a:xfrm>
            <a:off x="755576" y="290721"/>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6" name="TextBox 5">
            <a:extLst>
              <a:ext uri="{FF2B5EF4-FFF2-40B4-BE49-F238E27FC236}">
                <a16:creationId xmlns:a16="http://schemas.microsoft.com/office/drawing/2014/main" id="{F64CA4A3-5C62-4E37-989B-A01627F04381}"/>
              </a:ext>
            </a:extLst>
          </p:cNvPr>
          <p:cNvSpPr txBox="1"/>
          <p:nvPr/>
        </p:nvSpPr>
        <p:spPr>
          <a:xfrm>
            <a:off x="395536" y="3867894"/>
            <a:ext cx="720080" cy="523220"/>
          </a:xfrm>
          <a:prstGeom prst="rect">
            <a:avLst/>
          </a:prstGeom>
          <a:noFill/>
        </p:spPr>
        <p:txBody>
          <a:bodyPr wrap="square" rtlCol="0">
            <a:spAutoFit/>
          </a:bodyPr>
          <a:lstStyle/>
          <a:p>
            <a:r>
              <a:rPr lang="en-US" sz="2800" b="1" dirty="0">
                <a:solidFill>
                  <a:schemeClr val="bg1"/>
                </a:solidFill>
              </a:rPr>
              <a:t>20</a:t>
            </a:r>
            <a:endParaRPr lang="en-IN" sz="2800" b="1" dirty="0">
              <a:solidFill>
                <a:schemeClr val="bg1"/>
              </a:solidFill>
            </a:endParaRPr>
          </a:p>
        </p:txBody>
      </p:sp>
      <p:sp>
        <p:nvSpPr>
          <p:cNvPr id="7" name="TextBox 6">
            <a:extLst>
              <a:ext uri="{FF2B5EF4-FFF2-40B4-BE49-F238E27FC236}">
                <a16:creationId xmlns:a16="http://schemas.microsoft.com/office/drawing/2014/main" id="{BC3598A1-EE10-4830-B06B-6E7686218AB6}"/>
              </a:ext>
            </a:extLst>
          </p:cNvPr>
          <p:cNvSpPr txBox="1"/>
          <p:nvPr/>
        </p:nvSpPr>
        <p:spPr>
          <a:xfrm>
            <a:off x="751736" y="779448"/>
            <a:ext cx="8352928" cy="1347805"/>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 merchant has 1000 kg of sugar, part of which he sells at 8% profit and the rest at  18% profit. He gains 14% on the whole. The quantity sold at 18% profit is:</a:t>
            </a:r>
          </a:p>
          <a:p>
            <a:pPr marL="453390">
              <a:lnSpc>
                <a:spcPct val="115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 600	     b. 575		   c. 550		d. NOTA</a:t>
            </a:r>
          </a:p>
          <a:p>
            <a:pPr marL="453390">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04584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47609A0-BDBC-45B6-89D0-B4323F601A92}"/>
              </a:ext>
            </a:extLst>
          </p:cNvPr>
          <p:cNvGraphicFramePr>
            <a:graphicFrameLocks noGrp="1"/>
          </p:cNvGraphicFramePr>
          <p:nvPr>
            <p:extLst>
              <p:ext uri="{D42A27DB-BD31-4B8C-83A1-F6EECF244321}">
                <p14:modId xmlns:p14="http://schemas.microsoft.com/office/powerpoint/2010/main" val="885189271"/>
              </p:ext>
            </p:extLst>
          </p:nvPr>
        </p:nvGraphicFramePr>
        <p:xfrm>
          <a:off x="971600" y="842268"/>
          <a:ext cx="4539615" cy="1441450"/>
        </p:xfrm>
        <a:graphic>
          <a:graphicData uri="http://schemas.openxmlformats.org/drawingml/2006/table">
            <a:tbl>
              <a:tblPr firstRow="1" firstCol="1" bandRow="1">
                <a:tableStyleId>{5C22544A-7EE6-4342-B048-85BDC9FD1C3A}</a:tableStyleId>
              </a:tblPr>
              <a:tblGrid>
                <a:gridCol w="1200150">
                  <a:extLst>
                    <a:ext uri="{9D8B030D-6E8A-4147-A177-3AD203B41FA5}">
                      <a16:colId xmlns:a16="http://schemas.microsoft.com/office/drawing/2014/main" val="2768280430"/>
                    </a:ext>
                  </a:extLst>
                </a:gridCol>
                <a:gridCol w="1320165">
                  <a:extLst>
                    <a:ext uri="{9D8B030D-6E8A-4147-A177-3AD203B41FA5}">
                      <a16:colId xmlns:a16="http://schemas.microsoft.com/office/drawing/2014/main" val="1237766304"/>
                    </a:ext>
                  </a:extLst>
                </a:gridCol>
                <a:gridCol w="2019300">
                  <a:extLst>
                    <a:ext uri="{9D8B030D-6E8A-4147-A177-3AD203B41FA5}">
                      <a16:colId xmlns:a16="http://schemas.microsoft.com/office/drawing/2014/main" val="3131772604"/>
                    </a:ext>
                  </a:extLst>
                </a:gridCol>
              </a:tblGrid>
              <a:tr h="288290">
                <a:tc gridSpan="2">
                  <a:txBody>
                    <a:bodyPr/>
                    <a:lstStyle/>
                    <a:p>
                      <a:pPr algn="ctr">
                        <a:lnSpc>
                          <a:spcPct val="115000"/>
                        </a:lnSpc>
                        <a:spcAft>
                          <a:spcPts val="1000"/>
                        </a:spcAft>
                      </a:pPr>
                      <a:r>
                        <a:rPr lang="en-IN" sz="1400" b="1" dirty="0">
                          <a:solidFill>
                            <a:schemeClr val="bg1"/>
                          </a:solidFill>
                          <a:effectLst/>
                        </a:rPr>
                        <a:t>Given</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CCE3E"/>
                    </a:solidFill>
                  </a:tcPr>
                </a:tc>
                <a:tc hMerge="1">
                  <a:txBody>
                    <a:bodyPr/>
                    <a:lstStyle/>
                    <a:p>
                      <a:endParaRPr lang="en-IN"/>
                    </a:p>
                  </a:txBody>
                  <a:tcPr/>
                </a:tc>
                <a:tc>
                  <a:txBody>
                    <a:bodyPr/>
                    <a:lstStyle/>
                    <a:p>
                      <a:pPr algn="ctr">
                        <a:lnSpc>
                          <a:spcPct val="115000"/>
                        </a:lnSpc>
                        <a:spcAft>
                          <a:spcPts val="1000"/>
                        </a:spcAft>
                      </a:pPr>
                      <a:r>
                        <a:rPr lang="en-IN" sz="1400" b="1">
                          <a:solidFill>
                            <a:schemeClr val="bg1"/>
                          </a:solidFill>
                          <a:effectLst/>
                        </a:rPr>
                        <a:t>Find Out</a:t>
                      </a:r>
                      <a:endParaRPr lang="en-IN"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CCE3E"/>
                    </a:solidFill>
                  </a:tcPr>
                </a:tc>
                <a:extLst>
                  <a:ext uri="{0D108BD9-81ED-4DB2-BD59-A6C34878D82A}">
                    <a16:rowId xmlns:a16="http://schemas.microsoft.com/office/drawing/2014/main" val="2301512402"/>
                  </a:ext>
                </a:extLst>
              </a:tr>
              <a:tr h="288290">
                <a:tc>
                  <a:txBody>
                    <a:bodyPr/>
                    <a:lstStyle/>
                    <a:p>
                      <a:pPr algn="ctr">
                        <a:lnSpc>
                          <a:spcPct val="115000"/>
                        </a:lnSpc>
                        <a:spcAft>
                          <a:spcPts val="1000"/>
                        </a:spcAft>
                      </a:pPr>
                      <a:r>
                        <a:rPr lang="en-IN" sz="1400" b="1">
                          <a:solidFill>
                            <a:schemeClr val="bg1"/>
                          </a:solidFill>
                          <a:effectLst/>
                        </a:rPr>
                        <a:t>A:B = 4:5</a:t>
                      </a:r>
                      <a:endParaRPr lang="en-IN"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CCE3E"/>
                    </a:solidFill>
                  </a:tcPr>
                </a:tc>
                <a:tc>
                  <a:txBody>
                    <a:bodyPr/>
                    <a:lstStyle/>
                    <a:p>
                      <a:pPr algn="ctr">
                        <a:lnSpc>
                          <a:spcPct val="115000"/>
                        </a:lnSpc>
                        <a:spcAft>
                          <a:spcPts val="1000"/>
                        </a:spcAft>
                      </a:pPr>
                      <a:r>
                        <a:rPr lang="en-IN" sz="1400" b="1" dirty="0">
                          <a:solidFill>
                            <a:schemeClr val="bg1"/>
                          </a:solidFill>
                          <a:effectLst/>
                        </a:rPr>
                        <a:t>B:C = 6:7</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CCE3E"/>
                    </a:solidFill>
                  </a:tcPr>
                </a:tc>
                <a:tc>
                  <a:txBody>
                    <a:bodyPr/>
                    <a:lstStyle/>
                    <a:p>
                      <a:pPr algn="l">
                        <a:lnSpc>
                          <a:spcPct val="115000"/>
                        </a:lnSpc>
                        <a:spcAft>
                          <a:spcPts val="1000"/>
                        </a:spcAft>
                      </a:pPr>
                      <a:r>
                        <a:rPr lang="en-IN" sz="1400" b="1">
                          <a:solidFill>
                            <a:schemeClr val="bg1"/>
                          </a:solidFill>
                          <a:effectLst/>
                        </a:rPr>
                        <a:t>A:C = </a:t>
                      </a:r>
                      <a:endParaRPr lang="en-IN"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CCE3E"/>
                    </a:solidFill>
                  </a:tcPr>
                </a:tc>
                <a:extLst>
                  <a:ext uri="{0D108BD9-81ED-4DB2-BD59-A6C34878D82A}">
                    <a16:rowId xmlns:a16="http://schemas.microsoft.com/office/drawing/2014/main" val="4089571536"/>
                  </a:ext>
                </a:extLst>
              </a:tr>
              <a:tr h="288290">
                <a:tc>
                  <a:txBody>
                    <a:bodyPr/>
                    <a:lstStyle/>
                    <a:p>
                      <a:pPr algn="ctr">
                        <a:lnSpc>
                          <a:spcPct val="115000"/>
                        </a:lnSpc>
                        <a:spcAft>
                          <a:spcPts val="1000"/>
                        </a:spcAft>
                      </a:pPr>
                      <a:r>
                        <a:rPr lang="en-IN" sz="1400" b="1">
                          <a:solidFill>
                            <a:schemeClr val="bg1"/>
                          </a:solidFill>
                          <a:effectLst/>
                        </a:rPr>
                        <a:t>A:B = 6:7</a:t>
                      </a:r>
                      <a:endParaRPr lang="en-IN"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CCE3E"/>
                    </a:solidFill>
                  </a:tcPr>
                </a:tc>
                <a:tc>
                  <a:txBody>
                    <a:bodyPr/>
                    <a:lstStyle/>
                    <a:p>
                      <a:pPr algn="ctr">
                        <a:lnSpc>
                          <a:spcPct val="115000"/>
                        </a:lnSpc>
                        <a:spcAft>
                          <a:spcPts val="1000"/>
                        </a:spcAft>
                      </a:pPr>
                      <a:r>
                        <a:rPr lang="en-IN" sz="1400" b="1" dirty="0">
                          <a:solidFill>
                            <a:schemeClr val="bg1"/>
                          </a:solidFill>
                          <a:effectLst/>
                        </a:rPr>
                        <a:t>B:C = 8:9</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CCE3E"/>
                    </a:solidFill>
                  </a:tcPr>
                </a:tc>
                <a:tc>
                  <a:txBody>
                    <a:bodyPr/>
                    <a:lstStyle/>
                    <a:p>
                      <a:pPr algn="l">
                        <a:lnSpc>
                          <a:spcPct val="115000"/>
                        </a:lnSpc>
                        <a:spcAft>
                          <a:spcPts val="1000"/>
                        </a:spcAft>
                      </a:pPr>
                      <a:r>
                        <a:rPr lang="en-IN" sz="1400" b="1" dirty="0">
                          <a:solidFill>
                            <a:schemeClr val="bg1"/>
                          </a:solidFill>
                          <a:effectLst/>
                        </a:rPr>
                        <a:t>A:B:C =</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CCE3E"/>
                    </a:solidFill>
                  </a:tcPr>
                </a:tc>
                <a:extLst>
                  <a:ext uri="{0D108BD9-81ED-4DB2-BD59-A6C34878D82A}">
                    <a16:rowId xmlns:a16="http://schemas.microsoft.com/office/drawing/2014/main" val="2418010312"/>
                  </a:ext>
                </a:extLst>
              </a:tr>
              <a:tr h="288290">
                <a:tc gridSpan="2">
                  <a:txBody>
                    <a:bodyPr/>
                    <a:lstStyle/>
                    <a:p>
                      <a:pPr algn="ctr">
                        <a:lnSpc>
                          <a:spcPct val="115000"/>
                        </a:lnSpc>
                        <a:spcAft>
                          <a:spcPts val="1000"/>
                        </a:spcAft>
                      </a:pPr>
                      <a:r>
                        <a:rPr lang="en-IN" sz="1400" b="1">
                          <a:solidFill>
                            <a:schemeClr val="bg1"/>
                          </a:solidFill>
                          <a:effectLst/>
                        </a:rPr>
                        <a:t>BC:AC:AB = 1:2:3</a:t>
                      </a:r>
                      <a:endParaRPr lang="en-IN"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CCE3E"/>
                    </a:solidFill>
                  </a:tcPr>
                </a:tc>
                <a:tc hMerge="1">
                  <a:txBody>
                    <a:bodyPr/>
                    <a:lstStyle/>
                    <a:p>
                      <a:endParaRPr lang="en-IN"/>
                    </a:p>
                  </a:txBody>
                  <a:tcPr/>
                </a:tc>
                <a:tc>
                  <a:txBody>
                    <a:bodyPr/>
                    <a:lstStyle/>
                    <a:p>
                      <a:pPr algn="l">
                        <a:lnSpc>
                          <a:spcPct val="115000"/>
                        </a:lnSpc>
                        <a:spcAft>
                          <a:spcPts val="1000"/>
                        </a:spcAft>
                      </a:pPr>
                      <a:r>
                        <a:rPr lang="en-IN" sz="1400" b="1" dirty="0">
                          <a:solidFill>
                            <a:schemeClr val="bg1"/>
                          </a:solidFill>
                          <a:effectLst/>
                        </a:rPr>
                        <a:t>A:B:C =</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CCE3E"/>
                    </a:solidFill>
                  </a:tcPr>
                </a:tc>
                <a:extLst>
                  <a:ext uri="{0D108BD9-81ED-4DB2-BD59-A6C34878D82A}">
                    <a16:rowId xmlns:a16="http://schemas.microsoft.com/office/drawing/2014/main" val="3547425132"/>
                  </a:ext>
                </a:extLst>
              </a:tr>
              <a:tr h="288290">
                <a:tc gridSpan="2">
                  <a:txBody>
                    <a:bodyPr/>
                    <a:lstStyle/>
                    <a:p>
                      <a:pPr algn="ctr">
                        <a:lnSpc>
                          <a:spcPct val="115000"/>
                        </a:lnSpc>
                        <a:spcAft>
                          <a:spcPts val="1000"/>
                        </a:spcAft>
                      </a:pPr>
                      <a:r>
                        <a:rPr lang="en-IN" sz="1400" b="1">
                          <a:solidFill>
                            <a:schemeClr val="bg1"/>
                          </a:solidFill>
                          <a:effectLst/>
                        </a:rPr>
                        <a:t>1/A : 1/B : 1/C = 2:3:5</a:t>
                      </a:r>
                      <a:endParaRPr lang="en-IN"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CCE3E"/>
                    </a:solidFill>
                  </a:tcPr>
                </a:tc>
                <a:tc hMerge="1">
                  <a:txBody>
                    <a:bodyPr/>
                    <a:lstStyle/>
                    <a:p>
                      <a:endParaRPr lang="en-IN"/>
                    </a:p>
                  </a:txBody>
                  <a:tcPr/>
                </a:tc>
                <a:tc>
                  <a:txBody>
                    <a:bodyPr/>
                    <a:lstStyle/>
                    <a:p>
                      <a:pPr algn="l">
                        <a:lnSpc>
                          <a:spcPct val="115000"/>
                        </a:lnSpc>
                        <a:spcAft>
                          <a:spcPts val="1000"/>
                        </a:spcAft>
                      </a:pPr>
                      <a:r>
                        <a:rPr lang="en-IN" sz="1400" b="1" dirty="0">
                          <a:solidFill>
                            <a:schemeClr val="bg1"/>
                          </a:solidFill>
                          <a:effectLst/>
                        </a:rPr>
                        <a:t>A:B:C =</a:t>
                      </a:r>
                      <a:endParaRPr lang="en-IN"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CCE3E"/>
                    </a:solidFill>
                  </a:tcPr>
                </a:tc>
                <a:extLst>
                  <a:ext uri="{0D108BD9-81ED-4DB2-BD59-A6C34878D82A}">
                    <a16:rowId xmlns:a16="http://schemas.microsoft.com/office/drawing/2014/main" val="937828154"/>
                  </a:ext>
                </a:extLst>
              </a:tr>
            </a:tbl>
          </a:graphicData>
        </a:graphic>
      </p:graphicFrame>
      <p:sp>
        <p:nvSpPr>
          <p:cNvPr id="7" name="TextBox 6">
            <a:extLst>
              <a:ext uri="{FF2B5EF4-FFF2-40B4-BE49-F238E27FC236}">
                <a16:creationId xmlns:a16="http://schemas.microsoft.com/office/drawing/2014/main" id="{8DB4B59A-3359-48D2-BE51-ED033B98197D}"/>
              </a:ext>
            </a:extLst>
          </p:cNvPr>
          <p:cNvSpPr txBox="1"/>
          <p:nvPr/>
        </p:nvSpPr>
        <p:spPr>
          <a:xfrm>
            <a:off x="971600" y="123478"/>
            <a:ext cx="4572000" cy="392159"/>
          </a:xfrm>
          <a:prstGeom prst="rect">
            <a:avLst/>
          </a:prstGeom>
          <a:noFill/>
        </p:spPr>
        <p:txBody>
          <a:bodyPr wrap="square">
            <a:spAutoFit/>
          </a:bodyPr>
          <a:lstStyle/>
          <a:p>
            <a:pPr>
              <a:lnSpc>
                <a:spcPct val="115000"/>
              </a:lnSpc>
              <a:spcAft>
                <a:spcPts val="1000"/>
              </a:spcAft>
            </a:pPr>
            <a:r>
              <a:rPr lang="en-IN" sz="1800" b="1" dirty="0">
                <a:solidFill>
                  <a:srgbClr val="75C24A"/>
                </a:solidFill>
                <a:effectLst/>
                <a:latin typeface="Calibri" panose="020F0502020204030204" pitchFamily="34" charset="0"/>
                <a:ea typeface="Calibri" panose="020F0502020204030204" pitchFamily="34" charset="0"/>
                <a:cs typeface="Times New Roman" panose="02020603050405020304" pitchFamily="18" charset="0"/>
              </a:rPr>
              <a:t>BRIDGE THREE COMPONENTS </a:t>
            </a:r>
            <a:endParaRPr lang="en-IN" sz="1800" dirty="0">
              <a:solidFill>
                <a:srgbClr val="75C24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10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B4B59A-3359-48D2-BE51-ED033B98197D}"/>
              </a:ext>
            </a:extLst>
          </p:cNvPr>
          <p:cNvSpPr txBox="1"/>
          <p:nvPr/>
        </p:nvSpPr>
        <p:spPr>
          <a:xfrm>
            <a:off x="971600" y="123478"/>
            <a:ext cx="4572000" cy="392159"/>
          </a:xfrm>
          <a:prstGeom prst="rect">
            <a:avLst/>
          </a:prstGeom>
          <a:noFill/>
        </p:spPr>
        <p:txBody>
          <a:bodyPr wrap="square">
            <a:spAutoFit/>
          </a:bodyPr>
          <a:lstStyle/>
          <a:p>
            <a:pPr>
              <a:lnSpc>
                <a:spcPct val="115000"/>
              </a:lnSpc>
              <a:spcAft>
                <a:spcPts val="1000"/>
              </a:spcAft>
            </a:pPr>
            <a:r>
              <a:rPr lang="en-IN" sz="1800" b="1" dirty="0">
                <a:solidFill>
                  <a:srgbClr val="75C24A"/>
                </a:solidFill>
                <a:effectLst/>
                <a:latin typeface="Calibri" panose="020F0502020204030204" pitchFamily="34" charset="0"/>
                <a:ea typeface="Calibri" panose="020F0502020204030204" pitchFamily="34" charset="0"/>
                <a:cs typeface="Times New Roman" panose="02020603050405020304" pitchFamily="18" charset="0"/>
              </a:rPr>
              <a:t>BRIDGE </a:t>
            </a:r>
            <a:r>
              <a:rPr lang="en-IN" b="1" dirty="0">
                <a:solidFill>
                  <a:srgbClr val="75C24A"/>
                </a:solidFill>
                <a:latin typeface="Calibri" panose="020F0502020204030204" pitchFamily="34" charset="0"/>
                <a:ea typeface="Calibri" panose="020F0502020204030204" pitchFamily="34" charset="0"/>
                <a:cs typeface="Times New Roman" panose="02020603050405020304" pitchFamily="18" charset="0"/>
              </a:rPr>
              <a:t>FOUR</a:t>
            </a:r>
            <a:r>
              <a:rPr lang="en-IN" sz="1800" b="1" dirty="0">
                <a:solidFill>
                  <a:srgbClr val="75C24A"/>
                </a:solidFill>
                <a:effectLst/>
                <a:latin typeface="Calibri" panose="020F0502020204030204" pitchFamily="34" charset="0"/>
                <a:ea typeface="Calibri" panose="020F0502020204030204" pitchFamily="34" charset="0"/>
                <a:cs typeface="Times New Roman" panose="02020603050405020304" pitchFamily="18" charset="0"/>
              </a:rPr>
              <a:t> COMPONENTS </a:t>
            </a:r>
            <a:endParaRPr lang="en-IN" sz="1800" dirty="0">
              <a:solidFill>
                <a:srgbClr val="75C24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7DC9213-EA59-4D94-B37A-2592ADE2B467}"/>
              </a:ext>
            </a:extLst>
          </p:cNvPr>
          <p:cNvSpPr txBox="1"/>
          <p:nvPr/>
        </p:nvSpPr>
        <p:spPr>
          <a:xfrm>
            <a:off x="1043608" y="771550"/>
            <a:ext cx="7848872" cy="1666354"/>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b="1" dirty="0">
                <a:solidFill>
                  <a:srgbClr val="75C24A"/>
                </a:solidFill>
                <a:effectLst/>
                <a:latin typeface="Calibri" panose="020F0502020204030204" pitchFamily="34" charset="0"/>
                <a:ea typeface="Calibri" panose="020F0502020204030204" pitchFamily="34" charset="0"/>
                <a:cs typeface="Times New Roman" panose="02020603050405020304" pitchFamily="18" charset="0"/>
              </a:rPr>
              <a:t>Given: A: B = 2:5, B: C = 3:1, C: D = 3:5; Find A: B: C: D</a:t>
            </a:r>
          </a:p>
          <a:p>
            <a:pPr marL="457200">
              <a:lnSpc>
                <a:spcPct val="115000"/>
              </a:lnSpc>
            </a:pPr>
            <a:r>
              <a:rPr lang="en-IN" sz="1800" b="1" dirty="0">
                <a:solidFill>
                  <a:srgbClr val="75C24A"/>
                </a:solidFill>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buFont typeface="Wingdings" panose="05000000000000000000" pitchFamily="2" charset="2"/>
              <a:buChar char=""/>
            </a:pPr>
            <a:r>
              <a:rPr lang="en-IN" sz="1800" b="1" dirty="0">
                <a:solidFill>
                  <a:srgbClr val="75C24A"/>
                </a:solidFill>
                <a:effectLst/>
                <a:latin typeface="Calibri" panose="020F0502020204030204" pitchFamily="34" charset="0"/>
                <a:ea typeface="Calibri" panose="020F0502020204030204" pitchFamily="34" charset="0"/>
                <a:cs typeface="Times New Roman" panose="02020603050405020304" pitchFamily="18" charset="0"/>
              </a:rPr>
              <a:t>Find B’s share in Rs. 6300 if A:B = 2:3, B:C = 4:5, C:D = 3:7</a:t>
            </a:r>
          </a:p>
          <a:p>
            <a:pPr marL="457200">
              <a:lnSpc>
                <a:spcPct val="115000"/>
              </a:lnSpc>
            </a:pPr>
            <a:r>
              <a:rPr lang="en-IN" sz="1800" b="1" dirty="0">
                <a:solidFill>
                  <a:srgbClr val="75C24A"/>
                </a:solidFill>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1000"/>
              </a:spcAft>
              <a:buFont typeface="Wingdings" panose="05000000000000000000" pitchFamily="2" charset="2"/>
              <a:buChar char=""/>
            </a:pPr>
            <a:r>
              <a:rPr lang="en-IN" sz="1800" b="1" dirty="0">
                <a:solidFill>
                  <a:srgbClr val="75C24A"/>
                </a:solidFill>
                <a:effectLst/>
                <a:latin typeface="Calibri" panose="020F0502020204030204" pitchFamily="34" charset="0"/>
                <a:ea typeface="Calibri" panose="020F0502020204030204" pitchFamily="34" charset="0"/>
                <a:cs typeface="Times New Roman" panose="02020603050405020304" pitchFamily="18" charset="0"/>
              </a:rPr>
              <a:t>Find A:D if A:B = 2:5, B:C = 4:3, C:D = 1:7</a:t>
            </a:r>
          </a:p>
        </p:txBody>
      </p:sp>
    </p:spTree>
    <p:extLst>
      <p:ext uri="{BB962C8B-B14F-4D97-AF65-F5344CB8AC3E}">
        <p14:creationId xmlns:p14="http://schemas.microsoft.com/office/powerpoint/2010/main" val="1631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1</a:t>
            </a:r>
            <a:endParaRPr lang="en-IN" sz="2800" b="1" dirty="0">
              <a:solidFill>
                <a:schemeClr val="bg1"/>
              </a:solidFill>
            </a:endParaRPr>
          </a:p>
        </p:txBody>
      </p:sp>
      <p:sp>
        <p:nvSpPr>
          <p:cNvPr id="8" name="TextBox 7"/>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9" name="TextBox 8"/>
          <p:cNvSpPr txBox="1"/>
          <p:nvPr/>
        </p:nvSpPr>
        <p:spPr>
          <a:xfrm>
            <a:off x="683568" y="915566"/>
            <a:ext cx="8424936" cy="2727413"/>
          </a:xfrm>
          <a:prstGeom prst="rect">
            <a:avLst/>
          </a:prstGeom>
          <a:noFill/>
        </p:spPr>
        <p:txBody>
          <a:bodyPr wrap="square" rtlCol="0">
            <a:spAutoFit/>
          </a:bodyPr>
          <a:lstStyle/>
          <a:p>
            <a:pPr marL="342900" lvl="0" indent="-342900">
              <a:lnSpc>
                <a:spcPct val="115000"/>
              </a:lnSpc>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Two number are in the ratio 3 : 5. If 9 is subtracted from each, the new numbers are </a:t>
            </a:r>
          </a:p>
          <a:p>
            <a:pPr lvl="0">
              <a:lnSpc>
                <a:spcPct val="115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in the ratio 12 : 23. The smaller number 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27		b. 30		c. 33		d. 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15000"/>
              </a:lnSpc>
            </a:pP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IN" sz="2800" b="1" dirty="0">
                <a:solidFill>
                  <a:schemeClr val="bg1"/>
                </a:solidFill>
              </a:rPr>
              <a:t>2</a:t>
            </a:r>
          </a:p>
        </p:txBody>
      </p:sp>
      <p:sp>
        <p:nvSpPr>
          <p:cNvPr id="8" name="TextBox 7"/>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9" name="TextBox 8"/>
          <p:cNvSpPr txBox="1"/>
          <p:nvPr/>
        </p:nvSpPr>
        <p:spPr>
          <a:xfrm>
            <a:off x="683568" y="771550"/>
            <a:ext cx="8424936" cy="2090316"/>
          </a:xfrm>
          <a:prstGeom prst="rect">
            <a:avLst/>
          </a:prstGeom>
          <a:noFill/>
        </p:spPr>
        <p:txBody>
          <a:bodyPr wrap="square" rtlCol="0">
            <a:spAutoFit/>
          </a:bodyPr>
          <a:lstStyle/>
          <a:p>
            <a:pPr marL="342900" lvl="0" indent="-342900">
              <a:lnSpc>
                <a:spcPct val="115000"/>
              </a:lnSpc>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Seats for Mathematics, Physics and Biology in a school are in the ratio 5 : 7 : 8. There is a proposal to increase these seats by 40%, 50% and 75% respectively. What will be the ratio of increased seats?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1:2:3	b. 2:3:4		c. 3:4:5		d. 4:5:6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698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3</a:t>
            </a:r>
            <a:endParaRPr lang="en-IN" sz="2800" b="1" dirty="0">
              <a:solidFill>
                <a:schemeClr val="bg1"/>
              </a:solidFill>
            </a:endParaRPr>
          </a:p>
        </p:txBody>
      </p:sp>
      <p:sp>
        <p:nvSpPr>
          <p:cNvPr id="8" name="TextBox 7"/>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9" name="TextBox 8"/>
          <p:cNvSpPr txBox="1"/>
          <p:nvPr/>
        </p:nvSpPr>
        <p:spPr>
          <a:xfrm>
            <a:off x="683568" y="915566"/>
            <a:ext cx="8424936" cy="3112134"/>
          </a:xfrm>
          <a:prstGeom prst="rect">
            <a:avLst/>
          </a:prstGeom>
          <a:noFill/>
        </p:spPr>
        <p:txBody>
          <a:bodyPr wrap="square" rtlCol="0">
            <a:spAutoFit/>
          </a:bodyPr>
          <a:lstStyle/>
          <a:p>
            <a:pPr marL="342900" lvl="0" indent="-342900">
              <a:lnSpc>
                <a:spcPct val="115000"/>
              </a:lnSpc>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ratio of the monthly incomes of A and B is 3:4. The ratio of their monthly </a:t>
            </a:r>
          </a:p>
          <a:p>
            <a:pPr lvl="0">
              <a:lnSpc>
                <a:spcPct val="115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expenditures is 4:5. Find the ratio of their monthly savings, if the savings of A is </a:t>
            </a:r>
          </a:p>
          <a:p>
            <a:pPr lvl="0">
              <a:lnSpc>
                <a:spcPct val="115000"/>
              </a:lnSpc>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1/4th of his income.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1000"/>
              </a:spcAft>
              <a:buAutoNum type="alphaLcPeriod"/>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13:16		b.15:13 		c. 12:19		d. 12:13</a:t>
            </a:r>
          </a:p>
          <a:p>
            <a:pPr marL="800100" indent="-342900">
              <a:lnSpc>
                <a:spcPct val="115000"/>
              </a:lnSpc>
              <a:spcAft>
                <a:spcPts val="1000"/>
              </a:spcAft>
              <a:buAutoNum type="alphaLcPeriod"/>
            </a:pP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1000"/>
              </a:spcAft>
              <a:buAutoNum type="alphaLcPeriod"/>
            </a:pP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5397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4</a:t>
            </a:r>
            <a:endParaRPr lang="en-IN" sz="2800" b="1" dirty="0">
              <a:solidFill>
                <a:schemeClr val="bg1"/>
              </a:solidFill>
            </a:endParaRPr>
          </a:p>
        </p:txBody>
      </p:sp>
      <p:sp>
        <p:nvSpPr>
          <p:cNvPr id="8" name="TextBox 7"/>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9" name="TextBox 8"/>
          <p:cNvSpPr txBox="1"/>
          <p:nvPr/>
        </p:nvSpPr>
        <p:spPr>
          <a:xfrm>
            <a:off x="251520" y="843558"/>
            <a:ext cx="8424936" cy="2028248"/>
          </a:xfrm>
          <a:prstGeom prst="rect">
            <a:avLst/>
          </a:prstGeom>
          <a:noFill/>
        </p:spPr>
        <p:txBody>
          <a:bodyPr wrap="square" rtlCol="0">
            <a:spAutoFit/>
          </a:bodyPr>
          <a:lstStyle/>
          <a:p>
            <a:pPr marL="742950" indent="-285750">
              <a:lnSpc>
                <a:spcPct val="115000"/>
              </a:lnSpc>
              <a:spcAft>
                <a:spcPts val="1000"/>
              </a:spcAft>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If Rs. 782 be divided into three parts, proportional to	</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then the first      part 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 182		b. 190		c. 196		d. 204  </a:t>
            </a:r>
          </a:p>
          <a:p>
            <a:pPr marL="457200">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6" name="Picture 25">
            <a:extLst>
              <a:ext uri="{FF2B5EF4-FFF2-40B4-BE49-F238E27FC236}">
                <a16:creationId xmlns:a16="http://schemas.microsoft.com/office/drawing/2014/main" id="{B7F38BBE-5365-42C3-B9D9-41124025FD46}"/>
              </a:ext>
            </a:extLst>
          </p:cNvPr>
          <p:cNvPicPr>
            <a:picLocks noChangeAspect="1"/>
          </p:cNvPicPr>
          <p:nvPr/>
        </p:nvPicPr>
        <p:blipFill>
          <a:blip r:embed="rId2"/>
          <a:stretch>
            <a:fillRect/>
          </a:stretch>
        </p:blipFill>
        <p:spPr>
          <a:xfrm>
            <a:off x="6012160" y="736878"/>
            <a:ext cx="942975" cy="590550"/>
          </a:xfrm>
          <a:prstGeom prst="rect">
            <a:avLst/>
          </a:prstGeom>
        </p:spPr>
      </p:pic>
    </p:spTree>
    <p:extLst>
      <p:ext uri="{BB962C8B-B14F-4D97-AF65-F5344CB8AC3E}">
        <p14:creationId xmlns:p14="http://schemas.microsoft.com/office/powerpoint/2010/main" val="1508113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5</a:t>
            </a:r>
            <a:endParaRPr lang="en-IN" sz="2800" b="1" dirty="0">
              <a:solidFill>
                <a:schemeClr val="bg1"/>
              </a:solidFill>
            </a:endParaRPr>
          </a:p>
        </p:txBody>
      </p:sp>
      <p:sp>
        <p:nvSpPr>
          <p:cNvPr id="8" name="TextBox 7"/>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9" name="TextBox 8"/>
          <p:cNvSpPr txBox="1"/>
          <p:nvPr/>
        </p:nvSpPr>
        <p:spPr>
          <a:xfrm>
            <a:off x="683568" y="915566"/>
            <a:ext cx="8424936" cy="3302443"/>
          </a:xfrm>
          <a:prstGeom prst="rect">
            <a:avLst/>
          </a:prstGeom>
          <a:noFill/>
        </p:spPr>
        <p:txBody>
          <a:bodyPr wrap="square" rtlCol="0">
            <a:spAutoFit/>
          </a:bodyPr>
          <a:lstStyle/>
          <a:p>
            <a:pPr marL="285750" lvl="0" indent="-285750">
              <a:lnSpc>
                <a:spcPct val="115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Three friends Alice, Bob and Charlie divide $1105 amongst them in such a way that if $10, $ 20 and $15 are removed from the sums that Alice, Bob and Charlie received </a:t>
            </a:r>
          </a:p>
          <a:p>
            <a:pPr lvl="0">
              <a:lnSpc>
                <a:spcPct val="115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respectively, then the share of the sums that they got will be in the ratio of 11:18:24.      </a:t>
            </a:r>
          </a:p>
          <a:p>
            <a:pPr lvl="0">
              <a:lnSpc>
                <a:spcPct val="115000"/>
              </a:lnSpc>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How much did Charlie receive?</a:t>
            </a:r>
          </a:p>
          <a:p>
            <a:pPr lvl="0">
              <a:lnSpc>
                <a:spcPct val="115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 $ 495	b. $ 510		c. $ 480		d. $375</a:t>
            </a:r>
          </a:p>
          <a:p>
            <a:pPr marL="800100" indent="-342900">
              <a:lnSpc>
                <a:spcPct val="115000"/>
              </a:lnSpc>
              <a:spcAft>
                <a:spcPts val="1000"/>
              </a:spcAft>
              <a:buAutoNum type="alphaLcPeriod"/>
            </a:pP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15000"/>
              </a:lnSpc>
              <a:spcAft>
                <a:spcPts val="1000"/>
              </a:spcAft>
              <a:buAutoNum type="alphaLcPeriod"/>
            </a:pP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03525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3283</TotalTime>
  <Words>1503</Words>
  <Application>Microsoft Office PowerPoint</Application>
  <PresentationFormat>On-screen Show (16:9)</PresentationFormat>
  <Paragraphs>142</Paragraphs>
  <Slides>26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Malgun Gothic</vt:lpstr>
      <vt:lpstr>Algerian</vt:lpstr>
      <vt:lpstr>Arial</vt:lpstr>
      <vt:lpstr>Calibri</vt:lpstr>
      <vt:lpstr>Times New Roman</vt:lpstr>
      <vt:lpstr>Wingdings</vt:lpstr>
      <vt:lpstr>Office Theme</vt:lpstr>
      <vt:lpstr>Custom Design</vt:lpstr>
      <vt:lpstr>PowerPoint Presentation</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ALLIGATION RULE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I SHABANA</cp:lastModifiedBy>
  <cp:revision>174</cp:revision>
  <dcterms:created xsi:type="dcterms:W3CDTF">2014-04-01T16:27:38Z</dcterms:created>
  <dcterms:modified xsi:type="dcterms:W3CDTF">2021-06-09T16:38:46Z</dcterms:modified>
</cp:coreProperties>
</file>