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2112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8104" y="370496"/>
            <a:ext cx="636219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516" y="342866"/>
            <a:ext cx="8151367" cy="836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761" y="1343373"/>
            <a:ext cx="8248876" cy="329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8104" y="370496"/>
            <a:ext cx="63582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45" dirty="0">
                <a:solidFill>
                  <a:srgbClr val="FF0000"/>
                </a:solidFill>
                <a:latin typeface="Tahoma"/>
                <a:cs typeface="Tahoma"/>
              </a:rPr>
              <a:t>Physical </a:t>
            </a:r>
            <a:r>
              <a:rPr sz="2450" b="1" spc="-35" dirty="0">
                <a:solidFill>
                  <a:srgbClr val="FF0000"/>
                </a:solidFill>
                <a:latin typeface="Tahoma"/>
                <a:cs typeface="Tahoma"/>
              </a:rPr>
              <a:t>Organization</a:t>
            </a:r>
            <a:r>
              <a:rPr sz="245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50" b="1" spc="-9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45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50" b="1" spc="-70" dirty="0">
                <a:solidFill>
                  <a:srgbClr val="FF0000"/>
                </a:solidFill>
                <a:latin typeface="Tahoma"/>
                <a:cs typeface="Tahoma"/>
              </a:rPr>
              <a:t>Parallel</a:t>
            </a:r>
            <a:r>
              <a:rPr sz="245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50" b="1" spc="-125" dirty="0">
                <a:solidFill>
                  <a:srgbClr val="FF0000"/>
                </a:solidFill>
                <a:latin typeface="Tahoma"/>
                <a:cs typeface="Tahoma"/>
              </a:rPr>
              <a:t>Platforms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691" y="1140681"/>
            <a:ext cx="824420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79095">
              <a:lnSpc>
                <a:spcPct val="101000"/>
              </a:lnSpc>
              <a:spcBef>
                <a:spcPts val="90"/>
              </a:spcBef>
            </a:pPr>
            <a:r>
              <a:rPr sz="2050" spc="-15" dirty="0">
                <a:latin typeface="Verdana"/>
                <a:cs typeface="Verdana"/>
              </a:rPr>
              <a:t>We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begin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this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discussion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ideal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parallel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machine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55" dirty="0">
                <a:latin typeface="Verdana"/>
                <a:cs typeface="Verdana"/>
              </a:rPr>
              <a:t>called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P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75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allel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Random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Acces</a:t>
            </a:r>
            <a:r>
              <a:rPr sz="2050" spc="35" dirty="0">
                <a:latin typeface="Verdana"/>
                <a:cs typeface="Verdana"/>
              </a:rPr>
              <a:t>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Machine</a:t>
            </a:r>
            <a:r>
              <a:rPr sz="2050" spc="25" dirty="0">
                <a:latin typeface="Verdana"/>
                <a:cs typeface="Verdana"/>
              </a:rPr>
              <a:t>,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PRAM.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209800"/>
            <a:ext cx="89011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028" y="364399"/>
            <a:ext cx="30067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Net</a:t>
            </a:r>
            <a:r>
              <a:rPr spc="-215" dirty="0"/>
              <a:t>w</a:t>
            </a:r>
            <a:r>
              <a:rPr spc="-120" dirty="0"/>
              <a:t>o</a:t>
            </a:r>
            <a:r>
              <a:rPr spc="-80" dirty="0"/>
              <a:t>r</a:t>
            </a:r>
            <a:r>
              <a:rPr spc="-40" dirty="0"/>
              <a:t>k</a:t>
            </a:r>
            <a:r>
              <a:rPr spc="-25" dirty="0"/>
              <a:t> </a:t>
            </a:r>
            <a:r>
              <a:rPr spc="-580" dirty="0"/>
              <a:t>T</a:t>
            </a:r>
            <a:r>
              <a:rPr spc="35" dirty="0"/>
              <a:t>opolo</a:t>
            </a:r>
            <a:r>
              <a:rPr spc="105" dirty="0"/>
              <a:t>g</a:t>
            </a:r>
            <a:r>
              <a:rPr spc="-60" dirty="0"/>
              <a:t>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00" y="1335752"/>
            <a:ext cx="8194040" cy="2623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780" marR="6350" indent="-259079" algn="just">
              <a:lnSpc>
                <a:spcPct val="101000"/>
              </a:lnSpc>
              <a:spcBef>
                <a:spcPts val="9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125" dirty="0">
                <a:latin typeface="Verdana"/>
                <a:cs typeface="Verdana"/>
              </a:rPr>
              <a:t>A </a:t>
            </a:r>
            <a:r>
              <a:rPr sz="2050" spc="-65" dirty="0">
                <a:latin typeface="Verdana"/>
                <a:cs typeface="Verdana"/>
              </a:rPr>
              <a:t>variety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50" dirty="0">
                <a:latin typeface="Verdana"/>
                <a:cs typeface="Verdana"/>
              </a:rPr>
              <a:t>network </a:t>
            </a:r>
            <a:r>
              <a:rPr sz="2050" spc="-10" dirty="0">
                <a:latin typeface="Verdana"/>
                <a:cs typeface="Verdana"/>
              </a:rPr>
              <a:t>topologies </a:t>
            </a:r>
            <a:r>
              <a:rPr sz="2050" spc="35" dirty="0">
                <a:latin typeface="Verdana"/>
                <a:cs typeface="Verdana"/>
              </a:rPr>
              <a:t>have </a:t>
            </a:r>
            <a:r>
              <a:rPr sz="2050" spc="75" dirty="0">
                <a:latin typeface="Verdana"/>
                <a:cs typeface="Verdana"/>
              </a:rPr>
              <a:t>been </a:t>
            </a:r>
            <a:r>
              <a:rPr sz="2050" spc="20" dirty="0">
                <a:latin typeface="Verdana"/>
                <a:cs typeface="Verdana"/>
              </a:rPr>
              <a:t>proposed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9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implemented.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00" dirty="0">
                <a:latin typeface="Verdana"/>
                <a:cs typeface="Verdana"/>
              </a:rPr>
              <a:t>These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topologies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tradeoff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performance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cost.</a:t>
            </a:r>
            <a:endParaRPr sz="2050">
              <a:latin typeface="Verdana"/>
              <a:cs typeface="Verdana"/>
            </a:endParaRPr>
          </a:p>
          <a:p>
            <a:pPr marL="271780" marR="5080" indent="-259715" algn="just">
              <a:lnSpc>
                <a:spcPct val="100699"/>
              </a:lnSpc>
              <a:spcBef>
                <a:spcPts val="279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20" dirty="0">
                <a:latin typeface="Verdana"/>
                <a:cs typeface="Verdana"/>
              </a:rPr>
              <a:t>Commercial </a:t>
            </a:r>
            <a:r>
              <a:rPr sz="2050" spc="-5" dirty="0">
                <a:latin typeface="Verdana"/>
                <a:cs typeface="Verdana"/>
              </a:rPr>
              <a:t>machines </a:t>
            </a:r>
            <a:r>
              <a:rPr sz="2050" dirty="0">
                <a:latin typeface="Verdana"/>
                <a:cs typeface="Verdana"/>
              </a:rPr>
              <a:t>often </a:t>
            </a:r>
            <a:r>
              <a:rPr sz="2050" spc="-30" dirty="0">
                <a:latin typeface="Verdana"/>
                <a:cs typeface="Verdana"/>
              </a:rPr>
              <a:t>implement </a:t>
            </a:r>
            <a:r>
              <a:rPr sz="2050" spc="-90" dirty="0">
                <a:latin typeface="Verdana"/>
                <a:cs typeface="Verdana"/>
              </a:rPr>
              <a:t>hybrids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55" dirty="0">
                <a:latin typeface="Verdana"/>
                <a:cs typeface="Verdana"/>
              </a:rPr>
              <a:t>multiple </a:t>
            </a:r>
            <a:r>
              <a:rPr sz="2050" spc="-5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topologies</a:t>
            </a:r>
            <a:r>
              <a:rPr sz="2050" spc="-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reasons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30" dirty="0">
                <a:latin typeface="Verdana"/>
                <a:cs typeface="Verdana"/>
              </a:rPr>
              <a:t>packaging,</a:t>
            </a:r>
            <a:r>
              <a:rPr sz="2050" spc="3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cost,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20" dirty="0">
                <a:latin typeface="Verdana"/>
                <a:cs typeface="Verdana"/>
              </a:rPr>
              <a:t>available </a:t>
            </a:r>
            <a:r>
              <a:rPr sz="2050" spc="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components.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772" y="364399"/>
            <a:ext cx="40525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40" dirty="0"/>
              <a:t> </a:t>
            </a:r>
            <a:r>
              <a:rPr spc="-60" dirty="0"/>
              <a:t>Topologies:</a:t>
            </a:r>
            <a:r>
              <a:rPr spc="110" dirty="0"/>
              <a:t> </a:t>
            </a:r>
            <a:r>
              <a:rPr spc="-110" dirty="0"/>
              <a:t>Buses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87" y="1335752"/>
            <a:ext cx="8190230" cy="1993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50" dirty="0">
                <a:latin typeface="Verdana"/>
                <a:cs typeface="Verdana"/>
              </a:rPr>
              <a:t>Some</a:t>
            </a:r>
            <a:r>
              <a:rPr sz="2050" spc="-27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25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245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simplest</a:t>
            </a:r>
            <a:r>
              <a:rPr sz="2050" spc="-28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26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earliest</a:t>
            </a:r>
            <a:r>
              <a:rPr sz="2050" spc="-24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parallel</a:t>
            </a:r>
            <a:r>
              <a:rPr sz="2050" spc="-28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machines</a:t>
            </a:r>
            <a:r>
              <a:rPr sz="2050" spc="-30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used</a:t>
            </a:r>
            <a:r>
              <a:rPr sz="2050" spc="-26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buses.</a:t>
            </a:r>
            <a:endParaRPr sz="2050" dirty="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80" dirty="0">
                <a:latin typeface="Verdana"/>
                <a:cs typeface="Verdana"/>
              </a:rPr>
              <a:t>Al</a:t>
            </a:r>
            <a:r>
              <a:rPr sz="2050" spc="-40" dirty="0">
                <a:latin typeface="Verdana"/>
                <a:cs typeface="Verdana"/>
              </a:rPr>
              <a:t>l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lang="en-US" sz="2050" spc="-155" dirty="0" smtClean="0">
                <a:latin typeface="Verdana"/>
                <a:cs typeface="Verdana"/>
              </a:rPr>
              <a:t> </a:t>
            </a:r>
            <a:r>
              <a:rPr sz="2050" spc="50" dirty="0" smtClean="0">
                <a:latin typeface="Verdana"/>
                <a:cs typeface="Verdana"/>
              </a:rPr>
              <a:t>access</a:t>
            </a:r>
            <a:r>
              <a:rPr sz="2050" spc="-185" dirty="0" smtClean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common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bu</a:t>
            </a:r>
            <a:r>
              <a:rPr sz="2050" spc="-55" dirty="0">
                <a:latin typeface="Verdana"/>
                <a:cs typeface="Verdana"/>
              </a:rPr>
              <a:t>s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f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exchanging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data.</a:t>
            </a:r>
            <a:endParaRPr sz="2050" dirty="0">
              <a:latin typeface="Verdana"/>
              <a:cs typeface="Verdana"/>
            </a:endParaRPr>
          </a:p>
          <a:p>
            <a:pPr marL="271145" marR="5715" indent="-259079">
              <a:lnSpc>
                <a:spcPct val="100499"/>
              </a:lnSpc>
              <a:spcBef>
                <a:spcPts val="280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distance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any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i="1" spc="55" dirty="0">
                <a:latin typeface="Calibri"/>
                <a:cs typeface="Calibri"/>
              </a:rPr>
              <a:t>O</a:t>
            </a:r>
            <a:r>
              <a:rPr sz="2050" spc="55" dirty="0">
                <a:latin typeface="Cambria"/>
                <a:cs typeface="Cambria"/>
              </a:rPr>
              <a:t>(1)</a:t>
            </a:r>
            <a:r>
              <a:rPr sz="2050" spc="180" dirty="0">
                <a:latin typeface="Cambria"/>
                <a:cs typeface="Cambria"/>
              </a:rPr>
              <a:t> </a:t>
            </a:r>
            <a:r>
              <a:rPr sz="2050" spc="-100" dirty="0">
                <a:latin typeface="Verdana"/>
                <a:cs typeface="Verdana"/>
              </a:rPr>
              <a:t>in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bus.</a:t>
            </a:r>
            <a:r>
              <a:rPr sz="2050" spc="17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bus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also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45" dirty="0">
                <a:latin typeface="Verdana"/>
                <a:cs typeface="Verdana"/>
              </a:rPr>
              <a:t>o</a:t>
            </a:r>
            <a:r>
              <a:rPr sz="2050" spc="-55" dirty="0">
                <a:latin typeface="Verdana"/>
                <a:cs typeface="Verdana"/>
              </a:rPr>
              <a:t>vide</a:t>
            </a:r>
            <a:r>
              <a:rPr sz="2050" spc="-45" dirty="0">
                <a:latin typeface="Verdana"/>
                <a:cs typeface="Verdana"/>
              </a:rPr>
              <a:t>s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co</a:t>
            </a:r>
            <a:r>
              <a:rPr sz="2050" spc="90" dirty="0">
                <a:latin typeface="Verdana"/>
                <a:cs typeface="Verdana"/>
              </a:rPr>
              <a:t>n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-15" dirty="0">
                <a:latin typeface="Verdana"/>
                <a:cs typeface="Verdana"/>
              </a:rPr>
              <a:t>enient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b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70" dirty="0">
                <a:latin typeface="Verdana"/>
                <a:cs typeface="Verdana"/>
              </a:rPr>
              <a:t>oadcast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media.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570" y="3658336"/>
            <a:ext cx="587184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145" marR="5080" indent="-259079">
              <a:lnSpc>
                <a:spcPct val="101000"/>
              </a:lnSpc>
              <a:spcBef>
                <a:spcPts val="90"/>
              </a:spcBef>
              <a:buFont typeface="Georgia"/>
              <a:buChar char="•"/>
              <a:tabLst>
                <a:tab pos="271145" algn="l"/>
                <a:tab pos="271780" algn="l"/>
                <a:tab pos="1675130" algn="l"/>
                <a:tab pos="2301240" algn="l"/>
                <a:tab pos="3903345" algn="l"/>
                <a:tab pos="4363085" algn="l"/>
                <a:tab pos="4989195" algn="l"/>
              </a:tabLst>
            </a:pPr>
            <a:r>
              <a:rPr sz="2050" spc="-15" dirty="0">
                <a:latin typeface="Verdana"/>
                <a:cs typeface="Verdana"/>
              </a:rPr>
              <a:t>H</a:t>
            </a:r>
            <a:r>
              <a:rPr sz="2050" spc="-45" dirty="0">
                <a:latin typeface="Verdana"/>
                <a:cs typeface="Verdana"/>
              </a:rPr>
              <a:t>o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80" dirty="0">
                <a:latin typeface="Verdana"/>
                <a:cs typeface="Verdana"/>
              </a:rPr>
              <a:t>e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41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,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20" dirty="0">
                <a:latin typeface="Verdana"/>
                <a:cs typeface="Verdana"/>
              </a:rPr>
              <a:t>bandwidt</a:t>
            </a:r>
            <a:r>
              <a:rPr sz="2050" spc="35" dirty="0">
                <a:latin typeface="Verdana"/>
                <a:cs typeface="Verdana"/>
              </a:rPr>
              <a:t>h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5" dirty="0">
                <a:latin typeface="Verdana"/>
                <a:cs typeface="Verdana"/>
              </a:rPr>
              <a:t>sha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100" dirty="0">
                <a:latin typeface="Verdana"/>
                <a:cs typeface="Verdana"/>
              </a:rPr>
              <a:t>ed  </a:t>
            </a:r>
            <a:r>
              <a:rPr sz="2050" spc="-15" dirty="0">
                <a:latin typeface="Verdana"/>
                <a:cs typeface="Verdana"/>
              </a:rPr>
              <a:t>bottleneck.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9795" y="3658336"/>
            <a:ext cx="21456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57860" algn="l"/>
                <a:tab pos="1019175" algn="l"/>
                <a:tab pos="1404620" algn="l"/>
              </a:tabLst>
            </a:pPr>
            <a:r>
              <a:rPr sz="2050" spc="-75" dirty="0">
                <a:latin typeface="Verdana"/>
                <a:cs typeface="Verdana"/>
              </a:rPr>
              <a:t>bu</a:t>
            </a:r>
            <a:r>
              <a:rPr sz="2050" spc="-55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-65" dirty="0">
                <a:latin typeface="Verdana"/>
                <a:cs typeface="Verdana"/>
              </a:rPr>
              <a:t>ajor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570" y="4642840"/>
            <a:ext cx="819086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 algn="just">
              <a:lnSpc>
                <a:spcPct val="1006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50" dirty="0">
                <a:latin typeface="Verdana"/>
                <a:cs typeface="Verdana"/>
              </a:rPr>
              <a:t>Typical </a:t>
            </a:r>
            <a:r>
              <a:rPr sz="2050" spc="-70" dirty="0">
                <a:latin typeface="Verdana"/>
                <a:cs typeface="Verdana"/>
              </a:rPr>
              <a:t>bus </a:t>
            </a:r>
            <a:r>
              <a:rPr sz="2050" spc="50" dirty="0">
                <a:latin typeface="Verdana"/>
                <a:cs typeface="Verdana"/>
              </a:rPr>
              <a:t>based </a:t>
            </a:r>
            <a:r>
              <a:rPr sz="2050" spc="-5" dirty="0">
                <a:latin typeface="Verdana"/>
                <a:cs typeface="Verdana"/>
              </a:rPr>
              <a:t>machines </a:t>
            </a:r>
            <a:r>
              <a:rPr sz="2050" spc="10" dirty="0">
                <a:latin typeface="Verdana"/>
                <a:cs typeface="Verdana"/>
              </a:rPr>
              <a:t>are </a:t>
            </a:r>
            <a:r>
              <a:rPr sz="2050" spc="-60" dirty="0">
                <a:latin typeface="Verdana"/>
                <a:cs typeface="Verdana"/>
              </a:rPr>
              <a:t>limited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25" dirty="0">
                <a:latin typeface="Verdana"/>
                <a:cs typeface="Verdana"/>
              </a:rPr>
              <a:t>dozens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15" dirty="0">
                <a:latin typeface="Verdana"/>
                <a:cs typeface="Verdana"/>
              </a:rPr>
              <a:t>nodes. </a:t>
            </a:r>
            <a:r>
              <a:rPr sz="2050" spc="-1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Sun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Enterprise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servers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-114" dirty="0">
                <a:latin typeface="Verdana"/>
                <a:cs typeface="Verdana"/>
              </a:rPr>
              <a:t>Intel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Pentium </a:t>
            </a:r>
            <a:r>
              <a:rPr sz="2050" spc="50" dirty="0">
                <a:latin typeface="Verdana"/>
                <a:cs typeface="Verdana"/>
              </a:rPr>
              <a:t>based </a:t>
            </a:r>
            <a:r>
              <a:rPr sz="2050" spc="-60" dirty="0">
                <a:latin typeface="Verdana"/>
                <a:cs typeface="Verdana"/>
              </a:rPr>
              <a:t>shared-bus 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multiprocessors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examples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such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architectures.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772" y="364399"/>
            <a:ext cx="40525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40" dirty="0"/>
              <a:t> </a:t>
            </a:r>
            <a:r>
              <a:rPr spc="-60" dirty="0"/>
              <a:t>Topologies:</a:t>
            </a:r>
            <a:r>
              <a:rPr spc="110" dirty="0"/>
              <a:t> </a:t>
            </a:r>
            <a:r>
              <a:rPr spc="-110" dirty="0"/>
              <a:t>Buses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270" y="3450348"/>
            <a:ext cx="595630" cy="223520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0480" marR="22860" indent="123825">
              <a:lnSpc>
                <a:spcPts val="700"/>
              </a:lnSpc>
              <a:spcBef>
                <a:spcPts val="260"/>
              </a:spcBef>
            </a:pPr>
            <a:r>
              <a:rPr sz="700" dirty="0">
                <a:latin typeface="Times New Roman"/>
                <a:cs typeface="Times New Roman"/>
              </a:rPr>
              <a:t>Cache / 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Local Memory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5851" y="3450348"/>
            <a:ext cx="595630" cy="223520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0480" marR="22860" indent="123825">
              <a:lnSpc>
                <a:spcPts val="700"/>
              </a:lnSpc>
              <a:spcBef>
                <a:spcPts val="260"/>
              </a:spcBef>
            </a:pPr>
            <a:r>
              <a:rPr sz="700" dirty="0">
                <a:latin typeface="Times New Roman"/>
                <a:cs typeface="Times New Roman"/>
              </a:rPr>
              <a:t>Cache / 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Local Memory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59022" y="1252818"/>
            <a:ext cx="2273935" cy="859790"/>
            <a:chOff x="3759022" y="1252818"/>
            <a:chExt cx="2273935" cy="859790"/>
          </a:xfrm>
        </p:grpSpPr>
        <p:sp>
          <p:nvSpPr>
            <p:cNvPr id="6" name="object 6"/>
            <p:cNvSpPr/>
            <p:nvPr/>
          </p:nvSpPr>
          <p:spPr>
            <a:xfrm>
              <a:off x="3760927" y="1254723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5">
                  <a:moveTo>
                    <a:pt x="297713" y="74433"/>
                  </a:moveTo>
                  <a:lnTo>
                    <a:pt x="74422" y="74433"/>
                  </a:lnTo>
                  <a:lnTo>
                    <a:pt x="74422" y="0"/>
                  </a:lnTo>
                  <a:lnTo>
                    <a:pt x="0" y="148855"/>
                  </a:lnTo>
                  <a:lnTo>
                    <a:pt x="74422" y="297712"/>
                  </a:lnTo>
                  <a:lnTo>
                    <a:pt x="74422" y="223290"/>
                  </a:lnTo>
                  <a:lnTo>
                    <a:pt x="297713" y="223290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4205" y="1254723"/>
              <a:ext cx="2047239" cy="409575"/>
            </a:xfrm>
            <a:custGeom>
              <a:avLst/>
              <a:gdLst/>
              <a:ahLst/>
              <a:cxnLst/>
              <a:rect l="l" t="t" r="r" b="b"/>
              <a:pathLst>
                <a:path w="2047239" h="409575">
                  <a:moveTo>
                    <a:pt x="2046770" y="148855"/>
                  </a:moveTo>
                  <a:lnTo>
                    <a:pt x="1972335" y="0"/>
                  </a:lnTo>
                  <a:lnTo>
                    <a:pt x="1972335" y="74433"/>
                  </a:lnTo>
                  <a:lnTo>
                    <a:pt x="0" y="74433"/>
                  </a:lnTo>
                  <a:lnTo>
                    <a:pt x="74434" y="223290"/>
                  </a:lnTo>
                  <a:lnTo>
                    <a:pt x="186067" y="223290"/>
                  </a:lnTo>
                  <a:lnTo>
                    <a:pt x="186067" y="409357"/>
                  </a:lnTo>
                  <a:lnTo>
                    <a:pt x="334924" y="409357"/>
                  </a:lnTo>
                  <a:lnTo>
                    <a:pt x="334924" y="223290"/>
                  </a:lnTo>
                  <a:lnTo>
                    <a:pt x="1600200" y="223290"/>
                  </a:lnTo>
                  <a:lnTo>
                    <a:pt x="1600200" y="409357"/>
                  </a:lnTo>
                  <a:lnTo>
                    <a:pt x="1749056" y="409357"/>
                  </a:lnTo>
                  <a:lnTo>
                    <a:pt x="1749056" y="223290"/>
                  </a:lnTo>
                  <a:lnTo>
                    <a:pt x="1972335" y="223290"/>
                  </a:lnTo>
                  <a:lnTo>
                    <a:pt x="1972335" y="297712"/>
                  </a:lnTo>
                  <a:lnTo>
                    <a:pt x="2046770" y="148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84205" y="1254723"/>
              <a:ext cx="2047239" cy="855980"/>
            </a:xfrm>
            <a:custGeom>
              <a:avLst/>
              <a:gdLst/>
              <a:ahLst/>
              <a:cxnLst/>
              <a:rect l="l" t="t" r="r" b="b"/>
              <a:pathLst>
                <a:path w="2047239" h="855980">
                  <a:moveTo>
                    <a:pt x="74434" y="223290"/>
                  </a:moveTo>
                  <a:lnTo>
                    <a:pt x="186067" y="223290"/>
                  </a:lnTo>
                  <a:lnTo>
                    <a:pt x="186067" y="409357"/>
                  </a:lnTo>
                  <a:lnTo>
                    <a:pt x="334924" y="409357"/>
                  </a:lnTo>
                  <a:lnTo>
                    <a:pt x="334924" y="223290"/>
                  </a:lnTo>
                  <a:lnTo>
                    <a:pt x="1600200" y="223290"/>
                  </a:lnTo>
                  <a:lnTo>
                    <a:pt x="1600200" y="409357"/>
                  </a:lnTo>
                  <a:lnTo>
                    <a:pt x="1749056" y="409357"/>
                  </a:lnTo>
                  <a:lnTo>
                    <a:pt x="1749056" y="223290"/>
                  </a:lnTo>
                  <a:lnTo>
                    <a:pt x="1972335" y="223290"/>
                  </a:lnTo>
                  <a:lnTo>
                    <a:pt x="1972335" y="297712"/>
                  </a:lnTo>
                  <a:lnTo>
                    <a:pt x="2046770" y="148855"/>
                  </a:lnTo>
                  <a:lnTo>
                    <a:pt x="1972335" y="0"/>
                  </a:lnTo>
                  <a:lnTo>
                    <a:pt x="1972335" y="74433"/>
                  </a:lnTo>
                  <a:lnTo>
                    <a:pt x="0" y="74433"/>
                  </a:lnTo>
                </a:path>
                <a:path w="2047239" h="855980">
                  <a:moveTo>
                    <a:pt x="1749056" y="558214"/>
                  </a:moveTo>
                  <a:lnTo>
                    <a:pt x="1749056" y="855915"/>
                  </a:lnTo>
                </a:path>
                <a:path w="2047239" h="855980">
                  <a:moveTo>
                    <a:pt x="186067" y="558214"/>
                  </a:moveTo>
                  <a:lnTo>
                    <a:pt x="186067" y="855915"/>
                  </a:lnTo>
                </a:path>
                <a:path w="2047239" h="855980">
                  <a:moveTo>
                    <a:pt x="334924" y="558214"/>
                  </a:moveTo>
                  <a:lnTo>
                    <a:pt x="334924" y="855915"/>
                  </a:lnTo>
                </a:path>
                <a:path w="2047239" h="855980">
                  <a:moveTo>
                    <a:pt x="1600200" y="558214"/>
                  </a:moveTo>
                  <a:lnTo>
                    <a:pt x="1600200" y="855915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175059" y="3673627"/>
            <a:ext cx="297815" cy="223520"/>
          </a:xfrm>
          <a:custGeom>
            <a:avLst/>
            <a:gdLst/>
            <a:ahLst/>
            <a:cxnLst/>
            <a:rect l="l" t="t" r="r" b="b"/>
            <a:pathLst>
              <a:path w="297814" h="223520">
                <a:moveTo>
                  <a:pt x="74422" y="74434"/>
                </a:moveTo>
                <a:lnTo>
                  <a:pt x="0" y="74434"/>
                </a:lnTo>
                <a:lnTo>
                  <a:pt x="148856" y="0"/>
                </a:lnTo>
                <a:lnTo>
                  <a:pt x="297700" y="74434"/>
                </a:lnTo>
                <a:lnTo>
                  <a:pt x="223278" y="74434"/>
                </a:lnTo>
                <a:lnTo>
                  <a:pt x="223278" y="148856"/>
                </a:lnTo>
                <a:lnTo>
                  <a:pt x="297700" y="148856"/>
                </a:lnTo>
                <a:lnTo>
                  <a:pt x="148856" y="223291"/>
                </a:lnTo>
                <a:lnTo>
                  <a:pt x="0" y="148856"/>
                </a:lnTo>
                <a:lnTo>
                  <a:pt x="74422" y="148856"/>
                </a:lnTo>
                <a:lnTo>
                  <a:pt x="74422" y="74434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759022" y="2741371"/>
            <a:ext cx="2273935" cy="413384"/>
            <a:chOff x="3759022" y="2741371"/>
            <a:chExt cx="2273935" cy="413384"/>
          </a:xfrm>
        </p:grpSpPr>
        <p:sp>
          <p:nvSpPr>
            <p:cNvPr id="11" name="object 11"/>
            <p:cNvSpPr/>
            <p:nvPr/>
          </p:nvSpPr>
          <p:spPr>
            <a:xfrm>
              <a:off x="3760927" y="2743276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297713" y="74434"/>
                  </a:moveTo>
                  <a:lnTo>
                    <a:pt x="74422" y="74434"/>
                  </a:lnTo>
                  <a:lnTo>
                    <a:pt x="74422" y="0"/>
                  </a:lnTo>
                  <a:lnTo>
                    <a:pt x="0" y="148856"/>
                  </a:lnTo>
                  <a:lnTo>
                    <a:pt x="74422" y="297713"/>
                  </a:lnTo>
                  <a:lnTo>
                    <a:pt x="74422" y="223291"/>
                  </a:lnTo>
                  <a:lnTo>
                    <a:pt x="297713" y="223291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84205" y="2743276"/>
              <a:ext cx="2047239" cy="409575"/>
            </a:xfrm>
            <a:custGeom>
              <a:avLst/>
              <a:gdLst/>
              <a:ahLst/>
              <a:cxnLst/>
              <a:rect l="l" t="t" r="r" b="b"/>
              <a:pathLst>
                <a:path w="2047239" h="409575">
                  <a:moveTo>
                    <a:pt x="2046770" y="148856"/>
                  </a:moveTo>
                  <a:lnTo>
                    <a:pt x="1972335" y="0"/>
                  </a:lnTo>
                  <a:lnTo>
                    <a:pt x="1972335" y="74434"/>
                  </a:lnTo>
                  <a:lnTo>
                    <a:pt x="0" y="74434"/>
                  </a:lnTo>
                  <a:lnTo>
                    <a:pt x="74434" y="223291"/>
                  </a:lnTo>
                  <a:lnTo>
                    <a:pt x="186067" y="223291"/>
                  </a:lnTo>
                  <a:lnTo>
                    <a:pt x="186067" y="409359"/>
                  </a:lnTo>
                  <a:lnTo>
                    <a:pt x="334924" y="409359"/>
                  </a:lnTo>
                  <a:lnTo>
                    <a:pt x="334924" y="223291"/>
                  </a:lnTo>
                  <a:lnTo>
                    <a:pt x="1600200" y="223291"/>
                  </a:lnTo>
                  <a:lnTo>
                    <a:pt x="1600200" y="409359"/>
                  </a:lnTo>
                  <a:lnTo>
                    <a:pt x="1749056" y="409359"/>
                  </a:lnTo>
                  <a:lnTo>
                    <a:pt x="1749056" y="223291"/>
                  </a:lnTo>
                  <a:lnTo>
                    <a:pt x="1972335" y="223291"/>
                  </a:lnTo>
                  <a:lnTo>
                    <a:pt x="1972335" y="297713"/>
                  </a:lnTo>
                  <a:lnTo>
                    <a:pt x="2046770" y="148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4205" y="2743276"/>
              <a:ext cx="2047239" cy="409575"/>
            </a:xfrm>
            <a:custGeom>
              <a:avLst/>
              <a:gdLst/>
              <a:ahLst/>
              <a:cxnLst/>
              <a:rect l="l" t="t" r="r" b="b"/>
              <a:pathLst>
                <a:path w="2047239" h="409575">
                  <a:moveTo>
                    <a:pt x="74434" y="223291"/>
                  </a:moveTo>
                  <a:lnTo>
                    <a:pt x="186067" y="223291"/>
                  </a:lnTo>
                  <a:lnTo>
                    <a:pt x="186067" y="409359"/>
                  </a:lnTo>
                  <a:lnTo>
                    <a:pt x="334924" y="409359"/>
                  </a:lnTo>
                  <a:lnTo>
                    <a:pt x="334924" y="223291"/>
                  </a:lnTo>
                  <a:lnTo>
                    <a:pt x="1600200" y="223291"/>
                  </a:lnTo>
                  <a:lnTo>
                    <a:pt x="1600200" y="409359"/>
                  </a:lnTo>
                  <a:lnTo>
                    <a:pt x="1749056" y="409359"/>
                  </a:lnTo>
                  <a:lnTo>
                    <a:pt x="1749056" y="223291"/>
                  </a:lnTo>
                  <a:lnTo>
                    <a:pt x="1972335" y="223291"/>
                  </a:lnTo>
                  <a:lnTo>
                    <a:pt x="1972335" y="297713"/>
                  </a:lnTo>
                  <a:lnTo>
                    <a:pt x="2046770" y="148856"/>
                  </a:lnTo>
                  <a:lnTo>
                    <a:pt x="1972335" y="0"/>
                  </a:lnTo>
                  <a:lnTo>
                    <a:pt x="1972335" y="74434"/>
                  </a:lnTo>
                  <a:lnTo>
                    <a:pt x="0" y="74434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733262" y="3673627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186067"/>
                </a:moveTo>
                <a:lnTo>
                  <a:pt x="0" y="223291"/>
                </a:lnTo>
              </a:path>
              <a:path h="223520">
                <a:moveTo>
                  <a:pt x="0" y="0"/>
                </a:moveTo>
                <a:lnTo>
                  <a:pt x="0" y="186067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0776" y="3673627"/>
            <a:ext cx="297815" cy="223520"/>
          </a:xfrm>
          <a:custGeom>
            <a:avLst/>
            <a:gdLst/>
            <a:ahLst/>
            <a:cxnLst/>
            <a:rect l="l" t="t" r="r" b="b"/>
            <a:pathLst>
              <a:path w="297814" h="223520">
                <a:moveTo>
                  <a:pt x="74422" y="74434"/>
                </a:moveTo>
                <a:lnTo>
                  <a:pt x="0" y="74434"/>
                </a:lnTo>
                <a:lnTo>
                  <a:pt x="148856" y="0"/>
                </a:lnTo>
                <a:lnTo>
                  <a:pt x="297713" y="74434"/>
                </a:lnTo>
                <a:lnTo>
                  <a:pt x="223278" y="74434"/>
                </a:lnTo>
                <a:lnTo>
                  <a:pt x="223278" y="148856"/>
                </a:lnTo>
                <a:lnTo>
                  <a:pt x="297713" y="148856"/>
                </a:lnTo>
                <a:lnTo>
                  <a:pt x="148856" y="223291"/>
                </a:lnTo>
                <a:lnTo>
                  <a:pt x="0" y="148856"/>
                </a:lnTo>
                <a:lnTo>
                  <a:pt x="74422" y="148856"/>
                </a:lnTo>
                <a:lnTo>
                  <a:pt x="74422" y="74434"/>
                </a:lnTo>
                <a:close/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30976" y="2631643"/>
            <a:ext cx="335280" cy="855980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vert270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Shared</a:t>
            </a:r>
            <a:r>
              <a:rPr sz="700" spc="-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Memory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70273" y="3673627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91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9130" y="3673627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91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4406" y="3673627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91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0273" y="3301491"/>
            <a:ext cx="1563370" cy="149225"/>
          </a:xfrm>
          <a:custGeom>
            <a:avLst/>
            <a:gdLst/>
            <a:ahLst/>
            <a:cxnLst/>
            <a:rect l="l" t="t" r="r" b="b"/>
            <a:pathLst>
              <a:path w="1563370" h="149225">
                <a:moveTo>
                  <a:pt x="1562989" y="0"/>
                </a:moveTo>
                <a:lnTo>
                  <a:pt x="1562989" y="148856"/>
                </a:lnTo>
              </a:path>
              <a:path w="1563370" h="149225">
                <a:moveTo>
                  <a:pt x="0" y="0"/>
                </a:moveTo>
                <a:lnTo>
                  <a:pt x="0" y="148856"/>
                </a:lnTo>
              </a:path>
              <a:path w="1563370" h="149225">
                <a:moveTo>
                  <a:pt x="148856" y="0"/>
                </a:moveTo>
                <a:lnTo>
                  <a:pt x="148856" y="148856"/>
                </a:lnTo>
              </a:path>
              <a:path w="1563370" h="149225">
                <a:moveTo>
                  <a:pt x="1414132" y="0"/>
                </a:moveTo>
                <a:lnTo>
                  <a:pt x="1414132" y="148856"/>
                </a:lnTo>
              </a:path>
            </a:pathLst>
          </a:custGeom>
          <a:ln w="3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5851" y="3896918"/>
            <a:ext cx="595630" cy="260985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2727" y="2827330"/>
            <a:ext cx="3181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Address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Data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2738" y="1338780"/>
            <a:ext cx="3181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Address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Data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0976" y="1143081"/>
            <a:ext cx="335280" cy="855980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vert270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Shared</a:t>
            </a:r>
            <a:r>
              <a:rPr sz="700" spc="-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Memory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5851" y="2110638"/>
            <a:ext cx="595630" cy="260985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2270" y="2110638"/>
            <a:ext cx="595630" cy="260985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9498" y="2417979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(a)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6997" y="4204249"/>
            <a:ext cx="129539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(b)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066" y="3076352"/>
            <a:ext cx="2273935" cy="375920"/>
            <a:chOff x="3759066" y="3076352"/>
            <a:chExt cx="2273935" cy="375920"/>
          </a:xfrm>
        </p:grpSpPr>
        <p:sp>
          <p:nvSpPr>
            <p:cNvPr id="30" name="object 30"/>
            <p:cNvSpPr/>
            <p:nvPr/>
          </p:nvSpPr>
          <p:spPr>
            <a:xfrm>
              <a:off x="5733262" y="3078213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297713" y="148844"/>
                  </a:moveTo>
                  <a:lnTo>
                    <a:pt x="223278" y="0"/>
                  </a:lnTo>
                  <a:lnTo>
                    <a:pt x="223278" y="74422"/>
                  </a:lnTo>
                  <a:lnTo>
                    <a:pt x="0" y="74422"/>
                  </a:lnTo>
                  <a:lnTo>
                    <a:pt x="0" y="223278"/>
                  </a:lnTo>
                  <a:lnTo>
                    <a:pt x="223278" y="223278"/>
                  </a:lnTo>
                  <a:lnTo>
                    <a:pt x="223278" y="297700"/>
                  </a:lnTo>
                  <a:lnTo>
                    <a:pt x="297713" y="148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33262" y="3078213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0" y="223278"/>
                  </a:moveTo>
                  <a:lnTo>
                    <a:pt x="223278" y="223278"/>
                  </a:lnTo>
                  <a:lnTo>
                    <a:pt x="223278" y="297700"/>
                  </a:lnTo>
                  <a:lnTo>
                    <a:pt x="297713" y="148844"/>
                  </a:lnTo>
                  <a:lnTo>
                    <a:pt x="223278" y="0"/>
                  </a:lnTo>
                  <a:lnTo>
                    <a:pt x="223278" y="74422"/>
                  </a:lnTo>
                  <a:lnTo>
                    <a:pt x="0" y="74422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60927" y="3227057"/>
              <a:ext cx="1972945" cy="223520"/>
            </a:xfrm>
            <a:custGeom>
              <a:avLst/>
              <a:gdLst/>
              <a:ahLst/>
              <a:cxnLst/>
              <a:rect l="l" t="t" r="r" b="b"/>
              <a:pathLst>
                <a:path w="1972945" h="223520">
                  <a:moveTo>
                    <a:pt x="1972335" y="74434"/>
                  </a:moveTo>
                  <a:lnTo>
                    <a:pt x="0" y="0"/>
                  </a:lnTo>
                  <a:lnTo>
                    <a:pt x="74422" y="148856"/>
                  </a:lnTo>
                  <a:lnTo>
                    <a:pt x="74422" y="74434"/>
                  </a:lnTo>
                  <a:lnTo>
                    <a:pt x="744270" y="74434"/>
                  </a:lnTo>
                  <a:lnTo>
                    <a:pt x="744270" y="148856"/>
                  </a:lnTo>
                  <a:lnTo>
                    <a:pt x="669848" y="148856"/>
                  </a:lnTo>
                  <a:lnTo>
                    <a:pt x="818705" y="223291"/>
                  </a:lnTo>
                  <a:lnTo>
                    <a:pt x="967562" y="148856"/>
                  </a:lnTo>
                  <a:lnTo>
                    <a:pt x="893127" y="148856"/>
                  </a:lnTo>
                  <a:lnTo>
                    <a:pt x="893127" y="74434"/>
                  </a:lnTo>
                  <a:lnTo>
                    <a:pt x="1488554" y="74434"/>
                  </a:lnTo>
                  <a:lnTo>
                    <a:pt x="1488554" y="148856"/>
                  </a:lnTo>
                  <a:lnTo>
                    <a:pt x="1414132" y="148856"/>
                  </a:lnTo>
                  <a:lnTo>
                    <a:pt x="1562989" y="223291"/>
                  </a:lnTo>
                  <a:lnTo>
                    <a:pt x="1711833" y="148856"/>
                  </a:lnTo>
                  <a:lnTo>
                    <a:pt x="1637411" y="148856"/>
                  </a:lnTo>
                  <a:lnTo>
                    <a:pt x="1637411" y="74434"/>
                  </a:lnTo>
                  <a:lnTo>
                    <a:pt x="1972335" y="7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60927" y="3227057"/>
              <a:ext cx="1972945" cy="223520"/>
            </a:xfrm>
            <a:custGeom>
              <a:avLst/>
              <a:gdLst/>
              <a:ahLst/>
              <a:cxnLst/>
              <a:rect l="l" t="t" r="r" b="b"/>
              <a:pathLst>
                <a:path w="1972945" h="223520">
                  <a:moveTo>
                    <a:pt x="0" y="0"/>
                  </a:moveTo>
                  <a:lnTo>
                    <a:pt x="74422" y="148856"/>
                  </a:lnTo>
                  <a:lnTo>
                    <a:pt x="74422" y="74434"/>
                  </a:lnTo>
                  <a:lnTo>
                    <a:pt x="744270" y="74434"/>
                  </a:lnTo>
                  <a:lnTo>
                    <a:pt x="744270" y="148856"/>
                  </a:lnTo>
                  <a:lnTo>
                    <a:pt x="669848" y="148856"/>
                  </a:lnTo>
                  <a:lnTo>
                    <a:pt x="818705" y="223291"/>
                  </a:lnTo>
                  <a:lnTo>
                    <a:pt x="967562" y="148856"/>
                  </a:lnTo>
                  <a:lnTo>
                    <a:pt x="893127" y="148856"/>
                  </a:lnTo>
                  <a:lnTo>
                    <a:pt x="893127" y="74434"/>
                  </a:lnTo>
                  <a:lnTo>
                    <a:pt x="1488554" y="74434"/>
                  </a:lnTo>
                  <a:lnTo>
                    <a:pt x="1488554" y="148856"/>
                  </a:lnTo>
                  <a:lnTo>
                    <a:pt x="1414132" y="148856"/>
                  </a:lnTo>
                  <a:lnTo>
                    <a:pt x="1562989" y="223291"/>
                  </a:lnTo>
                  <a:lnTo>
                    <a:pt x="1711833" y="148856"/>
                  </a:lnTo>
                  <a:lnTo>
                    <a:pt x="1637411" y="148856"/>
                  </a:lnTo>
                  <a:lnTo>
                    <a:pt x="1637411" y="74434"/>
                  </a:lnTo>
                  <a:lnTo>
                    <a:pt x="1972335" y="74434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0927" y="3078213"/>
              <a:ext cx="1972945" cy="149225"/>
            </a:xfrm>
            <a:custGeom>
              <a:avLst/>
              <a:gdLst/>
              <a:ahLst/>
              <a:cxnLst/>
              <a:rect l="l" t="t" r="r" b="b"/>
              <a:pathLst>
                <a:path w="1972945" h="149225">
                  <a:moveTo>
                    <a:pt x="1972335" y="74422"/>
                  </a:moveTo>
                  <a:lnTo>
                    <a:pt x="74422" y="74422"/>
                  </a:lnTo>
                  <a:lnTo>
                    <a:pt x="74422" y="0"/>
                  </a:lnTo>
                  <a:lnTo>
                    <a:pt x="0" y="148844"/>
                  </a:lnTo>
                  <a:lnTo>
                    <a:pt x="1972335" y="74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0927" y="3078213"/>
              <a:ext cx="1972945" cy="149225"/>
            </a:xfrm>
            <a:custGeom>
              <a:avLst/>
              <a:gdLst/>
              <a:ahLst/>
              <a:cxnLst/>
              <a:rect l="l" t="t" r="r" b="b"/>
              <a:pathLst>
                <a:path w="1972945" h="149225">
                  <a:moveTo>
                    <a:pt x="0" y="148844"/>
                  </a:moveTo>
                  <a:lnTo>
                    <a:pt x="74422" y="0"/>
                  </a:lnTo>
                  <a:lnTo>
                    <a:pt x="74422" y="74422"/>
                  </a:lnTo>
                  <a:lnTo>
                    <a:pt x="1972335" y="74422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759066" y="1587785"/>
            <a:ext cx="2273935" cy="525145"/>
            <a:chOff x="3759066" y="1587785"/>
            <a:chExt cx="2273935" cy="525145"/>
          </a:xfrm>
        </p:grpSpPr>
        <p:sp>
          <p:nvSpPr>
            <p:cNvPr id="37" name="object 37"/>
            <p:cNvSpPr/>
            <p:nvPr/>
          </p:nvSpPr>
          <p:spPr>
            <a:xfrm>
              <a:off x="3760927" y="1589646"/>
              <a:ext cx="1972945" cy="149225"/>
            </a:xfrm>
            <a:custGeom>
              <a:avLst/>
              <a:gdLst/>
              <a:ahLst/>
              <a:cxnLst/>
              <a:rect l="l" t="t" r="r" b="b"/>
              <a:pathLst>
                <a:path w="1972945" h="149225">
                  <a:moveTo>
                    <a:pt x="1972335" y="74434"/>
                  </a:moveTo>
                  <a:lnTo>
                    <a:pt x="74422" y="74434"/>
                  </a:lnTo>
                  <a:lnTo>
                    <a:pt x="74422" y="0"/>
                  </a:lnTo>
                  <a:lnTo>
                    <a:pt x="0" y="148856"/>
                  </a:lnTo>
                  <a:lnTo>
                    <a:pt x="1972335" y="7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60927" y="1589646"/>
              <a:ext cx="1972945" cy="149225"/>
            </a:xfrm>
            <a:custGeom>
              <a:avLst/>
              <a:gdLst/>
              <a:ahLst/>
              <a:cxnLst/>
              <a:rect l="l" t="t" r="r" b="b"/>
              <a:pathLst>
                <a:path w="1972945" h="149225">
                  <a:moveTo>
                    <a:pt x="0" y="148856"/>
                  </a:moveTo>
                  <a:lnTo>
                    <a:pt x="74422" y="0"/>
                  </a:lnTo>
                  <a:lnTo>
                    <a:pt x="74422" y="74434"/>
                  </a:lnTo>
                  <a:lnTo>
                    <a:pt x="1972335" y="74434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3262" y="1589646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297713" y="148856"/>
                  </a:moveTo>
                  <a:lnTo>
                    <a:pt x="223278" y="0"/>
                  </a:lnTo>
                  <a:lnTo>
                    <a:pt x="223278" y="74434"/>
                  </a:lnTo>
                  <a:lnTo>
                    <a:pt x="0" y="74434"/>
                  </a:lnTo>
                  <a:lnTo>
                    <a:pt x="0" y="223291"/>
                  </a:lnTo>
                  <a:lnTo>
                    <a:pt x="223278" y="223291"/>
                  </a:lnTo>
                  <a:lnTo>
                    <a:pt x="223278" y="297713"/>
                  </a:lnTo>
                  <a:lnTo>
                    <a:pt x="297713" y="148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3262" y="1589646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0" y="223291"/>
                  </a:moveTo>
                  <a:lnTo>
                    <a:pt x="223278" y="223291"/>
                  </a:lnTo>
                  <a:lnTo>
                    <a:pt x="223278" y="297713"/>
                  </a:lnTo>
                  <a:lnTo>
                    <a:pt x="297713" y="148856"/>
                  </a:lnTo>
                  <a:lnTo>
                    <a:pt x="223278" y="0"/>
                  </a:lnTo>
                  <a:lnTo>
                    <a:pt x="223278" y="74434"/>
                  </a:lnTo>
                  <a:lnTo>
                    <a:pt x="0" y="74434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60927" y="1738503"/>
              <a:ext cx="1972945" cy="372745"/>
            </a:xfrm>
            <a:custGeom>
              <a:avLst/>
              <a:gdLst/>
              <a:ahLst/>
              <a:cxnLst/>
              <a:rect l="l" t="t" r="r" b="b"/>
              <a:pathLst>
                <a:path w="1972945" h="372744">
                  <a:moveTo>
                    <a:pt x="1972335" y="74434"/>
                  </a:moveTo>
                  <a:lnTo>
                    <a:pt x="0" y="0"/>
                  </a:lnTo>
                  <a:lnTo>
                    <a:pt x="74422" y="148856"/>
                  </a:lnTo>
                  <a:lnTo>
                    <a:pt x="74422" y="74434"/>
                  </a:lnTo>
                  <a:lnTo>
                    <a:pt x="744270" y="74434"/>
                  </a:lnTo>
                  <a:lnTo>
                    <a:pt x="744270" y="297713"/>
                  </a:lnTo>
                  <a:lnTo>
                    <a:pt x="669848" y="297713"/>
                  </a:lnTo>
                  <a:lnTo>
                    <a:pt x="818705" y="372135"/>
                  </a:lnTo>
                  <a:lnTo>
                    <a:pt x="967562" y="297713"/>
                  </a:lnTo>
                  <a:lnTo>
                    <a:pt x="893127" y="297713"/>
                  </a:lnTo>
                  <a:lnTo>
                    <a:pt x="893127" y="74434"/>
                  </a:lnTo>
                  <a:lnTo>
                    <a:pt x="1488554" y="74434"/>
                  </a:lnTo>
                  <a:lnTo>
                    <a:pt x="1488554" y="297713"/>
                  </a:lnTo>
                  <a:lnTo>
                    <a:pt x="1414132" y="297713"/>
                  </a:lnTo>
                  <a:lnTo>
                    <a:pt x="1562989" y="372135"/>
                  </a:lnTo>
                  <a:lnTo>
                    <a:pt x="1711833" y="297713"/>
                  </a:lnTo>
                  <a:lnTo>
                    <a:pt x="1637411" y="297713"/>
                  </a:lnTo>
                  <a:lnTo>
                    <a:pt x="1637411" y="74434"/>
                  </a:lnTo>
                  <a:lnTo>
                    <a:pt x="1972335" y="7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0927" y="1738503"/>
              <a:ext cx="1972945" cy="372745"/>
            </a:xfrm>
            <a:custGeom>
              <a:avLst/>
              <a:gdLst/>
              <a:ahLst/>
              <a:cxnLst/>
              <a:rect l="l" t="t" r="r" b="b"/>
              <a:pathLst>
                <a:path w="1972945" h="372744">
                  <a:moveTo>
                    <a:pt x="0" y="0"/>
                  </a:moveTo>
                  <a:lnTo>
                    <a:pt x="74422" y="148856"/>
                  </a:lnTo>
                  <a:lnTo>
                    <a:pt x="74422" y="74434"/>
                  </a:lnTo>
                  <a:lnTo>
                    <a:pt x="744270" y="74434"/>
                  </a:lnTo>
                  <a:lnTo>
                    <a:pt x="744270" y="297713"/>
                  </a:lnTo>
                  <a:lnTo>
                    <a:pt x="669848" y="297713"/>
                  </a:lnTo>
                  <a:lnTo>
                    <a:pt x="818705" y="372135"/>
                  </a:lnTo>
                  <a:lnTo>
                    <a:pt x="967562" y="297713"/>
                  </a:lnTo>
                  <a:lnTo>
                    <a:pt x="893127" y="297713"/>
                  </a:lnTo>
                  <a:lnTo>
                    <a:pt x="893127" y="74434"/>
                  </a:lnTo>
                  <a:lnTo>
                    <a:pt x="1488554" y="74434"/>
                  </a:lnTo>
                  <a:lnTo>
                    <a:pt x="1488554" y="297713"/>
                  </a:lnTo>
                  <a:lnTo>
                    <a:pt x="1414132" y="297713"/>
                  </a:lnTo>
                  <a:lnTo>
                    <a:pt x="1562989" y="372135"/>
                  </a:lnTo>
                  <a:lnTo>
                    <a:pt x="1711833" y="297713"/>
                  </a:lnTo>
                  <a:lnTo>
                    <a:pt x="1637411" y="297713"/>
                  </a:lnTo>
                  <a:lnTo>
                    <a:pt x="1637411" y="74434"/>
                  </a:lnTo>
                  <a:lnTo>
                    <a:pt x="1972335" y="74434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12270" y="3896918"/>
            <a:ext cx="595630" cy="260985"/>
          </a:xfrm>
          <a:prstGeom prst="rect">
            <a:avLst/>
          </a:prstGeom>
          <a:ln w="3721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latin typeface="Times New Roman"/>
                <a:cs typeface="Times New Roman"/>
              </a:rPr>
              <a:t>Processor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1684" y="4397468"/>
            <a:ext cx="8247380" cy="1878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Verdana"/>
                <a:cs typeface="Verdana"/>
              </a:rPr>
              <a:t>Bus-based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interconnects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local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caches;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local</a:t>
            </a:r>
            <a:endParaRPr sz="2050">
              <a:latin typeface="Verdana"/>
              <a:cs typeface="Verdana"/>
            </a:endParaRPr>
          </a:p>
          <a:p>
            <a:pPr marR="166370" algn="ctr">
              <a:lnSpc>
                <a:spcPct val="100000"/>
              </a:lnSpc>
              <a:spcBef>
                <a:spcPts val="25"/>
              </a:spcBef>
            </a:pPr>
            <a:r>
              <a:rPr sz="2050" spc="10" dirty="0">
                <a:latin typeface="Verdana"/>
                <a:cs typeface="Verdana"/>
              </a:rPr>
              <a:t>memory/caches.</a:t>
            </a:r>
            <a:endParaRPr sz="2050">
              <a:latin typeface="Verdana"/>
              <a:cs typeface="Verdana"/>
            </a:endParaRPr>
          </a:p>
          <a:p>
            <a:pPr marL="12700" marR="5080" indent="379095" algn="just">
              <a:lnSpc>
                <a:spcPct val="100699"/>
              </a:lnSpc>
              <a:spcBef>
                <a:spcPts val="2190"/>
              </a:spcBef>
            </a:pPr>
            <a:r>
              <a:rPr sz="2050" spc="-35" dirty="0">
                <a:latin typeface="Verdana"/>
                <a:cs typeface="Verdana"/>
              </a:rPr>
              <a:t>Since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60" dirty="0">
                <a:latin typeface="Verdana"/>
                <a:cs typeface="Verdana"/>
              </a:rPr>
              <a:t>uch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accessed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b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loca</a:t>
            </a:r>
            <a:r>
              <a:rPr sz="2050" spc="30" dirty="0">
                <a:latin typeface="Verdana"/>
                <a:cs typeface="Verdana"/>
              </a:rPr>
              <a:t>l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  </a:t>
            </a:r>
            <a:r>
              <a:rPr sz="2050" spc="-70" dirty="0">
                <a:latin typeface="Verdana"/>
                <a:cs typeface="Verdana"/>
              </a:rPr>
              <a:t>processor,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local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memory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30" dirty="0">
                <a:latin typeface="Verdana"/>
                <a:cs typeface="Verdana"/>
              </a:rPr>
              <a:t>can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improve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performance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20" dirty="0">
                <a:latin typeface="Verdana"/>
                <a:cs typeface="Verdana"/>
              </a:rPr>
              <a:t>bus-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based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machines.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304" y="370496"/>
            <a:ext cx="4681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45" dirty="0"/>
              <a:t> </a:t>
            </a:r>
            <a:r>
              <a:rPr spc="-60" dirty="0"/>
              <a:t>Topologies:</a:t>
            </a:r>
            <a:r>
              <a:rPr spc="105" dirty="0"/>
              <a:t> </a:t>
            </a:r>
            <a:r>
              <a:rPr spc="-50" dirty="0"/>
              <a:t>Crossbars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96" y="1140681"/>
            <a:ext cx="8248015" cy="1234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14"/>
              </a:spcBef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c</a:t>
            </a:r>
            <a:r>
              <a:rPr sz="2050" spc="-35" dirty="0">
                <a:latin typeface="Verdana"/>
                <a:cs typeface="Verdana"/>
              </a:rPr>
              <a:t>r</a:t>
            </a:r>
            <a:r>
              <a:rPr sz="2050" spc="-65" dirty="0">
                <a:latin typeface="Verdana"/>
                <a:cs typeface="Verdana"/>
              </a:rPr>
              <a:t>ossbar</a:t>
            </a:r>
            <a:r>
              <a:rPr sz="2050" spc="-20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uses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-114" dirty="0">
                <a:latin typeface="Calibri"/>
                <a:cs typeface="Calibri"/>
              </a:rPr>
              <a:t> </a:t>
            </a:r>
            <a:r>
              <a:rPr sz="2050" spc="285" dirty="0">
                <a:latin typeface="Georgia"/>
                <a:cs typeface="Georgia"/>
              </a:rPr>
              <a:t>×</a:t>
            </a:r>
            <a:r>
              <a:rPr sz="2050" spc="-135" dirty="0">
                <a:latin typeface="Georgia"/>
                <a:cs typeface="Georgia"/>
              </a:rPr>
              <a:t> </a:t>
            </a:r>
            <a:r>
              <a:rPr sz="2050" i="1" spc="190" dirty="0">
                <a:latin typeface="Calibri"/>
                <a:cs typeface="Calibri"/>
              </a:rPr>
              <a:t>m</a:t>
            </a:r>
            <a:r>
              <a:rPr sz="2050" i="1" spc="70" dirty="0">
                <a:latin typeface="Calibri"/>
                <a:cs typeface="Calibri"/>
              </a:rPr>
              <a:t> </a:t>
            </a:r>
            <a:r>
              <a:rPr sz="2050" spc="-85" dirty="0">
                <a:latin typeface="Verdana"/>
                <a:cs typeface="Verdana"/>
              </a:rPr>
              <a:t>g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5" dirty="0">
                <a:latin typeface="Verdana"/>
                <a:cs typeface="Verdana"/>
              </a:rPr>
              <a:t>i</a:t>
            </a:r>
            <a:r>
              <a:rPr sz="2050" spc="-10" dirty="0">
                <a:latin typeface="Verdana"/>
                <a:cs typeface="Verdana"/>
              </a:rPr>
              <a:t>d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75" dirty="0">
                <a:latin typeface="Verdana"/>
                <a:cs typeface="Verdana"/>
              </a:rPr>
              <a:t>connec</a:t>
            </a:r>
            <a:r>
              <a:rPr sz="2050" spc="55" dirty="0">
                <a:latin typeface="Verdana"/>
                <a:cs typeface="Verdana"/>
              </a:rPr>
              <a:t>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Verdana"/>
                <a:cs typeface="Verdana"/>
              </a:rPr>
              <a:t>inputs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i="1" spc="190" dirty="0">
                <a:latin typeface="Calibri"/>
                <a:cs typeface="Calibri"/>
              </a:rPr>
              <a:t>m</a:t>
            </a:r>
            <a:r>
              <a:rPr sz="2050" i="1" spc="110" dirty="0">
                <a:latin typeface="Calibri"/>
                <a:cs typeface="Calibri"/>
              </a:rPr>
              <a:t> </a:t>
            </a:r>
            <a:r>
              <a:rPr sz="2050" spc="-50" dirty="0">
                <a:latin typeface="Verdana"/>
                <a:cs typeface="Verdana"/>
              </a:rPr>
              <a:t>outputs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in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non-blocking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manner.</a:t>
            </a:r>
            <a:endParaRPr sz="2050">
              <a:latin typeface="Verdana"/>
              <a:cs typeface="Verdana"/>
            </a:endParaRPr>
          </a:p>
          <a:p>
            <a:pPr marR="1059815" algn="ctr">
              <a:lnSpc>
                <a:spcPct val="100000"/>
              </a:lnSpc>
              <a:spcBef>
                <a:spcPts val="2005"/>
              </a:spcBef>
            </a:pPr>
            <a:r>
              <a:rPr sz="750" spc="15" dirty="0">
                <a:latin typeface="Times New Roman"/>
                <a:cs typeface="Times New Roman"/>
              </a:rPr>
              <a:t>Memory</a:t>
            </a:r>
            <a:r>
              <a:rPr sz="750" spc="-30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Times New Roman"/>
                <a:cs typeface="Times New Roman"/>
              </a:rPr>
              <a:t>Banks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R="803275" algn="ctr">
              <a:lnSpc>
                <a:spcPct val="100000"/>
              </a:lnSpc>
              <a:tabLst>
                <a:tab pos="211454" algn="l"/>
                <a:tab pos="422909" algn="l"/>
                <a:tab pos="634365" algn="l"/>
                <a:tab pos="845819" algn="l"/>
                <a:tab pos="1057910" algn="l"/>
                <a:tab pos="1576705" algn="l"/>
              </a:tabLst>
            </a:pPr>
            <a:r>
              <a:rPr sz="650" spc="5" dirty="0">
                <a:latin typeface="Times New Roman"/>
                <a:cs typeface="Times New Roman"/>
              </a:rPr>
              <a:t>0	1	2	3	4	5	b−1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411" y="3438986"/>
            <a:ext cx="137795" cy="845819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spc="10" dirty="0">
                <a:latin typeface="Times New Roman"/>
                <a:cs typeface="Times New Roman"/>
              </a:rPr>
              <a:t>Processing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spc="10" dirty="0">
                <a:latin typeface="Times New Roman"/>
                <a:cs typeface="Times New Roman"/>
              </a:rPr>
              <a:t>Elements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1276" y="2838945"/>
            <a:ext cx="71120" cy="2045970"/>
          </a:xfrm>
          <a:custGeom>
            <a:avLst/>
            <a:gdLst/>
            <a:ahLst/>
            <a:cxnLst/>
            <a:rect l="l" t="t" r="r" b="b"/>
            <a:pathLst>
              <a:path w="71119" h="2045970">
                <a:moveTo>
                  <a:pt x="70548" y="0"/>
                </a:moveTo>
                <a:lnTo>
                  <a:pt x="0" y="0"/>
                </a:lnTo>
                <a:lnTo>
                  <a:pt x="0" y="2045652"/>
                </a:lnTo>
                <a:lnTo>
                  <a:pt x="70548" y="2045652"/>
                </a:lnTo>
              </a:path>
            </a:pathLst>
          </a:custGeom>
          <a:ln w="3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01" y="2204097"/>
            <a:ext cx="1764030" cy="71120"/>
          </a:xfrm>
          <a:custGeom>
            <a:avLst/>
            <a:gdLst/>
            <a:ahLst/>
            <a:cxnLst/>
            <a:rect l="l" t="t" r="r" b="b"/>
            <a:pathLst>
              <a:path w="1764029" h="71119">
                <a:moveTo>
                  <a:pt x="0" y="70535"/>
                </a:moveTo>
                <a:lnTo>
                  <a:pt x="0" y="0"/>
                </a:lnTo>
                <a:lnTo>
                  <a:pt x="1763483" y="0"/>
                </a:lnTo>
                <a:lnTo>
                  <a:pt x="1763483" y="70535"/>
                </a:lnTo>
              </a:path>
            </a:pathLst>
          </a:custGeom>
          <a:ln w="3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360991" y="2413812"/>
            <a:ext cx="3566160" cy="2543810"/>
            <a:chOff x="3360991" y="2413812"/>
            <a:chExt cx="3566160" cy="2543810"/>
          </a:xfrm>
        </p:grpSpPr>
        <p:sp>
          <p:nvSpPr>
            <p:cNvPr id="8" name="object 8"/>
            <p:cNvSpPr/>
            <p:nvPr/>
          </p:nvSpPr>
          <p:spPr>
            <a:xfrm>
              <a:off x="3715600" y="2838945"/>
              <a:ext cx="2715895" cy="2045970"/>
            </a:xfrm>
            <a:custGeom>
              <a:avLst/>
              <a:gdLst/>
              <a:ahLst/>
              <a:cxnLst/>
              <a:rect l="l" t="t" r="r" b="b"/>
              <a:pathLst>
                <a:path w="2715895" h="2045970">
                  <a:moveTo>
                    <a:pt x="1128623" y="1269720"/>
                  </a:moveTo>
                  <a:lnTo>
                    <a:pt x="2257259" y="70548"/>
                  </a:lnTo>
                </a:path>
                <a:path w="2715895" h="2045970">
                  <a:moveTo>
                    <a:pt x="0" y="0"/>
                  </a:moveTo>
                  <a:lnTo>
                    <a:pt x="0" y="2045639"/>
                  </a:lnTo>
                  <a:lnTo>
                    <a:pt x="1763483" y="2045639"/>
                  </a:lnTo>
                  <a:lnTo>
                    <a:pt x="1763483" y="0"/>
                  </a:lnTo>
                  <a:lnTo>
                    <a:pt x="0" y="0"/>
                  </a:lnTo>
                  <a:close/>
                </a:path>
                <a:path w="2715895" h="2045970">
                  <a:moveTo>
                    <a:pt x="1199172" y="1375524"/>
                  </a:moveTo>
                  <a:lnTo>
                    <a:pt x="2715768" y="846480"/>
                  </a:lnTo>
                </a:path>
                <a:path w="2715895" h="2045970">
                  <a:moveTo>
                    <a:pt x="1516595" y="1446060"/>
                  </a:moveTo>
                  <a:lnTo>
                    <a:pt x="1516595" y="1869300"/>
                  </a:lnTo>
                </a:path>
                <a:path w="2715895" h="2045970">
                  <a:moveTo>
                    <a:pt x="1199172" y="1516608"/>
                  </a:moveTo>
                  <a:lnTo>
                    <a:pt x="1587131" y="1516608"/>
                  </a:lnTo>
                </a:path>
                <a:path w="2715895" h="2045970">
                  <a:moveTo>
                    <a:pt x="1199172" y="1763496"/>
                  </a:moveTo>
                  <a:lnTo>
                    <a:pt x="1587131" y="1763496"/>
                  </a:lnTo>
                </a:path>
                <a:path w="2715895" h="2045970">
                  <a:moveTo>
                    <a:pt x="1269707" y="1446060"/>
                  </a:moveTo>
                  <a:lnTo>
                    <a:pt x="1269707" y="1869300"/>
                  </a:lnTo>
                </a:path>
              </a:pathLst>
            </a:custGeom>
            <a:ln w="352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7220" y="2415717"/>
              <a:ext cx="141605" cy="2540000"/>
            </a:xfrm>
            <a:custGeom>
              <a:avLst/>
              <a:gdLst/>
              <a:ahLst/>
              <a:cxnLst/>
              <a:rect l="l" t="t" r="r" b="b"/>
              <a:pathLst>
                <a:path w="141604" h="2540000">
                  <a:moveTo>
                    <a:pt x="0" y="0"/>
                  </a:moveTo>
                  <a:lnTo>
                    <a:pt x="0" y="141079"/>
                  </a:lnTo>
                  <a:lnTo>
                    <a:pt x="141079" y="141079"/>
                  </a:lnTo>
                  <a:lnTo>
                    <a:pt x="141079" y="0"/>
                  </a:lnTo>
                  <a:lnTo>
                    <a:pt x="0" y="0"/>
                  </a:lnTo>
                  <a:close/>
                </a:path>
                <a:path w="141604" h="2540000">
                  <a:moveTo>
                    <a:pt x="70535" y="141071"/>
                  </a:moveTo>
                  <a:lnTo>
                    <a:pt x="70535" y="2539415"/>
                  </a:lnTo>
                </a:path>
              </a:pathLst>
            </a:custGeom>
            <a:ln w="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8404" y="3967581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759" y="0"/>
                  </a:lnTo>
                </a:path>
              </a:pathLst>
            </a:custGeom>
            <a:ln w="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2896" y="2415717"/>
              <a:ext cx="3562350" cy="2540000"/>
            </a:xfrm>
            <a:custGeom>
              <a:avLst/>
              <a:gdLst/>
              <a:ahLst/>
              <a:cxnLst/>
              <a:rect l="l" t="t" r="r" b="b"/>
              <a:pathLst>
                <a:path w="3562350" h="2540000">
                  <a:moveTo>
                    <a:pt x="775944" y="0"/>
                  </a:moveTo>
                  <a:lnTo>
                    <a:pt x="775944" y="141079"/>
                  </a:lnTo>
                  <a:lnTo>
                    <a:pt x="917023" y="141079"/>
                  </a:lnTo>
                  <a:lnTo>
                    <a:pt x="917023" y="0"/>
                  </a:lnTo>
                  <a:lnTo>
                    <a:pt x="775944" y="0"/>
                  </a:lnTo>
                  <a:close/>
                </a:path>
                <a:path w="3562350" h="2540000">
                  <a:moveTo>
                    <a:pt x="846480" y="141071"/>
                  </a:moveTo>
                  <a:lnTo>
                    <a:pt x="846480" y="2539415"/>
                  </a:lnTo>
                </a:path>
                <a:path w="3562350" h="2540000">
                  <a:moveTo>
                    <a:pt x="987552" y="0"/>
                  </a:moveTo>
                  <a:lnTo>
                    <a:pt x="987552" y="141079"/>
                  </a:lnTo>
                  <a:lnTo>
                    <a:pt x="1128631" y="141079"/>
                  </a:lnTo>
                  <a:lnTo>
                    <a:pt x="1128631" y="0"/>
                  </a:lnTo>
                  <a:lnTo>
                    <a:pt x="987552" y="0"/>
                  </a:lnTo>
                  <a:close/>
                </a:path>
                <a:path w="3562350" h="2540000">
                  <a:moveTo>
                    <a:pt x="1058100" y="141071"/>
                  </a:moveTo>
                  <a:lnTo>
                    <a:pt x="1058100" y="2539415"/>
                  </a:lnTo>
                </a:path>
                <a:path w="3562350" h="2540000">
                  <a:moveTo>
                    <a:pt x="1199172" y="0"/>
                  </a:moveTo>
                  <a:lnTo>
                    <a:pt x="1199172" y="141079"/>
                  </a:lnTo>
                  <a:lnTo>
                    <a:pt x="1340251" y="141079"/>
                  </a:lnTo>
                  <a:lnTo>
                    <a:pt x="1340251" y="0"/>
                  </a:lnTo>
                  <a:lnTo>
                    <a:pt x="1199172" y="0"/>
                  </a:lnTo>
                  <a:close/>
                </a:path>
                <a:path w="3562350" h="2540000">
                  <a:moveTo>
                    <a:pt x="1269707" y="141071"/>
                  </a:moveTo>
                  <a:lnTo>
                    <a:pt x="1269707" y="2539415"/>
                  </a:lnTo>
                </a:path>
                <a:path w="3562350" h="2540000">
                  <a:moveTo>
                    <a:pt x="1410792" y="0"/>
                  </a:moveTo>
                  <a:lnTo>
                    <a:pt x="1410792" y="141079"/>
                  </a:lnTo>
                  <a:lnTo>
                    <a:pt x="1551871" y="141079"/>
                  </a:lnTo>
                  <a:lnTo>
                    <a:pt x="1551871" y="0"/>
                  </a:lnTo>
                  <a:lnTo>
                    <a:pt x="1410792" y="0"/>
                  </a:lnTo>
                  <a:close/>
                </a:path>
                <a:path w="3562350" h="2540000">
                  <a:moveTo>
                    <a:pt x="1481328" y="141071"/>
                  </a:moveTo>
                  <a:lnTo>
                    <a:pt x="1481328" y="2539415"/>
                  </a:lnTo>
                </a:path>
                <a:path w="3562350" h="2540000">
                  <a:moveTo>
                    <a:pt x="352704" y="0"/>
                  </a:moveTo>
                  <a:lnTo>
                    <a:pt x="352704" y="141079"/>
                  </a:lnTo>
                  <a:lnTo>
                    <a:pt x="493783" y="141079"/>
                  </a:lnTo>
                  <a:lnTo>
                    <a:pt x="493783" y="0"/>
                  </a:lnTo>
                  <a:lnTo>
                    <a:pt x="352704" y="0"/>
                  </a:lnTo>
                  <a:close/>
                </a:path>
                <a:path w="3562350" h="2540000">
                  <a:moveTo>
                    <a:pt x="423240" y="141071"/>
                  </a:moveTo>
                  <a:lnTo>
                    <a:pt x="423240" y="2539415"/>
                  </a:lnTo>
                </a:path>
                <a:path w="3562350" h="2540000">
                  <a:moveTo>
                    <a:pt x="141084" y="2398331"/>
                  </a:moveTo>
                  <a:lnTo>
                    <a:pt x="2116188" y="2398331"/>
                  </a:lnTo>
                </a:path>
                <a:path w="3562350" h="2540000">
                  <a:moveTo>
                    <a:pt x="141084" y="1763483"/>
                  </a:moveTo>
                  <a:lnTo>
                    <a:pt x="2116188" y="1763483"/>
                  </a:lnTo>
                </a:path>
                <a:path w="3562350" h="2540000">
                  <a:moveTo>
                    <a:pt x="141084" y="1551863"/>
                  </a:moveTo>
                  <a:lnTo>
                    <a:pt x="2116188" y="1551863"/>
                  </a:lnTo>
                </a:path>
                <a:path w="3562350" h="2540000">
                  <a:moveTo>
                    <a:pt x="141084" y="1340243"/>
                  </a:moveTo>
                  <a:lnTo>
                    <a:pt x="2116188" y="1340243"/>
                  </a:lnTo>
                </a:path>
                <a:path w="3562350" h="2540000">
                  <a:moveTo>
                    <a:pt x="141084" y="1128623"/>
                  </a:moveTo>
                  <a:lnTo>
                    <a:pt x="2116188" y="1128623"/>
                  </a:lnTo>
                </a:path>
                <a:path w="3562350" h="2540000">
                  <a:moveTo>
                    <a:pt x="141084" y="917003"/>
                  </a:moveTo>
                  <a:lnTo>
                    <a:pt x="2116188" y="917003"/>
                  </a:lnTo>
                </a:path>
                <a:path w="3562350" h="2540000">
                  <a:moveTo>
                    <a:pt x="141084" y="705396"/>
                  </a:moveTo>
                  <a:lnTo>
                    <a:pt x="2116188" y="705396"/>
                  </a:lnTo>
                </a:path>
                <a:path w="3562350" h="2540000">
                  <a:moveTo>
                    <a:pt x="0" y="423227"/>
                  </a:moveTo>
                  <a:lnTo>
                    <a:pt x="0" y="564306"/>
                  </a:lnTo>
                  <a:lnTo>
                    <a:pt x="141079" y="564306"/>
                  </a:lnTo>
                  <a:lnTo>
                    <a:pt x="141079" y="423227"/>
                  </a:lnTo>
                  <a:lnTo>
                    <a:pt x="0" y="423227"/>
                  </a:lnTo>
                  <a:close/>
                </a:path>
                <a:path w="3562350" h="2540000">
                  <a:moveTo>
                    <a:pt x="141084" y="493776"/>
                  </a:moveTo>
                  <a:lnTo>
                    <a:pt x="2116188" y="493776"/>
                  </a:lnTo>
                </a:path>
                <a:path w="3562350" h="2540000">
                  <a:moveTo>
                    <a:pt x="2292540" y="811199"/>
                  </a:moveTo>
                  <a:lnTo>
                    <a:pt x="3562248" y="811199"/>
                  </a:lnTo>
                </a:path>
                <a:path w="3562350" h="2540000">
                  <a:moveTo>
                    <a:pt x="2539428" y="811199"/>
                  </a:moveTo>
                  <a:lnTo>
                    <a:pt x="2645232" y="705396"/>
                  </a:lnTo>
                </a:path>
                <a:path w="3562350" h="2540000">
                  <a:moveTo>
                    <a:pt x="2645232" y="705396"/>
                  </a:moveTo>
                  <a:lnTo>
                    <a:pt x="2751035" y="458508"/>
                  </a:lnTo>
                </a:path>
                <a:path w="3562350" h="2540000">
                  <a:moveTo>
                    <a:pt x="2821584" y="529043"/>
                  </a:moveTo>
                  <a:lnTo>
                    <a:pt x="2927388" y="423227"/>
                  </a:lnTo>
                </a:path>
                <a:path w="3562350" h="2540000">
                  <a:moveTo>
                    <a:pt x="2927388" y="141071"/>
                  </a:moveTo>
                  <a:lnTo>
                    <a:pt x="2927388" y="1551863"/>
                  </a:lnTo>
                </a:path>
              </a:pathLst>
            </a:custGeom>
            <a:ln w="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3444" y="4285005"/>
              <a:ext cx="0" cy="423545"/>
            </a:xfrm>
            <a:custGeom>
              <a:avLst/>
              <a:gdLst/>
              <a:ahLst/>
              <a:cxnLst/>
              <a:rect l="l" t="t" r="r" b="b"/>
              <a:pathLst>
                <a:path h="423545">
                  <a:moveTo>
                    <a:pt x="0" y="0"/>
                  </a:moveTo>
                  <a:lnTo>
                    <a:pt x="0" y="423240"/>
                  </a:lnTo>
                </a:path>
              </a:pathLst>
            </a:custGeom>
            <a:ln w="352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62896" y="2415717"/>
              <a:ext cx="2116455" cy="2540000"/>
            </a:xfrm>
            <a:custGeom>
              <a:avLst/>
              <a:gdLst/>
              <a:ahLst/>
              <a:cxnLst/>
              <a:rect l="l" t="t" r="r" b="b"/>
              <a:pathLst>
                <a:path w="2116454" h="2540000">
                  <a:moveTo>
                    <a:pt x="0" y="2327795"/>
                  </a:moveTo>
                  <a:lnTo>
                    <a:pt x="0" y="2468874"/>
                  </a:lnTo>
                  <a:lnTo>
                    <a:pt x="141079" y="2468874"/>
                  </a:lnTo>
                  <a:lnTo>
                    <a:pt x="141079" y="2327795"/>
                  </a:lnTo>
                  <a:lnTo>
                    <a:pt x="0" y="2327795"/>
                  </a:lnTo>
                  <a:close/>
                </a:path>
                <a:path w="2116454" h="2540000">
                  <a:moveTo>
                    <a:pt x="1975104" y="0"/>
                  </a:moveTo>
                  <a:lnTo>
                    <a:pt x="1975104" y="141079"/>
                  </a:lnTo>
                  <a:lnTo>
                    <a:pt x="2116183" y="141079"/>
                  </a:lnTo>
                  <a:lnTo>
                    <a:pt x="2116183" y="0"/>
                  </a:lnTo>
                  <a:lnTo>
                    <a:pt x="1975104" y="0"/>
                  </a:lnTo>
                  <a:close/>
                </a:path>
                <a:path w="2116454" h="2540000">
                  <a:moveTo>
                    <a:pt x="2045652" y="141071"/>
                  </a:moveTo>
                  <a:lnTo>
                    <a:pt x="2045652" y="2539415"/>
                  </a:lnTo>
                </a:path>
              </a:pathLst>
            </a:custGeom>
            <a:ln w="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985308" y="2486253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155" y="0"/>
                </a:lnTo>
              </a:path>
            </a:pathLst>
          </a:custGeom>
          <a:ln w="352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9124" y="2847414"/>
            <a:ext cx="67945" cy="139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5" dirty="0"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5" dirty="0">
                <a:latin typeface="Times New Roman"/>
                <a:cs typeface="Times New Roman"/>
              </a:rPr>
              <a:t>3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5" dirty="0">
                <a:latin typeface="Times New Roman"/>
                <a:cs typeface="Times New Roman"/>
              </a:rPr>
              <a:t>4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50" spc="5" dirty="0">
                <a:latin typeface="Times New Roman"/>
                <a:cs typeface="Times New Roman"/>
              </a:rPr>
              <a:t>5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5" dirty="0">
                <a:latin typeface="Times New Roman"/>
                <a:cs typeface="Times New Roman"/>
              </a:rPr>
              <a:t>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3855" y="4751978"/>
            <a:ext cx="15811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5" dirty="0">
                <a:latin typeface="Times New Roman"/>
                <a:cs typeface="Times New Roman"/>
              </a:rPr>
              <a:t>p−1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9205" y="2459445"/>
            <a:ext cx="608330" cy="3105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925" marR="5080" indent="-149860">
              <a:lnSpc>
                <a:spcPts val="1110"/>
              </a:lnSpc>
              <a:spcBef>
                <a:spcPts val="155"/>
              </a:spcBef>
            </a:pPr>
            <a:r>
              <a:rPr sz="950" spc="-5" dirty="0">
                <a:latin typeface="Times New Roman"/>
                <a:cs typeface="Times New Roman"/>
              </a:rPr>
              <a:t>A switching  element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61133" y="2759597"/>
            <a:ext cx="3403600" cy="1499235"/>
            <a:chOff x="3361133" y="2759597"/>
            <a:chExt cx="3403600" cy="1499235"/>
          </a:xfrm>
        </p:grpSpPr>
        <p:sp>
          <p:nvSpPr>
            <p:cNvPr id="19" name="object 19"/>
            <p:cNvSpPr/>
            <p:nvPr/>
          </p:nvSpPr>
          <p:spPr>
            <a:xfrm>
              <a:off x="3362896" y="3050565"/>
              <a:ext cx="141605" cy="1199515"/>
            </a:xfrm>
            <a:custGeom>
              <a:avLst/>
              <a:gdLst/>
              <a:ahLst/>
              <a:cxnLst/>
              <a:rect l="l" t="t" r="r" b="b"/>
              <a:pathLst>
                <a:path w="141604" h="1199514">
                  <a:moveTo>
                    <a:pt x="0" y="1058100"/>
                  </a:moveTo>
                  <a:lnTo>
                    <a:pt x="0" y="1199179"/>
                  </a:lnTo>
                  <a:lnTo>
                    <a:pt x="141079" y="1199179"/>
                  </a:lnTo>
                  <a:lnTo>
                    <a:pt x="141079" y="1058100"/>
                  </a:lnTo>
                  <a:lnTo>
                    <a:pt x="0" y="1058100"/>
                  </a:lnTo>
                  <a:close/>
                </a:path>
                <a:path w="141604" h="1199514">
                  <a:moveTo>
                    <a:pt x="0" y="846480"/>
                  </a:moveTo>
                  <a:lnTo>
                    <a:pt x="0" y="987559"/>
                  </a:lnTo>
                  <a:lnTo>
                    <a:pt x="141079" y="987559"/>
                  </a:lnTo>
                  <a:lnTo>
                    <a:pt x="141079" y="846480"/>
                  </a:lnTo>
                  <a:lnTo>
                    <a:pt x="0" y="846480"/>
                  </a:lnTo>
                  <a:close/>
                </a:path>
                <a:path w="141604" h="1199514">
                  <a:moveTo>
                    <a:pt x="0" y="634860"/>
                  </a:moveTo>
                  <a:lnTo>
                    <a:pt x="0" y="775939"/>
                  </a:lnTo>
                  <a:lnTo>
                    <a:pt x="141079" y="775939"/>
                  </a:lnTo>
                  <a:lnTo>
                    <a:pt x="141079" y="634860"/>
                  </a:lnTo>
                  <a:lnTo>
                    <a:pt x="0" y="634860"/>
                  </a:lnTo>
                  <a:close/>
                </a:path>
                <a:path w="141604" h="1199514">
                  <a:moveTo>
                    <a:pt x="0" y="423240"/>
                  </a:moveTo>
                  <a:lnTo>
                    <a:pt x="0" y="564319"/>
                  </a:lnTo>
                  <a:lnTo>
                    <a:pt x="141079" y="564319"/>
                  </a:lnTo>
                  <a:lnTo>
                    <a:pt x="141079" y="423240"/>
                  </a:lnTo>
                  <a:lnTo>
                    <a:pt x="0" y="423240"/>
                  </a:lnTo>
                  <a:close/>
                </a:path>
                <a:path w="141604" h="1199514">
                  <a:moveTo>
                    <a:pt x="0" y="211620"/>
                  </a:moveTo>
                  <a:lnTo>
                    <a:pt x="0" y="352699"/>
                  </a:lnTo>
                  <a:lnTo>
                    <a:pt x="141079" y="352699"/>
                  </a:lnTo>
                  <a:lnTo>
                    <a:pt x="141079" y="211620"/>
                  </a:lnTo>
                  <a:lnTo>
                    <a:pt x="0" y="211620"/>
                  </a:lnTo>
                  <a:close/>
                </a:path>
                <a:path w="141604" h="1199514">
                  <a:moveTo>
                    <a:pt x="0" y="0"/>
                  </a:moveTo>
                  <a:lnTo>
                    <a:pt x="0" y="141079"/>
                  </a:lnTo>
                  <a:lnTo>
                    <a:pt x="141079" y="141079"/>
                  </a:lnTo>
                  <a:lnTo>
                    <a:pt x="141079" y="0"/>
                  </a:lnTo>
                  <a:lnTo>
                    <a:pt x="0" y="0"/>
                  </a:lnTo>
                  <a:close/>
                </a:path>
              </a:pathLst>
            </a:custGeom>
            <a:ln w="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06884" y="2846006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5" h="42544">
                  <a:moveTo>
                    <a:pt x="42329" y="21158"/>
                  </a:moveTo>
                  <a:lnTo>
                    <a:pt x="40665" y="12923"/>
                  </a:lnTo>
                  <a:lnTo>
                    <a:pt x="36129" y="6197"/>
                  </a:lnTo>
                  <a:lnTo>
                    <a:pt x="29400" y="1662"/>
                  </a:lnTo>
                  <a:lnTo>
                    <a:pt x="21158" y="0"/>
                  </a:lnTo>
                  <a:lnTo>
                    <a:pt x="12923" y="1662"/>
                  </a:lnTo>
                  <a:lnTo>
                    <a:pt x="6197" y="6197"/>
                  </a:lnTo>
                  <a:lnTo>
                    <a:pt x="1662" y="12923"/>
                  </a:lnTo>
                  <a:lnTo>
                    <a:pt x="0" y="21158"/>
                  </a:lnTo>
                  <a:lnTo>
                    <a:pt x="1662" y="29393"/>
                  </a:lnTo>
                  <a:lnTo>
                    <a:pt x="6197" y="36118"/>
                  </a:lnTo>
                  <a:lnTo>
                    <a:pt x="12923" y="40653"/>
                  </a:lnTo>
                  <a:lnTo>
                    <a:pt x="21158" y="42316"/>
                  </a:lnTo>
                  <a:lnTo>
                    <a:pt x="29400" y="40653"/>
                  </a:lnTo>
                  <a:lnTo>
                    <a:pt x="36129" y="36118"/>
                  </a:lnTo>
                  <a:lnTo>
                    <a:pt x="40665" y="29393"/>
                  </a:lnTo>
                  <a:lnTo>
                    <a:pt x="42329" y="21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6884" y="2846006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5" h="42544">
                  <a:moveTo>
                    <a:pt x="42329" y="21158"/>
                  </a:moveTo>
                  <a:lnTo>
                    <a:pt x="40665" y="29393"/>
                  </a:lnTo>
                  <a:lnTo>
                    <a:pt x="36129" y="36118"/>
                  </a:lnTo>
                  <a:lnTo>
                    <a:pt x="29400" y="40653"/>
                  </a:lnTo>
                  <a:lnTo>
                    <a:pt x="21158" y="42316"/>
                  </a:lnTo>
                  <a:lnTo>
                    <a:pt x="12923" y="40653"/>
                  </a:lnTo>
                  <a:lnTo>
                    <a:pt x="6197" y="36118"/>
                  </a:lnTo>
                  <a:lnTo>
                    <a:pt x="1662" y="29393"/>
                  </a:lnTo>
                  <a:lnTo>
                    <a:pt x="0" y="21158"/>
                  </a:lnTo>
                  <a:lnTo>
                    <a:pt x="1662" y="12923"/>
                  </a:lnTo>
                  <a:lnTo>
                    <a:pt x="6197" y="6197"/>
                  </a:lnTo>
                  <a:lnTo>
                    <a:pt x="12923" y="1662"/>
                  </a:lnTo>
                  <a:lnTo>
                    <a:pt x="21158" y="0"/>
                  </a:lnTo>
                  <a:lnTo>
                    <a:pt x="29400" y="1662"/>
                  </a:lnTo>
                  <a:lnTo>
                    <a:pt x="36129" y="6197"/>
                  </a:lnTo>
                  <a:lnTo>
                    <a:pt x="40665" y="12923"/>
                  </a:lnTo>
                  <a:lnTo>
                    <a:pt x="42329" y="21158"/>
                  </a:lnTo>
                  <a:close/>
                </a:path>
              </a:pathLst>
            </a:custGeom>
            <a:ln w="3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1776" y="2761361"/>
              <a:ext cx="931544" cy="931544"/>
            </a:xfrm>
            <a:custGeom>
              <a:avLst/>
              <a:gdLst/>
              <a:ahLst/>
              <a:cxnLst/>
              <a:rect l="l" t="t" r="r" b="b"/>
              <a:pathLst>
                <a:path w="931545" h="931545">
                  <a:moveTo>
                    <a:pt x="931125" y="465556"/>
                  </a:moveTo>
                  <a:lnTo>
                    <a:pt x="928722" y="513157"/>
                  </a:lnTo>
                  <a:lnTo>
                    <a:pt x="921667" y="559383"/>
                  </a:lnTo>
                  <a:lnTo>
                    <a:pt x="910194" y="604000"/>
                  </a:lnTo>
                  <a:lnTo>
                    <a:pt x="894538" y="646774"/>
                  </a:lnTo>
                  <a:lnTo>
                    <a:pt x="874934" y="687470"/>
                  </a:lnTo>
                  <a:lnTo>
                    <a:pt x="851613" y="725855"/>
                  </a:lnTo>
                  <a:lnTo>
                    <a:pt x="824812" y="761695"/>
                  </a:lnTo>
                  <a:lnTo>
                    <a:pt x="794764" y="794756"/>
                  </a:lnTo>
                  <a:lnTo>
                    <a:pt x="761703" y="824804"/>
                  </a:lnTo>
                  <a:lnTo>
                    <a:pt x="725862" y="851604"/>
                  </a:lnTo>
                  <a:lnTo>
                    <a:pt x="687477" y="874923"/>
                  </a:lnTo>
                  <a:lnTo>
                    <a:pt x="646781" y="894528"/>
                  </a:lnTo>
                  <a:lnTo>
                    <a:pt x="604008" y="910183"/>
                  </a:lnTo>
                  <a:lnTo>
                    <a:pt x="559392" y="921654"/>
                  </a:lnTo>
                  <a:lnTo>
                    <a:pt x="513168" y="928709"/>
                  </a:lnTo>
                  <a:lnTo>
                    <a:pt x="465569" y="931113"/>
                  </a:lnTo>
                  <a:lnTo>
                    <a:pt x="417967" y="928709"/>
                  </a:lnTo>
                  <a:lnTo>
                    <a:pt x="371741" y="921654"/>
                  </a:lnTo>
                  <a:lnTo>
                    <a:pt x="327124" y="910183"/>
                  </a:lnTo>
                  <a:lnTo>
                    <a:pt x="284349" y="894528"/>
                  </a:lnTo>
                  <a:lnTo>
                    <a:pt x="243652" y="874923"/>
                  </a:lnTo>
                  <a:lnTo>
                    <a:pt x="205266" y="851604"/>
                  </a:lnTo>
                  <a:lnTo>
                    <a:pt x="169425" y="824804"/>
                  </a:lnTo>
                  <a:lnTo>
                    <a:pt x="136363" y="794756"/>
                  </a:lnTo>
                  <a:lnTo>
                    <a:pt x="106314" y="761695"/>
                  </a:lnTo>
                  <a:lnTo>
                    <a:pt x="79512" y="725855"/>
                  </a:lnTo>
                  <a:lnTo>
                    <a:pt x="56192" y="687470"/>
                  </a:lnTo>
                  <a:lnTo>
                    <a:pt x="36587" y="646774"/>
                  </a:lnTo>
                  <a:lnTo>
                    <a:pt x="20931" y="604000"/>
                  </a:lnTo>
                  <a:lnTo>
                    <a:pt x="9458" y="559383"/>
                  </a:lnTo>
                  <a:lnTo>
                    <a:pt x="2403" y="513157"/>
                  </a:lnTo>
                  <a:lnTo>
                    <a:pt x="0" y="465556"/>
                  </a:lnTo>
                  <a:lnTo>
                    <a:pt x="2403" y="417955"/>
                  </a:lnTo>
                  <a:lnTo>
                    <a:pt x="9458" y="371729"/>
                  </a:lnTo>
                  <a:lnTo>
                    <a:pt x="20931" y="327112"/>
                  </a:lnTo>
                  <a:lnTo>
                    <a:pt x="36587" y="284339"/>
                  </a:lnTo>
                  <a:lnTo>
                    <a:pt x="56192" y="243642"/>
                  </a:lnTo>
                  <a:lnTo>
                    <a:pt x="79512" y="205257"/>
                  </a:lnTo>
                  <a:lnTo>
                    <a:pt x="106314" y="169417"/>
                  </a:lnTo>
                  <a:lnTo>
                    <a:pt x="136363" y="136356"/>
                  </a:lnTo>
                  <a:lnTo>
                    <a:pt x="169425" y="106309"/>
                  </a:lnTo>
                  <a:lnTo>
                    <a:pt x="205266" y="79508"/>
                  </a:lnTo>
                  <a:lnTo>
                    <a:pt x="243652" y="56189"/>
                  </a:lnTo>
                  <a:lnTo>
                    <a:pt x="284349" y="36585"/>
                  </a:lnTo>
                  <a:lnTo>
                    <a:pt x="327124" y="20930"/>
                  </a:lnTo>
                  <a:lnTo>
                    <a:pt x="371741" y="9458"/>
                  </a:lnTo>
                  <a:lnTo>
                    <a:pt x="417967" y="2403"/>
                  </a:lnTo>
                  <a:lnTo>
                    <a:pt x="465569" y="0"/>
                  </a:lnTo>
                  <a:lnTo>
                    <a:pt x="513168" y="2403"/>
                  </a:lnTo>
                  <a:lnTo>
                    <a:pt x="559392" y="9458"/>
                  </a:lnTo>
                  <a:lnTo>
                    <a:pt x="604008" y="20930"/>
                  </a:lnTo>
                  <a:lnTo>
                    <a:pt x="646781" y="36585"/>
                  </a:lnTo>
                  <a:lnTo>
                    <a:pt x="687477" y="56189"/>
                  </a:lnTo>
                  <a:lnTo>
                    <a:pt x="725862" y="79508"/>
                  </a:lnTo>
                  <a:lnTo>
                    <a:pt x="761703" y="106309"/>
                  </a:lnTo>
                  <a:lnTo>
                    <a:pt x="794764" y="136356"/>
                  </a:lnTo>
                  <a:lnTo>
                    <a:pt x="824812" y="169417"/>
                  </a:lnTo>
                  <a:lnTo>
                    <a:pt x="851613" y="205257"/>
                  </a:lnTo>
                  <a:lnTo>
                    <a:pt x="874934" y="243642"/>
                  </a:lnTo>
                  <a:lnTo>
                    <a:pt x="894538" y="284339"/>
                  </a:lnTo>
                  <a:lnTo>
                    <a:pt x="910194" y="327112"/>
                  </a:lnTo>
                  <a:lnTo>
                    <a:pt x="921667" y="371729"/>
                  </a:lnTo>
                  <a:lnTo>
                    <a:pt x="928722" y="417955"/>
                  </a:lnTo>
                  <a:lnTo>
                    <a:pt x="931125" y="465556"/>
                  </a:lnTo>
                  <a:close/>
                </a:path>
              </a:pathLst>
            </a:custGeom>
            <a:ln w="352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876" y="4099841"/>
              <a:ext cx="158708" cy="15870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02511" y="5025356"/>
            <a:ext cx="7446009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completely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non-blocking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crossbar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network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connecting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endParaRPr sz="2050">
              <a:latin typeface="Calibri"/>
              <a:cs typeface="Calibri"/>
            </a:endParaRPr>
          </a:p>
          <a:p>
            <a:pPr marR="78105" algn="ctr">
              <a:lnSpc>
                <a:spcPct val="100000"/>
              </a:lnSpc>
              <a:spcBef>
                <a:spcPts val="25"/>
              </a:spcBef>
            </a:pP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i="1" spc="-170" dirty="0">
                <a:latin typeface="Calibri"/>
                <a:cs typeface="Calibri"/>
              </a:rPr>
              <a:t>b</a:t>
            </a:r>
            <a:r>
              <a:rPr sz="2050" i="1" spc="100" dirty="0">
                <a:latin typeface="Calibri"/>
                <a:cs typeface="Calibri"/>
              </a:rPr>
              <a:t> </a:t>
            </a:r>
            <a:r>
              <a:rPr sz="2050" spc="-30" dirty="0">
                <a:latin typeface="Verdana"/>
                <a:cs typeface="Verdana"/>
              </a:rPr>
              <a:t>memo</a:t>
            </a:r>
            <a:r>
              <a:rPr sz="2050" spc="5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bank</a:t>
            </a:r>
            <a:r>
              <a:rPr sz="2050" spc="20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304" y="370496"/>
            <a:ext cx="4681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45" dirty="0"/>
              <a:t> </a:t>
            </a:r>
            <a:r>
              <a:rPr spc="-60" dirty="0"/>
              <a:t>Topologies:</a:t>
            </a:r>
            <a:r>
              <a:rPr spc="105" dirty="0"/>
              <a:t> </a:t>
            </a:r>
            <a:r>
              <a:rPr spc="-50" dirty="0"/>
              <a:t>Crossbars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799" y="1343373"/>
            <a:ext cx="8268970" cy="1992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19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321945" algn="l"/>
                <a:tab pos="322580" algn="l"/>
              </a:tabLst>
            </a:pPr>
            <a:r>
              <a:rPr sz="2050" spc="-114" dirty="0">
                <a:latin typeface="Verdana"/>
                <a:cs typeface="Verdana"/>
              </a:rPr>
              <a:t>Th</a:t>
            </a:r>
            <a:r>
              <a:rPr sz="2050" spc="-10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cos</a:t>
            </a:r>
            <a:r>
              <a:rPr sz="2050" dirty="0">
                <a:latin typeface="Verdana"/>
                <a:cs typeface="Verdana"/>
              </a:rPr>
              <a:t>t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c</a:t>
            </a:r>
            <a:r>
              <a:rPr sz="2050" spc="-35" dirty="0">
                <a:latin typeface="Verdana"/>
                <a:cs typeface="Verdana"/>
              </a:rPr>
              <a:t>r</a:t>
            </a:r>
            <a:r>
              <a:rPr sz="2050" spc="-65" dirty="0">
                <a:latin typeface="Verdana"/>
                <a:cs typeface="Verdana"/>
              </a:rPr>
              <a:t>ossbar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100" dirty="0">
                <a:latin typeface="Calibri"/>
                <a:cs typeface="Calibri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g</a:t>
            </a:r>
            <a:r>
              <a:rPr sz="2050" spc="-100" dirty="0">
                <a:latin typeface="Verdana"/>
                <a:cs typeface="Verdana"/>
              </a:rPr>
              <a:t>r</a:t>
            </a:r>
            <a:r>
              <a:rPr sz="2050" spc="7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w</a:t>
            </a:r>
            <a:r>
              <a:rPr sz="2050" spc="-90" dirty="0">
                <a:latin typeface="Verdana"/>
                <a:cs typeface="Verdana"/>
              </a:rPr>
              <a:t>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i="1" spc="285" dirty="0">
                <a:latin typeface="Calibri"/>
                <a:cs typeface="Calibri"/>
              </a:rPr>
              <a:t>O</a:t>
            </a:r>
            <a:r>
              <a:rPr sz="2050" spc="20" dirty="0">
                <a:latin typeface="Cambria"/>
                <a:cs typeface="Cambria"/>
              </a:rPr>
              <a:t>(</a:t>
            </a:r>
            <a:r>
              <a:rPr sz="2050" i="1" spc="25" dirty="0">
                <a:latin typeface="Calibri"/>
                <a:cs typeface="Calibri"/>
              </a:rPr>
              <a:t>p</a:t>
            </a:r>
            <a:r>
              <a:rPr sz="2175" spc="202" baseline="28735" dirty="0">
                <a:latin typeface="Calibri"/>
                <a:cs typeface="Calibri"/>
              </a:rPr>
              <a:t>2</a:t>
            </a:r>
            <a:r>
              <a:rPr sz="2050" spc="20" dirty="0">
                <a:latin typeface="Cambria"/>
                <a:cs typeface="Cambria"/>
              </a:rPr>
              <a:t>)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3219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321945" algn="l"/>
                <a:tab pos="322580" algn="l"/>
              </a:tabLst>
            </a:pP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generally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difficult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scale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large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values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i="1" spc="-95" dirty="0">
                <a:latin typeface="Calibri"/>
                <a:cs typeface="Calibri"/>
              </a:rPr>
              <a:t>p</a:t>
            </a:r>
            <a:r>
              <a:rPr sz="2050" spc="-9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322580" marR="30480" indent="-259079">
              <a:lnSpc>
                <a:spcPct val="100499"/>
              </a:lnSpc>
              <a:spcBef>
                <a:spcPts val="2795"/>
              </a:spcBef>
              <a:buFont typeface="Georgia"/>
              <a:buChar char="•"/>
              <a:tabLst>
                <a:tab pos="321945" algn="l"/>
                <a:tab pos="322580" algn="l"/>
              </a:tabLst>
            </a:pPr>
            <a:r>
              <a:rPr sz="2050" spc="-65" dirty="0">
                <a:latin typeface="Verdana"/>
                <a:cs typeface="Verdana"/>
              </a:rPr>
              <a:t>Examples</a:t>
            </a:r>
            <a:r>
              <a:rPr sz="2050" spc="6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machines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6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employ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crossbars</a:t>
            </a:r>
            <a:r>
              <a:rPr sz="2050" spc="4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include</a:t>
            </a:r>
            <a:r>
              <a:rPr sz="2050" spc="7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6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Sun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Ult</a:t>
            </a:r>
            <a:r>
              <a:rPr sz="2050" spc="-210" dirty="0">
                <a:latin typeface="Verdana"/>
                <a:cs typeface="Verdana"/>
              </a:rPr>
              <a:t>r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HPC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1000</a:t>
            </a:r>
            <a:r>
              <a:rPr sz="2050" spc="-160" dirty="0">
                <a:latin typeface="Verdana"/>
                <a:cs typeface="Verdana"/>
              </a:rPr>
              <a:t>0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Fujitsu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VPP500.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444" y="364399"/>
            <a:ext cx="6252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30" dirty="0"/>
              <a:t> </a:t>
            </a:r>
            <a:r>
              <a:rPr spc="-60" dirty="0"/>
              <a:t>Topologies:</a:t>
            </a:r>
            <a:r>
              <a:rPr spc="130" dirty="0"/>
              <a:t> </a:t>
            </a:r>
            <a:r>
              <a:rPr spc="-70" dirty="0"/>
              <a:t>Multistage</a:t>
            </a:r>
            <a:r>
              <a:rPr spc="-40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6390" marR="10795" indent="-259079">
              <a:lnSpc>
                <a:spcPct val="101000"/>
              </a:lnSpc>
              <a:spcBef>
                <a:spcPts val="90"/>
              </a:spcBef>
              <a:buFont typeface="Georgia"/>
              <a:buChar char="•"/>
              <a:tabLst>
                <a:tab pos="325755" algn="l"/>
                <a:tab pos="326390" algn="l"/>
              </a:tabLst>
            </a:pPr>
            <a:r>
              <a:rPr spc="-75" dirty="0"/>
              <a:t>Crossbars</a:t>
            </a:r>
            <a:r>
              <a:rPr spc="-290" dirty="0"/>
              <a:t> </a:t>
            </a:r>
            <a:r>
              <a:rPr spc="35" dirty="0"/>
              <a:t>have</a:t>
            </a:r>
            <a:r>
              <a:rPr spc="-275" dirty="0"/>
              <a:t> </a:t>
            </a:r>
            <a:r>
              <a:rPr spc="-5" dirty="0"/>
              <a:t>excellent</a:t>
            </a:r>
            <a:r>
              <a:rPr spc="-275" dirty="0"/>
              <a:t> </a:t>
            </a:r>
            <a:r>
              <a:rPr spc="15" dirty="0"/>
              <a:t>performance</a:t>
            </a:r>
            <a:r>
              <a:rPr spc="-305" dirty="0"/>
              <a:t> </a:t>
            </a:r>
            <a:r>
              <a:rPr spc="-35" dirty="0"/>
              <a:t>scalability</a:t>
            </a:r>
            <a:r>
              <a:rPr spc="-240" dirty="0"/>
              <a:t> </a:t>
            </a:r>
            <a:r>
              <a:rPr spc="-15" dirty="0"/>
              <a:t>but</a:t>
            </a:r>
            <a:r>
              <a:rPr spc="-265" dirty="0"/>
              <a:t> </a:t>
            </a:r>
            <a:r>
              <a:rPr spc="15" dirty="0"/>
              <a:t>poor</a:t>
            </a:r>
            <a:r>
              <a:rPr spc="-245" dirty="0"/>
              <a:t> </a:t>
            </a:r>
            <a:r>
              <a:rPr spc="-10" dirty="0"/>
              <a:t>cost </a:t>
            </a:r>
            <a:r>
              <a:rPr spc="-705" dirty="0"/>
              <a:t> </a:t>
            </a:r>
            <a:r>
              <a:rPr spc="-70" dirty="0"/>
              <a:t>scalability.</a:t>
            </a:r>
          </a:p>
          <a:p>
            <a:pPr marL="54610"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 dirty="0"/>
          </a:p>
          <a:p>
            <a:pPr marL="326390" marR="5080" indent="-259079">
              <a:lnSpc>
                <a:spcPct val="101000"/>
              </a:lnSpc>
              <a:buFont typeface="Georgia"/>
              <a:buChar char="•"/>
              <a:tabLst>
                <a:tab pos="325755" algn="l"/>
                <a:tab pos="326390" algn="l"/>
                <a:tab pos="5277485" algn="l"/>
              </a:tabLst>
            </a:pPr>
            <a:r>
              <a:rPr spc="-135" dirty="0"/>
              <a:t>Buses</a:t>
            </a:r>
            <a:r>
              <a:rPr spc="254" dirty="0"/>
              <a:t> </a:t>
            </a:r>
            <a:r>
              <a:rPr spc="35" dirty="0"/>
              <a:t>have</a:t>
            </a:r>
            <a:r>
              <a:rPr spc="265" dirty="0"/>
              <a:t> </a:t>
            </a:r>
            <a:r>
              <a:rPr spc="-5" dirty="0"/>
              <a:t>excellent</a:t>
            </a:r>
            <a:r>
              <a:rPr spc="254" dirty="0"/>
              <a:t> </a:t>
            </a:r>
            <a:r>
              <a:rPr spc="-10" dirty="0"/>
              <a:t>cost</a:t>
            </a:r>
            <a:r>
              <a:rPr spc="270" dirty="0"/>
              <a:t> </a:t>
            </a:r>
            <a:r>
              <a:rPr spc="-65" dirty="0"/>
              <a:t>scalability,	</a:t>
            </a:r>
            <a:r>
              <a:rPr spc="-15" dirty="0"/>
              <a:t>but</a:t>
            </a:r>
            <a:r>
              <a:rPr spc="235" dirty="0"/>
              <a:t> </a:t>
            </a:r>
            <a:r>
              <a:rPr spc="15" dirty="0"/>
              <a:t>poor</a:t>
            </a:r>
            <a:r>
              <a:rPr spc="235" dirty="0"/>
              <a:t> </a:t>
            </a:r>
            <a:r>
              <a:rPr spc="15" dirty="0"/>
              <a:t>performance </a:t>
            </a:r>
            <a:r>
              <a:rPr spc="-705" dirty="0"/>
              <a:t> </a:t>
            </a:r>
            <a:r>
              <a:rPr spc="-70" dirty="0"/>
              <a:t>scalability.</a:t>
            </a:r>
          </a:p>
          <a:p>
            <a:pPr marL="54610">
              <a:lnSpc>
                <a:spcPct val="100000"/>
              </a:lnSpc>
              <a:buFont typeface="Georgia"/>
              <a:buChar char="•"/>
            </a:pPr>
            <a:endParaRPr sz="2300" dirty="0"/>
          </a:p>
          <a:p>
            <a:pPr marL="326390" marR="12700" indent="-259079">
              <a:lnSpc>
                <a:spcPct val="100499"/>
              </a:lnSpc>
              <a:buFont typeface="Georgia"/>
              <a:buChar char="•"/>
              <a:tabLst>
                <a:tab pos="325755" algn="l"/>
                <a:tab pos="326390" algn="l"/>
              </a:tabLst>
            </a:pPr>
            <a:r>
              <a:rPr spc="-30" dirty="0"/>
              <a:t>Multistage</a:t>
            </a:r>
            <a:r>
              <a:rPr spc="114" dirty="0"/>
              <a:t> </a:t>
            </a:r>
            <a:r>
              <a:rPr spc="-20" dirty="0"/>
              <a:t>interconnects</a:t>
            </a:r>
            <a:r>
              <a:rPr spc="135" dirty="0"/>
              <a:t> </a:t>
            </a:r>
            <a:r>
              <a:rPr spc="-145" dirty="0"/>
              <a:t>strike</a:t>
            </a:r>
            <a:r>
              <a:rPr spc="125" dirty="0"/>
              <a:t> </a:t>
            </a:r>
            <a:r>
              <a:rPr spc="180" dirty="0"/>
              <a:t>a</a:t>
            </a:r>
            <a:r>
              <a:rPr spc="90" dirty="0"/>
              <a:t> </a:t>
            </a:r>
            <a:r>
              <a:rPr spc="-10" dirty="0"/>
              <a:t>compromise</a:t>
            </a:r>
            <a:r>
              <a:rPr spc="80" dirty="0"/>
              <a:t> </a:t>
            </a:r>
            <a:r>
              <a:rPr spc="45" dirty="0"/>
              <a:t>between</a:t>
            </a:r>
            <a:r>
              <a:rPr spc="100" dirty="0"/>
              <a:t> </a:t>
            </a:r>
            <a:r>
              <a:rPr spc="-45" dirty="0"/>
              <a:t>these </a:t>
            </a:r>
            <a:r>
              <a:rPr spc="-705" dirty="0"/>
              <a:t> </a:t>
            </a:r>
            <a:r>
              <a:rPr spc="-80" dirty="0"/>
              <a:t>extremes.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444" y="364399"/>
            <a:ext cx="6252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30" dirty="0"/>
              <a:t> </a:t>
            </a:r>
            <a:r>
              <a:rPr spc="-60" dirty="0"/>
              <a:t>Topologies:</a:t>
            </a:r>
            <a:r>
              <a:rPr spc="130" dirty="0"/>
              <a:t> </a:t>
            </a:r>
            <a:r>
              <a:rPr spc="-70" dirty="0"/>
              <a:t>Multistage</a:t>
            </a:r>
            <a:r>
              <a:rPr spc="-40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029585" y="2009343"/>
            <a:ext cx="0" cy="814069"/>
          </a:xfrm>
          <a:custGeom>
            <a:avLst/>
            <a:gdLst/>
            <a:ahLst/>
            <a:cxnLst/>
            <a:rect l="l" t="t" r="r" b="b"/>
            <a:pathLst>
              <a:path h="814069">
                <a:moveTo>
                  <a:pt x="0" y="0"/>
                </a:moveTo>
                <a:lnTo>
                  <a:pt x="0" y="813866"/>
                </a:lnTo>
              </a:path>
            </a:pathLst>
          </a:custGeom>
          <a:ln w="3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7353" y="1093978"/>
            <a:ext cx="78359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Times New Roman"/>
                <a:cs typeface="Times New Roman"/>
              </a:rPr>
              <a:t>Memory</a:t>
            </a:r>
            <a:r>
              <a:rPr sz="1000" spc="-5" dirty="0">
                <a:latin typeface="Times New Roman"/>
                <a:cs typeface="Times New Roman"/>
              </a:rPr>
              <a:t> banks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03008" y="2009343"/>
            <a:ext cx="0" cy="814069"/>
          </a:xfrm>
          <a:custGeom>
            <a:avLst/>
            <a:gdLst/>
            <a:ahLst/>
            <a:cxnLst/>
            <a:rect l="l" t="t" r="r" b="b"/>
            <a:pathLst>
              <a:path h="814069">
                <a:moveTo>
                  <a:pt x="0" y="0"/>
                </a:moveTo>
                <a:lnTo>
                  <a:pt x="0" y="813866"/>
                </a:lnTo>
              </a:path>
            </a:pathLst>
          </a:custGeom>
          <a:ln w="3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1341" y="2092822"/>
            <a:ext cx="4762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16762" y="1341594"/>
          <a:ext cx="3995414" cy="1798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/>
                <a:gridCol w="147954"/>
                <a:gridCol w="147954"/>
                <a:gridCol w="443865"/>
                <a:gridCol w="295909"/>
                <a:gridCol w="443865"/>
                <a:gridCol w="1035685"/>
                <a:gridCol w="295910"/>
                <a:gridCol w="443864"/>
                <a:gridCol w="147954"/>
                <a:gridCol w="147954"/>
                <a:gridCol w="222250"/>
              </a:tblGrid>
              <a:tr h="11098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7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Stage</a:t>
                      </a:r>
                      <a:r>
                        <a:rPr sz="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Stage</a:t>
                      </a:r>
                      <a:r>
                        <a:rPr sz="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Stage</a:t>
                      </a:r>
                      <a:r>
                        <a:rPr sz="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9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49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49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9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485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88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ts val="710"/>
                        </a:lnSpc>
                        <a:spcBef>
                          <a:spcPts val="325"/>
                        </a:spcBef>
                        <a:tabLst>
                          <a:tab pos="1183640" algn="l"/>
                        </a:tabLst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	</a:t>
                      </a:r>
                      <a:r>
                        <a:rPr sz="1050" baseline="23809" dirty="0">
                          <a:latin typeface="Times New Roman"/>
                          <a:cs typeface="Times New Roman"/>
                        </a:rPr>
                        <a:t>.</a:t>
                      </a:r>
                      <a:endParaRPr sz="1050" baseline="23809">
                        <a:latin typeface="Times New Roman"/>
                        <a:cs typeface="Times New Roman"/>
                      </a:endParaRPr>
                    </a:p>
                    <a:p>
                      <a:pPr marR="118110" algn="r">
                        <a:lnSpc>
                          <a:spcPts val="71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1811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181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49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990">
                <a:tc row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p-1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spc="5" dirty="0">
                          <a:latin typeface="Times New Roman"/>
                          <a:cs typeface="Times New Roman"/>
                        </a:rPr>
                        <a:t>b-1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99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98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31922" y="1093978"/>
            <a:ext cx="5638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" dirty="0">
                <a:latin typeface="Times New Roman"/>
                <a:cs typeface="Times New Roman"/>
              </a:rPr>
              <a:t>Processors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2731" y="1093978"/>
            <a:ext cx="18211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" dirty="0">
                <a:latin typeface="Times New Roman"/>
                <a:cs typeface="Times New Roman"/>
              </a:rPr>
              <a:t>Multistage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interconnection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network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755" y="3266661"/>
            <a:ext cx="80200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4" dirty="0">
                <a:latin typeface="Verdana"/>
                <a:cs typeface="Verdana"/>
              </a:rPr>
              <a:t>Th</a:t>
            </a:r>
            <a:r>
              <a:rPr sz="2050" spc="-10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sche</a:t>
            </a:r>
            <a:r>
              <a:rPr sz="2050" spc="-45" dirty="0">
                <a:latin typeface="Verdana"/>
                <a:cs typeface="Verdana"/>
              </a:rPr>
              <a:t>m</a:t>
            </a:r>
            <a:r>
              <a:rPr sz="2050" spc="45" dirty="0">
                <a:latin typeface="Verdana"/>
                <a:cs typeface="Verdana"/>
              </a:rPr>
              <a:t>atic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typica</a:t>
            </a:r>
            <a:r>
              <a:rPr sz="2050" spc="5" dirty="0">
                <a:latin typeface="Verdana"/>
                <a:cs typeface="Verdana"/>
              </a:rPr>
              <a:t>l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-45" dirty="0">
                <a:latin typeface="Verdana"/>
                <a:cs typeface="Verdana"/>
              </a:rPr>
              <a:t>ultistage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inte</a:t>
            </a:r>
            <a:r>
              <a:rPr sz="2050" spc="-110" dirty="0">
                <a:latin typeface="Verdana"/>
                <a:cs typeface="Verdana"/>
              </a:rPr>
              <a:t>r</a:t>
            </a:r>
            <a:r>
              <a:rPr sz="2050" spc="40" dirty="0">
                <a:latin typeface="Verdana"/>
                <a:cs typeface="Verdana"/>
              </a:rPr>
              <a:t>connectio</a:t>
            </a:r>
            <a:r>
              <a:rPr sz="2050" spc="55" dirty="0">
                <a:latin typeface="Verdana"/>
                <a:cs typeface="Verdana"/>
              </a:rPr>
              <a:t>n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5" dirty="0">
                <a:latin typeface="Verdana"/>
                <a:cs typeface="Verdana"/>
              </a:rPr>
              <a:t>k.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70496"/>
            <a:ext cx="738250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30" dirty="0"/>
              <a:t> </a:t>
            </a:r>
            <a:r>
              <a:rPr spc="-70" dirty="0"/>
              <a:t>Multistage</a:t>
            </a:r>
            <a:r>
              <a:rPr spc="-15" dirty="0"/>
              <a:t> </a:t>
            </a:r>
            <a:r>
              <a:rPr spc="120" dirty="0"/>
              <a:t>Omega</a:t>
            </a:r>
            <a:r>
              <a:rPr spc="-20" dirty="0"/>
              <a:t> </a:t>
            </a:r>
            <a:r>
              <a:rPr spc="-10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76" y="1343373"/>
            <a:ext cx="8190865" cy="230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6350" indent="-259079">
              <a:lnSpc>
                <a:spcPct val="100499"/>
              </a:lnSpc>
              <a:spcBef>
                <a:spcPts val="10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85" dirty="0">
                <a:latin typeface="Verdana"/>
                <a:cs typeface="Verdana"/>
              </a:rPr>
              <a:t>One</a:t>
            </a:r>
            <a:r>
              <a:rPr sz="2050" spc="14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15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17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most</a:t>
            </a:r>
            <a:r>
              <a:rPr sz="2050" spc="14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commonly</a:t>
            </a:r>
            <a:r>
              <a:rPr sz="2050" spc="19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used</a:t>
            </a:r>
            <a:r>
              <a:rPr sz="2050" spc="15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multistage</a:t>
            </a:r>
            <a:r>
              <a:rPr sz="2050" spc="114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interconnects</a:t>
            </a:r>
            <a:r>
              <a:rPr sz="2050" spc="200" dirty="0">
                <a:latin typeface="Verdana"/>
                <a:cs typeface="Verdana"/>
              </a:rPr>
              <a:t> </a:t>
            </a:r>
            <a:r>
              <a:rPr sz="2050" spc="-220" dirty="0">
                <a:latin typeface="Verdana"/>
                <a:cs typeface="Verdana"/>
              </a:rPr>
              <a:t>is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Omega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network.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145" marR="5080" indent="-259079">
              <a:lnSpc>
                <a:spcPct val="101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network </a:t>
            </a:r>
            <a:r>
              <a:rPr sz="2050" spc="-100" dirty="0">
                <a:latin typeface="Verdana"/>
                <a:cs typeface="Verdana"/>
              </a:rPr>
              <a:t>consists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10" dirty="0">
                <a:latin typeface="Cambria"/>
                <a:cs typeface="Cambria"/>
              </a:rPr>
              <a:t>log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-10" dirty="0">
                <a:latin typeface="Calibri"/>
                <a:cs typeface="Calibri"/>
              </a:rPr>
              <a:t> </a:t>
            </a:r>
            <a:r>
              <a:rPr sz="2050" spc="-55" dirty="0">
                <a:latin typeface="Verdana"/>
                <a:cs typeface="Verdana"/>
              </a:rPr>
              <a:t>stages, </a:t>
            </a:r>
            <a:r>
              <a:rPr sz="2050" dirty="0">
                <a:latin typeface="Verdana"/>
                <a:cs typeface="Verdana"/>
              </a:rPr>
              <a:t>where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-10" dirty="0">
                <a:latin typeface="Calibri"/>
                <a:cs typeface="Calibri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30" dirty="0">
                <a:latin typeface="Verdana"/>
                <a:cs typeface="Verdana"/>
              </a:rPr>
              <a:t>number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inputs/outputs.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dirty="0">
                <a:latin typeface="Verdana"/>
                <a:cs typeface="Verdana"/>
              </a:rPr>
              <a:t>A</a:t>
            </a:r>
            <a:r>
              <a:rPr sz="2050" spc="5" dirty="0">
                <a:latin typeface="Verdana"/>
                <a:cs typeface="Verdana"/>
              </a:rPr>
              <a:t>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30" dirty="0">
                <a:latin typeface="Verdana"/>
                <a:cs typeface="Verdana"/>
              </a:rPr>
              <a:t>each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stage,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inpu</a:t>
            </a:r>
            <a:r>
              <a:rPr sz="2050" spc="-35" dirty="0">
                <a:latin typeface="Verdana"/>
                <a:cs typeface="Verdana"/>
              </a:rPr>
              <a:t>t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i="1" spc="240" dirty="0">
                <a:latin typeface="Calibri"/>
                <a:cs typeface="Calibri"/>
              </a:rPr>
              <a:t>i</a:t>
            </a:r>
            <a:r>
              <a:rPr sz="2050" i="1" spc="105" dirty="0">
                <a:latin typeface="Calibri"/>
                <a:cs typeface="Calibri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connecte</a:t>
            </a:r>
            <a:r>
              <a:rPr sz="2050" spc="100" dirty="0">
                <a:latin typeface="Verdana"/>
                <a:cs typeface="Verdana"/>
              </a:rPr>
              <a:t>d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output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i="1" spc="360" dirty="0">
                <a:latin typeface="Calibri"/>
                <a:cs typeface="Calibri"/>
              </a:rPr>
              <a:t>j</a:t>
            </a:r>
            <a:r>
              <a:rPr sz="2050" i="1" spc="220" dirty="0">
                <a:latin typeface="Calibri"/>
                <a:cs typeface="Calibri"/>
              </a:rPr>
              <a:t> </a:t>
            </a:r>
            <a:r>
              <a:rPr sz="2050" spc="-204" dirty="0">
                <a:latin typeface="Verdana"/>
                <a:cs typeface="Verdana"/>
              </a:rPr>
              <a:t>if: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4696" y="4139919"/>
            <a:ext cx="42608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360" dirty="0">
                <a:latin typeface="Calibri"/>
                <a:cs typeface="Calibri"/>
              </a:rPr>
              <a:t>j</a:t>
            </a:r>
            <a:r>
              <a:rPr sz="2050" i="1" spc="140" dirty="0">
                <a:latin typeface="Calibri"/>
                <a:cs typeface="Calibri"/>
              </a:rPr>
              <a:t> </a:t>
            </a:r>
            <a:r>
              <a:rPr sz="2050" spc="470" dirty="0">
                <a:latin typeface="Cambria"/>
                <a:cs typeface="Cambria"/>
              </a:rPr>
              <a:t>=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663" y="3769586"/>
            <a:ext cx="2222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900" dirty="0">
                <a:latin typeface="Lucida Sans Unicode"/>
                <a:cs typeface="Lucida Sans Unicode"/>
              </a:rPr>
              <a:t> 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1751" y="3979898"/>
            <a:ext cx="324485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  <a:tabLst>
                <a:tab pos="1463675" algn="l"/>
              </a:tabLst>
            </a:pPr>
            <a:r>
              <a:rPr sz="2050" spc="60" dirty="0">
                <a:latin typeface="Cambria"/>
                <a:cs typeface="Cambria"/>
              </a:rPr>
              <a:t>2</a:t>
            </a:r>
            <a:r>
              <a:rPr sz="2050" i="1" spc="60" dirty="0">
                <a:latin typeface="Calibri"/>
                <a:cs typeface="Calibri"/>
              </a:rPr>
              <a:t>i,	</a:t>
            </a:r>
            <a:r>
              <a:rPr sz="2050" spc="-105" dirty="0">
                <a:latin typeface="Cambria"/>
                <a:cs typeface="Cambria"/>
              </a:rPr>
              <a:t>0</a:t>
            </a:r>
            <a:r>
              <a:rPr sz="2050" spc="105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≤</a:t>
            </a:r>
            <a:r>
              <a:rPr sz="2050" spc="55" dirty="0">
                <a:latin typeface="Georgia"/>
                <a:cs typeface="Georgia"/>
              </a:rPr>
              <a:t> </a:t>
            </a:r>
            <a:r>
              <a:rPr sz="2050" i="1" spc="240" dirty="0">
                <a:latin typeface="Calibri"/>
                <a:cs typeface="Calibri"/>
              </a:rPr>
              <a:t>i</a:t>
            </a:r>
            <a:r>
              <a:rPr sz="2050" i="1" spc="100" dirty="0">
                <a:latin typeface="Calibri"/>
                <a:cs typeface="Calibri"/>
              </a:rPr>
              <a:t> </a:t>
            </a:r>
            <a:r>
              <a:rPr sz="2050" spc="285" dirty="0">
                <a:latin typeface="Georgia"/>
                <a:cs typeface="Georgia"/>
              </a:rPr>
              <a:t>≤</a:t>
            </a:r>
            <a:r>
              <a:rPr sz="2050" spc="55" dirty="0">
                <a:latin typeface="Georgia"/>
                <a:cs typeface="Georgia"/>
              </a:rPr>
              <a:t> </a:t>
            </a:r>
            <a:r>
              <a:rPr sz="2050" i="1" spc="35" dirty="0">
                <a:latin typeface="Calibri"/>
                <a:cs typeface="Calibri"/>
              </a:rPr>
              <a:t>p/</a:t>
            </a:r>
            <a:r>
              <a:rPr sz="2050" spc="35" dirty="0">
                <a:latin typeface="Cambria"/>
                <a:cs typeface="Cambria"/>
              </a:rPr>
              <a:t>2</a:t>
            </a:r>
            <a:r>
              <a:rPr sz="2050" spc="-10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−</a:t>
            </a:r>
            <a:r>
              <a:rPr sz="2050" spc="-40" dirty="0">
                <a:latin typeface="Georgia"/>
                <a:cs typeface="Georgia"/>
              </a:rPr>
              <a:t> </a:t>
            </a:r>
            <a:r>
              <a:rPr sz="2050" spc="-105" dirty="0">
                <a:latin typeface="Cambria"/>
                <a:cs typeface="Cambria"/>
              </a:rPr>
              <a:t>1 </a:t>
            </a:r>
            <a:r>
              <a:rPr sz="2050" spc="-434" dirty="0">
                <a:latin typeface="Cambria"/>
                <a:cs typeface="Cambria"/>
              </a:rPr>
              <a:t> </a:t>
            </a:r>
            <a:r>
              <a:rPr sz="2050" spc="65" dirty="0">
                <a:latin typeface="Cambria"/>
                <a:cs typeface="Cambria"/>
              </a:rPr>
              <a:t>2</a:t>
            </a:r>
            <a:r>
              <a:rPr sz="2050" i="1" spc="65" dirty="0">
                <a:latin typeface="Calibri"/>
                <a:cs typeface="Calibri"/>
              </a:rPr>
              <a:t>i</a:t>
            </a:r>
            <a:r>
              <a:rPr sz="2050" i="1" spc="-5" dirty="0">
                <a:latin typeface="Calibri"/>
                <a:cs typeface="Calibri"/>
              </a:rPr>
              <a:t> </a:t>
            </a:r>
            <a:r>
              <a:rPr sz="2050" spc="470" dirty="0">
                <a:latin typeface="Cambria"/>
                <a:cs typeface="Cambria"/>
              </a:rPr>
              <a:t>+</a:t>
            </a:r>
            <a:r>
              <a:rPr sz="2050" spc="5" dirty="0">
                <a:latin typeface="Cambria"/>
                <a:cs typeface="Cambria"/>
              </a:rPr>
              <a:t> </a:t>
            </a:r>
            <a:r>
              <a:rPr sz="2050" spc="-105" dirty="0">
                <a:latin typeface="Cambria"/>
                <a:cs typeface="Cambria"/>
              </a:rPr>
              <a:t>1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−</a:t>
            </a:r>
            <a:r>
              <a:rPr sz="2050" spc="-35" dirty="0">
                <a:latin typeface="Georgia"/>
                <a:cs typeface="Georgia"/>
              </a:rPr>
              <a:t> </a:t>
            </a:r>
            <a:r>
              <a:rPr sz="2050" i="1" spc="20" dirty="0">
                <a:latin typeface="Calibri"/>
                <a:cs typeface="Calibri"/>
              </a:rPr>
              <a:t>p,	</a:t>
            </a:r>
            <a:r>
              <a:rPr sz="2050" i="1" spc="35" dirty="0">
                <a:latin typeface="Calibri"/>
                <a:cs typeface="Calibri"/>
              </a:rPr>
              <a:t>p/</a:t>
            </a:r>
            <a:r>
              <a:rPr sz="2050" spc="35" dirty="0">
                <a:latin typeface="Cambria"/>
                <a:cs typeface="Cambria"/>
              </a:rPr>
              <a:t>2</a:t>
            </a:r>
            <a:r>
              <a:rPr sz="2050" spc="100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≤</a:t>
            </a:r>
            <a:r>
              <a:rPr sz="2050" spc="65" dirty="0">
                <a:latin typeface="Georgia"/>
                <a:cs typeface="Georgia"/>
              </a:rPr>
              <a:t> </a:t>
            </a:r>
            <a:r>
              <a:rPr sz="2050" i="1" spc="240" dirty="0">
                <a:latin typeface="Calibri"/>
                <a:cs typeface="Calibri"/>
              </a:rPr>
              <a:t>i</a:t>
            </a:r>
            <a:r>
              <a:rPr sz="2050" i="1" spc="95" dirty="0">
                <a:latin typeface="Calibri"/>
                <a:cs typeface="Calibri"/>
              </a:rPr>
              <a:t> </a:t>
            </a:r>
            <a:r>
              <a:rPr sz="2050" spc="285" dirty="0">
                <a:latin typeface="Georgia"/>
                <a:cs typeface="Georgia"/>
              </a:rPr>
              <a:t>≤</a:t>
            </a:r>
            <a:r>
              <a:rPr sz="2050" spc="65" dirty="0">
                <a:latin typeface="Georgia"/>
                <a:cs typeface="Georgi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 </a:t>
            </a:r>
            <a:r>
              <a:rPr sz="2050" spc="285" dirty="0">
                <a:latin typeface="Georgia"/>
                <a:cs typeface="Georgia"/>
              </a:rPr>
              <a:t>−</a:t>
            </a:r>
            <a:r>
              <a:rPr sz="2050" spc="-50" dirty="0">
                <a:latin typeface="Georgia"/>
                <a:cs typeface="Georgia"/>
              </a:rPr>
              <a:t> </a:t>
            </a:r>
            <a:r>
              <a:rPr sz="2050" spc="-105" dirty="0">
                <a:latin typeface="Cambria"/>
                <a:cs typeface="Cambria"/>
              </a:rPr>
              <a:t>1</a:t>
            </a:r>
            <a:endParaRPr sz="2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70496"/>
            <a:ext cx="738250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30" dirty="0"/>
              <a:t> </a:t>
            </a:r>
            <a:r>
              <a:rPr spc="-70" dirty="0"/>
              <a:t>Multistage</a:t>
            </a:r>
            <a:r>
              <a:rPr spc="-15" dirty="0"/>
              <a:t> </a:t>
            </a:r>
            <a:r>
              <a:rPr spc="120" dirty="0"/>
              <a:t>Omega</a:t>
            </a:r>
            <a:r>
              <a:rPr spc="-20" dirty="0"/>
              <a:t> </a:t>
            </a:r>
            <a:r>
              <a:rPr spc="-10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175" y="1140681"/>
            <a:ext cx="78708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13435" algn="l"/>
                <a:tab pos="1681480" algn="l"/>
                <a:tab pos="2086610" algn="l"/>
                <a:tab pos="2657475" algn="l"/>
                <a:tab pos="3804285" algn="l"/>
                <a:tab pos="4973955" algn="l"/>
                <a:tab pos="6590665" algn="l"/>
                <a:tab pos="6922770" algn="l"/>
              </a:tabLst>
            </a:pPr>
            <a:r>
              <a:rPr sz="2050" spc="45" dirty="0">
                <a:latin typeface="Verdana"/>
                <a:cs typeface="Verdana"/>
              </a:rPr>
              <a:t>Eac</a:t>
            </a:r>
            <a:r>
              <a:rPr sz="2050" spc="55" dirty="0">
                <a:latin typeface="Verdana"/>
                <a:cs typeface="Verdana"/>
              </a:rPr>
              <a:t>h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5" dirty="0">
                <a:latin typeface="Verdana"/>
                <a:cs typeface="Verdana"/>
              </a:rPr>
              <a:t>stage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95" dirty="0">
                <a:latin typeface="Verdana"/>
                <a:cs typeface="Verdana"/>
              </a:rPr>
              <a:t>Ome</a:t>
            </a:r>
            <a:r>
              <a:rPr sz="2050" spc="30" dirty="0">
                <a:latin typeface="Verdana"/>
                <a:cs typeface="Verdana"/>
              </a:rPr>
              <a:t>g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5" dirty="0">
                <a:latin typeface="Verdana"/>
                <a:cs typeface="Verdana"/>
              </a:rPr>
              <a:t>implement</a:t>
            </a:r>
            <a:r>
              <a:rPr sz="2050" spc="-40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30" dirty="0">
                <a:latin typeface="Verdana"/>
                <a:cs typeface="Verdana"/>
              </a:rPr>
              <a:t>per</a:t>
            </a:r>
            <a:r>
              <a:rPr sz="2050" spc="-45" dirty="0">
                <a:latin typeface="Verdana"/>
                <a:cs typeface="Verdana"/>
              </a:rPr>
              <a:t>f</a:t>
            </a:r>
            <a:r>
              <a:rPr sz="2050" spc="90" dirty="0">
                <a:latin typeface="Verdana"/>
                <a:cs typeface="Verdana"/>
              </a:rPr>
              <a:t>ect</a:t>
            </a:r>
            <a:endParaRPr sz="20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639" y="1475149"/>
          <a:ext cx="5307328" cy="2457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3655"/>
                <a:gridCol w="623569"/>
                <a:gridCol w="606425"/>
                <a:gridCol w="603250"/>
                <a:gridCol w="900429"/>
              </a:tblGrid>
              <a:tr h="424305">
                <a:tc>
                  <a:txBody>
                    <a:bodyPr/>
                    <a:lstStyle/>
                    <a:p>
                      <a:pPr marL="31750">
                        <a:lnSpc>
                          <a:spcPts val="2425"/>
                        </a:lnSpc>
                      </a:pPr>
                      <a:r>
                        <a:rPr sz="2050" dirty="0">
                          <a:latin typeface="Verdana"/>
                          <a:cs typeface="Verdana"/>
                        </a:rPr>
                        <a:t>shu</a:t>
                      </a:r>
                      <a:r>
                        <a:rPr sz="2050" spc="-13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50" dirty="0">
                          <a:latin typeface="Verdana"/>
                          <a:cs typeface="Verdana"/>
                        </a:rPr>
                        <a:t>fle</a:t>
                      </a:r>
                      <a:r>
                        <a:rPr sz="205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5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205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50" spc="-9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50" dirty="0">
                          <a:latin typeface="Verdana"/>
                          <a:cs typeface="Verdana"/>
                        </a:rPr>
                        <a:t>oll</a:t>
                      </a:r>
                      <a:r>
                        <a:rPr sz="2050" spc="-5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50" spc="-5" dirty="0">
                          <a:latin typeface="Verdana"/>
                          <a:cs typeface="Verdana"/>
                        </a:rPr>
                        <a:t>ws:</a:t>
                      </a:r>
                      <a:endParaRPr sz="20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000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50800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000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left_rotate(000)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</a:tr>
              <a:tr h="2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001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001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left_rotate(100)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2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010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010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left_rotate(001)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2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011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011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left_rotate(101)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2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left_rotate(010)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2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101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left_rotate(110)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26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110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left_rotate(011)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182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755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111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755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755"/>
                        </a:lnSpc>
                        <a:spcBef>
                          <a:spcPts val="575"/>
                        </a:spcBef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755"/>
                        </a:lnSpc>
                        <a:spcBef>
                          <a:spcPts val="575"/>
                        </a:spcBef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111</a:t>
                      </a:r>
                      <a:r>
                        <a:rPr sz="700" spc="10" dirty="0">
                          <a:latin typeface="Times New Roman"/>
                          <a:cs typeface="Times New Roman"/>
                        </a:rPr>
                        <a:t> =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left_rotate(111)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206544" y="2055558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0" y="0"/>
                </a:moveTo>
                <a:lnTo>
                  <a:pt x="944918" y="0"/>
                </a:lnTo>
              </a:path>
            </a:pathLst>
          </a:custGeom>
          <a:ln w="3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6544" y="2316226"/>
            <a:ext cx="945515" cy="1303655"/>
          </a:xfrm>
          <a:custGeom>
            <a:avLst/>
            <a:gdLst/>
            <a:ahLst/>
            <a:cxnLst/>
            <a:rect l="l" t="t" r="r" b="b"/>
            <a:pathLst>
              <a:path w="945514" h="1303654">
                <a:moveTo>
                  <a:pt x="0" y="0"/>
                </a:moveTo>
                <a:lnTo>
                  <a:pt x="944918" y="260667"/>
                </a:lnTo>
              </a:path>
              <a:path w="945514" h="1303654">
                <a:moveTo>
                  <a:pt x="0" y="782002"/>
                </a:moveTo>
                <a:lnTo>
                  <a:pt x="944918" y="0"/>
                </a:lnTo>
              </a:path>
              <a:path w="945514" h="1303654">
                <a:moveTo>
                  <a:pt x="0" y="260667"/>
                </a:moveTo>
                <a:lnTo>
                  <a:pt x="944918" y="782002"/>
                </a:lnTo>
              </a:path>
              <a:path w="945514" h="1303654">
                <a:moveTo>
                  <a:pt x="0" y="521335"/>
                </a:moveTo>
                <a:lnTo>
                  <a:pt x="944918" y="1303324"/>
                </a:lnTo>
              </a:path>
              <a:path w="945514" h="1303654">
                <a:moveTo>
                  <a:pt x="0" y="1042657"/>
                </a:moveTo>
                <a:lnTo>
                  <a:pt x="944918" y="521335"/>
                </a:lnTo>
              </a:path>
              <a:path w="945514" h="1303654">
                <a:moveTo>
                  <a:pt x="0" y="1303324"/>
                </a:moveTo>
                <a:lnTo>
                  <a:pt x="944918" y="1042657"/>
                </a:lnTo>
              </a:path>
            </a:pathLst>
          </a:custGeom>
          <a:ln w="3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6544" y="3880218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0" y="0"/>
                </a:moveTo>
                <a:lnTo>
                  <a:pt x="944918" y="0"/>
                </a:lnTo>
              </a:path>
            </a:pathLst>
          </a:custGeom>
          <a:ln w="3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3055" y="3978369"/>
            <a:ext cx="77939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perfect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shuffle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interconnection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eight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inputs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outputs.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70496"/>
            <a:ext cx="738250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30" dirty="0"/>
              <a:t> </a:t>
            </a:r>
            <a:r>
              <a:rPr spc="-70" dirty="0"/>
              <a:t>Multistage</a:t>
            </a:r>
            <a:r>
              <a:rPr spc="-15" dirty="0"/>
              <a:t> </a:t>
            </a:r>
            <a:r>
              <a:rPr spc="120" dirty="0"/>
              <a:t>Omega</a:t>
            </a:r>
            <a:r>
              <a:rPr spc="-20" dirty="0"/>
              <a:t> </a:t>
            </a:r>
            <a:r>
              <a:rPr spc="-10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11" y="1343373"/>
            <a:ext cx="8192134" cy="1009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perfect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shuffle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patterns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connected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using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-105" dirty="0">
                <a:latin typeface="Cambria"/>
                <a:cs typeface="Cambria"/>
              </a:rPr>
              <a:t>2</a:t>
            </a:r>
            <a:r>
              <a:rPr sz="2050" spc="-229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×</a:t>
            </a:r>
            <a:r>
              <a:rPr sz="2050" spc="-270" dirty="0">
                <a:latin typeface="Georgia"/>
                <a:cs typeface="Georgia"/>
              </a:rPr>
              <a:t> </a:t>
            </a:r>
            <a:r>
              <a:rPr sz="2050" spc="-105" dirty="0">
                <a:latin typeface="Cambria"/>
                <a:cs typeface="Cambria"/>
              </a:rPr>
              <a:t>2</a:t>
            </a:r>
            <a:r>
              <a:rPr sz="2050" spc="55" dirty="0">
                <a:latin typeface="Cambria"/>
                <a:cs typeface="Cambria"/>
              </a:rPr>
              <a:t> </a:t>
            </a:r>
            <a:r>
              <a:rPr sz="2050" spc="-65" dirty="0">
                <a:latin typeface="Verdana"/>
                <a:cs typeface="Verdana"/>
              </a:rPr>
              <a:t>switches.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operate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in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modes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-275" dirty="0">
                <a:latin typeface="Verdana"/>
                <a:cs typeface="Verdana"/>
              </a:rPr>
              <a:t>–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crossover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passthrough.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5231" y="2600921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143294" y="0"/>
                </a:moveTo>
                <a:lnTo>
                  <a:pt x="143294" y="429905"/>
                </a:lnTo>
                <a:lnTo>
                  <a:pt x="429897" y="429905"/>
                </a:lnTo>
                <a:lnTo>
                  <a:pt x="429897" y="0"/>
                </a:lnTo>
                <a:lnTo>
                  <a:pt x="143294" y="0"/>
                </a:lnTo>
                <a:close/>
              </a:path>
              <a:path w="573404" h="430530">
                <a:moveTo>
                  <a:pt x="0" y="286600"/>
                </a:moveTo>
                <a:lnTo>
                  <a:pt x="143294" y="286600"/>
                </a:lnTo>
                <a:lnTo>
                  <a:pt x="429895" y="143306"/>
                </a:lnTo>
                <a:lnTo>
                  <a:pt x="573201" y="143306"/>
                </a:lnTo>
              </a:path>
              <a:path w="573404" h="430530">
                <a:moveTo>
                  <a:pt x="0" y="143306"/>
                </a:moveTo>
                <a:lnTo>
                  <a:pt x="143294" y="143306"/>
                </a:lnTo>
                <a:lnTo>
                  <a:pt x="429895" y="286600"/>
                </a:lnTo>
                <a:lnTo>
                  <a:pt x="573201" y="286600"/>
                </a:lnTo>
              </a:path>
            </a:pathLst>
          </a:custGeom>
          <a:ln w="3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5613" y="2600921"/>
            <a:ext cx="573405" cy="430530"/>
          </a:xfrm>
          <a:custGeom>
            <a:avLst/>
            <a:gdLst/>
            <a:ahLst/>
            <a:cxnLst/>
            <a:rect l="l" t="t" r="r" b="b"/>
            <a:pathLst>
              <a:path w="573404" h="430530">
                <a:moveTo>
                  <a:pt x="143294" y="0"/>
                </a:moveTo>
                <a:lnTo>
                  <a:pt x="143294" y="429905"/>
                </a:lnTo>
                <a:lnTo>
                  <a:pt x="429896" y="429905"/>
                </a:lnTo>
                <a:lnTo>
                  <a:pt x="429896" y="0"/>
                </a:lnTo>
                <a:lnTo>
                  <a:pt x="143294" y="0"/>
                </a:lnTo>
                <a:close/>
              </a:path>
              <a:path w="573404" h="430530">
                <a:moveTo>
                  <a:pt x="0" y="286600"/>
                </a:moveTo>
                <a:lnTo>
                  <a:pt x="573201" y="286600"/>
                </a:lnTo>
              </a:path>
              <a:path w="573404" h="430530">
                <a:moveTo>
                  <a:pt x="0" y="143306"/>
                </a:moveTo>
                <a:lnTo>
                  <a:pt x="573201" y="143306"/>
                </a:lnTo>
              </a:path>
            </a:pathLst>
          </a:custGeom>
          <a:ln w="3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7478" y="3240246"/>
            <a:ext cx="14287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15" dirty="0">
                <a:latin typeface="Times New Roman"/>
                <a:cs typeface="Times New Roman"/>
              </a:rPr>
              <a:t>(b)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7856" y="3240246"/>
            <a:ext cx="13716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10" dirty="0">
                <a:latin typeface="Times New Roman"/>
                <a:cs typeface="Times New Roman"/>
              </a:rPr>
              <a:t>(a)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601940"/>
            <a:ext cx="825119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latin typeface="Verdana"/>
                <a:cs typeface="Verdana"/>
              </a:rPr>
              <a:t>Two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switching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configurations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05" dirty="0">
                <a:latin typeface="Cambria"/>
                <a:cs typeface="Cambria"/>
              </a:rPr>
              <a:t>2</a:t>
            </a:r>
            <a:r>
              <a:rPr sz="2050" spc="5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×</a:t>
            </a:r>
            <a:r>
              <a:rPr sz="2050" spc="-35" dirty="0">
                <a:latin typeface="Georgia"/>
                <a:cs typeface="Georgia"/>
              </a:rPr>
              <a:t> </a:t>
            </a:r>
            <a:r>
              <a:rPr sz="2050" spc="-105" dirty="0">
                <a:latin typeface="Cambria"/>
                <a:cs typeface="Cambria"/>
              </a:rPr>
              <a:t>2</a:t>
            </a:r>
            <a:r>
              <a:rPr sz="2050" spc="125" dirty="0">
                <a:latin typeface="Cambria"/>
                <a:cs typeface="Cambria"/>
              </a:rPr>
              <a:t> </a:t>
            </a:r>
            <a:r>
              <a:rPr sz="2050" spc="-90" dirty="0">
                <a:latin typeface="Verdana"/>
                <a:cs typeface="Verdana"/>
              </a:rPr>
              <a:t>switch: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Pass-through;</a:t>
            </a:r>
            <a:endParaRPr sz="2050">
              <a:latin typeface="Verdana"/>
              <a:cs typeface="Verdana"/>
            </a:endParaRPr>
          </a:p>
          <a:p>
            <a:pPr marL="3180715">
              <a:lnSpc>
                <a:spcPct val="100000"/>
              </a:lnSpc>
              <a:spcBef>
                <a:spcPts val="25"/>
              </a:spcBef>
            </a:pP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C</a:t>
            </a:r>
            <a:r>
              <a:rPr sz="2050" spc="-4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oss-</a:t>
            </a:r>
            <a:r>
              <a:rPr sz="2050" spc="-195" dirty="0">
                <a:latin typeface="Verdana"/>
                <a:cs typeface="Verdana"/>
              </a:rPr>
              <a:t>o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41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811" y="370496"/>
            <a:ext cx="6457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Architecture</a:t>
            </a:r>
            <a:r>
              <a:rPr spc="-30" dirty="0"/>
              <a:t> </a:t>
            </a:r>
            <a:r>
              <a:rPr spc="-90" dirty="0"/>
              <a:t>of</a:t>
            </a:r>
            <a:r>
              <a:rPr spc="-25" dirty="0"/>
              <a:t> </a:t>
            </a:r>
            <a:r>
              <a:rPr spc="40" dirty="0"/>
              <a:t>an</a:t>
            </a:r>
            <a:r>
              <a:rPr spc="-25" dirty="0"/>
              <a:t> </a:t>
            </a:r>
            <a:r>
              <a:rPr spc="-50" dirty="0"/>
              <a:t>Ideal</a:t>
            </a:r>
            <a:r>
              <a:rPr spc="-35" dirty="0"/>
              <a:t> </a:t>
            </a:r>
            <a:r>
              <a:rPr spc="-70" dirty="0"/>
              <a:t>Parallel</a:t>
            </a:r>
            <a:r>
              <a:rPr spc="-5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04" y="1343373"/>
            <a:ext cx="8194675" cy="2230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 algn="just">
              <a:lnSpc>
                <a:spcPct val="1006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125" dirty="0">
                <a:latin typeface="Verdana"/>
                <a:cs typeface="Verdana"/>
              </a:rPr>
              <a:t>A </a:t>
            </a:r>
            <a:r>
              <a:rPr sz="2050" spc="-40" dirty="0">
                <a:latin typeface="Verdana"/>
                <a:cs typeface="Verdana"/>
              </a:rPr>
              <a:t>natural </a:t>
            </a:r>
            <a:r>
              <a:rPr sz="2050" spc="-55" dirty="0">
                <a:latin typeface="Verdana"/>
                <a:cs typeface="Verdana"/>
              </a:rPr>
              <a:t>extension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25" dirty="0">
                <a:latin typeface="Verdana"/>
                <a:cs typeface="Verdana"/>
              </a:rPr>
              <a:t>Random </a:t>
            </a:r>
            <a:r>
              <a:rPr sz="2050" spc="30" dirty="0">
                <a:latin typeface="Verdana"/>
                <a:cs typeface="Verdana"/>
              </a:rPr>
              <a:t>Access </a:t>
            </a:r>
            <a:r>
              <a:rPr sz="2050" spc="65" dirty="0">
                <a:latin typeface="Verdana"/>
                <a:cs typeface="Verdana"/>
              </a:rPr>
              <a:t>Machine </a:t>
            </a:r>
            <a:r>
              <a:rPr sz="2050" spc="-45" dirty="0">
                <a:latin typeface="Verdana"/>
                <a:cs typeface="Verdana"/>
              </a:rPr>
              <a:t>(RAM) 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serial </a:t>
            </a:r>
            <a:r>
              <a:rPr sz="2050" spc="-10" dirty="0">
                <a:latin typeface="Verdana"/>
                <a:cs typeface="Verdana"/>
              </a:rPr>
              <a:t>architecture </a:t>
            </a:r>
            <a:r>
              <a:rPr sz="2050" spc="-215" dirty="0">
                <a:latin typeface="Verdana"/>
                <a:cs typeface="Verdana"/>
              </a:rPr>
              <a:t>is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40" dirty="0">
                <a:latin typeface="Verdana"/>
                <a:cs typeface="Verdana"/>
              </a:rPr>
              <a:t>Parallel </a:t>
            </a:r>
            <a:r>
              <a:rPr sz="2050" spc="25" dirty="0">
                <a:latin typeface="Verdana"/>
                <a:cs typeface="Verdana"/>
              </a:rPr>
              <a:t>Random </a:t>
            </a:r>
            <a:r>
              <a:rPr sz="2050" spc="30" dirty="0">
                <a:latin typeface="Verdana"/>
                <a:cs typeface="Verdana"/>
              </a:rPr>
              <a:t>Access </a:t>
            </a:r>
            <a:r>
              <a:rPr sz="2050" spc="35" dirty="0">
                <a:latin typeface="Verdana"/>
                <a:cs typeface="Verdana"/>
              </a:rPr>
              <a:t>Machine, </a:t>
            </a:r>
            <a:r>
              <a:rPr sz="2050" spc="-75" dirty="0">
                <a:latin typeface="Verdana"/>
                <a:cs typeface="Verdana"/>
              </a:rPr>
              <a:t>or 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PRAM</a:t>
            </a:r>
            <a:r>
              <a:rPr sz="2050" spc="-15" dirty="0" smtClean="0">
                <a:latin typeface="Verdana"/>
                <a:cs typeface="Verdana"/>
              </a:rPr>
              <a:t>.</a:t>
            </a:r>
            <a:endParaRPr sz="2250" dirty="0">
              <a:latin typeface="Verdana"/>
              <a:cs typeface="Verdana"/>
            </a:endParaRPr>
          </a:p>
          <a:p>
            <a:pPr marL="271780" marR="6985" indent="-259079" algn="just">
              <a:lnSpc>
                <a:spcPct val="1004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35" dirty="0">
                <a:latin typeface="Verdana"/>
                <a:cs typeface="Verdana"/>
              </a:rPr>
              <a:t>PRAMs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consist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-10" dirty="0">
                <a:latin typeface="Calibri"/>
                <a:cs typeface="Calibri"/>
              </a:rPr>
              <a:t> </a:t>
            </a:r>
            <a:r>
              <a:rPr sz="2050" spc="-60" dirty="0">
                <a:latin typeface="Verdana"/>
                <a:cs typeface="Verdana"/>
              </a:rPr>
              <a:t>processors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35" dirty="0">
                <a:latin typeface="Verdana"/>
                <a:cs typeface="Verdana"/>
              </a:rPr>
              <a:t>global </a:t>
            </a:r>
            <a:r>
              <a:rPr sz="2050" spc="-30" dirty="0">
                <a:latin typeface="Verdana"/>
                <a:cs typeface="Verdana"/>
              </a:rPr>
              <a:t>memory</a:t>
            </a:r>
            <a:r>
              <a:rPr sz="2050" spc="-2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unbounded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size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uniformly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accessible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all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processors</a:t>
            </a:r>
            <a:r>
              <a:rPr sz="2050" spc="-70" dirty="0" smtClean="0"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  <a:p>
            <a:pPr marL="271780" marR="7620" indent="-259715" algn="just">
              <a:lnSpc>
                <a:spcPct val="1004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75" dirty="0">
                <a:latin typeface="Verdana"/>
                <a:cs typeface="Verdana"/>
              </a:rPr>
              <a:t>Processors </a:t>
            </a:r>
            <a:r>
              <a:rPr sz="2050" spc="-55" dirty="0">
                <a:latin typeface="Verdana"/>
                <a:cs typeface="Verdana"/>
              </a:rPr>
              <a:t>share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45" dirty="0">
                <a:latin typeface="Verdana"/>
                <a:cs typeface="Verdana"/>
              </a:rPr>
              <a:t>common </a:t>
            </a:r>
            <a:r>
              <a:rPr sz="2050" spc="50" dirty="0">
                <a:latin typeface="Verdana"/>
                <a:cs typeface="Verdana"/>
              </a:rPr>
              <a:t>clock </a:t>
            </a:r>
            <a:r>
              <a:rPr sz="2050" spc="-15" dirty="0">
                <a:latin typeface="Verdana"/>
                <a:cs typeface="Verdana"/>
              </a:rPr>
              <a:t>but </a:t>
            </a:r>
            <a:r>
              <a:rPr sz="2050" spc="-10" dirty="0">
                <a:latin typeface="Verdana"/>
                <a:cs typeface="Verdana"/>
              </a:rPr>
              <a:t>may </a:t>
            </a:r>
            <a:r>
              <a:rPr sz="2050" spc="35" dirty="0">
                <a:latin typeface="Verdana"/>
                <a:cs typeface="Verdana"/>
              </a:rPr>
              <a:t>execute </a:t>
            </a:r>
            <a:r>
              <a:rPr sz="2050" spc="-55" dirty="0">
                <a:latin typeface="Verdana"/>
                <a:cs typeface="Verdana"/>
              </a:rPr>
              <a:t>different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175" dirty="0">
                <a:latin typeface="Verdana"/>
                <a:cs typeface="Verdana"/>
              </a:rPr>
              <a:t>inst</a:t>
            </a:r>
            <a:r>
              <a:rPr sz="2050" spc="-110" dirty="0">
                <a:latin typeface="Verdana"/>
                <a:cs typeface="Verdana"/>
              </a:rPr>
              <a:t>r</a:t>
            </a:r>
            <a:r>
              <a:rPr sz="2050" spc="-35" dirty="0">
                <a:latin typeface="Verdana"/>
                <a:cs typeface="Verdana"/>
              </a:rPr>
              <a:t>uctions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30" dirty="0">
                <a:latin typeface="Verdana"/>
                <a:cs typeface="Verdana"/>
              </a:rPr>
              <a:t>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30" dirty="0">
                <a:latin typeface="Verdana"/>
                <a:cs typeface="Verdana"/>
              </a:rPr>
              <a:t>each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220" dirty="0">
                <a:latin typeface="Verdana"/>
                <a:cs typeface="Verdana"/>
              </a:rPr>
              <a:t>c</a:t>
            </a:r>
            <a:r>
              <a:rPr sz="2050" spc="-15" dirty="0">
                <a:latin typeface="Verdana"/>
                <a:cs typeface="Verdana"/>
              </a:rPr>
              <a:t>ycle.</a:t>
            </a:r>
            <a:endParaRPr sz="2050" dirty="0">
              <a:latin typeface="Verdana"/>
              <a:cs typeface="Verdan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3927863"/>
            <a:ext cx="5715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70496"/>
            <a:ext cx="738250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30" dirty="0"/>
              <a:t> </a:t>
            </a:r>
            <a:r>
              <a:rPr spc="-70" dirty="0"/>
              <a:t>Multistage</a:t>
            </a:r>
            <a:r>
              <a:rPr spc="-15" dirty="0"/>
              <a:t> </a:t>
            </a:r>
            <a:r>
              <a:rPr spc="120" dirty="0"/>
              <a:t>Omega</a:t>
            </a:r>
            <a:r>
              <a:rPr spc="-20" dirty="0"/>
              <a:t> </a:t>
            </a:r>
            <a:r>
              <a:rPr spc="-10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2" y="1140681"/>
            <a:ext cx="825119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79095">
              <a:lnSpc>
                <a:spcPct val="101000"/>
              </a:lnSpc>
              <a:spcBef>
                <a:spcPts val="90"/>
              </a:spcBef>
              <a:tabLst>
                <a:tab pos="833755" algn="l"/>
                <a:tab pos="2329180" algn="l"/>
                <a:tab pos="3571875" algn="l"/>
                <a:tab pos="4835525" algn="l"/>
                <a:tab pos="5603240" algn="l"/>
                <a:tab pos="6268720" algn="l"/>
                <a:tab pos="7449820" algn="l"/>
              </a:tabLst>
            </a:pPr>
            <a:r>
              <a:rPr sz="2050" spc="125" dirty="0">
                <a:latin typeface="Verdana"/>
                <a:cs typeface="Verdana"/>
              </a:rPr>
              <a:t>A	</a:t>
            </a:r>
            <a:r>
              <a:rPr sz="2050" spc="40" dirty="0">
                <a:latin typeface="Verdana"/>
                <a:cs typeface="Verdana"/>
              </a:rPr>
              <a:t>complet</a:t>
            </a:r>
            <a:r>
              <a:rPr sz="2050" spc="55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95" dirty="0">
                <a:latin typeface="Verdana"/>
                <a:cs typeface="Verdana"/>
              </a:rPr>
              <a:t>Ome</a:t>
            </a:r>
            <a:r>
              <a:rPr sz="2050" spc="30" dirty="0">
                <a:latin typeface="Verdana"/>
                <a:cs typeface="Verdana"/>
              </a:rPr>
              <a:t>g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65" dirty="0">
                <a:latin typeface="Verdana"/>
                <a:cs typeface="Verdana"/>
              </a:rPr>
              <a:t>wit</a:t>
            </a:r>
            <a:r>
              <a:rPr sz="2050" spc="-80" dirty="0">
                <a:latin typeface="Verdana"/>
                <a:cs typeface="Verdana"/>
              </a:rPr>
              <a:t>h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30" dirty="0">
                <a:latin typeface="Verdana"/>
                <a:cs typeface="Verdana"/>
              </a:rPr>
              <a:t>per</a:t>
            </a:r>
            <a:r>
              <a:rPr sz="2050" spc="-45" dirty="0">
                <a:latin typeface="Verdana"/>
                <a:cs typeface="Verdana"/>
              </a:rPr>
              <a:t>f</a:t>
            </a:r>
            <a:r>
              <a:rPr sz="2050" spc="90" dirty="0">
                <a:latin typeface="Verdana"/>
                <a:cs typeface="Verdana"/>
              </a:rPr>
              <a:t>ect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14" dirty="0">
                <a:latin typeface="Verdana"/>
                <a:cs typeface="Verdana"/>
              </a:rPr>
              <a:t>shu</a:t>
            </a:r>
            <a:r>
              <a:rPr sz="2050" spc="-204" dirty="0">
                <a:latin typeface="Verdana"/>
                <a:cs typeface="Verdana"/>
              </a:rPr>
              <a:t>f</a:t>
            </a:r>
            <a:r>
              <a:rPr sz="2050" spc="-55" dirty="0">
                <a:latin typeface="Verdana"/>
                <a:cs typeface="Verdana"/>
              </a:rPr>
              <a:t>fle  </a:t>
            </a:r>
            <a:r>
              <a:rPr sz="2050" spc="-100" dirty="0">
                <a:latin typeface="Verdana"/>
                <a:cs typeface="Verdana"/>
              </a:rPr>
              <a:t>inte</a:t>
            </a:r>
            <a:r>
              <a:rPr sz="2050" spc="-110" dirty="0">
                <a:latin typeface="Verdana"/>
                <a:cs typeface="Verdana"/>
              </a:rPr>
              <a:t>r</a:t>
            </a:r>
            <a:r>
              <a:rPr sz="2050" spc="30" dirty="0">
                <a:latin typeface="Verdana"/>
                <a:cs typeface="Verdana"/>
              </a:rPr>
              <a:t>connect</a:t>
            </a:r>
            <a:r>
              <a:rPr sz="2050" spc="35" dirty="0">
                <a:latin typeface="Verdana"/>
                <a:cs typeface="Verdana"/>
              </a:rPr>
              <a:t>s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120" dirty="0">
                <a:latin typeface="Verdana"/>
                <a:cs typeface="Verdana"/>
              </a:rPr>
              <a:t>ca</a:t>
            </a:r>
            <a:r>
              <a:rPr sz="2050" spc="145" dirty="0">
                <a:latin typeface="Verdana"/>
                <a:cs typeface="Verdana"/>
              </a:rPr>
              <a:t>n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35" dirty="0">
                <a:latin typeface="Verdana"/>
                <a:cs typeface="Verdana"/>
              </a:rPr>
              <a:t>w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14" dirty="0">
                <a:latin typeface="Verdana"/>
                <a:cs typeface="Verdana"/>
              </a:rPr>
              <a:t>b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illust</a:t>
            </a:r>
            <a:r>
              <a:rPr sz="2050" spc="-195" dirty="0">
                <a:latin typeface="Verdana"/>
                <a:cs typeface="Verdana"/>
              </a:rPr>
              <a:t>r</a:t>
            </a:r>
            <a:r>
              <a:rPr sz="2050" spc="-10" dirty="0">
                <a:latin typeface="Verdana"/>
                <a:cs typeface="Verdana"/>
              </a:rPr>
              <a:t>ated: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8110" y="1996516"/>
            <a:ext cx="2321560" cy="1934845"/>
          </a:xfrm>
          <a:custGeom>
            <a:avLst/>
            <a:gdLst/>
            <a:ahLst/>
            <a:cxnLst/>
            <a:rect l="l" t="t" r="r" b="b"/>
            <a:pathLst>
              <a:path w="2321560" h="1934845">
                <a:moveTo>
                  <a:pt x="386918" y="1547660"/>
                </a:moveTo>
                <a:lnTo>
                  <a:pt x="386918" y="1934574"/>
                </a:lnTo>
                <a:lnTo>
                  <a:pt x="644860" y="1934574"/>
                </a:lnTo>
                <a:lnTo>
                  <a:pt x="644860" y="1547660"/>
                </a:lnTo>
                <a:lnTo>
                  <a:pt x="386918" y="1547660"/>
                </a:lnTo>
                <a:close/>
              </a:path>
              <a:path w="2321560" h="1934845">
                <a:moveTo>
                  <a:pt x="386918" y="1031773"/>
                </a:moveTo>
                <a:lnTo>
                  <a:pt x="386918" y="1418687"/>
                </a:lnTo>
                <a:lnTo>
                  <a:pt x="644860" y="1418687"/>
                </a:lnTo>
                <a:lnTo>
                  <a:pt x="644860" y="1031773"/>
                </a:lnTo>
                <a:lnTo>
                  <a:pt x="386918" y="1031773"/>
                </a:lnTo>
                <a:close/>
              </a:path>
              <a:path w="2321560" h="1934845">
                <a:moveTo>
                  <a:pt x="386918" y="515886"/>
                </a:moveTo>
                <a:lnTo>
                  <a:pt x="386918" y="902801"/>
                </a:lnTo>
                <a:lnTo>
                  <a:pt x="644860" y="902801"/>
                </a:lnTo>
                <a:lnTo>
                  <a:pt x="644860" y="515886"/>
                </a:lnTo>
                <a:lnTo>
                  <a:pt x="386918" y="515886"/>
                </a:lnTo>
                <a:close/>
              </a:path>
              <a:path w="2321560" h="1934845">
                <a:moveTo>
                  <a:pt x="386918" y="0"/>
                </a:moveTo>
                <a:lnTo>
                  <a:pt x="386918" y="386914"/>
                </a:lnTo>
                <a:lnTo>
                  <a:pt x="644860" y="386914"/>
                </a:lnTo>
                <a:lnTo>
                  <a:pt x="644860" y="0"/>
                </a:lnTo>
                <a:lnTo>
                  <a:pt x="386918" y="0"/>
                </a:lnTo>
                <a:close/>
              </a:path>
              <a:path w="2321560" h="1934845">
                <a:moveTo>
                  <a:pt x="0" y="128968"/>
                </a:moveTo>
                <a:lnTo>
                  <a:pt x="386918" y="128968"/>
                </a:lnTo>
              </a:path>
              <a:path w="2321560" h="1934845">
                <a:moveTo>
                  <a:pt x="0" y="1160741"/>
                </a:moveTo>
                <a:lnTo>
                  <a:pt x="386918" y="257949"/>
                </a:lnTo>
              </a:path>
              <a:path w="2321560" h="1934845">
                <a:moveTo>
                  <a:pt x="0" y="257949"/>
                </a:moveTo>
                <a:lnTo>
                  <a:pt x="386918" y="644855"/>
                </a:lnTo>
              </a:path>
              <a:path w="2321560" h="1934845">
                <a:moveTo>
                  <a:pt x="0" y="644855"/>
                </a:moveTo>
                <a:lnTo>
                  <a:pt x="386918" y="1160741"/>
                </a:lnTo>
              </a:path>
              <a:path w="2321560" h="1934845">
                <a:moveTo>
                  <a:pt x="0" y="773836"/>
                </a:moveTo>
                <a:lnTo>
                  <a:pt x="386918" y="1676628"/>
                </a:lnTo>
              </a:path>
              <a:path w="2321560" h="1934845">
                <a:moveTo>
                  <a:pt x="0" y="1289710"/>
                </a:moveTo>
                <a:lnTo>
                  <a:pt x="386918" y="773836"/>
                </a:lnTo>
              </a:path>
              <a:path w="2321560" h="1934845">
                <a:moveTo>
                  <a:pt x="0" y="1676628"/>
                </a:moveTo>
                <a:lnTo>
                  <a:pt x="386918" y="1289710"/>
                </a:lnTo>
              </a:path>
              <a:path w="2321560" h="1934845">
                <a:moveTo>
                  <a:pt x="0" y="1805597"/>
                </a:moveTo>
                <a:lnTo>
                  <a:pt x="386918" y="1805597"/>
                </a:lnTo>
              </a:path>
              <a:path w="2321560" h="1934845">
                <a:moveTo>
                  <a:pt x="644855" y="128968"/>
                </a:moveTo>
                <a:lnTo>
                  <a:pt x="1031773" y="128968"/>
                </a:lnTo>
              </a:path>
              <a:path w="2321560" h="1934845">
                <a:moveTo>
                  <a:pt x="644855" y="1160741"/>
                </a:moveTo>
                <a:lnTo>
                  <a:pt x="1031773" y="257949"/>
                </a:lnTo>
              </a:path>
              <a:path w="2321560" h="1934845">
                <a:moveTo>
                  <a:pt x="644855" y="257949"/>
                </a:moveTo>
                <a:lnTo>
                  <a:pt x="1031773" y="644855"/>
                </a:lnTo>
              </a:path>
              <a:path w="2321560" h="1934845">
                <a:moveTo>
                  <a:pt x="644855" y="644855"/>
                </a:moveTo>
                <a:lnTo>
                  <a:pt x="1031773" y="1160741"/>
                </a:lnTo>
              </a:path>
              <a:path w="2321560" h="1934845">
                <a:moveTo>
                  <a:pt x="644855" y="773836"/>
                </a:moveTo>
                <a:lnTo>
                  <a:pt x="1031773" y="1676628"/>
                </a:lnTo>
              </a:path>
              <a:path w="2321560" h="1934845">
                <a:moveTo>
                  <a:pt x="644855" y="1289710"/>
                </a:moveTo>
                <a:lnTo>
                  <a:pt x="1031773" y="773836"/>
                </a:lnTo>
              </a:path>
              <a:path w="2321560" h="1934845">
                <a:moveTo>
                  <a:pt x="644855" y="1676628"/>
                </a:moveTo>
                <a:lnTo>
                  <a:pt x="1031773" y="1289710"/>
                </a:lnTo>
              </a:path>
              <a:path w="2321560" h="1934845">
                <a:moveTo>
                  <a:pt x="644855" y="1805597"/>
                </a:moveTo>
                <a:lnTo>
                  <a:pt x="1031773" y="1805597"/>
                </a:lnTo>
              </a:path>
              <a:path w="2321560" h="1934845">
                <a:moveTo>
                  <a:pt x="1031773" y="1547660"/>
                </a:moveTo>
                <a:lnTo>
                  <a:pt x="1031773" y="1934574"/>
                </a:lnTo>
                <a:lnTo>
                  <a:pt x="1289715" y="1934574"/>
                </a:lnTo>
                <a:lnTo>
                  <a:pt x="1289715" y="1547660"/>
                </a:lnTo>
                <a:lnTo>
                  <a:pt x="1031773" y="1547660"/>
                </a:lnTo>
                <a:close/>
              </a:path>
              <a:path w="2321560" h="1934845">
                <a:moveTo>
                  <a:pt x="1031773" y="1031773"/>
                </a:moveTo>
                <a:lnTo>
                  <a:pt x="1031773" y="1418687"/>
                </a:lnTo>
                <a:lnTo>
                  <a:pt x="1289715" y="1418687"/>
                </a:lnTo>
                <a:lnTo>
                  <a:pt x="1289715" y="1031773"/>
                </a:lnTo>
                <a:lnTo>
                  <a:pt x="1031773" y="1031773"/>
                </a:lnTo>
                <a:close/>
              </a:path>
              <a:path w="2321560" h="1934845">
                <a:moveTo>
                  <a:pt x="1031773" y="515886"/>
                </a:moveTo>
                <a:lnTo>
                  <a:pt x="1031773" y="902801"/>
                </a:lnTo>
                <a:lnTo>
                  <a:pt x="1289715" y="902801"/>
                </a:lnTo>
                <a:lnTo>
                  <a:pt x="1289715" y="515886"/>
                </a:lnTo>
                <a:lnTo>
                  <a:pt x="1031773" y="515886"/>
                </a:lnTo>
                <a:close/>
              </a:path>
              <a:path w="2321560" h="1934845">
                <a:moveTo>
                  <a:pt x="1031773" y="0"/>
                </a:moveTo>
                <a:lnTo>
                  <a:pt x="1031773" y="386914"/>
                </a:lnTo>
                <a:lnTo>
                  <a:pt x="1289715" y="386914"/>
                </a:lnTo>
                <a:lnTo>
                  <a:pt x="1289715" y="0"/>
                </a:lnTo>
                <a:lnTo>
                  <a:pt x="1031773" y="0"/>
                </a:lnTo>
                <a:close/>
              </a:path>
              <a:path w="2321560" h="1934845">
                <a:moveTo>
                  <a:pt x="1676628" y="0"/>
                </a:moveTo>
                <a:lnTo>
                  <a:pt x="1676628" y="386914"/>
                </a:lnTo>
                <a:lnTo>
                  <a:pt x="1934570" y="386914"/>
                </a:lnTo>
                <a:lnTo>
                  <a:pt x="1934570" y="0"/>
                </a:lnTo>
                <a:lnTo>
                  <a:pt x="1676628" y="0"/>
                </a:lnTo>
                <a:close/>
              </a:path>
              <a:path w="2321560" h="1934845">
                <a:moveTo>
                  <a:pt x="1289710" y="128968"/>
                </a:moveTo>
                <a:lnTo>
                  <a:pt x="1676628" y="128968"/>
                </a:lnTo>
              </a:path>
              <a:path w="2321560" h="1934845">
                <a:moveTo>
                  <a:pt x="1676628" y="1031773"/>
                </a:moveTo>
                <a:lnTo>
                  <a:pt x="1676628" y="1418687"/>
                </a:lnTo>
                <a:lnTo>
                  <a:pt x="1934570" y="1418687"/>
                </a:lnTo>
                <a:lnTo>
                  <a:pt x="1934570" y="1031773"/>
                </a:lnTo>
                <a:lnTo>
                  <a:pt x="1676628" y="1031773"/>
                </a:lnTo>
                <a:close/>
              </a:path>
              <a:path w="2321560" h="1934845">
                <a:moveTo>
                  <a:pt x="1676628" y="515886"/>
                </a:moveTo>
                <a:lnTo>
                  <a:pt x="1676628" y="902801"/>
                </a:lnTo>
                <a:lnTo>
                  <a:pt x="1934570" y="902801"/>
                </a:lnTo>
                <a:lnTo>
                  <a:pt x="1934570" y="515886"/>
                </a:lnTo>
                <a:lnTo>
                  <a:pt x="1676628" y="515886"/>
                </a:lnTo>
                <a:close/>
              </a:path>
              <a:path w="2321560" h="1934845">
                <a:moveTo>
                  <a:pt x="1289710" y="1160741"/>
                </a:moveTo>
                <a:lnTo>
                  <a:pt x="1676628" y="257949"/>
                </a:lnTo>
              </a:path>
              <a:path w="2321560" h="1934845">
                <a:moveTo>
                  <a:pt x="1289710" y="257949"/>
                </a:moveTo>
                <a:lnTo>
                  <a:pt x="1676628" y="644855"/>
                </a:lnTo>
              </a:path>
              <a:path w="2321560" h="1934845">
                <a:moveTo>
                  <a:pt x="1289710" y="644855"/>
                </a:moveTo>
                <a:lnTo>
                  <a:pt x="1676628" y="1160741"/>
                </a:lnTo>
              </a:path>
              <a:path w="2321560" h="1934845">
                <a:moveTo>
                  <a:pt x="1676628" y="1547660"/>
                </a:moveTo>
                <a:lnTo>
                  <a:pt x="1676628" y="1934574"/>
                </a:lnTo>
                <a:lnTo>
                  <a:pt x="1934570" y="1934574"/>
                </a:lnTo>
                <a:lnTo>
                  <a:pt x="1934570" y="1547660"/>
                </a:lnTo>
                <a:lnTo>
                  <a:pt x="1676628" y="1547660"/>
                </a:lnTo>
                <a:close/>
              </a:path>
              <a:path w="2321560" h="1934845">
                <a:moveTo>
                  <a:pt x="1289710" y="773836"/>
                </a:moveTo>
                <a:lnTo>
                  <a:pt x="1676628" y="1676628"/>
                </a:lnTo>
              </a:path>
              <a:path w="2321560" h="1934845">
                <a:moveTo>
                  <a:pt x="1289710" y="1289710"/>
                </a:moveTo>
                <a:lnTo>
                  <a:pt x="1676628" y="773836"/>
                </a:lnTo>
              </a:path>
              <a:path w="2321560" h="1934845">
                <a:moveTo>
                  <a:pt x="1289710" y="1676628"/>
                </a:moveTo>
                <a:lnTo>
                  <a:pt x="1676628" y="1289710"/>
                </a:lnTo>
              </a:path>
              <a:path w="2321560" h="1934845">
                <a:moveTo>
                  <a:pt x="1289710" y="1805597"/>
                </a:moveTo>
                <a:lnTo>
                  <a:pt x="1676628" y="1805597"/>
                </a:lnTo>
              </a:path>
              <a:path w="2321560" h="1934845">
                <a:moveTo>
                  <a:pt x="1934578" y="128968"/>
                </a:moveTo>
                <a:lnTo>
                  <a:pt x="2321483" y="128968"/>
                </a:lnTo>
              </a:path>
              <a:path w="2321560" h="1934845">
                <a:moveTo>
                  <a:pt x="1934578" y="1805597"/>
                </a:moveTo>
                <a:lnTo>
                  <a:pt x="2321483" y="1805597"/>
                </a:lnTo>
              </a:path>
              <a:path w="2321560" h="1934845">
                <a:moveTo>
                  <a:pt x="1934578" y="257949"/>
                </a:moveTo>
                <a:lnTo>
                  <a:pt x="2321483" y="257949"/>
                </a:lnTo>
              </a:path>
              <a:path w="2321560" h="1934845">
                <a:moveTo>
                  <a:pt x="1934578" y="644855"/>
                </a:moveTo>
                <a:lnTo>
                  <a:pt x="2321483" y="644855"/>
                </a:lnTo>
              </a:path>
              <a:path w="2321560" h="1934845">
                <a:moveTo>
                  <a:pt x="1934578" y="773836"/>
                </a:moveTo>
                <a:lnTo>
                  <a:pt x="2321483" y="773836"/>
                </a:lnTo>
              </a:path>
              <a:path w="2321560" h="1934845">
                <a:moveTo>
                  <a:pt x="1934578" y="1160741"/>
                </a:moveTo>
                <a:lnTo>
                  <a:pt x="2321483" y="1160741"/>
                </a:lnTo>
              </a:path>
              <a:path w="2321560" h="1934845">
                <a:moveTo>
                  <a:pt x="1934578" y="1289710"/>
                </a:moveTo>
                <a:lnTo>
                  <a:pt x="2321483" y="1289710"/>
                </a:lnTo>
              </a:path>
              <a:path w="2321560" h="1934845">
                <a:moveTo>
                  <a:pt x="1934578" y="1676628"/>
                </a:moveTo>
                <a:lnTo>
                  <a:pt x="2321483" y="1676628"/>
                </a:lnTo>
              </a:path>
            </a:pathLst>
          </a:custGeom>
          <a:ln w="3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1951" y="3581772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1951" y="3065887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951" y="2550001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951" y="2034116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3624" y="2034116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3624" y="2550001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3624" y="3065887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3624" y="3581772"/>
            <a:ext cx="161290" cy="283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676" y="3999705"/>
            <a:ext cx="824738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065" marR="107950" indent="-3451860">
              <a:lnSpc>
                <a:spcPct val="100499"/>
              </a:lnSpc>
              <a:spcBef>
                <a:spcPts val="100"/>
              </a:spcBef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complete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omega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network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connecting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eight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inputs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eight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outputs.</a:t>
            </a:r>
            <a:endParaRPr sz="2050">
              <a:latin typeface="Verdana"/>
              <a:cs typeface="Verdana"/>
            </a:endParaRPr>
          </a:p>
          <a:p>
            <a:pPr marL="12700" marR="5080" indent="379095">
              <a:lnSpc>
                <a:spcPct val="101000"/>
              </a:lnSpc>
              <a:spcBef>
                <a:spcPts val="2185"/>
              </a:spcBef>
            </a:pPr>
            <a:r>
              <a:rPr sz="2050" spc="40" dirty="0">
                <a:latin typeface="Verdana"/>
                <a:cs typeface="Verdana"/>
              </a:rPr>
              <a:t>An</a:t>
            </a:r>
            <a:r>
              <a:rPr sz="2050" spc="105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omega</a:t>
            </a:r>
            <a:r>
              <a:rPr sz="2050" spc="9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network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has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i="1" spc="35" dirty="0">
                <a:latin typeface="Calibri"/>
                <a:cs typeface="Calibri"/>
              </a:rPr>
              <a:t>p/</a:t>
            </a:r>
            <a:r>
              <a:rPr sz="2050" spc="35" dirty="0">
                <a:latin typeface="Cambria"/>
                <a:cs typeface="Cambria"/>
              </a:rPr>
              <a:t>2</a:t>
            </a:r>
            <a:r>
              <a:rPr sz="2050" spc="170" dirty="0">
                <a:latin typeface="Cambria"/>
                <a:cs typeface="Cambria"/>
              </a:rPr>
              <a:t> </a:t>
            </a:r>
            <a:r>
              <a:rPr sz="2050" spc="285" dirty="0">
                <a:latin typeface="Georgia"/>
                <a:cs typeface="Georgia"/>
              </a:rPr>
              <a:t>×</a:t>
            </a:r>
            <a:r>
              <a:rPr sz="2050" spc="125" dirty="0">
                <a:latin typeface="Georgia"/>
                <a:cs typeface="Georgi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85" dirty="0">
                <a:latin typeface="Cambria"/>
                <a:cs typeface="Cambri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350" dirty="0">
                <a:latin typeface="Calibri"/>
                <a:cs typeface="Calibri"/>
              </a:rPr>
              <a:t> </a:t>
            </a:r>
            <a:r>
              <a:rPr sz="2050" spc="-40" dirty="0">
                <a:latin typeface="Verdana"/>
                <a:cs typeface="Verdana"/>
              </a:rPr>
              <a:t>switching</a:t>
            </a:r>
            <a:r>
              <a:rPr sz="2050" spc="7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nodes,</a:t>
            </a:r>
            <a:r>
              <a:rPr sz="2050" spc="16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cos</a:t>
            </a:r>
            <a:r>
              <a:rPr sz="2050" dirty="0">
                <a:latin typeface="Verdana"/>
                <a:cs typeface="Verdana"/>
              </a:rPr>
              <a:t>t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such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g</a:t>
            </a:r>
            <a:r>
              <a:rPr sz="2050" spc="-100" dirty="0">
                <a:latin typeface="Verdana"/>
                <a:cs typeface="Verdana"/>
              </a:rPr>
              <a:t>r</a:t>
            </a:r>
            <a:r>
              <a:rPr sz="2050" spc="7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w</a:t>
            </a:r>
            <a:r>
              <a:rPr sz="2050" spc="-90" dirty="0">
                <a:latin typeface="Verdana"/>
                <a:cs typeface="Verdana"/>
              </a:rPr>
              <a:t>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40" dirty="0">
                <a:latin typeface="Cambria"/>
                <a:cs typeface="Cambria"/>
              </a:rPr>
              <a:t>Θ(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-125" dirty="0">
                <a:latin typeface="Calibri"/>
                <a:cs typeface="Calibri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75" dirty="0">
                <a:latin typeface="Cambria"/>
                <a:cs typeface="Cambri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spc="20" dirty="0">
                <a:latin typeface="Cambria"/>
                <a:cs typeface="Cambria"/>
              </a:rPr>
              <a:t>)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05200" marR="5080" indent="-3234055">
              <a:lnSpc>
                <a:spcPct val="108600"/>
              </a:lnSpc>
              <a:spcBef>
                <a:spcPts val="90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40" dirty="0"/>
              <a:t> </a:t>
            </a:r>
            <a:r>
              <a:rPr spc="-70" dirty="0"/>
              <a:t>Multistage</a:t>
            </a:r>
            <a:r>
              <a:rPr spc="-30" dirty="0"/>
              <a:t> </a:t>
            </a:r>
            <a:r>
              <a:rPr spc="120" dirty="0"/>
              <a:t>Omega</a:t>
            </a:r>
            <a:r>
              <a:rPr spc="-10" dirty="0"/>
              <a:t> </a:t>
            </a:r>
            <a:r>
              <a:rPr spc="-105" dirty="0"/>
              <a:t>Network</a:t>
            </a:r>
            <a:r>
              <a:rPr spc="-15" dirty="0"/>
              <a:t> </a:t>
            </a:r>
            <a:r>
              <a:rPr spc="-325" dirty="0"/>
              <a:t>– </a:t>
            </a:r>
            <a:r>
              <a:rPr spc="-705" dirty="0"/>
              <a:t> </a:t>
            </a:r>
            <a:r>
              <a:rPr spc="-1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78" y="1747232"/>
            <a:ext cx="8189595" cy="360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780" marR="6350" indent="-259079" algn="just">
              <a:lnSpc>
                <a:spcPct val="101000"/>
              </a:lnSpc>
              <a:spcBef>
                <a:spcPts val="9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60" dirty="0">
                <a:latin typeface="Verdana"/>
                <a:cs typeface="Verdana"/>
              </a:rPr>
              <a:t>Let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i="1" spc="170" dirty="0">
                <a:latin typeface="Calibri"/>
                <a:cs typeface="Calibri"/>
              </a:rPr>
              <a:t>s</a:t>
            </a:r>
            <a:r>
              <a:rPr sz="2050" i="1" spc="160" dirty="0">
                <a:latin typeface="Calibri"/>
                <a:cs typeface="Calibri"/>
              </a:rPr>
              <a:t> </a:t>
            </a:r>
            <a:r>
              <a:rPr sz="2050" spc="114" dirty="0">
                <a:latin typeface="Verdana"/>
                <a:cs typeface="Verdana"/>
              </a:rPr>
              <a:t>b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bina</a:t>
            </a:r>
            <a:r>
              <a:rPr sz="2050" spc="70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r</a:t>
            </a:r>
            <a:r>
              <a:rPr sz="2050" dirty="0">
                <a:latin typeface="Verdana"/>
                <a:cs typeface="Verdana"/>
              </a:rPr>
              <a:t>ep</a:t>
            </a:r>
            <a:r>
              <a:rPr sz="2050" spc="-20" dirty="0">
                <a:latin typeface="Verdana"/>
                <a:cs typeface="Verdana"/>
              </a:rPr>
              <a:t>resentation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sou</a:t>
            </a:r>
            <a:r>
              <a:rPr sz="2050" spc="-130" dirty="0">
                <a:latin typeface="Verdana"/>
                <a:cs typeface="Verdana"/>
              </a:rPr>
              <a:t>r</a:t>
            </a:r>
            <a:r>
              <a:rPr sz="2050" spc="170" dirty="0">
                <a:latin typeface="Verdana"/>
                <a:cs typeface="Verdana"/>
              </a:rPr>
              <a:t>c</a:t>
            </a:r>
            <a:r>
              <a:rPr sz="2050" spc="204" dirty="0">
                <a:latin typeface="Verdana"/>
                <a:cs typeface="Verdana"/>
              </a:rPr>
              <a:t>e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i="1" spc="20" dirty="0">
                <a:latin typeface="Calibri"/>
                <a:cs typeface="Calibri"/>
              </a:rPr>
              <a:t>d</a:t>
            </a:r>
            <a:r>
              <a:rPr sz="2050" i="1" spc="160" dirty="0">
                <a:latin typeface="Calibri"/>
                <a:cs typeface="Calibri"/>
              </a:rPr>
              <a:t> </a:t>
            </a:r>
            <a:r>
              <a:rPr sz="2050" spc="114" dirty="0">
                <a:latin typeface="Verdana"/>
                <a:cs typeface="Verdana"/>
              </a:rPr>
              <a:t>b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 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destination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10" dirty="0">
                <a:latin typeface="Verdana"/>
                <a:cs typeface="Verdana"/>
              </a:rPr>
              <a:t>ocesso</a:t>
            </a:r>
            <a:r>
              <a:rPr sz="2050" spc="-42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5080" indent="-259079" algn="just">
              <a:lnSpc>
                <a:spcPct val="100800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 </a:t>
            </a:r>
            <a:r>
              <a:rPr sz="2050" spc="95" dirty="0">
                <a:latin typeface="Verdana"/>
                <a:cs typeface="Verdana"/>
              </a:rPr>
              <a:t>data </a:t>
            </a:r>
            <a:r>
              <a:rPr sz="2050" spc="-95" dirty="0">
                <a:latin typeface="Verdana"/>
                <a:cs typeface="Verdana"/>
              </a:rPr>
              <a:t>traverses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140" dirty="0">
                <a:latin typeface="Verdana"/>
                <a:cs typeface="Verdana"/>
              </a:rPr>
              <a:t>link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175" dirty="0">
                <a:latin typeface="Verdana"/>
                <a:cs typeface="Verdana"/>
              </a:rPr>
              <a:t>first </a:t>
            </a:r>
            <a:r>
              <a:rPr sz="2050" spc="-40" dirty="0">
                <a:latin typeface="Verdana"/>
                <a:cs typeface="Verdana"/>
              </a:rPr>
              <a:t>switching </a:t>
            </a:r>
            <a:r>
              <a:rPr sz="2050" spc="25" dirty="0">
                <a:latin typeface="Verdana"/>
                <a:cs typeface="Verdana"/>
              </a:rPr>
              <a:t>node.</a:t>
            </a:r>
            <a:r>
              <a:rPr sz="2050" spc="30" dirty="0">
                <a:latin typeface="Verdana"/>
                <a:cs typeface="Verdana"/>
              </a:rPr>
              <a:t> </a:t>
            </a:r>
            <a:r>
              <a:rPr sz="2050" spc="-235" dirty="0">
                <a:latin typeface="Verdana"/>
                <a:cs typeface="Verdana"/>
              </a:rPr>
              <a:t>If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most </a:t>
            </a:r>
            <a:r>
              <a:rPr sz="2050" spc="-45" dirty="0">
                <a:latin typeface="Verdana"/>
                <a:cs typeface="Verdana"/>
              </a:rPr>
              <a:t>significant </a:t>
            </a:r>
            <a:r>
              <a:rPr sz="2050" spc="-110" dirty="0">
                <a:latin typeface="Verdana"/>
                <a:cs typeface="Verdana"/>
              </a:rPr>
              <a:t>bits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i="1" spc="170" dirty="0">
                <a:latin typeface="Calibri"/>
                <a:cs typeface="Calibri"/>
              </a:rPr>
              <a:t>s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i="1" spc="55" dirty="0">
                <a:latin typeface="Calibri"/>
                <a:cs typeface="Calibri"/>
              </a:rPr>
              <a:t>t </a:t>
            </a:r>
            <a:r>
              <a:rPr sz="2050" spc="10" dirty="0">
                <a:latin typeface="Verdana"/>
                <a:cs typeface="Verdana"/>
              </a:rPr>
              <a:t>are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40" dirty="0">
                <a:latin typeface="Verdana"/>
                <a:cs typeface="Verdana"/>
              </a:rPr>
              <a:t>same, </a:t>
            </a:r>
            <a:r>
              <a:rPr sz="2050" spc="-25" dirty="0">
                <a:latin typeface="Verdana"/>
                <a:cs typeface="Verdana"/>
              </a:rPr>
              <a:t>then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95" dirty="0">
                <a:latin typeface="Verdana"/>
                <a:cs typeface="Verdana"/>
              </a:rPr>
              <a:t>data </a:t>
            </a:r>
            <a:r>
              <a:rPr sz="2050" spc="-220" dirty="0">
                <a:latin typeface="Verdana"/>
                <a:cs typeface="Verdana"/>
              </a:rPr>
              <a:t>is 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routed </a:t>
            </a:r>
            <a:r>
              <a:rPr sz="2050" spc="-100" dirty="0">
                <a:latin typeface="Verdana"/>
                <a:cs typeface="Verdana"/>
              </a:rPr>
              <a:t>in </a:t>
            </a:r>
            <a:r>
              <a:rPr sz="2050" spc="-70" dirty="0">
                <a:latin typeface="Verdana"/>
                <a:cs typeface="Verdana"/>
              </a:rPr>
              <a:t>pass-through </a:t>
            </a:r>
            <a:r>
              <a:rPr sz="2050" spc="75" dirty="0">
                <a:latin typeface="Verdana"/>
                <a:cs typeface="Verdana"/>
              </a:rPr>
              <a:t>mode </a:t>
            </a:r>
            <a:r>
              <a:rPr sz="2050" spc="-10" dirty="0">
                <a:latin typeface="Verdana"/>
                <a:cs typeface="Verdana"/>
              </a:rPr>
              <a:t>by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45" dirty="0">
                <a:latin typeface="Verdana"/>
                <a:cs typeface="Verdana"/>
              </a:rPr>
              <a:t>switch </a:t>
            </a:r>
            <a:r>
              <a:rPr sz="2050" spc="-70" dirty="0">
                <a:latin typeface="Verdana"/>
                <a:cs typeface="Verdana"/>
              </a:rPr>
              <a:t>else, </a:t>
            </a:r>
            <a:r>
              <a:rPr sz="2050" spc="-135" dirty="0">
                <a:latin typeface="Verdana"/>
                <a:cs typeface="Verdana"/>
              </a:rPr>
              <a:t>it </a:t>
            </a:r>
            <a:r>
              <a:rPr sz="2050" spc="-50" dirty="0">
                <a:latin typeface="Verdana"/>
                <a:cs typeface="Verdana"/>
              </a:rPr>
              <a:t>switches </a:t>
            </a:r>
            <a:r>
              <a:rPr sz="2050" spc="-10" dirty="0">
                <a:latin typeface="Verdana"/>
                <a:cs typeface="Verdana"/>
              </a:rPr>
              <a:t>to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crossover.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process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55" dirty="0">
                <a:latin typeface="Verdana"/>
                <a:cs typeface="Verdana"/>
              </a:rPr>
              <a:t>repeated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30" dirty="0">
                <a:latin typeface="Verdana"/>
                <a:cs typeface="Verdana"/>
              </a:rPr>
              <a:t>each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85" dirty="0">
                <a:latin typeface="Cambria"/>
                <a:cs typeface="Cambri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105" dirty="0">
                <a:latin typeface="Calibri"/>
                <a:cs typeface="Calibri"/>
              </a:rPr>
              <a:t> </a:t>
            </a:r>
            <a:r>
              <a:rPr sz="2050" spc="-40" dirty="0">
                <a:latin typeface="Verdana"/>
                <a:cs typeface="Verdana"/>
              </a:rPr>
              <a:t>switching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stages.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20" dirty="0">
                <a:latin typeface="Verdana"/>
                <a:cs typeface="Verdana"/>
              </a:rPr>
              <a:t>Note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this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not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non-blocking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switch.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05200" marR="5080" indent="-3234055">
              <a:lnSpc>
                <a:spcPct val="108600"/>
              </a:lnSpc>
              <a:spcBef>
                <a:spcPts val="90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40" dirty="0"/>
              <a:t> </a:t>
            </a:r>
            <a:r>
              <a:rPr spc="-70" dirty="0"/>
              <a:t>Multistage</a:t>
            </a:r>
            <a:r>
              <a:rPr spc="-30" dirty="0"/>
              <a:t> </a:t>
            </a:r>
            <a:r>
              <a:rPr spc="120" dirty="0"/>
              <a:t>Omega</a:t>
            </a:r>
            <a:r>
              <a:rPr spc="-10" dirty="0"/>
              <a:t> </a:t>
            </a:r>
            <a:r>
              <a:rPr spc="-105" dirty="0"/>
              <a:t>Network</a:t>
            </a:r>
            <a:r>
              <a:rPr spc="-15" dirty="0"/>
              <a:t> </a:t>
            </a:r>
            <a:r>
              <a:rPr spc="-325" dirty="0"/>
              <a:t>– </a:t>
            </a:r>
            <a:r>
              <a:rPr spc="-705" dirty="0"/>
              <a:t> </a:t>
            </a:r>
            <a:r>
              <a:rPr spc="-110" dirty="0"/>
              <a:t>Routing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4569" y="1538404"/>
            <a:ext cx="2322195" cy="1935480"/>
            <a:chOff x="3874569" y="1538404"/>
            <a:chExt cx="2322195" cy="1935480"/>
          </a:xfrm>
        </p:grpSpPr>
        <p:sp>
          <p:nvSpPr>
            <p:cNvPr id="4" name="object 4"/>
            <p:cNvSpPr/>
            <p:nvPr/>
          </p:nvSpPr>
          <p:spPr>
            <a:xfrm>
              <a:off x="3876179" y="1540014"/>
              <a:ext cx="2319020" cy="1932305"/>
            </a:xfrm>
            <a:custGeom>
              <a:avLst/>
              <a:gdLst/>
              <a:ahLst/>
              <a:cxnLst/>
              <a:rect l="l" t="t" r="r" b="b"/>
              <a:pathLst>
                <a:path w="2319020" h="1932304">
                  <a:moveTo>
                    <a:pt x="1932165" y="128816"/>
                  </a:moveTo>
                  <a:lnTo>
                    <a:pt x="2318600" y="128816"/>
                  </a:lnTo>
                </a:path>
                <a:path w="2319020" h="1932304">
                  <a:moveTo>
                    <a:pt x="1932165" y="257632"/>
                  </a:moveTo>
                  <a:lnTo>
                    <a:pt x="2318600" y="257632"/>
                  </a:lnTo>
                </a:path>
                <a:path w="2319020" h="1932304">
                  <a:moveTo>
                    <a:pt x="1674545" y="0"/>
                  </a:moveTo>
                  <a:lnTo>
                    <a:pt x="1674545" y="386433"/>
                  </a:lnTo>
                  <a:lnTo>
                    <a:pt x="1932167" y="386433"/>
                  </a:lnTo>
                  <a:lnTo>
                    <a:pt x="1932167" y="0"/>
                  </a:lnTo>
                  <a:lnTo>
                    <a:pt x="1674545" y="0"/>
                  </a:lnTo>
                  <a:close/>
                </a:path>
                <a:path w="2319020" h="1932304">
                  <a:moveTo>
                    <a:pt x="1932165" y="644067"/>
                  </a:moveTo>
                  <a:lnTo>
                    <a:pt x="2318600" y="644067"/>
                  </a:lnTo>
                </a:path>
                <a:path w="2319020" h="1932304">
                  <a:moveTo>
                    <a:pt x="1932165" y="772871"/>
                  </a:moveTo>
                  <a:lnTo>
                    <a:pt x="2318600" y="772871"/>
                  </a:lnTo>
                </a:path>
                <a:path w="2319020" h="1932304">
                  <a:moveTo>
                    <a:pt x="1674545" y="515251"/>
                  </a:moveTo>
                  <a:lnTo>
                    <a:pt x="1674545" y="901684"/>
                  </a:lnTo>
                  <a:lnTo>
                    <a:pt x="1932167" y="901684"/>
                  </a:lnTo>
                  <a:lnTo>
                    <a:pt x="1932167" y="515251"/>
                  </a:lnTo>
                  <a:lnTo>
                    <a:pt x="1674545" y="515251"/>
                  </a:lnTo>
                  <a:close/>
                </a:path>
                <a:path w="2319020" h="1932304">
                  <a:moveTo>
                    <a:pt x="1932165" y="1159306"/>
                  </a:moveTo>
                  <a:lnTo>
                    <a:pt x="2318600" y="1159306"/>
                  </a:lnTo>
                </a:path>
                <a:path w="2319020" h="1932304">
                  <a:moveTo>
                    <a:pt x="1932165" y="1288122"/>
                  </a:moveTo>
                  <a:lnTo>
                    <a:pt x="2318600" y="1288122"/>
                  </a:lnTo>
                </a:path>
                <a:path w="2319020" h="1932304">
                  <a:moveTo>
                    <a:pt x="1674545" y="1030490"/>
                  </a:moveTo>
                  <a:lnTo>
                    <a:pt x="1674545" y="1416923"/>
                  </a:lnTo>
                  <a:lnTo>
                    <a:pt x="1932167" y="1416923"/>
                  </a:lnTo>
                  <a:lnTo>
                    <a:pt x="1932167" y="1030490"/>
                  </a:lnTo>
                  <a:lnTo>
                    <a:pt x="1674545" y="1030490"/>
                  </a:lnTo>
                  <a:close/>
                </a:path>
                <a:path w="2319020" h="1932304">
                  <a:moveTo>
                    <a:pt x="1932165" y="1674545"/>
                  </a:moveTo>
                  <a:lnTo>
                    <a:pt x="2318600" y="1674545"/>
                  </a:lnTo>
                </a:path>
                <a:path w="2319020" h="1932304">
                  <a:moveTo>
                    <a:pt x="1932165" y="1803361"/>
                  </a:moveTo>
                  <a:lnTo>
                    <a:pt x="2318600" y="1803361"/>
                  </a:lnTo>
                </a:path>
                <a:path w="2319020" h="1932304">
                  <a:moveTo>
                    <a:pt x="1674545" y="1545742"/>
                  </a:moveTo>
                  <a:lnTo>
                    <a:pt x="1674545" y="1932175"/>
                  </a:lnTo>
                  <a:lnTo>
                    <a:pt x="1932167" y="1932175"/>
                  </a:lnTo>
                  <a:lnTo>
                    <a:pt x="1932167" y="1545742"/>
                  </a:lnTo>
                  <a:lnTo>
                    <a:pt x="1674545" y="1545742"/>
                  </a:lnTo>
                  <a:close/>
                </a:path>
                <a:path w="2319020" h="1932304">
                  <a:moveTo>
                    <a:pt x="386435" y="1545742"/>
                  </a:moveTo>
                  <a:lnTo>
                    <a:pt x="386435" y="1932175"/>
                  </a:lnTo>
                  <a:lnTo>
                    <a:pt x="644057" y="1932175"/>
                  </a:lnTo>
                  <a:lnTo>
                    <a:pt x="644057" y="1545742"/>
                  </a:lnTo>
                  <a:lnTo>
                    <a:pt x="386435" y="1545742"/>
                  </a:lnTo>
                  <a:close/>
                </a:path>
                <a:path w="2319020" h="1932304">
                  <a:moveTo>
                    <a:pt x="0" y="1803361"/>
                  </a:moveTo>
                  <a:lnTo>
                    <a:pt x="386435" y="1803361"/>
                  </a:lnTo>
                </a:path>
                <a:path w="2319020" h="1932304">
                  <a:moveTo>
                    <a:pt x="386435" y="1030490"/>
                  </a:moveTo>
                  <a:lnTo>
                    <a:pt x="386435" y="1416923"/>
                  </a:lnTo>
                  <a:lnTo>
                    <a:pt x="644057" y="1416923"/>
                  </a:lnTo>
                  <a:lnTo>
                    <a:pt x="644057" y="1030490"/>
                  </a:lnTo>
                  <a:lnTo>
                    <a:pt x="386435" y="1030490"/>
                  </a:lnTo>
                  <a:close/>
                </a:path>
                <a:path w="2319020" h="1932304">
                  <a:moveTo>
                    <a:pt x="0" y="1674545"/>
                  </a:moveTo>
                  <a:lnTo>
                    <a:pt x="386435" y="1288122"/>
                  </a:lnTo>
                </a:path>
                <a:path w="2319020" h="1932304">
                  <a:moveTo>
                    <a:pt x="386435" y="515251"/>
                  </a:moveTo>
                  <a:lnTo>
                    <a:pt x="386435" y="901684"/>
                  </a:lnTo>
                  <a:lnTo>
                    <a:pt x="644057" y="901684"/>
                  </a:lnTo>
                  <a:lnTo>
                    <a:pt x="644057" y="515251"/>
                  </a:lnTo>
                  <a:lnTo>
                    <a:pt x="386435" y="515251"/>
                  </a:lnTo>
                  <a:close/>
                </a:path>
                <a:path w="2319020" h="1932304">
                  <a:moveTo>
                    <a:pt x="0" y="1288122"/>
                  </a:moveTo>
                  <a:lnTo>
                    <a:pt x="386435" y="772871"/>
                  </a:lnTo>
                </a:path>
                <a:path w="2319020" h="1932304">
                  <a:moveTo>
                    <a:pt x="386435" y="0"/>
                  </a:moveTo>
                  <a:lnTo>
                    <a:pt x="386435" y="386433"/>
                  </a:lnTo>
                  <a:lnTo>
                    <a:pt x="644057" y="386433"/>
                  </a:lnTo>
                  <a:lnTo>
                    <a:pt x="644057" y="0"/>
                  </a:lnTo>
                  <a:lnTo>
                    <a:pt x="386435" y="0"/>
                  </a:lnTo>
                  <a:close/>
                </a:path>
                <a:path w="2319020" h="1932304">
                  <a:moveTo>
                    <a:pt x="0" y="1159306"/>
                  </a:moveTo>
                  <a:lnTo>
                    <a:pt x="386435" y="257632"/>
                  </a:lnTo>
                </a:path>
                <a:path w="2319020" h="1932304">
                  <a:moveTo>
                    <a:pt x="0" y="772871"/>
                  </a:moveTo>
                  <a:lnTo>
                    <a:pt x="386435" y="1674545"/>
                  </a:lnTo>
                </a:path>
                <a:path w="2319020" h="1932304">
                  <a:moveTo>
                    <a:pt x="0" y="644067"/>
                  </a:moveTo>
                  <a:lnTo>
                    <a:pt x="386435" y="1159306"/>
                  </a:lnTo>
                </a:path>
                <a:path w="2319020" h="1932304">
                  <a:moveTo>
                    <a:pt x="0" y="257632"/>
                  </a:moveTo>
                  <a:lnTo>
                    <a:pt x="386435" y="644067"/>
                  </a:lnTo>
                </a:path>
                <a:path w="2319020" h="1932304">
                  <a:moveTo>
                    <a:pt x="0" y="128816"/>
                  </a:moveTo>
                  <a:lnTo>
                    <a:pt x="386435" y="128816"/>
                  </a:lnTo>
                </a:path>
                <a:path w="2319020" h="1932304">
                  <a:moveTo>
                    <a:pt x="1030490" y="1545742"/>
                  </a:moveTo>
                  <a:lnTo>
                    <a:pt x="1030490" y="1932175"/>
                  </a:lnTo>
                  <a:lnTo>
                    <a:pt x="1288112" y="1932175"/>
                  </a:lnTo>
                  <a:lnTo>
                    <a:pt x="1288112" y="1545742"/>
                  </a:lnTo>
                  <a:lnTo>
                    <a:pt x="1030490" y="1545742"/>
                  </a:lnTo>
                  <a:close/>
                </a:path>
                <a:path w="2319020" h="1932304">
                  <a:moveTo>
                    <a:pt x="644055" y="1803361"/>
                  </a:moveTo>
                  <a:lnTo>
                    <a:pt x="1030490" y="1803361"/>
                  </a:lnTo>
                </a:path>
                <a:path w="2319020" h="1932304">
                  <a:moveTo>
                    <a:pt x="1030490" y="1030490"/>
                  </a:moveTo>
                  <a:lnTo>
                    <a:pt x="1030490" y="1416923"/>
                  </a:lnTo>
                  <a:lnTo>
                    <a:pt x="1288112" y="1416923"/>
                  </a:lnTo>
                  <a:lnTo>
                    <a:pt x="1288112" y="1030490"/>
                  </a:lnTo>
                  <a:lnTo>
                    <a:pt x="1030490" y="1030490"/>
                  </a:lnTo>
                  <a:close/>
                </a:path>
                <a:path w="2319020" h="1932304">
                  <a:moveTo>
                    <a:pt x="644055" y="1674545"/>
                  </a:moveTo>
                  <a:lnTo>
                    <a:pt x="1030490" y="1288122"/>
                  </a:lnTo>
                </a:path>
                <a:path w="2319020" h="1932304">
                  <a:moveTo>
                    <a:pt x="1030490" y="515251"/>
                  </a:moveTo>
                  <a:lnTo>
                    <a:pt x="1030490" y="901684"/>
                  </a:lnTo>
                  <a:lnTo>
                    <a:pt x="1288112" y="901684"/>
                  </a:lnTo>
                  <a:lnTo>
                    <a:pt x="1288112" y="515251"/>
                  </a:lnTo>
                  <a:lnTo>
                    <a:pt x="1030490" y="515251"/>
                  </a:lnTo>
                  <a:close/>
                </a:path>
                <a:path w="2319020" h="1932304">
                  <a:moveTo>
                    <a:pt x="644055" y="1288122"/>
                  </a:moveTo>
                  <a:lnTo>
                    <a:pt x="1030490" y="772871"/>
                  </a:lnTo>
                </a:path>
                <a:path w="2319020" h="1932304">
                  <a:moveTo>
                    <a:pt x="1030490" y="0"/>
                  </a:moveTo>
                  <a:lnTo>
                    <a:pt x="1030490" y="386433"/>
                  </a:lnTo>
                  <a:lnTo>
                    <a:pt x="1288112" y="386433"/>
                  </a:lnTo>
                  <a:lnTo>
                    <a:pt x="1288112" y="0"/>
                  </a:lnTo>
                  <a:lnTo>
                    <a:pt x="1030490" y="0"/>
                  </a:lnTo>
                  <a:close/>
                </a:path>
                <a:path w="2319020" h="1932304">
                  <a:moveTo>
                    <a:pt x="644055" y="1159306"/>
                  </a:moveTo>
                  <a:lnTo>
                    <a:pt x="1030490" y="257632"/>
                  </a:lnTo>
                </a:path>
                <a:path w="2319020" h="1932304">
                  <a:moveTo>
                    <a:pt x="644055" y="772871"/>
                  </a:moveTo>
                  <a:lnTo>
                    <a:pt x="1030490" y="1674545"/>
                  </a:lnTo>
                </a:path>
                <a:path w="2319020" h="1932304">
                  <a:moveTo>
                    <a:pt x="644055" y="644067"/>
                  </a:moveTo>
                  <a:lnTo>
                    <a:pt x="1030490" y="1159306"/>
                  </a:lnTo>
                </a:path>
                <a:path w="2319020" h="1932304">
                  <a:moveTo>
                    <a:pt x="644055" y="257632"/>
                  </a:moveTo>
                  <a:lnTo>
                    <a:pt x="1030490" y="644067"/>
                  </a:lnTo>
                </a:path>
                <a:path w="2319020" h="1932304">
                  <a:moveTo>
                    <a:pt x="644055" y="128816"/>
                  </a:moveTo>
                  <a:lnTo>
                    <a:pt x="1030490" y="128816"/>
                  </a:lnTo>
                </a:path>
                <a:path w="2319020" h="1932304">
                  <a:moveTo>
                    <a:pt x="1288110" y="1803361"/>
                  </a:moveTo>
                  <a:lnTo>
                    <a:pt x="1674545" y="1803361"/>
                  </a:lnTo>
                </a:path>
                <a:path w="2319020" h="1932304">
                  <a:moveTo>
                    <a:pt x="1288110" y="1674545"/>
                  </a:moveTo>
                  <a:lnTo>
                    <a:pt x="1674545" y="1288122"/>
                  </a:lnTo>
                </a:path>
                <a:path w="2319020" h="1932304">
                  <a:moveTo>
                    <a:pt x="1288110" y="1288122"/>
                  </a:moveTo>
                  <a:lnTo>
                    <a:pt x="1674545" y="772871"/>
                  </a:lnTo>
                </a:path>
                <a:path w="2319020" h="1932304">
                  <a:moveTo>
                    <a:pt x="1288110" y="1159306"/>
                  </a:moveTo>
                  <a:lnTo>
                    <a:pt x="1674545" y="257632"/>
                  </a:lnTo>
                </a:path>
                <a:path w="2319020" h="1932304">
                  <a:moveTo>
                    <a:pt x="1288110" y="772871"/>
                  </a:moveTo>
                  <a:lnTo>
                    <a:pt x="1674545" y="1674545"/>
                  </a:lnTo>
                </a:path>
                <a:path w="2319020" h="1932304">
                  <a:moveTo>
                    <a:pt x="1288110" y="644067"/>
                  </a:moveTo>
                  <a:lnTo>
                    <a:pt x="1674545" y="1159306"/>
                  </a:lnTo>
                </a:path>
                <a:path w="2319020" h="1932304">
                  <a:moveTo>
                    <a:pt x="1288110" y="257632"/>
                  </a:moveTo>
                  <a:lnTo>
                    <a:pt x="1674545" y="644067"/>
                  </a:lnTo>
                </a:path>
                <a:path w="2319020" h="1932304">
                  <a:moveTo>
                    <a:pt x="1288110" y="128816"/>
                  </a:moveTo>
                  <a:lnTo>
                    <a:pt x="1674545" y="128816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6179" y="2216276"/>
              <a:ext cx="2319020" cy="1159510"/>
            </a:xfrm>
            <a:custGeom>
              <a:avLst/>
              <a:gdLst/>
              <a:ahLst/>
              <a:cxnLst/>
              <a:rect l="l" t="t" r="r" b="b"/>
              <a:pathLst>
                <a:path w="2319020" h="1159510">
                  <a:moveTo>
                    <a:pt x="0" y="0"/>
                  </a:moveTo>
                  <a:lnTo>
                    <a:pt x="386435" y="515251"/>
                  </a:lnTo>
                  <a:lnTo>
                    <a:pt x="644055" y="644055"/>
                  </a:lnTo>
                  <a:lnTo>
                    <a:pt x="1030490" y="128816"/>
                  </a:lnTo>
                  <a:lnTo>
                    <a:pt x="1288110" y="148132"/>
                  </a:lnTo>
                  <a:lnTo>
                    <a:pt x="1674545" y="1049807"/>
                  </a:lnTo>
                  <a:lnTo>
                    <a:pt x="1932165" y="1159306"/>
                  </a:lnTo>
                  <a:lnTo>
                    <a:pt x="2318600" y="1159306"/>
                  </a:lnTo>
                </a:path>
              </a:pathLst>
            </a:custGeom>
            <a:ln w="322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6179" y="2216276"/>
              <a:ext cx="2319020" cy="1030605"/>
            </a:xfrm>
            <a:custGeom>
              <a:avLst/>
              <a:gdLst/>
              <a:ahLst/>
              <a:cxnLst/>
              <a:rect l="l" t="t" r="r" b="b"/>
              <a:pathLst>
                <a:path w="2319020" h="1030605">
                  <a:moveTo>
                    <a:pt x="386435" y="644055"/>
                  </a:moveTo>
                  <a:lnTo>
                    <a:pt x="644055" y="644055"/>
                  </a:lnTo>
                  <a:lnTo>
                    <a:pt x="1030490" y="128816"/>
                  </a:lnTo>
                  <a:lnTo>
                    <a:pt x="1288110" y="0"/>
                  </a:lnTo>
                  <a:lnTo>
                    <a:pt x="1674545" y="515251"/>
                  </a:lnTo>
                  <a:lnTo>
                    <a:pt x="2318600" y="515251"/>
                  </a:lnTo>
                </a:path>
                <a:path w="2319020" h="1030605">
                  <a:moveTo>
                    <a:pt x="0" y="1030490"/>
                  </a:moveTo>
                  <a:lnTo>
                    <a:pt x="386435" y="644055"/>
                  </a:lnTo>
                </a:path>
              </a:pathLst>
            </a:custGeom>
            <a:ln w="322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70262" y="3123295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0262" y="2608051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0262" y="2092806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0262" y="1577561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8691" y="1577561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8691" y="2092806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010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011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8691" y="2608051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100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101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8691" y="3123295"/>
            <a:ext cx="160655" cy="2832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700" spc="5" dirty="0">
                <a:latin typeface="Times New Roman"/>
                <a:cs typeface="Times New Roman"/>
              </a:rPr>
              <a:t>110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latin typeface="Times New Roman"/>
                <a:cs typeface="Times New Roman"/>
              </a:rPr>
              <a:t>111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7114" y="2770349"/>
            <a:ext cx="10477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Times New Roman"/>
                <a:cs typeface="Times New Roman"/>
              </a:rPr>
              <a:t>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2533" y="2222902"/>
            <a:ext cx="9842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" dirty="0">
                <a:latin typeface="Times New Roman"/>
                <a:cs typeface="Times New Roman"/>
              </a:rPr>
              <a:t>B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3540981"/>
            <a:ext cx="825373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93800" marR="5080" indent="-1181735">
              <a:lnSpc>
                <a:spcPct val="101000"/>
              </a:lnSpc>
              <a:spcBef>
                <a:spcPts val="90"/>
              </a:spcBef>
            </a:pPr>
            <a:r>
              <a:rPr sz="2050" spc="35" dirty="0">
                <a:latin typeface="Verdana"/>
                <a:cs typeface="Verdana"/>
              </a:rPr>
              <a:t>A</a:t>
            </a:r>
            <a:r>
              <a:rPr sz="2050" spc="40" dirty="0">
                <a:latin typeface="Verdana"/>
                <a:cs typeface="Verdana"/>
              </a:rPr>
              <a:t>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example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75" dirty="0">
                <a:latin typeface="Verdana"/>
                <a:cs typeface="Verdana"/>
              </a:rPr>
              <a:t>blo</a:t>
            </a:r>
            <a:r>
              <a:rPr sz="2050" spc="55" dirty="0">
                <a:latin typeface="Verdana"/>
                <a:cs typeface="Verdana"/>
              </a:rPr>
              <a:t>c</a:t>
            </a:r>
            <a:r>
              <a:rPr sz="2050" spc="-70" dirty="0">
                <a:latin typeface="Verdana"/>
                <a:cs typeface="Verdana"/>
              </a:rPr>
              <a:t>kin</a:t>
            </a:r>
            <a:r>
              <a:rPr sz="2050" spc="-75" dirty="0">
                <a:latin typeface="Verdana"/>
                <a:cs typeface="Verdana"/>
              </a:rPr>
              <a:t>g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30" dirty="0">
                <a:latin typeface="Verdana"/>
                <a:cs typeface="Verdana"/>
              </a:rPr>
              <a:t>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ome</a:t>
            </a:r>
            <a:r>
              <a:rPr sz="2050" spc="20" dirty="0">
                <a:latin typeface="Verdana"/>
                <a:cs typeface="Verdana"/>
              </a:rPr>
              <a:t>g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315" dirty="0">
                <a:latin typeface="Verdana"/>
                <a:cs typeface="Verdana"/>
              </a:rPr>
              <a:t>k</a:t>
            </a:r>
            <a:r>
              <a:rPr sz="2050" spc="-235" dirty="0">
                <a:latin typeface="Verdana"/>
                <a:cs typeface="Verdana"/>
              </a:rPr>
              <a:t>: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one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messages  </a:t>
            </a:r>
            <a:r>
              <a:rPr sz="2050" spc="-165" dirty="0">
                <a:latin typeface="Verdana"/>
                <a:cs typeface="Verdana"/>
              </a:rPr>
              <a:t>(010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111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110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100)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blocked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140" dirty="0">
                <a:latin typeface="Verdana"/>
                <a:cs typeface="Verdana"/>
              </a:rPr>
              <a:t>link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AB.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6" y="370496"/>
            <a:ext cx="814768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20" dirty="0"/>
              <a:t> </a:t>
            </a:r>
            <a:r>
              <a:rPr spc="-60" dirty="0"/>
              <a:t>Topologies:</a:t>
            </a:r>
            <a:r>
              <a:rPr spc="135" dirty="0"/>
              <a:t> </a:t>
            </a:r>
            <a:r>
              <a:rPr spc="10" dirty="0"/>
              <a:t>Completely</a:t>
            </a:r>
            <a:r>
              <a:rPr spc="-5" dirty="0"/>
              <a:t> </a:t>
            </a:r>
            <a:r>
              <a:rPr spc="60" dirty="0"/>
              <a:t>Connected</a:t>
            </a:r>
            <a:r>
              <a:rPr spc="-5" dirty="0"/>
              <a:t> </a:t>
            </a:r>
            <a:r>
              <a:rPr spc="-10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811" y="1343373"/>
            <a:ext cx="8281034" cy="2976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19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321945" algn="l"/>
                <a:tab pos="322580" algn="l"/>
              </a:tabLst>
            </a:pPr>
            <a:r>
              <a:rPr sz="2050" spc="45" dirty="0">
                <a:latin typeface="Verdana"/>
                <a:cs typeface="Verdana"/>
              </a:rPr>
              <a:t>Eac</a:t>
            </a:r>
            <a:r>
              <a:rPr sz="2050" spc="55" dirty="0">
                <a:latin typeface="Verdana"/>
                <a:cs typeface="Verdana"/>
              </a:rPr>
              <a:t>h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ocessor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connecte</a:t>
            </a:r>
            <a:r>
              <a:rPr sz="2050" spc="100" dirty="0">
                <a:latin typeface="Verdana"/>
                <a:cs typeface="Verdana"/>
              </a:rPr>
              <a:t>d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e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-80" dirty="0">
                <a:latin typeface="Verdana"/>
                <a:cs typeface="Verdana"/>
              </a:rPr>
              <a:t>e</a:t>
            </a:r>
            <a:r>
              <a:rPr sz="2050" spc="2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other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10" dirty="0">
                <a:latin typeface="Verdana"/>
                <a:cs typeface="Verdana"/>
              </a:rPr>
              <a:t>ocesso</a:t>
            </a:r>
            <a:r>
              <a:rPr sz="2050" spc="-42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3219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321945" algn="l"/>
                <a:tab pos="322580" algn="l"/>
              </a:tabLst>
            </a:pPr>
            <a:r>
              <a:rPr sz="2050" spc="-114" dirty="0">
                <a:latin typeface="Verdana"/>
                <a:cs typeface="Verdana"/>
              </a:rPr>
              <a:t>Th</a:t>
            </a:r>
            <a:r>
              <a:rPr sz="2050" spc="-10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</a:t>
            </a:r>
            <a:r>
              <a:rPr sz="2050" spc="-15" dirty="0">
                <a:latin typeface="Verdana"/>
                <a:cs typeface="Verdana"/>
              </a:rPr>
              <a:t>r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link</a:t>
            </a:r>
            <a:r>
              <a:rPr sz="2050" spc="-180" dirty="0">
                <a:latin typeface="Verdana"/>
                <a:cs typeface="Verdana"/>
              </a:rPr>
              <a:t>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30" dirty="0">
                <a:latin typeface="Verdana"/>
                <a:cs typeface="Verdana"/>
              </a:rPr>
              <a:t>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scales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i="1" spc="285" dirty="0">
                <a:latin typeface="Calibri"/>
                <a:cs typeface="Calibri"/>
              </a:rPr>
              <a:t>O</a:t>
            </a:r>
            <a:r>
              <a:rPr sz="2050" spc="20" dirty="0">
                <a:latin typeface="Cambria"/>
                <a:cs typeface="Cambria"/>
              </a:rPr>
              <a:t>(</a:t>
            </a:r>
            <a:r>
              <a:rPr sz="2050" i="1" spc="30" dirty="0">
                <a:latin typeface="Calibri"/>
                <a:cs typeface="Calibri"/>
              </a:rPr>
              <a:t>p</a:t>
            </a:r>
            <a:r>
              <a:rPr sz="2175" spc="202" baseline="28735" dirty="0">
                <a:latin typeface="Calibri"/>
                <a:cs typeface="Calibri"/>
              </a:rPr>
              <a:t>2</a:t>
            </a:r>
            <a:r>
              <a:rPr sz="2050" spc="20" dirty="0">
                <a:latin typeface="Cambria"/>
                <a:cs typeface="Cambria"/>
              </a:rPr>
              <a:t>)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322580" marR="43180" indent="-259079">
              <a:lnSpc>
                <a:spcPct val="100499"/>
              </a:lnSpc>
              <a:spcBef>
                <a:spcPts val="2795"/>
              </a:spcBef>
              <a:buFont typeface="Georgia"/>
              <a:buChar char="•"/>
              <a:tabLst>
                <a:tab pos="321945" algn="l"/>
                <a:tab pos="322580" algn="l"/>
                <a:tab pos="1231265" algn="l"/>
                <a:tab pos="1872614" algn="l"/>
                <a:tab pos="3772535" algn="l"/>
                <a:tab pos="4770120" algn="l"/>
                <a:tab pos="5532755" algn="l"/>
                <a:tab pos="6353810" algn="l"/>
                <a:tab pos="6995159" algn="l"/>
              </a:tabLst>
            </a:pPr>
            <a:r>
              <a:rPr sz="2050" spc="-60" dirty="0">
                <a:latin typeface="Verdana"/>
                <a:cs typeface="Verdana"/>
              </a:rPr>
              <a:t>While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30" dirty="0">
                <a:latin typeface="Verdana"/>
                <a:cs typeface="Verdana"/>
              </a:rPr>
              <a:t>per</a:t>
            </a:r>
            <a:r>
              <a:rPr sz="2050" spc="-90" dirty="0">
                <a:latin typeface="Verdana"/>
                <a:cs typeface="Verdana"/>
              </a:rPr>
              <a:t>f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dirty="0">
                <a:latin typeface="Verdana"/>
                <a:cs typeface="Verdana"/>
              </a:rPr>
              <a:t>r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130" dirty="0">
                <a:latin typeface="Verdana"/>
                <a:cs typeface="Verdana"/>
              </a:rPr>
              <a:t>ance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scales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-80" dirty="0">
                <a:latin typeface="Verdana"/>
                <a:cs typeface="Verdana"/>
              </a:rPr>
              <a:t>e</a:t>
            </a:r>
            <a:r>
              <a:rPr sz="2050" spc="2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-90" dirty="0">
                <a:latin typeface="Verdana"/>
                <a:cs typeface="Verdana"/>
              </a:rPr>
              <a:t>ell,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0" dirty="0">
                <a:latin typeface="Verdana"/>
                <a:cs typeface="Verdana"/>
              </a:rPr>
              <a:t>ha</a:t>
            </a:r>
            <a:r>
              <a:rPr sz="2050" spc="-40" dirty="0">
                <a:latin typeface="Verdana"/>
                <a:cs typeface="Verdana"/>
              </a:rPr>
              <a:t>r</a:t>
            </a:r>
            <a:r>
              <a:rPr sz="2050" spc="75" dirty="0">
                <a:latin typeface="Verdana"/>
                <a:cs typeface="Verdana"/>
              </a:rPr>
              <a:t>d</a:t>
            </a:r>
            <a:r>
              <a:rPr sz="2050" spc="35" dirty="0">
                <a:latin typeface="Verdana"/>
                <a:cs typeface="Verdana"/>
              </a:rPr>
              <a:t>w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50" dirty="0">
                <a:latin typeface="Verdana"/>
                <a:cs typeface="Verdana"/>
              </a:rPr>
              <a:t>r</a:t>
            </a:r>
            <a:r>
              <a:rPr sz="2050" spc="85" dirty="0">
                <a:latin typeface="Verdana"/>
                <a:cs typeface="Verdana"/>
              </a:rPr>
              <a:t>e  </a:t>
            </a:r>
            <a:r>
              <a:rPr sz="2050" spc="-30" dirty="0">
                <a:latin typeface="Verdana"/>
                <a:cs typeface="Verdana"/>
              </a:rPr>
              <a:t>complexit</a:t>
            </a:r>
            <a:r>
              <a:rPr sz="2050" spc="-20" dirty="0">
                <a:latin typeface="Verdana"/>
                <a:cs typeface="Verdana"/>
              </a:rPr>
              <a:t>y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no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r</a:t>
            </a:r>
            <a:r>
              <a:rPr sz="2050" spc="-5" dirty="0">
                <a:latin typeface="Verdana"/>
                <a:cs typeface="Verdana"/>
              </a:rPr>
              <a:t>ealiz</a:t>
            </a:r>
            <a:r>
              <a:rPr sz="2050" spc="20" dirty="0">
                <a:latin typeface="Verdana"/>
                <a:cs typeface="Verdana"/>
              </a:rPr>
              <a:t>abl</a:t>
            </a:r>
            <a:r>
              <a:rPr sz="2050" spc="40" dirty="0">
                <a:latin typeface="Verdana"/>
                <a:cs typeface="Verdana"/>
              </a:rPr>
              <a:t>e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f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la</a:t>
            </a:r>
            <a:r>
              <a:rPr sz="2050" spc="-105" dirty="0">
                <a:latin typeface="Verdana"/>
                <a:cs typeface="Verdana"/>
              </a:rPr>
              <a:t>r</a:t>
            </a:r>
            <a:r>
              <a:rPr sz="2050" spc="114" dirty="0">
                <a:latin typeface="Verdana"/>
                <a:cs typeface="Verdana"/>
              </a:rPr>
              <a:t>ge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40" dirty="0">
                <a:latin typeface="Verdana"/>
                <a:cs typeface="Verdana"/>
              </a:rPr>
              <a:t>v</a:t>
            </a:r>
            <a:r>
              <a:rPr sz="2050" spc="-35" dirty="0">
                <a:latin typeface="Verdana"/>
                <a:cs typeface="Verdana"/>
              </a:rPr>
              <a:t>alues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322580" marR="44450" indent="-259715">
              <a:lnSpc>
                <a:spcPct val="101000"/>
              </a:lnSpc>
              <a:buFont typeface="Georgia"/>
              <a:buChar char="•"/>
              <a:tabLst>
                <a:tab pos="321945" algn="l"/>
                <a:tab pos="322580" algn="l"/>
                <a:tab pos="748665" algn="l"/>
                <a:tab pos="1358900" algn="l"/>
                <a:tab pos="2379345" algn="l"/>
                <a:tab pos="3277870" algn="l"/>
                <a:tab pos="4605655" algn="l"/>
                <a:tab pos="5240655" algn="l"/>
                <a:tab pos="6129655" algn="l"/>
                <a:tab pos="7973695" algn="l"/>
              </a:tabLst>
            </a:pPr>
            <a:r>
              <a:rPr sz="2050" spc="-220" dirty="0">
                <a:latin typeface="Verdana"/>
                <a:cs typeface="Verdana"/>
              </a:rPr>
              <a:t>In	</a:t>
            </a:r>
            <a:r>
              <a:rPr sz="2050" spc="-145" dirty="0">
                <a:latin typeface="Verdana"/>
                <a:cs typeface="Verdana"/>
              </a:rPr>
              <a:t>thi</a:t>
            </a:r>
            <a:r>
              <a:rPr sz="2050" spc="-160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85" dirty="0">
                <a:latin typeface="Verdana"/>
                <a:cs typeface="Verdana"/>
              </a:rPr>
              <a:t>sense,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45" dirty="0">
                <a:latin typeface="Verdana"/>
                <a:cs typeface="Verdana"/>
              </a:rPr>
              <a:t>thes</a:t>
            </a:r>
            <a:r>
              <a:rPr sz="2050" spc="-4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250" dirty="0">
                <a:latin typeface="Verdana"/>
                <a:cs typeface="Verdana"/>
              </a:rPr>
              <a:t>k</a:t>
            </a:r>
            <a:r>
              <a:rPr sz="2050" spc="-210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50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35" dirty="0">
                <a:latin typeface="Verdana"/>
                <a:cs typeface="Verdana"/>
              </a:rPr>
              <a:t>static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" dirty="0">
                <a:latin typeface="Verdana"/>
                <a:cs typeface="Verdana"/>
              </a:rPr>
              <a:t>counte</a:t>
            </a:r>
            <a:r>
              <a:rPr sz="2050" spc="65" dirty="0">
                <a:latin typeface="Verdana"/>
                <a:cs typeface="Verdana"/>
              </a:rPr>
              <a:t>r</a:t>
            </a:r>
            <a:r>
              <a:rPr sz="2050" spc="10" dirty="0">
                <a:latin typeface="Verdana"/>
                <a:cs typeface="Verdana"/>
              </a:rPr>
              <a:t>pa</a:t>
            </a:r>
            <a:r>
              <a:rPr sz="2050" spc="60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t</a:t>
            </a:r>
            <a:r>
              <a:rPr sz="2050" spc="-215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15" dirty="0">
                <a:latin typeface="Verdana"/>
                <a:cs typeface="Verdana"/>
              </a:rPr>
              <a:t>of  </a:t>
            </a:r>
            <a:r>
              <a:rPr sz="2050" spc="-80" dirty="0">
                <a:latin typeface="Verdana"/>
                <a:cs typeface="Verdana"/>
              </a:rPr>
              <a:t>crossbars.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7610" marR="5080" indent="-2455545">
              <a:lnSpc>
                <a:spcPct val="108600"/>
              </a:lnSpc>
              <a:spcBef>
                <a:spcPts val="90"/>
              </a:spcBef>
            </a:pPr>
            <a:r>
              <a:rPr spc="-105" dirty="0"/>
              <a:t>Network</a:t>
            </a:r>
            <a:r>
              <a:rPr spc="-25" dirty="0"/>
              <a:t> </a:t>
            </a:r>
            <a:r>
              <a:rPr spc="-60" dirty="0"/>
              <a:t>Topologies:</a:t>
            </a:r>
            <a:r>
              <a:rPr spc="120" dirty="0"/>
              <a:t> </a:t>
            </a:r>
            <a:r>
              <a:rPr spc="10" dirty="0"/>
              <a:t>Completely</a:t>
            </a:r>
            <a:r>
              <a:rPr spc="-10" dirty="0"/>
              <a:t> </a:t>
            </a:r>
            <a:r>
              <a:rPr spc="60" dirty="0"/>
              <a:t>Connected</a:t>
            </a:r>
            <a:r>
              <a:rPr spc="-5" dirty="0"/>
              <a:t> </a:t>
            </a:r>
            <a:r>
              <a:rPr spc="55" dirty="0"/>
              <a:t>and</a:t>
            </a:r>
            <a:r>
              <a:rPr spc="-10" dirty="0"/>
              <a:t> </a:t>
            </a:r>
            <a:r>
              <a:rPr spc="-165" dirty="0"/>
              <a:t>Star </a:t>
            </a:r>
            <a:r>
              <a:rPr spc="-705" dirty="0"/>
              <a:t> </a:t>
            </a:r>
            <a:r>
              <a:rPr spc="60" dirty="0"/>
              <a:t>Connected</a:t>
            </a:r>
            <a:r>
              <a:rPr spc="-15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175" y="1546064"/>
            <a:ext cx="70307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Verdana"/>
                <a:cs typeface="Verdana"/>
              </a:rPr>
              <a:t>Example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8-node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completely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connected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network.</a:t>
            </a:r>
            <a:endParaRPr sz="20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45938" y="2124541"/>
            <a:ext cx="1062990" cy="1051560"/>
            <a:chOff x="3645938" y="2124541"/>
            <a:chExt cx="1062990" cy="1051560"/>
          </a:xfrm>
        </p:grpSpPr>
        <p:sp>
          <p:nvSpPr>
            <p:cNvPr id="5" name="object 5"/>
            <p:cNvSpPr/>
            <p:nvPr/>
          </p:nvSpPr>
          <p:spPr>
            <a:xfrm>
              <a:off x="3705961" y="2178697"/>
              <a:ext cx="937260" cy="937260"/>
            </a:xfrm>
            <a:custGeom>
              <a:avLst/>
              <a:gdLst/>
              <a:ahLst/>
              <a:cxnLst/>
              <a:rect l="l" t="t" r="r" b="b"/>
              <a:pathLst>
                <a:path w="937260" h="937260">
                  <a:moveTo>
                    <a:pt x="468401" y="0"/>
                  </a:moveTo>
                  <a:lnTo>
                    <a:pt x="468401" y="936815"/>
                  </a:lnTo>
                </a:path>
                <a:path w="937260" h="937260">
                  <a:moveTo>
                    <a:pt x="0" y="468401"/>
                  </a:moveTo>
                  <a:lnTo>
                    <a:pt x="936802" y="468401"/>
                  </a:lnTo>
                </a:path>
                <a:path w="937260" h="937260">
                  <a:moveTo>
                    <a:pt x="0" y="468401"/>
                  </a:moveTo>
                  <a:lnTo>
                    <a:pt x="468401" y="0"/>
                  </a:lnTo>
                  <a:lnTo>
                    <a:pt x="936802" y="468401"/>
                  </a:lnTo>
                  <a:lnTo>
                    <a:pt x="468401" y="936815"/>
                  </a:lnTo>
                  <a:lnTo>
                    <a:pt x="0" y="468401"/>
                  </a:lnTo>
                </a:path>
                <a:path w="937260" h="937260">
                  <a:moveTo>
                    <a:pt x="140512" y="796290"/>
                  </a:moveTo>
                  <a:lnTo>
                    <a:pt x="802144" y="134670"/>
                  </a:lnTo>
                </a:path>
                <a:path w="937260" h="937260">
                  <a:moveTo>
                    <a:pt x="140512" y="140525"/>
                  </a:moveTo>
                  <a:lnTo>
                    <a:pt x="796277" y="796290"/>
                  </a:lnTo>
                </a:path>
                <a:path w="937260" h="937260">
                  <a:moveTo>
                    <a:pt x="140512" y="140525"/>
                  </a:moveTo>
                  <a:lnTo>
                    <a:pt x="468401" y="5854"/>
                  </a:lnTo>
                  <a:lnTo>
                    <a:pt x="796277" y="140525"/>
                  </a:lnTo>
                  <a:lnTo>
                    <a:pt x="936802" y="468401"/>
                  </a:lnTo>
                  <a:lnTo>
                    <a:pt x="796277" y="796290"/>
                  </a:lnTo>
                  <a:lnTo>
                    <a:pt x="468401" y="930948"/>
                  </a:lnTo>
                  <a:lnTo>
                    <a:pt x="140512" y="796290"/>
                  </a:lnTo>
                  <a:lnTo>
                    <a:pt x="5854" y="468401"/>
                  </a:lnTo>
                  <a:lnTo>
                    <a:pt x="140512" y="140525"/>
                  </a:lnTo>
                </a:path>
                <a:path w="937260" h="937260">
                  <a:moveTo>
                    <a:pt x="146367" y="140525"/>
                  </a:moveTo>
                  <a:lnTo>
                    <a:pt x="146367" y="796291"/>
                  </a:lnTo>
                  <a:lnTo>
                    <a:pt x="796278" y="796291"/>
                  </a:lnTo>
                  <a:lnTo>
                    <a:pt x="796278" y="140525"/>
                  </a:lnTo>
                  <a:lnTo>
                    <a:pt x="146367" y="140525"/>
                  </a:lnTo>
                  <a:close/>
                </a:path>
                <a:path w="937260" h="937260">
                  <a:moveTo>
                    <a:pt x="152222" y="146380"/>
                  </a:moveTo>
                  <a:lnTo>
                    <a:pt x="936802" y="468401"/>
                  </a:lnTo>
                </a:path>
                <a:path w="937260" h="937260">
                  <a:moveTo>
                    <a:pt x="152222" y="146380"/>
                  </a:moveTo>
                  <a:lnTo>
                    <a:pt x="468401" y="930948"/>
                  </a:lnTo>
                </a:path>
                <a:path w="937260" h="937260">
                  <a:moveTo>
                    <a:pt x="5854" y="468401"/>
                  </a:moveTo>
                  <a:lnTo>
                    <a:pt x="796277" y="140525"/>
                  </a:lnTo>
                </a:path>
                <a:path w="937260" h="937260">
                  <a:moveTo>
                    <a:pt x="11709" y="474256"/>
                  </a:moveTo>
                  <a:lnTo>
                    <a:pt x="796277" y="796290"/>
                  </a:lnTo>
                </a:path>
                <a:path w="937260" h="937260">
                  <a:moveTo>
                    <a:pt x="146367" y="790435"/>
                  </a:moveTo>
                  <a:lnTo>
                    <a:pt x="468401" y="5854"/>
                  </a:lnTo>
                </a:path>
                <a:path w="937260" h="937260">
                  <a:moveTo>
                    <a:pt x="146367" y="796290"/>
                  </a:moveTo>
                  <a:lnTo>
                    <a:pt x="936802" y="474256"/>
                  </a:lnTo>
                </a:path>
                <a:path w="937260" h="937260">
                  <a:moveTo>
                    <a:pt x="474256" y="930948"/>
                  </a:moveTo>
                  <a:lnTo>
                    <a:pt x="796277" y="140525"/>
                  </a:lnTo>
                </a:path>
                <a:path w="937260" h="937260">
                  <a:moveTo>
                    <a:pt x="796277" y="796290"/>
                  </a:moveTo>
                  <a:lnTo>
                    <a:pt x="4684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497" y="2124541"/>
              <a:ext cx="131730" cy="131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6373" y="2253345"/>
              <a:ext cx="131743" cy="1317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6899" y="2581233"/>
              <a:ext cx="131730" cy="1317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6373" y="2909122"/>
              <a:ext cx="131743" cy="1317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497" y="3043780"/>
              <a:ext cx="131730" cy="131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6463" y="2909122"/>
              <a:ext cx="131743" cy="1317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5938" y="2581233"/>
              <a:ext cx="131743" cy="131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6463" y="2247490"/>
              <a:ext cx="131743" cy="13174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343902" y="2124541"/>
            <a:ext cx="1057275" cy="1057275"/>
            <a:chOff x="5343902" y="2124541"/>
            <a:chExt cx="1057275" cy="1057275"/>
          </a:xfrm>
        </p:grpSpPr>
        <p:sp>
          <p:nvSpPr>
            <p:cNvPr id="15" name="object 15"/>
            <p:cNvSpPr/>
            <p:nvPr/>
          </p:nvSpPr>
          <p:spPr>
            <a:xfrm>
              <a:off x="5403926" y="2184552"/>
              <a:ext cx="931544" cy="913765"/>
            </a:xfrm>
            <a:custGeom>
              <a:avLst/>
              <a:gdLst/>
              <a:ahLst/>
              <a:cxnLst/>
              <a:rect l="l" t="t" r="r" b="b"/>
              <a:pathLst>
                <a:path w="931545" h="913764">
                  <a:moveTo>
                    <a:pt x="163944" y="772871"/>
                  </a:moveTo>
                  <a:lnTo>
                    <a:pt x="421563" y="515251"/>
                  </a:lnTo>
                </a:path>
                <a:path w="931545" h="913764">
                  <a:moveTo>
                    <a:pt x="0" y="468401"/>
                  </a:moveTo>
                  <a:lnTo>
                    <a:pt x="468401" y="468401"/>
                  </a:lnTo>
                </a:path>
                <a:path w="931545" h="913764">
                  <a:moveTo>
                    <a:pt x="468401" y="468401"/>
                  </a:moveTo>
                  <a:lnTo>
                    <a:pt x="930948" y="468401"/>
                  </a:lnTo>
                </a:path>
                <a:path w="931545" h="913764">
                  <a:moveTo>
                    <a:pt x="468401" y="468401"/>
                  </a:moveTo>
                  <a:lnTo>
                    <a:pt x="468401" y="913384"/>
                  </a:lnTo>
                </a:path>
                <a:path w="931545" h="913764">
                  <a:moveTo>
                    <a:pt x="468401" y="0"/>
                  </a:moveTo>
                  <a:lnTo>
                    <a:pt x="468401" y="439127"/>
                  </a:lnTo>
                </a:path>
                <a:path w="931545" h="913764">
                  <a:moveTo>
                    <a:pt x="468401" y="468401"/>
                  </a:moveTo>
                  <a:lnTo>
                    <a:pt x="152222" y="152234"/>
                  </a:lnTo>
                </a:path>
                <a:path w="931545" h="913764">
                  <a:moveTo>
                    <a:pt x="778713" y="778725"/>
                  </a:moveTo>
                  <a:lnTo>
                    <a:pt x="468401" y="468401"/>
                  </a:lnTo>
                </a:path>
                <a:path w="931545" h="913764">
                  <a:moveTo>
                    <a:pt x="468401" y="468401"/>
                  </a:moveTo>
                  <a:lnTo>
                    <a:pt x="784567" y="1522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4338" y="2270921"/>
              <a:ext cx="120034" cy="1200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0718" y="2592943"/>
              <a:ext cx="120021" cy="12003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4338" y="2914976"/>
              <a:ext cx="120034" cy="1200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2316" y="3061344"/>
              <a:ext cx="120021" cy="1200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2316" y="2124541"/>
              <a:ext cx="120021" cy="1200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0283" y="2270921"/>
              <a:ext cx="120034" cy="12002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2316" y="2592943"/>
              <a:ext cx="120021" cy="1200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3902" y="2592943"/>
              <a:ext cx="120034" cy="1200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0283" y="2914976"/>
              <a:ext cx="120034" cy="12002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7524" y="3275876"/>
            <a:ext cx="8018780" cy="8128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110865">
              <a:lnSpc>
                <a:spcPct val="100000"/>
              </a:lnSpc>
              <a:spcBef>
                <a:spcPts val="204"/>
              </a:spcBef>
              <a:tabLst>
                <a:tab pos="4806950" algn="l"/>
              </a:tabLst>
            </a:pPr>
            <a:r>
              <a:rPr sz="650" spc="-5" dirty="0">
                <a:latin typeface="Times New Roman"/>
                <a:cs typeface="Times New Roman"/>
              </a:rPr>
              <a:t>(a)	(b)</a:t>
            </a:r>
            <a:endParaRPr sz="650">
              <a:latin typeface="Times New Roman"/>
              <a:cs typeface="Times New Roman"/>
            </a:endParaRPr>
          </a:p>
          <a:p>
            <a:pPr marL="1716405" marR="5080" indent="-1704339">
              <a:lnSpc>
                <a:spcPct val="100499"/>
              </a:lnSpc>
              <a:spcBef>
                <a:spcPts val="365"/>
              </a:spcBef>
            </a:pP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completely-connecte</a:t>
            </a:r>
            <a:r>
              <a:rPr sz="2050" spc="40" dirty="0">
                <a:latin typeface="Verdana"/>
                <a:cs typeface="Verdana"/>
              </a:rPr>
              <a:t>d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eight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nodes</a:t>
            </a:r>
            <a:r>
              <a:rPr sz="2050" spc="-40" dirty="0">
                <a:latin typeface="Verdana"/>
                <a:cs typeface="Verdana"/>
              </a:rPr>
              <a:t>;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Star  </a:t>
            </a:r>
            <a:r>
              <a:rPr sz="2050" spc="80" dirty="0">
                <a:latin typeface="Verdana"/>
                <a:cs typeface="Verdana"/>
              </a:rPr>
              <a:t>connecte</a:t>
            </a:r>
            <a:r>
              <a:rPr sz="2050" spc="100" dirty="0">
                <a:latin typeface="Verdana"/>
                <a:cs typeface="Verdana"/>
              </a:rPr>
              <a:t>d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nine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</a:t>
            </a:r>
            <a:r>
              <a:rPr sz="2050" spc="55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591" y="370496"/>
            <a:ext cx="693165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Net</a:t>
            </a:r>
            <a:r>
              <a:rPr spc="-215" dirty="0"/>
              <a:t>w</a:t>
            </a:r>
            <a:r>
              <a:rPr spc="-120" dirty="0"/>
              <a:t>o</a:t>
            </a:r>
            <a:r>
              <a:rPr spc="-80" dirty="0"/>
              <a:t>r</a:t>
            </a:r>
            <a:r>
              <a:rPr spc="-40" dirty="0"/>
              <a:t>k</a:t>
            </a:r>
            <a:r>
              <a:rPr spc="-25" dirty="0"/>
              <a:t> </a:t>
            </a:r>
            <a:r>
              <a:rPr spc="-580" dirty="0"/>
              <a:t>T</a:t>
            </a:r>
            <a:r>
              <a:rPr spc="35" dirty="0"/>
              <a:t>opolo</a:t>
            </a:r>
            <a:r>
              <a:rPr spc="105" dirty="0"/>
              <a:t>g</a:t>
            </a:r>
            <a:r>
              <a:rPr spc="-100" dirty="0"/>
              <a:t>ies</a:t>
            </a:r>
            <a:r>
              <a:rPr spc="-80" dirty="0"/>
              <a:t>:</a:t>
            </a:r>
            <a:r>
              <a:rPr spc="130" dirty="0"/>
              <a:t> </a:t>
            </a:r>
            <a:r>
              <a:rPr spc="-175" dirty="0"/>
              <a:t>Sta</a:t>
            </a:r>
            <a:r>
              <a:rPr spc="-135" dirty="0"/>
              <a:t>r</a:t>
            </a:r>
            <a:r>
              <a:rPr spc="-20" dirty="0"/>
              <a:t> </a:t>
            </a:r>
            <a:r>
              <a:rPr spc="55" dirty="0"/>
              <a:t>Connecte</a:t>
            </a:r>
            <a:r>
              <a:rPr spc="65" dirty="0"/>
              <a:t>d</a:t>
            </a:r>
            <a:r>
              <a:rPr spc="-10" dirty="0"/>
              <a:t> </a:t>
            </a:r>
            <a:r>
              <a:rPr spc="-90" dirty="0"/>
              <a:t>Net</a:t>
            </a:r>
            <a:r>
              <a:rPr spc="-215" dirty="0"/>
              <a:t>w</a:t>
            </a:r>
            <a:r>
              <a:rPr spc="-120" dirty="0"/>
              <a:t>o</a:t>
            </a:r>
            <a:r>
              <a:rPr spc="-80" dirty="0"/>
              <a:t>r</a:t>
            </a:r>
            <a:r>
              <a:rPr spc="-4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11" y="1343373"/>
            <a:ext cx="8190230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499"/>
              </a:lnSpc>
              <a:spcBef>
                <a:spcPts val="100"/>
              </a:spcBef>
              <a:buFont typeface="Georgia"/>
              <a:buChar char="•"/>
              <a:tabLst>
                <a:tab pos="271145" algn="l"/>
                <a:tab pos="271780" algn="l"/>
                <a:tab pos="1096645" algn="l"/>
                <a:tab pos="1923414" algn="l"/>
                <a:tab pos="2223770" algn="l"/>
                <a:tab pos="3808729" algn="l"/>
                <a:tab pos="4478655" algn="l"/>
                <a:tab pos="4883785" algn="l"/>
                <a:tab pos="5208270" algn="l"/>
                <a:tab pos="6518275" algn="l"/>
                <a:tab pos="7345045" algn="l"/>
                <a:tab pos="7759700" algn="l"/>
              </a:tabLst>
            </a:pPr>
            <a:r>
              <a:rPr sz="2050" spc="-140" dirty="0">
                <a:latin typeface="Verdana"/>
                <a:cs typeface="Verdana"/>
              </a:rPr>
              <a:t>E</a:t>
            </a:r>
            <a:r>
              <a:rPr sz="2050" spc="-170" dirty="0">
                <a:latin typeface="Verdana"/>
                <a:cs typeface="Verdana"/>
              </a:rPr>
              <a:t>v</a:t>
            </a:r>
            <a:r>
              <a:rPr sz="2050" spc="-80" dirty="0">
                <a:latin typeface="Verdana"/>
                <a:cs typeface="Verdana"/>
              </a:rPr>
              <a:t>e</a:t>
            </a:r>
            <a:r>
              <a:rPr sz="2050" spc="2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75" dirty="0">
                <a:latin typeface="Verdana"/>
                <a:cs typeface="Verdana"/>
              </a:rPr>
              <a:t>nod</a:t>
            </a:r>
            <a:r>
              <a:rPr sz="2050" spc="8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80" dirty="0">
                <a:latin typeface="Verdana"/>
                <a:cs typeface="Verdana"/>
              </a:rPr>
              <a:t>connecte</a:t>
            </a:r>
            <a:r>
              <a:rPr sz="2050" spc="100" dirty="0">
                <a:latin typeface="Verdana"/>
                <a:cs typeface="Verdana"/>
              </a:rPr>
              <a:t>d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0" dirty="0">
                <a:latin typeface="Verdana"/>
                <a:cs typeface="Verdana"/>
              </a:rPr>
              <a:t>only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	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45" dirty="0">
                <a:latin typeface="Verdana"/>
                <a:cs typeface="Verdana"/>
              </a:rPr>
              <a:t>common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75" dirty="0">
                <a:latin typeface="Verdana"/>
                <a:cs typeface="Verdana"/>
              </a:rPr>
              <a:t>nod</a:t>
            </a:r>
            <a:r>
              <a:rPr sz="2050" spc="80" dirty="0">
                <a:latin typeface="Verdana"/>
                <a:cs typeface="Verdana"/>
              </a:rPr>
              <a:t>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the  </a:t>
            </a:r>
            <a:r>
              <a:rPr sz="2050" spc="-40" dirty="0">
                <a:latin typeface="Verdana"/>
                <a:cs typeface="Verdana"/>
              </a:rPr>
              <a:t>center.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614" y="2326356"/>
            <a:ext cx="62128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0" dirty="0">
                <a:latin typeface="Verdana"/>
                <a:cs typeface="Verdana"/>
              </a:rPr>
              <a:t>Distance</a:t>
            </a:r>
            <a:r>
              <a:rPr sz="2050" spc="28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27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any</a:t>
            </a:r>
            <a:r>
              <a:rPr sz="2050" spc="28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pair</a:t>
            </a:r>
            <a:r>
              <a:rPr sz="2050" spc="28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28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27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285" dirty="0">
                <a:latin typeface="Verdana"/>
                <a:cs typeface="Verdana"/>
              </a:rPr>
              <a:t> </a:t>
            </a:r>
            <a:r>
              <a:rPr sz="2050" i="1" spc="5" dirty="0">
                <a:latin typeface="Calibri"/>
                <a:cs typeface="Calibri"/>
              </a:rPr>
              <a:t>O</a:t>
            </a:r>
            <a:r>
              <a:rPr sz="2050" spc="5" dirty="0">
                <a:latin typeface="Cambria"/>
                <a:cs typeface="Cambria"/>
              </a:rPr>
              <a:t>(1)</a:t>
            </a:r>
            <a:r>
              <a:rPr sz="2050" spc="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996" y="2326356"/>
            <a:ext cx="17494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18895" algn="l"/>
              </a:tabLst>
            </a:pPr>
            <a:r>
              <a:rPr sz="2050" spc="-15" dirty="0">
                <a:latin typeface="Verdana"/>
                <a:cs typeface="Verdana"/>
              </a:rPr>
              <a:t>H</a:t>
            </a:r>
            <a:r>
              <a:rPr sz="2050" spc="-45" dirty="0">
                <a:latin typeface="Verdana"/>
                <a:cs typeface="Verdana"/>
              </a:rPr>
              <a:t>o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80" dirty="0">
                <a:latin typeface="Verdana"/>
                <a:cs typeface="Verdana"/>
              </a:rPr>
              <a:t>e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41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,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the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623" y="2641823"/>
            <a:ext cx="8186420" cy="13252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Verdana"/>
                <a:cs typeface="Verdana"/>
              </a:rPr>
              <a:t>central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75" dirty="0">
                <a:latin typeface="Verdana"/>
                <a:cs typeface="Verdana"/>
              </a:rPr>
              <a:t>node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becomes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bottleneck.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Verdana"/>
              <a:cs typeface="Verdana"/>
            </a:endParaRPr>
          </a:p>
          <a:p>
            <a:pPr marL="271780" marR="5080" indent="-259079">
              <a:lnSpc>
                <a:spcPct val="101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this</a:t>
            </a:r>
            <a:r>
              <a:rPr sz="2050" spc="3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sense,</a:t>
            </a:r>
            <a:r>
              <a:rPr sz="2050" spc="55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star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connected</a:t>
            </a:r>
            <a:r>
              <a:rPr sz="2050" spc="5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networks</a:t>
            </a:r>
            <a:r>
              <a:rPr sz="2050" spc="3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static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counterparts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buses.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pc="-105" dirty="0"/>
              <a:t>Network</a:t>
            </a:r>
            <a:r>
              <a:rPr spc="-10" dirty="0"/>
              <a:t> </a:t>
            </a:r>
            <a:r>
              <a:rPr spc="-60" dirty="0"/>
              <a:t>Topologies:</a:t>
            </a:r>
            <a:r>
              <a:rPr spc="125" dirty="0"/>
              <a:t> </a:t>
            </a:r>
            <a:r>
              <a:rPr spc="-85" dirty="0"/>
              <a:t>Linear</a:t>
            </a:r>
            <a:r>
              <a:rPr spc="-25" dirty="0"/>
              <a:t> </a:t>
            </a:r>
            <a:r>
              <a:rPr spc="-60" dirty="0"/>
              <a:t>Arrays,</a:t>
            </a:r>
            <a:r>
              <a:rPr spc="-25" dirty="0"/>
              <a:t> Meshes,</a:t>
            </a:r>
            <a:r>
              <a:rPr spc="-20" dirty="0"/>
              <a:t> </a:t>
            </a:r>
            <a:r>
              <a:rPr spc="55" dirty="0"/>
              <a:t>and</a:t>
            </a:r>
            <a:r>
              <a:rPr spc="-20" dirty="0"/>
              <a:t> </a:t>
            </a:r>
            <a:r>
              <a:rPr b="0" i="1" spc="40" dirty="0">
                <a:latin typeface="Constantia"/>
                <a:cs typeface="Constantia"/>
              </a:rPr>
              <a:t>k</a:t>
            </a:r>
            <a:r>
              <a:rPr spc="40" dirty="0"/>
              <a:t>-</a:t>
            </a:r>
            <a:r>
              <a:rPr b="0" i="1" spc="40" dirty="0">
                <a:latin typeface="Constantia"/>
                <a:cs typeface="Constantia"/>
              </a:rPr>
              <a:t>d</a:t>
            </a: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pc="-20" dirty="0"/>
              <a:t>Meshes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09" y="1741137"/>
            <a:ext cx="8192134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10160" indent="-259079" algn="just">
              <a:lnSpc>
                <a:spcPct val="1006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60" dirty="0">
                <a:latin typeface="Verdana"/>
                <a:cs typeface="Verdana"/>
              </a:rPr>
              <a:t>linear </a:t>
            </a:r>
            <a:r>
              <a:rPr sz="2050" spc="-120" dirty="0">
                <a:latin typeface="Verdana"/>
                <a:cs typeface="Verdana"/>
              </a:rPr>
              <a:t>array, </a:t>
            </a:r>
            <a:r>
              <a:rPr sz="2050" spc="130" dirty="0">
                <a:latin typeface="Verdana"/>
                <a:cs typeface="Verdana"/>
              </a:rPr>
              <a:t>each </a:t>
            </a:r>
            <a:r>
              <a:rPr sz="2050" spc="75" dirty="0">
                <a:latin typeface="Verdana"/>
                <a:cs typeface="Verdana"/>
              </a:rPr>
              <a:t>node </a:t>
            </a:r>
            <a:r>
              <a:rPr sz="2050" spc="-45" dirty="0">
                <a:latin typeface="Verdana"/>
                <a:cs typeface="Verdana"/>
              </a:rPr>
              <a:t>has </a:t>
            </a:r>
            <a:r>
              <a:rPr sz="2050" spc="-15" dirty="0">
                <a:latin typeface="Verdana"/>
                <a:cs typeface="Verdana"/>
              </a:rPr>
              <a:t>two </a:t>
            </a:r>
            <a:r>
              <a:rPr sz="2050" spc="-45" dirty="0">
                <a:latin typeface="Verdana"/>
                <a:cs typeface="Verdana"/>
              </a:rPr>
              <a:t>neighbors, </a:t>
            </a:r>
            <a:r>
              <a:rPr sz="2050" spc="60" dirty="0">
                <a:latin typeface="Verdana"/>
                <a:cs typeface="Verdana"/>
              </a:rPr>
              <a:t>one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185" dirty="0">
                <a:latin typeface="Verdana"/>
                <a:cs typeface="Verdana"/>
              </a:rPr>
              <a:t>its </a:t>
            </a:r>
            <a:r>
              <a:rPr sz="2050" spc="-65" dirty="0">
                <a:latin typeface="Verdana"/>
                <a:cs typeface="Verdana"/>
              </a:rPr>
              <a:t>left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one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its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right.</a:t>
            </a:r>
            <a:r>
              <a:rPr sz="2050" spc="135" dirty="0">
                <a:latin typeface="Verdana"/>
                <a:cs typeface="Verdana"/>
              </a:rPr>
              <a:t> </a:t>
            </a:r>
            <a:r>
              <a:rPr sz="2050" spc="-235" dirty="0">
                <a:latin typeface="Verdana"/>
                <a:cs typeface="Verdana"/>
              </a:rPr>
              <a:t>If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either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end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55" dirty="0">
                <a:latin typeface="Verdana"/>
                <a:cs typeface="Verdana"/>
              </a:rPr>
              <a:t>connected,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r</a:t>
            </a:r>
            <a:r>
              <a:rPr sz="2050" spc="30" dirty="0">
                <a:latin typeface="Verdana"/>
                <a:cs typeface="Verdana"/>
              </a:rPr>
              <a:t>e</a:t>
            </a:r>
            <a:r>
              <a:rPr sz="2050" spc="-25" dirty="0">
                <a:latin typeface="Verdana"/>
                <a:cs typeface="Verdana"/>
              </a:rPr>
              <a:t>f</a:t>
            </a:r>
            <a:r>
              <a:rPr sz="2050" spc="-70" dirty="0">
                <a:latin typeface="Verdana"/>
                <a:cs typeface="Verdana"/>
              </a:rPr>
              <a:t>er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20" dirty="0">
                <a:latin typeface="Verdana"/>
                <a:cs typeface="Verdana"/>
              </a:rPr>
              <a:t>i</a:t>
            </a:r>
            <a:r>
              <a:rPr sz="2050" spc="-155" dirty="0">
                <a:latin typeface="Verdana"/>
                <a:cs typeface="Verdana"/>
              </a:rPr>
              <a:t>t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1-</a:t>
            </a:r>
            <a:r>
              <a:rPr sz="2050" spc="-185" dirty="0">
                <a:latin typeface="Verdana"/>
                <a:cs typeface="Verdana"/>
              </a:rPr>
              <a:t>D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to</a:t>
            </a:r>
            <a:r>
              <a:rPr sz="2050" spc="-35" dirty="0">
                <a:latin typeface="Verdana"/>
                <a:cs typeface="Verdana"/>
              </a:rPr>
              <a:t>r</a:t>
            </a:r>
            <a:r>
              <a:rPr sz="2050" spc="-155" dirty="0">
                <a:latin typeface="Verdana"/>
                <a:cs typeface="Verdana"/>
              </a:rPr>
              <a:t>us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20" dirty="0">
                <a:latin typeface="Verdana"/>
                <a:cs typeface="Verdana"/>
              </a:rPr>
              <a:t>r</a:t>
            </a:r>
            <a:r>
              <a:rPr sz="2050" spc="-75" dirty="0">
                <a:latin typeface="Verdana"/>
                <a:cs typeface="Verdana"/>
              </a:rPr>
              <a:t>ing.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250" dirty="0">
              <a:latin typeface="Verdana"/>
              <a:cs typeface="Verdana"/>
            </a:endParaRPr>
          </a:p>
          <a:p>
            <a:pPr marL="271780" marR="8255" indent="-259079" algn="just">
              <a:lnSpc>
                <a:spcPct val="101000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generalization</a:t>
            </a:r>
            <a:r>
              <a:rPr sz="2050" spc="-28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160" dirty="0">
                <a:latin typeface="Verdana"/>
                <a:cs typeface="Verdana"/>
              </a:rPr>
              <a:t>2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dimensions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has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-160" dirty="0">
                <a:latin typeface="Verdana"/>
                <a:cs typeface="Verdana"/>
              </a:rPr>
              <a:t>4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neighbors,</a:t>
            </a:r>
            <a:r>
              <a:rPr sz="2050" spc="-20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to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no</a:t>
            </a:r>
            <a:r>
              <a:rPr sz="2050" spc="-10" dirty="0">
                <a:latin typeface="Verdana"/>
                <a:cs typeface="Verdana"/>
              </a:rPr>
              <a:t>r</a:t>
            </a:r>
            <a:r>
              <a:rPr sz="2050" spc="-130" dirty="0">
                <a:latin typeface="Verdana"/>
                <a:cs typeface="Verdana"/>
              </a:rPr>
              <a:t>th</a:t>
            </a:r>
            <a:r>
              <a:rPr sz="2050" spc="-85" dirty="0">
                <a:latin typeface="Verdana"/>
                <a:cs typeface="Verdana"/>
              </a:rPr>
              <a:t>,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south,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east,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-110" dirty="0">
                <a:latin typeface="Verdana"/>
                <a:cs typeface="Verdana"/>
              </a:rPr>
              <a:t>est.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300" dirty="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  <a:tab pos="607695" algn="l"/>
                <a:tab pos="1574165" algn="l"/>
                <a:tab pos="3918585" algn="l"/>
                <a:tab pos="4197350" algn="l"/>
                <a:tab pos="5737225" algn="l"/>
                <a:tab pos="6320155" algn="l"/>
                <a:tab pos="7246620" algn="l"/>
                <a:tab pos="7908925" algn="l"/>
              </a:tabLst>
            </a:pPr>
            <a:r>
              <a:rPr sz="2050" spc="125" dirty="0">
                <a:latin typeface="Verdana"/>
                <a:cs typeface="Verdana"/>
              </a:rPr>
              <a:t>A	</a:t>
            </a:r>
            <a:r>
              <a:rPr sz="2050" spc="-135" dirty="0">
                <a:latin typeface="Verdana"/>
                <a:cs typeface="Verdana"/>
              </a:rPr>
              <a:t>fu</a:t>
            </a:r>
            <a:r>
              <a:rPr sz="2050" spc="-75" dirty="0">
                <a:latin typeface="Verdana"/>
                <a:cs typeface="Verdana"/>
              </a:rPr>
              <a:t>r</a:t>
            </a:r>
            <a:r>
              <a:rPr sz="2050" spc="-85" dirty="0">
                <a:latin typeface="Verdana"/>
                <a:cs typeface="Verdana"/>
              </a:rPr>
              <a:t>the</a:t>
            </a:r>
            <a:r>
              <a:rPr sz="2050" spc="-60" dirty="0">
                <a:latin typeface="Verdana"/>
                <a:cs typeface="Verdana"/>
              </a:rPr>
              <a:t>r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10" dirty="0">
                <a:latin typeface="Verdana"/>
                <a:cs typeface="Verdana"/>
              </a:rPr>
              <a:t>gene</a:t>
            </a:r>
            <a:r>
              <a:rPr sz="2050" spc="-30" dirty="0">
                <a:latin typeface="Verdana"/>
                <a:cs typeface="Verdana"/>
              </a:rPr>
              <a:t>r</a:t>
            </a:r>
            <a:r>
              <a:rPr sz="2050" spc="-40" dirty="0">
                <a:latin typeface="Verdana"/>
                <a:cs typeface="Verdana"/>
              </a:rPr>
              <a:t>alization</a:t>
            </a:r>
            <a:r>
              <a:rPr sz="2050" spc="35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	</a:t>
            </a:r>
            <a:r>
              <a:rPr sz="2050" i="1" spc="20" dirty="0">
                <a:latin typeface="Calibri"/>
                <a:cs typeface="Calibri"/>
              </a:rPr>
              <a:t>d</a:t>
            </a:r>
            <a:r>
              <a:rPr sz="2050" i="1" dirty="0">
                <a:latin typeface="Calibri"/>
                <a:cs typeface="Calibri"/>
              </a:rPr>
              <a:t>	</a:t>
            </a:r>
            <a:r>
              <a:rPr sz="2050" spc="-60" dirty="0">
                <a:latin typeface="Verdana"/>
                <a:cs typeface="Verdana"/>
              </a:rPr>
              <a:t>dimensions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0" dirty="0">
                <a:latin typeface="Verdana"/>
                <a:cs typeface="Verdana"/>
              </a:rPr>
              <a:t>ha</a:t>
            </a:r>
            <a:r>
              <a:rPr sz="2050" spc="-40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5" dirty="0">
                <a:latin typeface="Verdana"/>
                <a:cs typeface="Verdana"/>
              </a:rPr>
              <a:t>node</a:t>
            </a:r>
            <a:r>
              <a:rPr sz="2050" spc="10" dirty="0">
                <a:latin typeface="Verdana"/>
                <a:cs typeface="Verdana"/>
              </a:rPr>
              <a:t>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65" dirty="0">
                <a:latin typeface="Verdana"/>
                <a:cs typeface="Verdana"/>
              </a:rPr>
              <a:t>wit</a:t>
            </a:r>
            <a:r>
              <a:rPr sz="2050" spc="-80" dirty="0">
                <a:latin typeface="Verdana"/>
                <a:cs typeface="Verdana"/>
              </a:rPr>
              <a:t>h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10" dirty="0">
                <a:latin typeface="Cambria"/>
                <a:cs typeface="Cambria"/>
              </a:rPr>
              <a:t>2</a:t>
            </a:r>
            <a:r>
              <a:rPr sz="2050" i="1" spc="20" dirty="0">
                <a:latin typeface="Calibri"/>
                <a:cs typeface="Calibri"/>
              </a:rPr>
              <a:t>d</a:t>
            </a:r>
            <a:endParaRPr sz="2050" dirty="0">
              <a:latin typeface="Calibri"/>
              <a:cs typeface="Calibri"/>
            </a:endParaRPr>
          </a:p>
          <a:p>
            <a:pPr marL="271780">
              <a:lnSpc>
                <a:spcPct val="100000"/>
              </a:lnSpc>
              <a:spcBef>
                <a:spcPts val="10"/>
              </a:spcBef>
            </a:pPr>
            <a:r>
              <a:rPr sz="2050" spc="-45" dirty="0">
                <a:latin typeface="Verdana"/>
                <a:cs typeface="Verdana"/>
              </a:rPr>
              <a:t>neighbors.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special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65" dirty="0">
                <a:latin typeface="Verdana"/>
                <a:cs typeface="Verdana"/>
              </a:rPr>
              <a:t>case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d-dimensional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mesh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hypercube.</a:t>
            </a:r>
            <a:r>
              <a:rPr sz="2050" spc="15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Here,</a:t>
            </a:r>
            <a:endParaRPr sz="2050" dirty="0">
              <a:latin typeface="Verdana"/>
              <a:cs typeface="Verdana"/>
            </a:endParaRPr>
          </a:p>
          <a:p>
            <a:pPr marL="271780">
              <a:lnSpc>
                <a:spcPct val="100000"/>
              </a:lnSpc>
              <a:spcBef>
                <a:spcPts val="25"/>
              </a:spcBef>
            </a:pPr>
            <a:r>
              <a:rPr sz="2050" i="1" spc="20" dirty="0">
                <a:latin typeface="Calibri"/>
                <a:cs typeface="Calibri"/>
              </a:rPr>
              <a:t>d</a:t>
            </a:r>
            <a:r>
              <a:rPr sz="2050" i="1" spc="100" dirty="0">
                <a:latin typeface="Calibri"/>
                <a:cs typeface="Calibri"/>
              </a:rPr>
              <a:t> </a:t>
            </a:r>
            <a:r>
              <a:rPr sz="2050" spc="470" dirty="0">
                <a:latin typeface="Cambria"/>
                <a:cs typeface="Cambria"/>
              </a:rPr>
              <a:t>=</a:t>
            </a:r>
            <a:r>
              <a:rPr sz="2050" spc="120" dirty="0">
                <a:latin typeface="Cambria"/>
                <a:cs typeface="Cambri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85" dirty="0">
                <a:latin typeface="Cambria"/>
                <a:cs typeface="Cambri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spc="-175" dirty="0">
                <a:latin typeface="Verdana"/>
                <a:cs typeface="Verdana"/>
              </a:rPr>
              <a:t>,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65" dirty="0">
                <a:latin typeface="Verdana"/>
                <a:cs typeface="Verdana"/>
              </a:rPr>
              <a:t>w</a:t>
            </a:r>
            <a:r>
              <a:rPr sz="2050" spc="-70" dirty="0">
                <a:latin typeface="Verdana"/>
                <a:cs typeface="Verdana"/>
              </a:rPr>
              <a:t>he</a:t>
            </a:r>
            <a:r>
              <a:rPr sz="2050" spc="-55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114" dirty="0">
                <a:latin typeface="Calibri"/>
                <a:cs typeface="Calibri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tota</a:t>
            </a:r>
            <a:r>
              <a:rPr sz="2050" spc="-10" dirty="0">
                <a:latin typeface="Verdana"/>
                <a:cs typeface="Verdana"/>
              </a:rPr>
              <a:t>l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</a:t>
            </a:r>
            <a:r>
              <a:rPr sz="2050" spc="-15" dirty="0">
                <a:latin typeface="Verdana"/>
                <a:cs typeface="Verdana"/>
              </a:rPr>
              <a:t>r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</a:t>
            </a:r>
            <a:r>
              <a:rPr sz="2050" spc="55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511" y="364399"/>
            <a:ext cx="5165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40" dirty="0"/>
              <a:t> </a:t>
            </a:r>
            <a:r>
              <a:rPr spc="-60" dirty="0"/>
              <a:t>Topologies:</a:t>
            </a:r>
            <a:r>
              <a:rPr spc="105" dirty="0"/>
              <a:t> </a:t>
            </a:r>
            <a:r>
              <a:rPr spc="-85" dirty="0"/>
              <a:t>Linear</a:t>
            </a:r>
            <a:r>
              <a:rPr spc="-45" dirty="0"/>
              <a:t> </a:t>
            </a:r>
            <a:r>
              <a:rPr spc="-60" dirty="0"/>
              <a:t>Arrays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25482" y="1138137"/>
            <a:ext cx="2002155" cy="176530"/>
            <a:chOff x="3025482" y="1138137"/>
            <a:chExt cx="2002155" cy="176530"/>
          </a:xfrm>
        </p:grpSpPr>
        <p:sp>
          <p:nvSpPr>
            <p:cNvPr id="4" name="object 4"/>
            <p:cNvSpPr/>
            <p:nvPr/>
          </p:nvSpPr>
          <p:spPr>
            <a:xfrm>
              <a:off x="3025482" y="1226294"/>
              <a:ext cx="2002155" cy="0"/>
            </a:xfrm>
            <a:custGeom>
              <a:avLst/>
              <a:gdLst/>
              <a:ahLst/>
              <a:cxnLst/>
              <a:rect l="l" t="t" r="r" b="b"/>
              <a:pathLst>
                <a:path w="2002154">
                  <a:moveTo>
                    <a:pt x="0" y="0"/>
                  </a:moveTo>
                  <a:lnTo>
                    <a:pt x="2001799" y="0"/>
                  </a:lnTo>
                </a:path>
              </a:pathLst>
            </a:custGeom>
            <a:ln w="7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249" y="1138137"/>
              <a:ext cx="176315" cy="176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9199" y="1138137"/>
              <a:ext cx="176315" cy="1763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1149" y="1138137"/>
              <a:ext cx="176315" cy="1763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300" y="1138137"/>
              <a:ext cx="176302" cy="17630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331395" y="1138137"/>
            <a:ext cx="1778635" cy="246379"/>
            <a:chOff x="5331395" y="1138137"/>
            <a:chExt cx="1778635" cy="246379"/>
          </a:xfrm>
        </p:grpSpPr>
        <p:sp>
          <p:nvSpPr>
            <p:cNvPr id="10" name="object 10"/>
            <p:cNvSpPr/>
            <p:nvPr/>
          </p:nvSpPr>
          <p:spPr>
            <a:xfrm>
              <a:off x="5335244" y="1226294"/>
              <a:ext cx="1771014" cy="154305"/>
            </a:xfrm>
            <a:custGeom>
              <a:avLst/>
              <a:gdLst/>
              <a:ahLst/>
              <a:cxnLst/>
              <a:rect l="l" t="t" r="r" b="b"/>
              <a:pathLst>
                <a:path w="1771015" h="154305">
                  <a:moveTo>
                    <a:pt x="53898" y="0"/>
                  </a:moveTo>
                  <a:lnTo>
                    <a:pt x="32918" y="4235"/>
                  </a:lnTo>
                  <a:lnTo>
                    <a:pt x="15786" y="15784"/>
                  </a:lnTo>
                  <a:lnTo>
                    <a:pt x="4235" y="32914"/>
                  </a:lnTo>
                  <a:lnTo>
                    <a:pt x="0" y="53891"/>
                  </a:lnTo>
                  <a:lnTo>
                    <a:pt x="0" y="100093"/>
                  </a:lnTo>
                  <a:lnTo>
                    <a:pt x="4235" y="121066"/>
                  </a:lnTo>
                  <a:lnTo>
                    <a:pt x="15786" y="138195"/>
                  </a:lnTo>
                  <a:lnTo>
                    <a:pt x="32918" y="149744"/>
                  </a:lnTo>
                  <a:lnTo>
                    <a:pt x="53898" y="153979"/>
                  </a:lnTo>
                  <a:lnTo>
                    <a:pt x="1716925" y="153979"/>
                  </a:lnTo>
                  <a:lnTo>
                    <a:pt x="1737906" y="149744"/>
                  </a:lnTo>
                  <a:lnTo>
                    <a:pt x="1755038" y="138195"/>
                  </a:lnTo>
                  <a:lnTo>
                    <a:pt x="1766589" y="121066"/>
                  </a:lnTo>
                  <a:lnTo>
                    <a:pt x="1770824" y="100093"/>
                  </a:lnTo>
                  <a:lnTo>
                    <a:pt x="1770824" y="53891"/>
                  </a:lnTo>
                  <a:lnTo>
                    <a:pt x="1766589" y="32914"/>
                  </a:lnTo>
                  <a:lnTo>
                    <a:pt x="1755038" y="15784"/>
                  </a:lnTo>
                  <a:lnTo>
                    <a:pt x="1737906" y="4235"/>
                  </a:lnTo>
                  <a:lnTo>
                    <a:pt x="1716925" y="0"/>
                  </a:lnTo>
                  <a:lnTo>
                    <a:pt x="53898" y="0"/>
                  </a:lnTo>
                  <a:close/>
                </a:path>
              </a:pathLst>
            </a:custGeom>
            <a:ln w="7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9568" y="1138137"/>
              <a:ext cx="176315" cy="1763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1530" y="1138137"/>
              <a:ext cx="176302" cy="1763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3480" y="1138137"/>
              <a:ext cx="176302" cy="1763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5430" y="1138137"/>
              <a:ext cx="176315" cy="1763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62660" y="1556377"/>
            <a:ext cx="8127365" cy="8699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012440">
              <a:lnSpc>
                <a:spcPct val="100000"/>
              </a:lnSpc>
              <a:spcBef>
                <a:spcPts val="335"/>
              </a:spcBef>
              <a:tabLst>
                <a:tab pos="5203825" algn="l"/>
              </a:tabLst>
            </a:pPr>
            <a:r>
              <a:rPr sz="700" spc="10" dirty="0">
                <a:latin typeface="Times New Roman"/>
                <a:cs typeface="Times New Roman"/>
              </a:rPr>
              <a:t>(a)	(b)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050" spc="-55" dirty="0">
                <a:latin typeface="Verdana"/>
                <a:cs typeface="Verdana"/>
              </a:rPr>
              <a:t>Linear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135" dirty="0">
                <a:latin typeface="Verdana"/>
                <a:cs typeface="Verdana"/>
              </a:rPr>
              <a:t>arrays: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no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wraparound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200" dirty="0">
                <a:latin typeface="Verdana"/>
                <a:cs typeface="Verdana"/>
              </a:rPr>
              <a:t>links;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wraparound</a:t>
            </a:r>
            <a:endParaRPr sz="2050">
              <a:latin typeface="Verdana"/>
              <a:cs typeface="Verdana"/>
            </a:endParaRPr>
          </a:p>
          <a:p>
            <a:pPr marR="169545" algn="ctr">
              <a:lnSpc>
                <a:spcPct val="100000"/>
              </a:lnSpc>
              <a:spcBef>
                <a:spcPts val="20"/>
              </a:spcBef>
            </a:pPr>
            <a:r>
              <a:rPr sz="2050" spc="-150" dirty="0">
                <a:latin typeface="Verdana"/>
                <a:cs typeface="Verdana"/>
              </a:rPr>
              <a:t>link.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988" y="338293"/>
            <a:ext cx="7457440" cy="8331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52140" marR="5080" indent="-3139440">
              <a:lnSpc>
                <a:spcPct val="108200"/>
              </a:lnSpc>
              <a:spcBef>
                <a:spcPts val="90"/>
              </a:spcBef>
            </a:pPr>
            <a:r>
              <a:rPr spc="-90" dirty="0"/>
              <a:t>Net</a:t>
            </a:r>
            <a:r>
              <a:rPr spc="-215" dirty="0"/>
              <a:t>w</a:t>
            </a:r>
            <a:r>
              <a:rPr spc="-120" dirty="0"/>
              <a:t>o</a:t>
            </a:r>
            <a:r>
              <a:rPr spc="-80" dirty="0"/>
              <a:t>r</a:t>
            </a:r>
            <a:r>
              <a:rPr spc="-40" dirty="0"/>
              <a:t>k</a:t>
            </a:r>
            <a:r>
              <a:rPr spc="-25" dirty="0"/>
              <a:t> </a:t>
            </a:r>
            <a:r>
              <a:rPr spc="-580" dirty="0"/>
              <a:t>T</a:t>
            </a:r>
            <a:r>
              <a:rPr spc="35" dirty="0"/>
              <a:t>opolo</a:t>
            </a:r>
            <a:r>
              <a:rPr spc="105" dirty="0"/>
              <a:t>g</a:t>
            </a:r>
            <a:r>
              <a:rPr spc="-100" dirty="0"/>
              <a:t>ies</a:t>
            </a:r>
            <a:r>
              <a:rPr spc="-80" dirty="0"/>
              <a:t>:</a:t>
            </a:r>
            <a:r>
              <a:rPr spc="130" dirty="0"/>
              <a:t> </a:t>
            </a:r>
            <a:r>
              <a:rPr spc="-590" dirty="0"/>
              <a:t>T</a:t>
            </a:r>
            <a:r>
              <a:rPr spc="-280" dirty="0"/>
              <a:t>w</a:t>
            </a:r>
            <a:r>
              <a:rPr spc="25" dirty="0"/>
              <a:t>o</a:t>
            </a:r>
            <a:r>
              <a:rPr spc="20" dirty="0"/>
              <a:t>-</a:t>
            </a:r>
            <a:r>
              <a:rPr spc="-35" dirty="0"/>
              <a:t> </a:t>
            </a:r>
            <a:r>
              <a:rPr spc="55" dirty="0"/>
              <a:t>an</a:t>
            </a:r>
            <a:r>
              <a:rPr spc="60" dirty="0"/>
              <a:t>d</a:t>
            </a:r>
            <a:r>
              <a:rPr spc="-25" dirty="0"/>
              <a:t> </a:t>
            </a:r>
            <a:r>
              <a:rPr spc="-305" dirty="0"/>
              <a:t>Th</a:t>
            </a:r>
            <a:r>
              <a:rPr spc="-229" dirty="0"/>
              <a:t>r</a:t>
            </a:r>
            <a:r>
              <a:rPr spc="125" dirty="0"/>
              <a:t>e</a:t>
            </a:r>
            <a:r>
              <a:rPr spc="130" dirty="0"/>
              <a:t>e</a:t>
            </a:r>
            <a:r>
              <a:rPr spc="-25" dirty="0"/>
              <a:t> </a:t>
            </a:r>
            <a:r>
              <a:rPr spc="-45" dirty="0"/>
              <a:t>Dimensional  </a:t>
            </a:r>
            <a:r>
              <a:rPr spc="-20" dirty="0"/>
              <a:t>Meshes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708" y="2702900"/>
            <a:ext cx="8121015" cy="11620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34615">
              <a:lnSpc>
                <a:spcPct val="100000"/>
              </a:lnSpc>
              <a:spcBef>
                <a:spcPts val="285"/>
              </a:spcBef>
              <a:tabLst>
                <a:tab pos="4151629" algn="l"/>
                <a:tab pos="5510530" algn="l"/>
              </a:tabLst>
            </a:pPr>
            <a:r>
              <a:rPr sz="600" dirty="0">
                <a:latin typeface="Times New Roman"/>
                <a:cs typeface="Times New Roman"/>
              </a:rPr>
              <a:t>(a)	(b)	(c)</a:t>
            </a:r>
            <a:endParaRPr sz="600">
              <a:latin typeface="Times New Roman"/>
              <a:cs typeface="Times New Roman"/>
            </a:endParaRPr>
          </a:p>
          <a:p>
            <a:pPr marL="12700" marR="5080" indent="440055">
              <a:lnSpc>
                <a:spcPct val="101000"/>
              </a:lnSpc>
              <a:spcBef>
                <a:spcPts val="595"/>
              </a:spcBef>
            </a:pPr>
            <a:r>
              <a:rPr sz="2050" spc="-140" dirty="0">
                <a:latin typeface="Verdana"/>
                <a:cs typeface="Verdana"/>
              </a:rPr>
              <a:t>Two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-40" dirty="0">
                <a:latin typeface="Verdana"/>
                <a:cs typeface="Verdana"/>
              </a:rPr>
              <a:t>three </a:t>
            </a:r>
            <a:r>
              <a:rPr sz="2050" spc="-30" dirty="0">
                <a:latin typeface="Verdana"/>
                <a:cs typeface="Verdana"/>
              </a:rPr>
              <a:t>dimensional </a:t>
            </a:r>
            <a:r>
              <a:rPr sz="2050" spc="-110" dirty="0">
                <a:latin typeface="Verdana"/>
                <a:cs typeface="Verdana"/>
              </a:rPr>
              <a:t>meshes: </a:t>
            </a:r>
            <a:r>
              <a:rPr sz="2050" spc="-55" dirty="0">
                <a:latin typeface="Verdana"/>
                <a:cs typeface="Verdana"/>
              </a:rPr>
              <a:t>(a) </a:t>
            </a:r>
            <a:r>
              <a:rPr sz="2050" spc="-160" dirty="0">
                <a:latin typeface="Verdana"/>
                <a:cs typeface="Verdana"/>
              </a:rPr>
              <a:t>2-D </a:t>
            </a:r>
            <a:r>
              <a:rPr sz="2050" spc="-60" dirty="0">
                <a:latin typeface="Verdana"/>
                <a:cs typeface="Verdana"/>
              </a:rPr>
              <a:t>mesh </a:t>
            </a:r>
            <a:r>
              <a:rPr sz="2050" spc="-70" dirty="0">
                <a:latin typeface="Verdana"/>
                <a:cs typeface="Verdana"/>
              </a:rPr>
              <a:t>with </a:t>
            </a:r>
            <a:r>
              <a:rPr sz="2050" spc="30" dirty="0">
                <a:latin typeface="Verdana"/>
                <a:cs typeface="Verdana"/>
              </a:rPr>
              <a:t>no </a:t>
            </a:r>
            <a:r>
              <a:rPr sz="2050" spc="3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wraparound;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60" dirty="0">
                <a:latin typeface="Verdana"/>
                <a:cs typeface="Verdana"/>
              </a:rPr>
              <a:t> 2-D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mesh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wraparound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140" dirty="0">
                <a:latin typeface="Verdana"/>
                <a:cs typeface="Verdana"/>
              </a:rPr>
              <a:t>link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(2-D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torus); </a:t>
            </a:r>
            <a:r>
              <a:rPr sz="2050" spc="90" dirty="0">
                <a:latin typeface="Verdana"/>
                <a:cs typeface="Verdana"/>
              </a:rPr>
              <a:t>and</a:t>
            </a:r>
            <a:endParaRPr sz="2050">
              <a:latin typeface="Verdana"/>
              <a:cs typeface="Verdana"/>
            </a:endParaRPr>
          </a:p>
          <a:p>
            <a:pPr marL="1678305">
              <a:lnSpc>
                <a:spcPct val="100000"/>
              </a:lnSpc>
              <a:spcBef>
                <a:spcPts val="15"/>
              </a:spcBef>
            </a:pPr>
            <a:r>
              <a:rPr sz="2050" spc="-25" dirty="0">
                <a:latin typeface="Verdana"/>
                <a:cs typeface="Verdana"/>
              </a:rPr>
              <a:t>(c)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45" dirty="0">
                <a:latin typeface="Verdana"/>
                <a:cs typeface="Verdana"/>
              </a:rPr>
              <a:t>3-</a:t>
            </a:r>
            <a:r>
              <a:rPr sz="2050" spc="-185" dirty="0">
                <a:latin typeface="Verdana"/>
                <a:cs typeface="Verdana"/>
              </a:rPr>
              <a:t>D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mesh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wit</a:t>
            </a:r>
            <a:r>
              <a:rPr sz="2050" spc="-80" dirty="0">
                <a:latin typeface="Verdana"/>
                <a:cs typeface="Verdana"/>
              </a:rPr>
              <a:t>h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</a:t>
            </a:r>
            <a:r>
              <a:rPr sz="2050" spc="35" dirty="0">
                <a:latin typeface="Verdana"/>
                <a:cs typeface="Verdana"/>
              </a:rPr>
              <a:t>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w</a:t>
            </a:r>
            <a:r>
              <a:rPr sz="2050" spc="-114" dirty="0">
                <a:latin typeface="Verdana"/>
                <a:cs typeface="Verdana"/>
              </a:rPr>
              <a:t>r</a:t>
            </a:r>
            <a:r>
              <a:rPr sz="2050" spc="220" dirty="0">
                <a:latin typeface="Verdana"/>
                <a:cs typeface="Verdana"/>
              </a:rPr>
              <a:t>a</a:t>
            </a:r>
            <a:r>
              <a:rPr sz="2050" spc="10" dirty="0">
                <a:latin typeface="Verdana"/>
                <a:cs typeface="Verdana"/>
              </a:rPr>
              <a:t>pa</a:t>
            </a:r>
            <a:r>
              <a:rPr sz="2050" spc="-15" dirty="0">
                <a:latin typeface="Verdana"/>
                <a:cs typeface="Verdana"/>
              </a:rPr>
              <a:t>r</a:t>
            </a:r>
            <a:r>
              <a:rPr sz="2050" spc="-5" dirty="0">
                <a:latin typeface="Verdana"/>
                <a:cs typeface="Verdana"/>
              </a:rPr>
              <a:t>ound.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6180" y="1574047"/>
            <a:ext cx="1029124" cy="102913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18504" y="1642231"/>
          <a:ext cx="1271905" cy="879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15"/>
                <a:gridCol w="293370"/>
                <a:gridCol w="293370"/>
                <a:gridCol w="293370"/>
                <a:gridCol w="195580"/>
              </a:tblGrid>
              <a:tr h="293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161446" y="1547228"/>
            <a:ext cx="113030" cy="1076325"/>
            <a:chOff x="3161446" y="1547228"/>
            <a:chExt cx="113030" cy="1076325"/>
          </a:xfrm>
        </p:grpSpPr>
        <p:sp>
          <p:nvSpPr>
            <p:cNvPr id="7" name="object 7"/>
            <p:cNvSpPr/>
            <p:nvPr/>
          </p:nvSpPr>
          <p:spPr>
            <a:xfrm>
              <a:off x="3217773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10763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7773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0"/>
                  </a:moveTo>
                  <a:lnTo>
                    <a:pt x="0" y="1076312"/>
                  </a:lnTo>
                </a:path>
              </a:pathLst>
            </a:custGeom>
            <a:ln w="6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1446" y="2468966"/>
              <a:ext cx="112667" cy="1126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1446" y="1589135"/>
              <a:ext cx="112667" cy="11266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041708" y="1547228"/>
            <a:ext cx="113030" cy="1076325"/>
            <a:chOff x="4041708" y="1547228"/>
            <a:chExt cx="113030" cy="1076325"/>
          </a:xfrm>
        </p:grpSpPr>
        <p:sp>
          <p:nvSpPr>
            <p:cNvPr id="12" name="object 12"/>
            <p:cNvSpPr/>
            <p:nvPr/>
          </p:nvSpPr>
          <p:spPr>
            <a:xfrm>
              <a:off x="4098048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10763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8048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0"/>
                  </a:moveTo>
                  <a:lnTo>
                    <a:pt x="0" y="1076312"/>
                  </a:lnTo>
                </a:path>
              </a:pathLst>
            </a:custGeom>
            <a:ln w="6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1708" y="2468966"/>
              <a:ext cx="112667" cy="112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1708" y="1589135"/>
              <a:ext cx="112667" cy="11266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454867" y="1547228"/>
            <a:ext cx="113030" cy="1076325"/>
            <a:chOff x="3454867" y="1547228"/>
            <a:chExt cx="113030" cy="1076325"/>
          </a:xfrm>
        </p:grpSpPr>
        <p:sp>
          <p:nvSpPr>
            <p:cNvPr id="17" name="object 17"/>
            <p:cNvSpPr/>
            <p:nvPr/>
          </p:nvSpPr>
          <p:spPr>
            <a:xfrm>
              <a:off x="3511194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10763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1194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0"/>
                  </a:moveTo>
                  <a:lnTo>
                    <a:pt x="0" y="1076312"/>
                  </a:lnTo>
                </a:path>
              </a:pathLst>
            </a:custGeom>
            <a:ln w="6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4867" y="2468966"/>
              <a:ext cx="112667" cy="112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4867" y="1589135"/>
              <a:ext cx="112667" cy="1126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748287" y="1547228"/>
            <a:ext cx="113030" cy="1076325"/>
            <a:chOff x="3748287" y="1547228"/>
            <a:chExt cx="113030" cy="1076325"/>
          </a:xfrm>
        </p:grpSpPr>
        <p:sp>
          <p:nvSpPr>
            <p:cNvPr id="22" name="object 22"/>
            <p:cNvSpPr/>
            <p:nvPr/>
          </p:nvSpPr>
          <p:spPr>
            <a:xfrm>
              <a:off x="3804615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10763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4615" y="1547228"/>
              <a:ext cx="0" cy="1076325"/>
            </a:xfrm>
            <a:custGeom>
              <a:avLst/>
              <a:gdLst/>
              <a:ahLst/>
              <a:cxnLst/>
              <a:rect l="l" t="t" r="r" b="b"/>
              <a:pathLst>
                <a:path h="1076325">
                  <a:moveTo>
                    <a:pt x="0" y="0"/>
                  </a:moveTo>
                  <a:lnTo>
                    <a:pt x="0" y="1076312"/>
                  </a:lnTo>
                </a:path>
              </a:pathLst>
            </a:custGeom>
            <a:ln w="6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8287" y="2468966"/>
              <a:ext cx="112667" cy="1126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8287" y="1589135"/>
              <a:ext cx="112667" cy="112667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9713" y="1568990"/>
            <a:ext cx="1131467" cy="103278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1708" y="2175545"/>
            <a:ext cx="112667" cy="11266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48287" y="2175545"/>
            <a:ext cx="112667" cy="1126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4867" y="2175545"/>
            <a:ext cx="112667" cy="11266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1446" y="2175545"/>
            <a:ext cx="112667" cy="1126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1708" y="1882556"/>
            <a:ext cx="112667" cy="11266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8287" y="1882556"/>
            <a:ext cx="112667" cy="1126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4867" y="1882556"/>
            <a:ext cx="112667" cy="11266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1446" y="1882556"/>
            <a:ext cx="112667" cy="112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2135" marR="5080" indent="-2268220">
              <a:lnSpc>
                <a:spcPct val="108200"/>
              </a:lnSpc>
              <a:spcBef>
                <a:spcPts val="90"/>
              </a:spcBef>
            </a:pPr>
            <a:r>
              <a:rPr spc="-105" dirty="0"/>
              <a:t>Network</a:t>
            </a:r>
            <a:r>
              <a:rPr spc="-35" dirty="0"/>
              <a:t> </a:t>
            </a:r>
            <a:r>
              <a:rPr spc="-60" dirty="0"/>
              <a:t>Topologies:</a:t>
            </a:r>
            <a:r>
              <a:rPr spc="110" dirty="0"/>
              <a:t> </a:t>
            </a:r>
            <a:r>
              <a:rPr dirty="0"/>
              <a:t>Hypercubes</a:t>
            </a:r>
            <a:r>
              <a:rPr spc="-15" dirty="0"/>
              <a:t> </a:t>
            </a:r>
            <a:r>
              <a:rPr spc="55" dirty="0"/>
              <a:t>and</a:t>
            </a:r>
            <a:r>
              <a:rPr spc="-20" dirty="0"/>
              <a:t> </a:t>
            </a:r>
            <a:r>
              <a:rPr spc="-130" dirty="0"/>
              <a:t>their </a:t>
            </a:r>
            <a:r>
              <a:rPr spc="-705" dirty="0"/>
              <a:t> </a:t>
            </a:r>
            <a:r>
              <a:rPr spc="-55" dirty="0"/>
              <a:t>Construction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5453" y="1938563"/>
            <a:ext cx="203200" cy="1071880"/>
            <a:chOff x="3875453" y="1938563"/>
            <a:chExt cx="203200" cy="1071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453" y="1938563"/>
              <a:ext cx="202963" cy="2172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453" y="2793172"/>
              <a:ext cx="202963" cy="217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76941" y="2153996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0956"/>
                  </a:moveTo>
                  <a:lnTo>
                    <a:pt x="0" y="0"/>
                  </a:lnTo>
                </a:path>
              </a:pathLst>
            </a:custGeom>
            <a:ln w="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576330" y="3576139"/>
            <a:ext cx="3401060" cy="2070100"/>
            <a:chOff x="3576330" y="3576139"/>
            <a:chExt cx="3401060" cy="2070100"/>
          </a:xfrm>
        </p:grpSpPr>
        <p:sp>
          <p:nvSpPr>
            <p:cNvPr id="8" name="object 8"/>
            <p:cNvSpPr/>
            <p:nvPr/>
          </p:nvSpPr>
          <p:spPr>
            <a:xfrm>
              <a:off x="3741127" y="4005224"/>
              <a:ext cx="2665730" cy="321945"/>
            </a:xfrm>
            <a:custGeom>
              <a:avLst/>
              <a:gdLst/>
              <a:ahLst/>
              <a:cxnLst/>
              <a:rect l="l" t="t" r="r" b="b"/>
              <a:pathLst>
                <a:path w="2665729" h="321945">
                  <a:moveTo>
                    <a:pt x="797636" y="321525"/>
                  </a:moveTo>
                  <a:lnTo>
                    <a:pt x="838094" y="290990"/>
                  </a:lnTo>
                  <a:lnTo>
                    <a:pt x="879442" y="261895"/>
                  </a:lnTo>
                  <a:lnTo>
                    <a:pt x="921643" y="234255"/>
                  </a:lnTo>
                  <a:lnTo>
                    <a:pt x="964656" y="208083"/>
                  </a:lnTo>
                  <a:lnTo>
                    <a:pt x="1008443" y="183392"/>
                  </a:lnTo>
                  <a:lnTo>
                    <a:pt x="1052964" y="160196"/>
                  </a:lnTo>
                  <a:lnTo>
                    <a:pt x="1098179" y="138509"/>
                  </a:lnTo>
                  <a:lnTo>
                    <a:pt x="1144050" y="118344"/>
                  </a:lnTo>
                  <a:lnTo>
                    <a:pt x="1190538" y="99714"/>
                  </a:lnTo>
                  <a:lnTo>
                    <a:pt x="1237603" y="82634"/>
                  </a:lnTo>
                  <a:lnTo>
                    <a:pt x="1285207" y="67116"/>
                  </a:lnTo>
                  <a:lnTo>
                    <a:pt x="1333309" y="53174"/>
                  </a:lnTo>
                  <a:lnTo>
                    <a:pt x="1381870" y="40821"/>
                  </a:lnTo>
                  <a:lnTo>
                    <a:pt x="1430852" y="30072"/>
                  </a:lnTo>
                  <a:lnTo>
                    <a:pt x="1480216" y="20940"/>
                  </a:lnTo>
                  <a:lnTo>
                    <a:pt x="1529921" y="13437"/>
                  </a:lnTo>
                  <a:lnTo>
                    <a:pt x="1579929" y="7578"/>
                  </a:lnTo>
                  <a:lnTo>
                    <a:pt x="1630201" y="3377"/>
                  </a:lnTo>
                  <a:lnTo>
                    <a:pt x="1680697" y="846"/>
                  </a:lnTo>
                  <a:lnTo>
                    <a:pt x="1731378" y="0"/>
                  </a:lnTo>
                  <a:lnTo>
                    <a:pt x="1782059" y="846"/>
                  </a:lnTo>
                  <a:lnTo>
                    <a:pt x="1832555" y="3377"/>
                  </a:lnTo>
                  <a:lnTo>
                    <a:pt x="1882827" y="7578"/>
                  </a:lnTo>
                  <a:lnTo>
                    <a:pt x="1932835" y="13437"/>
                  </a:lnTo>
                  <a:lnTo>
                    <a:pt x="1982540" y="20940"/>
                  </a:lnTo>
                  <a:lnTo>
                    <a:pt x="2031903" y="30072"/>
                  </a:lnTo>
                  <a:lnTo>
                    <a:pt x="2080885" y="40821"/>
                  </a:lnTo>
                  <a:lnTo>
                    <a:pt x="2129447" y="53174"/>
                  </a:lnTo>
                  <a:lnTo>
                    <a:pt x="2177549" y="67116"/>
                  </a:lnTo>
                  <a:lnTo>
                    <a:pt x="2225152" y="82634"/>
                  </a:lnTo>
                  <a:lnTo>
                    <a:pt x="2272217" y="99714"/>
                  </a:lnTo>
                  <a:lnTo>
                    <a:pt x="2318705" y="118344"/>
                  </a:lnTo>
                  <a:lnTo>
                    <a:pt x="2364577" y="138509"/>
                  </a:lnTo>
                  <a:lnTo>
                    <a:pt x="2409792" y="160196"/>
                  </a:lnTo>
                  <a:lnTo>
                    <a:pt x="2454313" y="183392"/>
                  </a:lnTo>
                  <a:lnTo>
                    <a:pt x="2498099" y="208083"/>
                  </a:lnTo>
                  <a:lnTo>
                    <a:pt x="2541113" y="234255"/>
                  </a:lnTo>
                  <a:lnTo>
                    <a:pt x="2583313" y="261895"/>
                  </a:lnTo>
                  <a:lnTo>
                    <a:pt x="2624662" y="290990"/>
                  </a:lnTo>
                  <a:lnTo>
                    <a:pt x="2665120" y="321525"/>
                  </a:lnTo>
                </a:path>
                <a:path w="2665729" h="321945">
                  <a:moveTo>
                    <a:pt x="0" y="321525"/>
                  </a:moveTo>
                  <a:lnTo>
                    <a:pt x="40457" y="290990"/>
                  </a:lnTo>
                  <a:lnTo>
                    <a:pt x="81806" y="261895"/>
                  </a:lnTo>
                  <a:lnTo>
                    <a:pt x="124007" y="234255"/>
                  </a:lnTo>
                  <a:lnTo>
                    <a:pt x="167020" y="208083"/>
                  </a:lnTo>
                  <a:lnTo>
                    <a:pt x="210807" y="183392"/>
                  </a:lnTo>
                  <a:lnTo>
                    <a:pt x="255327" y="160196"/>
                  </a:lnTo>
                  <a:lnTo>
                    <a:pt x="300543" y="138509"/>
                  </a:lnTo>
                  <a:lnTo>
                    <a:pt x="346414" y="118344"/>
                  </a:lnTo>
                  <a:lnTo>
                    <a:pt x="392902" y="99714"/>
                  </a:lnTo>
                  <a:lnTo>
                    <a:pt x="439967" y="82634"/>
                  </a:lnTo>
                  <a:lnTo>
                    <a:pt x="487570" y="67116"/>
                  </a:lnTo>
                  <a:lnTo>
                    <a:pt x="535672" y="53174"/>
                  </a:lnTo>
                  <a:lnTo>
                    <a:pt x="584234" y="40821"/>
                  </a:lnTo>
                  <a:lnTo>
                    <a:pt x="633216" y="30072"/>
                  </a:lnTo>
                  <a:lnTo>
                    <a:pt x="682579" y="20940"/>
                  </a:lnTo>
                  <a:lnTo>
                    <a:pt x="732285" y="13437"/>
                  </a:lnTo>
                  <a:lnTo>
                    <a:pt x="782293" y="7578"/>
                  </a:lnTo>
                  <a:lnTo>
                    <a:pt x="832564" y="3377"/>
                  </a:lnTo>
                  <a:lnTo>
                    <a:pt x="883060" y="846"/>
                  </a:lnTo>
                  <a:lnTo>
                    <a:pt x="933742" y="0"/>
                  </a:lnTo>
                  <a:lnTo>
                    <a:pt x="984423" y="846"/>
                  </a:lnTo>
                  <a:lnTo>
                    <a:pt x="1034919" y="3377"/>
                  </a:lnTo>
                  <a:lnTo>
                    <a:pt x="1085190" y="7578"/>
                  </a:lnTo>
                  <a:lnTo>
                    <a:pt x="1135198" y="13437"/>
                  </a:lnTo>
                  <a:lnTo>
                    <a:pt x="1184904" y="20940"/>
                  </a:lnTo>
                  <a:lnTo>
                    <a:pt x="1234267" y="30072"/>
                  </a:lnTo>
                  <a:lnTo>
                    <a:pt x="1283249" y="40821"/>
                  </a:lnTo>
                  <a:lnTo>
                    <a:pt x="1331811" y="53174"/>
                  </a:lnTo>
                  <a:lnTo>
                    <a:pt x="1379913" y="67116"/>
                  </a:lnTo>
                  <a:lnTo>
                    <a:pt x="1427516" y="82634"/>
                  </a:lnTo>
                  <a:lnTo>
                    <a:pt x="1474581" y="99714"/>
                  </a:lnTo>
                  <a:lnTo>
                    <a:pt x="1521069" y="118344"/>
                  </a:lnTo>
                  <a:lnTo>
                    <a:pt x="1566940" y="138509"/>
                  </a:lnTo>
                  <a:lnTo>
                    <a:pt x="1612156" y="160196"/>
                  </a:lnTo>
                  <a:lnTo>
                    <a:pt x="1656677" y="183392"/>
                  </a:lnTo>
                  <a:lnTo>
                    <a:pt x="1700463" y="208083"/>
                  </a:lnTo>
                  <a:lnTo>
                    <a:pt x="1743476" y="234255"/>
                  </a:lnTo>
                  <a:lnTo>
                    <a:pt x="1785677" y="261895"/>
                  </a:lnTo>
                  <a:lnTo>
                    <a:pt x="1827026" y="290990"/>
                  </a:lnTo>
                  <a:lnTo>
                    <a:pt x="1867484" y="321525"/>
                  </a:lnTo>
                </a:path>
              </a:pathLst>
            </a:custGeom>
            <a:ln w="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6330" y="4288749"/>
              <a:ext cx="202976" cy="2172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979" y="4288749"/>
              <a:ext cx="202963" cy="217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39945" y="3577920"/>
              <a:ext cx="2663825" cy="321945"/>
            </a:xfrm>
            <a:custGeom>
              <a:avLst/>
              <a:gdLst/>
              <a:ahLst/>
              <a:cxnLst/>
              <a:rect l="l" t="t" r="r" b="b"/>
              <a:pathLst>
                <a:path w="2663825" h="321945">
                  <a:moveTo>
                    <a:pt x="0" y="321513"/>
                  </a:moveTo>
                  <a:lnTo>
                    <a:pt x="40457" y="290979"/>
                  </a:lnTo>
                  <a:lnTo>
                    <a:pt x="81806" y="261886"/>
                  </a:lnTo>
                  <a:lnTo>
                    <a:pt x="124007" y="234247"/>
                  </a:lnTo>
                  <a:lnTo>
                    <a:pt x="167020" y="208076"/>
                  </a:lnTo>
                  <a:lnTo>
                    <a:pt x="210807" y="183387"/>
                  </a:lnTo>
                  <a:lnTo>
                    <a:pt x="255327" y="160192"/>
                  </a:lnTo>
                  <a:lnTo>
                    <a:pt x="300543" y="138506"/>
                  </a:lnTo>
                  <a:lnTo>
                    <a:pt x="346414" y="118341"/>
                  </a:lnTo>
                  <a:lnTo>
                    <a:pt x="392902" y="99712"/>
                  </a:lnTo>
                  <a:lnTo>
                    <a:pt x="439967" y="82632"/>
                  </a:lnTo>
                  <a:lnTo>
                    <a:pt x="487570" y="67114"/>
                  </a:lnTo>
                  <a:lnTo>
                    <a:pt x="535672" y="53173"/>
                  </a:lnTo>
                  <a:lnTo>
                    <a:pt x="584234" y="40821"/>
                  </a:lnTo>
                  <a:lnTo>
                    <a:pt x="633216" y="30072"/>
                  </a:lnTo>
                  <a:lnTo>
                    <a:pt x="682579" y="20939"/>
                  </a:lnTo>
                  <a:lnTo>
                    <a:pt x="732285" y="13437"/>
                  </a:lnTo>
                  <a:lnTo>
                    <a:pt x="782293" y="7578"/>
                  </a:lnTo>
                  <a:lnTo>
                    <a:pt x="832564" y="3377"/>
                  </a:lnTo>
                  <a:lnTo>
                    <a:pt x="883060" y="846"/>
                  </a:lnTo>
                  <a:lnTo>
                    <a:pt x="933742" y="0"/>
                  </a:lnTo>
                  <a:lnTo>
                    <a:pt x="984423" y="846"/>
                  </a:lnTo>
                  <a:lnTo>
                    <a:pt x="1034919" y="3377"/>
                  </a:lnTo>
                  <a:lnTo>
                    <a:pt x="1085190" y="7578"/>
                  </a:lnTo>
                  <a:lnTo>
                    <a:pt x="1135198" y="13437"/>
                  </a:lnTo>
                  <a:lnTo>
                    <a:pt x="1184904" y="20939"/>
                  </a:lnTo>
                  <a:lnTo>
                    <a:pt x="1234267" y="30072"/>
                  </a:lnTo>
                  <a:lnTo>
                    <a:pt x="1283249" y="40821"/>
                  </a:lnTo>
                  <a:lnTo>
                    <a:pt x="1331811" y="53173"/>
                  </a:lnTo>
                  <a:lnTo>
                    <a:pt x="1379913" y="67114"/>
                  </a:lnTo>
                  <a:lnTo>
                    <a:pt x="1427516" y="82632"/>
                  </a:lnTo>
                  <a:lnTo>
                    <a:pt x="1474581" y="99712"/>
                  </a:lnTo>
                  <a:lnTo>
                    <a:pt x="1521069" y="118341"/>
                  </a:lnTo>
                  <a:lnTo>
                    <a:pt x="1566940" y="138506"/>
                  </a:lnTo>
                  <a:lnTo>
                    <a:pt x="1612156" y="160192"/>
                  </a:lnTo>
                  <a:lnTo>
                    <a:pt x="1656677" y="183387"/>
                  </a:lnTo>
                  <a:lnTo>
                    <a:pt x="1700463" y="208076"/>
                  </a:lnTo>
                  <a:lnTo>
                    <a:pt x="1743476" y="234247"/>
                  </a:lnTo>
                  <a:lnTo>
                    <a:pt x="1785677" y="261886"/>
                  </a:lnTo>
                  <a:lnTo>
                    <a:pt x="1827026" y="290979"/>
                  </a:lnTo>
                  <a:lnTo>
                    <a:pt x="1867484" y="321513"/>
                  </a:lnTo>
                </a:path>
                <a:path w="2663825" h="321945">
                  <a:moveTo>
                    <a:pt x="799376" y="320154"/>
                  </a:moveTo>
                  <a:lnTo>
                    <a:pt x="839792" y="289757"/>
                  </a:lnTo>
                  <a:lnTo>
                    <a:pt x="881093" y="260795"/>
                  </a:lnTo>
                  <a:lnTo>
                    <a:pt x="923240" y="233282"/>
                  </a:lnTo>
                  <a:lnTo>
                    <a:pt x="966193" y="207231"/>
                  </a:lnTo>
                  <a:lnTo>
                    <a:pt x="1009914" y="182655"/>
                  </a:lnTo>
                  <a:lnTo>
                    <a:pt x="1054364" y="159568"/>
                  </a:lnTo>
                  <a:lnTo>
                    <a:pt x="1099504" y="137984"/>
                  </a:lnTo>
                  <a:lnTo>
                    <a:pt x="1145295" y="117915"/>
                  </a:lnTo>
                  <a:lnTo>
                    <a:pt x="1191698" y="99375"/>
                  </a:lnTo>
                  <a:lnTo>
                    <a:pt x="1238673" y="82376"/>
                  </a:lnTo>
                  <a:lnTo>
                    <a:pt x="1286183" y="66934"/>
                  </a:lnTo>
                  <a:lnTo>
                    <a:pt x="1334188" y="53060"/>
                  </a:lnTo>
                  <a:lnTo>
                    <a:pt x="1382649" y="40769"/>
                  </a:lnTo>
                  <a:lnTo>
                    <a:pt x="1431527" y="30073"/>
                  </a:lnTo>
                  <a:lnTo>
                    <a:pt x="1480784" y="20986"/>
                  </a:lnTo>
                  <a:lnTo>
                    <a:pt x="1530380" y="13521"/>
                  </a:lnTo>
                  <a:lnTo>
                    <a:pt x="1580276" y="7692"/>
                  </a:lnTo>
                  <a:lnTo>
                    <a:pt x="1630434" y="3512"/>
                  </a:lnTo>
                  <a:lnTo>
                    <a:pt x="1680814" y="994"/>
                  </a:lnTo>
                  <a:lnTo>
                    <a:pt x="1731378" y="152"/>
                  </a:lnTo>
                  <a:lnTo>
                    <a:pt x="1781943" y="994"/>
                  </a:lnTo>
                  <a:lnTo>
                    <a:pt x="1832325" y="3512"/>
                  </a:lnTo>
                  <a:lnTo>
                    <a:pt x="1882484" y="7693"/>
                  </a:lnTo>
                  <a:lnTo>
                    <a:pt x="1932381" y="13523"/>
                  </a:lnTo>
                  <a:lnTo>
                    <a:pt x="1981977" y="20988"/>
                  </a:lnTo>
                  <a:lnTo>
                    <a:pt x="2031234" y="30075"/>
                  </a:lnTo>
                  <a:lnTo>
                    <a:pt x="2080113" y="40772"/>
                  </a:lnTo>
                  <a:lnTo>
                    <a:pt x="2128574" y="53064"/>
                  </a:lnTo>
                  <a:lnTo>
                    <a:pt x="2176579" y="66938"/>
                  </a:lnTo>
                  <a:lnTo>
                    <a:pt x="2224089" y="82381"/>
                  </a:lnTo>
                  <a:lnTo>
                    <a:pt x="2271064" y="99380"/>
                  </a:lnTo>
                  <a:lnTo>
                    <a:pt x="2317467" y="117920"/>
                  </a:lnTo>
                  <a:lnTo>
                    <a:pt x="2363258" y="137989"/>
                  </a:lnTo>
                  <a:lnTo>
                    <a:pt x="2408398" y="159574"/>
                  </a:lnTo>
                  <a:lnTo>
                    <a:pt x="2452848" y="182660"/>
                  </a:lnTo>
                  <a:lnTo>
                    <a:pt x="2496570" y="207235"/>
                  </a:lnTo>
                  <a:lnTo>
                    <a:pt x="2539524" y="233286"/>
                  </a:lnTo>
                  <a:lnTo>
                    <a:pt x="2581672" y="260798"/>
                  </a:lnTo>
                  <a:lnTo>
                    <a:pt x="2622975" y="289758"/>
                  </a:lnTo>
                  <a:lnTo>
                    <a:pt x="2663393" y="320154"/>
                  </a:lnTo>
                </a:path>
              </a:pathLst>
            </a:custGeom>
            <a:ln w="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5160" y="3861445"/>
              <a:ext cx="202963" cy="2172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2797" y="3861445"/>
              <a:ext cx="202963" cy="2172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433" y="4288749"/>
              <a:ext cx="202963" cy="2172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9251" y="3861445"/>
              <a:ext cx="202963" cy="2172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4012" y="3861445"/>
              <a:ext cx="202963" cy="217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8069" y="4288749"/>
              <a:ext cx="202976" cy="217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41127" y="4895265"/>
              <a:ext cx="3064510" cy="749300"/>
            </a:xfrm>
            <a:custGeom>
              <a:avLst/>
              <a:gdLst/>
              <a:ahLst/>
              <a:cxnLst/>
              <a:rect l="l" t="t" r="r" b="b"/>
              <a:pathLst>
                <a:path w="3064509" h="749300">
                  <a:moveTo>
                    <a:pt x="2266302" y="0"/>
                  </a:moveTo>
                  <a:lnTo>
                    <a:pt x="2225844" y="30535"/>
                  </a:lnTo>
                  <a:lnTo>
                    <a:pt x="2184495" y="59629"/>
                  </a:lnTo>
                  <a:lnTo>
                    <a:pt x="2142294" y="87269"/>
                  </a:lnTo>
                  <a:lnTo>
                    <a:pt x="2099281" y="113441"/>
                  </a:lnTo>
                  <a:lnTo>
                    <a:pt x="2055495" y="138131"/>
                  </a:lnTo>
                  <a:lnTo>
                    <a:pt x="2010974" y="161326"/>
                  </a:lnTo>
                  <a:lnTo>
                    <a:pt x="1965758" y="183012"/>
                  </a:lnTo>
                  <a:lnTo>
                    <a:pt x="1919887" y="203177"/>
                  </a:lnTo>
                  <a:lnTo>
                    <a:pt x="1873399" y="221805"/>
                  </a:lnTo>
                  <a:lnTo>
                    <a:pt x="1826334" y="238885"/>
                  </a:lnTo>
                  <a:lnTo>
                    <a:pt x="1778731" y="254402"/>
                  </a:lnTo>
                  <a:lnTo>
                    <a:pt x="1730629" y="268343"/>
                  </a:lnTo>
                  <a:lnTo>
                    <a:pt x="1682067" y="280694"/>
                  </a:lnTo>
                  <a:lnTo>
                    <a:pt x="1633085" y="291443"/>
                  </a:lnTo>
                  <a:lnTo>
                    <a:pt x="1583722" y="300575"/>
                  </a:lnTo>
                  <a:lnTo>
                    <a:pt x="1534017" y="308076"/>
                  </a:lnTo>
                  <a:lnTo>
                    <a:pt x="1484008" y="313934"/>
                  </a:lnTo>
                  <a:lnTo>
                    <a:pt x="1433737" y="318136"/>
                  </a:lnTo>
                  <a:lnTo>
                    <a:pt x="1383241" y="320666"/>
                  </a:lnTo>
                  <a:lnTo>
                    <a:pt x="1332560" y="321513"/>
                  </a:lnTo>
                  <a:lnTo>
                    <a:pt x="1281879" y="320666"/>
                  </a:lnTo>
                  <a:lnTo>
                    <a:pt x="1231383" y="318136"/>
                  </a:lnTo>
                  <a:lnTo>
                    <a:pt x="1181111" y="313934"/>
                  </a:lnTo>
                  <a:lnTo>
                    <a:pt x="1131103" y="308076"/>
                  </a:lnTo>
                  <a:lnTo>
                    <a:pt x="1081398" y="300575"/>
                  </a:lnTo>
                  <a:lnTo>
                    <a:pt x="1032034" y="291443"/>
                  </a:lnTo>
                  <a:lnTo>
                    <a:pt x="983052" y="280694"/>
                  </a:lnTo>
                  <a:lnTo>
                    <a:pt x="934491" y="268343"/>
                  </a:lnTo>
                  <a:lnTo>
                    <a:pt x="886388" y="254402"/>
                  </a:lnTo>
                  <a:lnTo>
                    <a:pt x="838785" y="238885"/>
                  </a:lnTo>
                  <a:lnTo>
                    <a:pt x="791720" y="221805"/>
                  </a:lnTo>
                  <a:lnTo>
                    <a:pt x="745232" y="203177"/>
                  </a:lnTo>
                  <a:lnTo>
                    <a:pt x="699361" y="183012"/>
                  </a:lnTo>
                  <a:lnTo>
                    <a:pt x="654145" y="161326"/>
                  </a:lnTo>
                  <a:lnTo>
                    <a:pt x="609625" y="138131"/>
                  </a:lnTo>
                  <a:lnTo>
                    <a:pt x="565838" y="113441"/>
                  </a:lnTo>
                  <a:lnTo>
                    <a:pt x="522825" y="87269"/>
                  </a:lnTo>
                  <a:lnTo>
                    <a:pt x="480624" y="59629"/>
                  </a:lnTo>
                  <a:lnTo>
                    <a:pt x="439275" y="30535"/>
                  </a:lnTo>
                  <a:lnTo>
                    <a:pt x="398818" y="0"/>
                  </a:lnTo>
                </a:path>
                <a:path w="3064509" h="749300">
                  <a:moveTo>
                    <a:pt x="3063938" y="0"/>
                  </a:moveTo>
                  <a:lnTo>
                    <a:pt x="3023480" y="30535"/>
                  </a:lnTo>
                  <a:lnTo>
                    <a:pt x="2982131" y="59629"/>
                  </a:lnTo>
                  <a:lnTo>
                    <a:pt x="2939931" y="87269"/>
                  </a:lnTo>
                  <a:lnTo>
                    <a:pt x="2896917" y="113441"/>
                  </a:lnTo>
                  <a:lnTo>
                    <a:pt x="2853131" y="138131"/>
                  </a:lnTo>
                  <a:lnTo>
                    <a:pt x="2808610" y="161326"/>
                  </a:lnTo>
                  <a:lnTo>
                    <a:pt x="2763395" y="183012"/>
                  </a:lnTo>
                  <a:lnTo>
                    <a:pt x="2717523" y="203177"/>
                  </a:lnTo>
                  <a:lnTo>
                    <a:pt x="2671035" y="221805"/>
                  </a:lnTo>
                  <a:lnTo>
                    <a:pt x="2623970" y="238885"/>
                  </a:lnTo>
                  <a:lnTo>
                    <a:pt x="2576367" y="254402"/>
                  </a:lnTo>
                  <a:lnTo>
                    <a:pt x="2528265" y="268343"/>
                  </a:lnTo>
                  <a:lnTo>
                    <a:pt x="2479703" y="280694"/>
                  </a:lnTo>
                  <a:lnTo>
                    <a:pt x="2430721" y="291443"/>
                  </a:lnTo>
                  <a:lnTo>
                    <a:pt x="2381358" y="300575"/>
                  </a:lnTo>
                  <a:lnTo>
                    <a:pt x="2331653" y="308076"/>
                  </a:lnTo>
                  <a:lnTo>
                    <a:pt x="2281645" y="313934"/>
                  </a:lnTo>
                  <a:lnTo>
                    <a:pt x="2231373" y="318136"/>
                  </a:lnTo>
                  <a:lnTo>
                    <a:pt x="2180877" y="320666"/>
                  </a:lnTo>
                  <a:lnTo>
                    <a:pt x="2130196" y="321513"/>
                  </a:lnTo>
                  <a:lnTo>
                    <a:pt x="2079515" y="320666"/>
                  </a:lnTo>
                  <a:lnTo>
                    <a:pt x="2029019" y="318136"/>
                  </a:lnTo>
                  <a:lnTo>
                    <a:pt x="1978747" y="313934"/>
                  </a:lnTo>
                  <a:lnTo>
                    <a:pt x="1928739" y="308076"/>
                  </a:lnTo>
                  <a:lnTo>
                    <a:pt x="1879034" y="300575"/>
                  </a:lnTo>
                  <a:lnTo>
                    <a:pt x="1829670" y="291443"/>
                  </a:lnTo>
                  <a:lnTo>
                    <a:pt x="1780688" y="280694"/>
                  </a:lnTo>
                  <a:lnTo>
                    <a:pt x="1732127" y="268343"/>
                  </a:lnTo>
                  <a:lnTo>
                    <a:pt x="1684025" y="254402"/>
                  </a:lnTo>
                  <a:lnTo>
                    <a:pt x="1636422" y="238885"/>
                  </a:lnTo>
                  <a:lnTo>
                    <a:pt x="1589356" y="221805"/>
                  </a:lnTo>
                  <a:lnTo>
                    <a:pt x="1542869" y="203177"/>
                  </a:lnTo>
                  <a:lnTo>
                    <a:pt x="1496997" y="183012"/>
                  </a:lnTo>
                  <a:lnTo>
                    <a:pt x="1451782" y="161326"/>
                  </a:lnTo>
                  <a:lnTo>
                    <a:pt x="1407261" y="138131"/>
                  </a:lnTo>
                  <a:lnTo>
                    <a:pt x="1363474" y="113441"/>
                  </a:lnTo>
                  <a:lnTo>
                    <a:pt x="1320461" y="87269"/>
                  </a:lnTo>
                  <a:lnTo>
                    <a:pt x="1278261" y="59629"/>
                  </a:lnTo>
                  <a:lnTo>
                    <a:pt x="1236912" y="30535"/>
                  </a:lnTo>
                  <a:lnTo>
                    <a:pt x="1196454" y="0"/>
                  </a:lnTo>
                </a:path>
                <a:path w="3064509" h="749300">
                  <a:moveTo>
                    <a:pt x="2665120" y="427316"/>
                  </a:moveTo>
                  <a:lnTo>
                    <a:pt x="2624662" y="457850"/>
                  </a:lnTo>
                  <a:lnTo>
                    <a:pt x="2583313" y="486943"/>
                  </a:lnTo>
                  <a:lnTo>
                    <a:pt x="2541113" y="514582"/>
                  </a:lnTo>
                  <a:lnTo>
                    <a:pt x="2498099" y="540753"/>
                  </a:lnTo>
                  <a:lnTo>
                    <a:pt x="2454313" y="565442"/>
                  </a:lnTo>
                  <a:lnTo>
                    <a:pt x="2409792" y="588637"/>
                  </a:lnTo>
                  <a:lnTo>
                    <a:pt x="2364577" y="610324"/>
                  </a:lnTo>
                  <a:lnTo>
                    <a:pt x="2318705" y="630488"/>
                  </a:lnTo>
                  <a:lnTo>
                    <a:pt x="2272217" y="649117"/>
                  </a:lnTo>
                  <a:lnTo>
                    <a:pt x="2225152" y="666197"/>
                  </a:lnTo>
                  <a:lnTo>
                    <a:pt x="2177549" y="681715"/>
                  </a:lnTo>
                  <a:lnTo>
                    <a:pt x="2129447" y="695656"/>
                  </a:lnTo>
                  <a:lnTo>
                    <a:pt x="2080885" y="708008"/>
                  </a:lnTo>
                  <a:lnTo>
                    <a:pt x="2031903" y="718757"/>
                  </a:lnTo>
                  <a:lnTo>
                    <a:pt x="1982540" y="727890"/>
                  </a:lnTo>
                  <a:lnTo>
                    <a:pt x="1932835" y="735392"/>
                  </a:lnTo>
                  <a:lnTo>
                    <a:pt x="1882827" y="741251"/>
                  </a:lnTo>
                  <a:lnTo>
                    <a:pt x="1832555" y="745452"/>
                  </a:lnTo>
                  <a:lnTo>
                    <a:pt x="1782059" y="747983"/>
                  </a:lnTo>
                  <a:lnTo>
                    <a:pt x="1731378" y="748830"/>
                  </a:lnTo>
                  <a:lnTo>
                    <a:pt x="1680697" y="747983"/>
                  </a:lnTo>
                  <a:lnTo>
                    <a:pt x="1630201" y="745452"/>
                  </a:lnTo>
                  <a:lnTo>
                    <a:pt x="1579929" y="741251"/>
                  </a:lnTo>
                  <a:lnTo>
                    <a:pt x="1529921" y="735392"/>
                  </a:lnTo>
                  <a:lnTo>
                    <a:pt x="1480216" y="727890"/>
                  </a:lnTo>
                  <a:lnTo>
                    <a:pt x="1430852" y="718757"/>
                  </a:lnTo>
                  <a:lnTo>
                    <a:pt x="1381870" y="708008"/>
                  </a:lnTo>
                  <a:lnTo>
                    <a:pt x="1333309" y="695656"/>
                  </a:lnTo>
                  <a:lnTo>
                    <a:pt x="1285207" y="681715"/>
                  </a:lnTo>
                  <a:lnTo>
                    <a:pt x="1237603" y="666197"/>
                  </a:lnTo>
                  <a:lnTo>
                    <a:pt x="1190538" y="649117"/>
                  </a:lnTo>
                  <a:lnTo>
                    <a:pt x="1144050" y="630488"/>
                  </a:lnTo>
                  <a:lnTo>
                    <a:pt x="1098179" y="610324"/>
                  </a:lnTo>
                  <a:lnTo>
                    <a:pt x="1052964" y="588637"/>
                  </a:lnTo>
                  <a:lnTo>
                    <a:pt x="1008443" y="565442"/>
                  </a:lnTo>
                  <a:lnTo>
                    <a:pt x="964656" y="540753"/>
                  </a:lnTo>
                  <a:lnTo>
                    <a:pt x="921643" y="514582"/>
                  </a:lnTo>
                  <a:lnTo>
                    <a:pt x="879442" y="486943"/>
                  </a:lnTo>
                  <a:lnTo>
                    <a:pt x="838094" y="457850"/>
                  </a:lnTo>
                  <a:lnTo>
                    <a:pt x="797636" y="427316"/>
                  </a:lnTo>
                </a:path>
                <a:path w="3064509" h="749300">
                  <a:moveTo>
                    <a:pt x="1867484" y="427316"/>
                  </a:moveTo>
                  <a:lnTo>
                    <a:pt x="1827026" y="457850"/>
                  </a:lnTo>
                  <a:lnTo>
                    <a:pt x="1785677" y="486943"/>
                  </a:lnTo>
                  <a:lnTo>
                    <a:pt x="1743476" y="514582"/>
                  </a:lnTo>
                  <a:lnTo>
                    <a:pt x="1700463" y="540753"/>
                  </a:lnTo>
                  <a:lnTo>
                    <a:pt x="1656677" y="565442"/>
                  </a:lnTo>
                  <a:lnTo>
                    <a:pt x="1612156" y="588637"/>
                  </a:lnTo>
                  <a:lnTo>
                    <a:pt x="1566940" y="610324"/>
                  </a:lnTo>
                  <a:lnTo>
                    <a:pt x="1521069" y="630488"/>
                  </a:lnTo>
                  <a:lnTo>
                    <a:pt x="1474581" y="649117"/>
                  </a:lnTo>
                  <a:lnTo>
                    <a:pt x="1427516" y="666197"/>
                  </a:lnTo>
                  <a:lnTo>
                    <a:pt x="1379913" y="681715"/>
                  </a:lnTo>
                  <a:lnTo>
                    <a:pt x="1331811" y="695656"/>
                  </a:lnTo>
                  <a:lnTo>
                    <a:pt x="1283249" y="708008"/>
                  </a:lnTo>
                  <a:lnTo>
                    <a:pt x="1234267" y="718757"/>
                  </a:lnTo>
                  <a:lnTo>
                    <a:pt x="1184904" y="727890"/>
                  </a:lnTo>
                  <a:lnTo>
                    <a:pt x="1135198" y="735392"/>
                  </a:lnTo>
                  <a:lnTo>
                    <a:pt x="1085190" y="741251"/>
                  </a:lnTo>
                  <a:lnTo>
                    <a:pt x="1034919" y="745452"/>
                  </a:lnTo>
                  <a:lnTo>
                    <a:pt x="984423" y="747983"/>
                  </a:lnTo>
                  <a:lnTo>
                    <a:pt x="933742" y="748830"/>
                  </a:lnTo>
                  <a:lnTo>
                    <a:pt x="883060" y="747983"/>
                  </a:lnTo>
                  <a:lnTo>
                    <a:pt x="832564" y="745452"/>
                  </a:lnTo>
                  <a:lnTo>
                    <a:pt x="782293" y="741251"/>
                  </a:lnTo>
                  <a:lnTo>
                    <a:pt x="732285" y="735392"/>
                  </a:lnTo>
                  <a:lnTo>
                    <a:pt x="682579" y="727890"/>
                  </a:lnTo>
                  <a:lnTo>
                    <a:pt x="633216" y="718757"/>
                  </a:lnTo>
                  <a:lnTo>
                    <a:pt x="584234" y="708008"/>
                  </a:lnTo>
                  <a:lnTo>
                    <a:pt x="535672" y="695656"/>
                  </a:lnTo>
                  <a:lnTo>
                    <a:pt x="487570" y="681715"/>
                  </a:lnTo>
                  <a:lnTo>
                    <a:pt x="439967" y="666197"/>
                  </a:lnTo>
                  <a:lnTo>
                    <a:pt x="392902" y="649117"/>
                  </a:lnTo>
                  <a:lnTo>
                    <a:pt x="346414" y="630488"/>
                  </a:lnTo>
                  <a:lnTo>
                    <a:pt x="300543" y="610324"/>
                  </a:lnTo>
                  <a:lnTo>
                    <a:pt x="255327" y="588637"/>
                  </a:lnTo>
                  <a:lnTo>
                    <a:pt x="210807" y="565442"/>
                  </a:lnTo>
                  <a:lnTo>
                    <a:pt x="167020" y="540753"/>
                  </a:lnTo>
                  <a:lnTo>
                    <a:pt x="124007" y="514582"/>
                  </a:lnTo>
                  <a:lnTo>
                    <a:pt x="81806" y="486943"/>
                  </a:lnTo>
                  <a:lnTo>
                    <a:pt x="40457" y="457850"/>
                  </a:lnTo>
                  <a:lnTo>
                    <a:pt x="0" y="427316"/>
                  </a:lnTo>
                </a:path>
              </a:pathLst>
            </a:custGeom>
            <a:ln w="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3979" y="5143357"/>
              <a:ext cx="202963" cy="217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5160" y="4716053"/>
              <a:ext cx="202963" cy="2172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069" y="5143357"/>
              <a:ext cx="202976" cy="2172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433" y="5143357"/>
              <a:ext cx="202963" cy="2172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4012" y="4716053"/>
              <a:ext cx="202963" cy="2172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9251" y="4716053"/>
              <a:ext cx="202963" cy="2172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6330" y="5143357"/>
              <a:ext cx="202976" cy="2172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2797" y="4716053"/>
              <a:ext cx="202963" cy="2172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77818" y="3970045"/>
              <a:ext cx="3197860" cy="1282065"/>
            </a:xfrm>
            <a:custGeom>
              <a:avLst/>
              <a:gdLst/>
              <a:ahLst/>
              <a:cxnLst/>
              <a:rect l="l" t="t" r="r" b="b"/>
              <a:pathLst>
                <a:path w="3197859" h="1282064">
                  <a:moveTo>
                    <a:pt x="99707" y="1281925"/>
                  </a:moveTo>
                  <a:lnTo>
                    <a:pt x="697941" y="1281925"/>
                  </a:lnTo>
                </a:path>
                <a:path w="3197859" h="1282064">
                  <a:moveTo>
                    <a:pt x="797636" y="1175092"/>
                  </a:moveTo>
                  <a:lnTo>
                    <a:pt x="797636" y="534136"/>
                  </a:lnTo>
                </a:path>
                <a:path w="3197859" h="1282064">
                  <a:moveTo>
                    <a:pt x="99707" y="427304"/>
                  </a:moveTo>
                  <a:lnTo>
                    <a:pt x="697941" y="427304"/>
                  </a:lnTo>
                </a:path>
                <a:path w="3197859" h="1282064">
                  <a:moveTo>
                    <a:pt x="0" y="1175092"/>
                  </a:moveTo>
                  <a:lnTo>
                    <a:pt x="0" y="534136"/>
                  </a:lnTo>
                </a:path>
                <a:path w="3197859" h="1282064">
                  <a:moveTo>
                    <a:pt x="861733" y="1210703"/>
                  </a:moveTo>
                  <a:lnTo>
                    <a:pt x="1132370" y="925830"/>
                  </a:lnTo>
                </a:path>
                <a:path w="3197859" h="1282064">
                  <a:moveTo>
                    <a:pt x="861733" y="356095"/>
                  </a:moveTo>
                  <a:lnTo>
                    <a:pt x="1132370" y="71221"/>
                  </a:lnTo>
                </a:path>
                <a:path w="3197859" h="1282064">
                  <a:moveTo>
                    <a:pt x="64096" y="356095"/>
                  </a:moveTo>
                  <a:lnTo>
                    <a:pt x="327609" y="71221"/>
                  </a:lnTo>
                </a:path>
                <a:path w="3197859" h="1282064">
                  <a:moveTo>
                    <a:pt x="64096" y="1210703"/>
                  </a:moveTo>
                  <a:lnTo>
                    <a:pt x="327609" y="925830"/>
                  </a:lnTo>
                </a:path>
                <a:path w="3197859" h="1282064">
                  <a:moveTo>
                    <a:pt x="498525" y="854621"/>
                  </a:moveTo>
                  <a:lnTo>
                    <a:pt x="1096759" y="854621"/>
                  </a:lnTo>
                </a:path>
                <a:path w="3197859" h="1282064">
                  <a:moveTo>
                    <a:pt x="498525" y="0"/>
                  </a:moveTo>
                  <a:lnTo>
                    <a:pt x="1096759" y="0"/>
                  </a:lnTo>
                </a:path>
                <a:path w="3197859" h="1282064">
                  <a:moveTo>
                    <a:pt x="398818" y="747788"/>
                  </a:moveTo>
                  <a:lnTo>
                    <a:pt x="398818" y="106832"/>
                  </a:lnTo>
                </a:path>
                <a:path w="3197859" h="1282064">
                  <a:moveTo>
                    <a:pt x="1196454" y="747788"/>
                  </a:moveTo>
                  <a:lnTo>
                    <a:pt x="1196454" y="106832"/>
                  </a:lnTo>
                </a:path>
                <a:path w="3197859" h="1282064">
                  <a:moveTo>
                    <a:pt x="2093798" y="1281925"/>
                  </a:moveTo>
                  <a:lnTo>
                    <a:pt x="2692031" y="1281925"/>
                  </a:lnTo>
                </a:path>
                <a:path w="3197859" h="1282064">
                  <a:moveTo>
                    <a:pt x="2791739" y="1175092"/>
                  </a:moveTo>
                  <a:lnTo>
                    <a:pt x="2791739" y="534136"/>
                  </a:lnTo>
                </a:path>
                <a:path w="3197859" h="1282064">
                  <a:moveTo>
                    <a:pt x="2093798" y="427304"/>
                  </a:moveTo>
                  <a:lnTo>
                    <a:pt x="2692031" y="427304"/>
                  </a:lnTo>
                </a:path>
                <a:path w="3197859" h="1282064">
                  <a:moveTo>
                    <a:pt x="1994103" y="1175092"/>
                  </a:moveTo>
                  <a:lnTo>
                    <a:pt x="1994103" y="534136"/>
                  </a:lnTo>
                </a:path>
                <a:path w="3197859" h="1282064">
                  <a:moveTo>
                    <a:pt x="2862948" y="1210703"/>
                  </a:moveTo>
                  <a:lnTo>
                    <a:pt x="3126460" y="925830"/>
                  </a:lnTo>
                </a:path>
                <a:path w="3197859" h="1282064">
                  <a:moveTo>
                    <a:pt x="2862948" y="356095"/>
                  </a:moveTo>
                  <a:lnTo>
                    <a:pt x="3126460" y="71221"/>
                  </a:lnTo>
                </a:path>
                <a:path w="3197859" h="1282064">
                  <a:moveTo>
                    <a:pt x="2065312" y="356095"/>
                  </a:moveTo>
                  <a:lnTo>
                    <a:pt x="2328824" y="71221"/>
                  </a:lnTo>
                </a:path>
                <a:path w="3197859" h="1282064">
                  <a:moveTo>
                    <a:pt x="2065312" y="1210703"/>
                  </a:moveTo>
                  <a:lnTo>
                    <a:pt x="2328824" y="925830"/>
                  </a:lnTo>
                </a:path>
                <a:path w="3197859" h="1282064">
                  <a:moveTo>
                    <a:pt x="2492616" y="854621"/>
                  </a:moveTo>
                  <a:lnTo>
                    <a:pt x="3097974" y="854621"/>
                  </a:lnTo>
                </a:path>
                <a:path w="3197859" h="1282064">
                  <a:moveTo>
                    <a:pt x="2492616" y="0"/>
                  </a:moveTo>
                  <a:lnTo>
                    <a:pt x="3097974" y="0"/>
                  </a:lnTo>
                </a:path>
                <a:path w="3197859" h="1282064">
                  <a:moveTo>
                    <a:pt x="2392921" y="747788"/>
                  </a:moveTo>
                  <a:lnTo>
                    <a:pt x="2392921" y="106832"/>
                  </a:lnTo>
                </a:path>
                <a:path w="3197859" h="1282064">
                  <a:moveTo>
                    <a:pt x="3197682" y="747788"/>
                  </a:moveTo>
                  <a:lnTo>
                    <a:pt x="3197682" y="106832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570433" y="1618079"/>
            <a:ext cx="1407160" cy="1499235"/>
            <a:chOff x="5570433" y="1618079"/>
            <a:chExt cx="1407160" cy="149923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069" y="2045396"/>
              <a:ext cx="202976" cy="2172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069" y="2900004"/>
              <a:ext cx="202976" cy="2172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433" y="2900004"/>
              <a:ext cx="202963" cy="2172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71616" y="2260828"/>
              <a:ext cx="698500" cy="748030"/>
            </a:xfrm>
            <a:custGeom>
              <a:avLst/>
              <a:gdLst/>
              <a:ahLst/>
              <a:cxnLst/>
              <a:rect l="l" t="t" r="r" b="b"/>
              <a:pathLst>
                <a:path w="698500" h="748030">
                  <a:moveTo>
                    <a:pt x="0" y="747776"/>
                  </a:moveTo>
                  <a:lnTo>
                    <a:pt x="598233" y="747776"/>
                  </a:lnTo>
                </a:path>
                <a:path w="698500" h="748030">
                  <a:moveTo>
                    <a:pt x="697941" y="640956"/>
                  </a:moveTo>
                  <a:lnTo>
                    <a:pt x="697941" y="0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433" y="2045396"/>
              <a:ext cx="202963" cy="21721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771616" y="2153996"/>
              <a:ext cx="598805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233" y="0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4799" y="2260828"/>
              <a:ext cx="14604" cy="641350"/>
            </a:xfrm>
            <a:custGeom>
              <a:avLst/>
              <a:gdLst/>
              <a:ahLst/>
              <a:cxnLst/>
              <a:rect l="l" t="t" r="r" b="b"/>
              <a:pathLst>
                <a:path w="14604" h="641350">
                  <a:moveTo>
                    <a:pt x="0" y="0"/>
                  </a:moveTo>
                  <a:lnTo>
                    <a:pt x="0" y="640956"/>
                  </a:lnTo>
                  <a:lnTo>
                    <a:pt x="14243" y="640956"/>
                  </a:lnTo>
                  <a:lnTo>
                    <a:pt x="142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4012" y="2472700"/>
              <a:ext cx="202963" cy="217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9251" y="2472700"/>
              <a:ext cx="202963" cy="2172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70434" y="258130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605358" y="0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9251" y="1618079"/>
              <a:ext cx="202963" cy="217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74012" y="1618079"/>
              <a:ext cx="202963" cy="21721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70739" y="1726691"/>
              <a:ext cx="805180" cy="748030"/>
            </a:xfrm>
            <a:custGeom>
              <a:avLst/>
              <a:gdLst/>
              <a:ahLst/>
              <a:cxnLst/>
              <a:rect l="l" t="t" r="r" b="b"/>
              <a:pathLst>
                <a:path w="805179" h="748030">
                  <a:moveTo>
                    <a:pt x="99695" y="0"/>
                  </a:moveTo>
                  <a:lnTo>
                    <a:pt x="705053" y="0"/>
                  </a:lnTo>
                </a:path>
                <a:path w="805179" h="748030">
                  <a:moveTo>
                    <a:pt x="0" y="747788"/>
                  </a:moveTo>
                  <a:lnTo>
                    <a:pt x="0" y="106819"/>
                  </a:lnTo>
                </a:path>
                <a:path w="805179" h="748030">
                  <a:moveTo>
                    <a:pt x="804760" y="747788"/>
                  </a:moveTo>
                  <a:lnTo>
                    <a:pt x="804760" y="106819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64799" y="2260828"/>
              <a:ext cx="14604" cy="641350"/>
            </a:xfrm>
            <a:custGeom>
              <a:avLst/>
              <a:gdLst/>
              <a:ahLst/>
              <a:cxnLst/>
              <a:rect l="l" t="t" r="r" b="b"/>
              <a:pathLst>
                <a:path w="14604" h="641350">
                  <a:moveTo>
                    <a:pt x="0" y="0"/>
                  </a:moveTo>
                  <a:lnTo>
                    <a:pt x="0" y="640956"/>
                  </a:lnTo>
                  <a:lnTo>
                    <a:pt x="14243" y="640956"/>
                  </a:lnTo>
                  <a:lnTo>
                    <a:pt x="142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43130" y="1797913"/>
              <a:ext cx="1061720" cy="1139825"/>
            </a:xfrm>
            <a:custGeom>
              <a:avLst/>
              <a:gdLst/>
              <a:ahLst/>
              <a:cxnLst/>
              <a:rect l="l" t="t" r="r" b="b"/>
              <a:pathLst>
                <a:path w="1061720" h="1139825">
                  <a:moveTo>
                    <a:pt x="0" y="284861"/>
                  </a:moveTo>
                  <a:lnTo>
                    <a:pt x="263512" y="0"/>
                  </a:lnTo>
                </a:path>
                <a:path w="1061720" h="1139825">
                  <a:moveTo>
                    <a:pt x="797636" y="284861"/>
                  </a:moveTo>
                  <a:lnTo>
                    <a:pt x="1061148" y="0"/>
                  </a:lnTo>
                </a:path>
                <a:path w="1061720" h="1139825">
                  <a:moveTo>
                    <a:pt x="797636" y="1139482"/>
                  </a:moveTo>
                  <a:lnTo>
                    <a:pt x="1061148" y="854608"/>
                  </a:lnTo>
                </a:path>
                <a:path w="1061720" h="1139825">
                  <a:moveTo>
                    <a:pt x="0" y="1139482"/>
                  </a:moveTo>
                  <a:lnTo>
                    <a:pt x="263512" y="854608"/>
                  </a:lnTo>
                </a:path>
              </a:pathLst>
            </a:custGeom>
            <a:ln w="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5705" y="2330257"/>
            <a:ext cx="202976" cy="217212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4338368" y="1938563"/>
            <a:ext cx="1000760" cy="1071880"/>
            <a:chOff x="4338368" y="1938563"/>
            <a:chExt cx="1000760" cy="107188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6004" y="2793172"/>
              <a:ext cx="202963" cy="21721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6004" y="1938563"/>
              <a:ext cx="202963" cy="2172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37492" y="2153996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0956"/>
                  </a:moveTo>
                  <a:lnTo>
                    <a:pt x="0" y="0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38368" y="2793172"/>
              <a:ext cx="202963" cy="21721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38368" y="1938563"/>
              <a:ext cx="202963" cy="2172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39856" y="2153996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0956"/>
                  </a:moveTo>
                  <a:lnTo>
                    <a:pt x="0" y="0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39551" y="2047176"/>
              <a:ext cx="598805" cy="854710"/>
            </a:xfrm>
            <a:custGeom>
              <a:avLst/>
              <a:gdLst/>
              <a:ahLst/>
              <a:cxnLst/>
              <a:rect l="l" t="t" r="r" b="b"/>
              <a:pathLst>
                <a:path w="598804" h="854710">
                  <a:moveTo>
                    <a:pt x="0" y="854608"/>
                  </a:moveTo>
                  <a:lnTo>
                    <a:pt x="598233" y="854608"/>
                  </a:lnTo>
                </a:path>
                <a:path w="598804" h="854710">
                  <a:moveTo>
                    <a:pt x="0" y="0"/>
                  </a:moveTo>
                  <a:lnTo>
                    <a:pt x="598233" y="0"/>
                  </a:lnTo>
                </a:path>
              </a:pathLst>
            </a:custGeom>
            <a:ln w="3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64826" y="1956137"/>
            <a:ext cx="64769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64826" y="2810749"/>
            <a:ext cx="64769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27740" y="1956137"/>
            <a:ext cx="104139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27740" y="2846355"/>
            <a:ext cx="104139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25377" y="1920523"/>
            <a:ext cx="104139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25377" y="2775136"/>
            <a:ext cx="104139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59509" y="1920523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92759" y="1920523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95420" y="2775136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93056" y="2775136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58333" y="1493221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91583" y="1493221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63391" y="2383439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58634" y="2383439"/>
            <a:ext cx="143510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94208" y="4199489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93322" y="3772182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94503" y="5054097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27753" y="5054097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28934" y="4662400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26571" y="3772182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63361" y="4199489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0010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26571" y="4626794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0111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93946" y="3736576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891285" y="3736576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62502" y="4662407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28075" y="5338976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30439" y="5338976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79692" y="4341926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57743" y="4626796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1101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57153" y="4163881"/>
            <a:ext cx="1822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1010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95676" y="3116973"/>
            <a:ext cx="57848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5" dirty="0">
                <a:latin typeface="Times New Roman"/>
                <a:cs typeface="Times New Roman"/>
              </a:rPr>
              <a:t>0-D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hypercube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764826" y="3116973"/>
            <a:ext cx="57848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5" dirty="0">
                <a:latin typeface="Times New Roman"/>
                <a:cs typeface="Times New Roman"/>
              </a:rPr>
              <a:t>1-D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hypercube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62465" y="3116973"/>
            <a:ext cx="57848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5" dirty="0">
                <a:latin typeface="Times New Roman"/>
                <a:cs typeface="Times New Roman"/>
              </a:rPr>
              <a:t>2-D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hypercube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30139" y="3116973"/>
            <a:ext cx="57848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5" dirty="0">
                <a:latin typeface="Times New Roman"/>
                <a:cs typeface="Times New Roman"/>
              </a:rPr>
              <a:t>3-D</a:t>
            </a:r>
            <a:r>
              <a:rPr sz="700" spc="-4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hypercube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07311" y="5688646"/>
            <a:ext cx="6837680" cy="8737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7800" algn="ctr">
              <a:lnSpc>
                <a:spcPct val="100000"/>
              </a:lnSpc>
              <a:spcBef>
                <a:spcPts val="345"/>
              </a:spcBef>
            </a:pPr>
            <a:r>
              <a:rPr sz="700" spc="15" dirty="0">
                <a:latin typeface="Times New Roman"/>
                <a:cs typeface="Times New Roman"/>
              </a:rPr>
              <a:t>4-D</a:t>
            </a:r>
            <a:r>
              <a:rPr sz="700" spc="-25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hypercube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2050" spc="-55" dirty="0">
                <a:latin typeface="Verdana"/>
                <a:cs typeface="Verdana"/>
              </a:rPr>
              <a:t>Const</a:t>
            </a:r>
            <a:r>
              <a:rPr sz="2050" spc="-10" dirty="0">
                <a:latin typeface="Verdana"/>
                <a:cs typeface="Verdana"/>
              </a:rPr>
              <a:t>r</a:t>
            </a:r>
            <a:r>
              <a:rPr sz="2050" spc="5" dirty="0">
                <a:latin typeface="Verdana"/>
                <a:cs typeface="Verdana"/>
              </a:rPr>
              <a:t>uction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h</a:t>
            </a:r>
            <a:r>
              <a:rPr sz="2050" spc="-35" dirty="0">
                <a:latin typeface="Verdana"/>
                <a:cs typeface="Verdana"/>
              </a:rPr>
              <a:t>ype</a:t>
            </a:r>
            <a:r>
              <a:rPr sz="2050" spc="-55" dirty="0">
                <a:latin typeface="Verdana"/>
                <a:cs typeface="Verdana"/>
              </a:rPr>
              <a:t>r</a:t>
            </a:r>
            <a:r>
              <a:rPr sz="2050" spc="30" dirty="0">
                <a:latin typeface="Verdana"/>
                <a:cs typeface="Verdana"/>
              </a:rPr>
              <a:t>cube</a:t>
            </a:r>
            <a:r>
              <a:rPr sz="2050" spc="35" dirty="0">
                <a:latin typeface="Verdana"/>
                <a:cs typeface="Verdana"/>
              </a:rPr>
              <a:t>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f</a:t>
            </a:r>
            <a:r>
              <a:rPr sz="2050" spc="-220" dirty="0">
                <a:latin typeface="Verdana"/>
                <a:cs typeface="Verdana"/>
              </a:rPr>
              <a:t>r</a:t>
            </a:r>
            <a:r>
              <a:rPr sz="2050" spc="25" dirty="0">
                <a:latin typeface="Verdana"/>
                <a:cs typeface="Verdana"/>
              </a:rPr>
              <a:t>om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h</a:t>
            </a:r>
            <a:r>
              <a:rPr sz="2050" spc="-35" dirty="0">
                <a:latin typeface="Verdana"/>
                <a:cs typeface="Verdana"/>
              </a:rPr>
              <a:t>ype</a:t>
            </a:r>
            <a:r>
              <a:rPr sz="2050" spc="-55" dirty="0">
                <a:latin typeface="Verdana"/>
                <a:cs typeface="Verdana"/>
              </a:rPr>
              <a:t>r</a:t>
            </a:r>
            <a:r>
              <a:rPr sz="2050" spc="30" dirty="0">
                <a:latin typeface="Verdana"/>
                <a:cs typeface="Verdana"/>
              </a:rPr>
              <a:t>cube</a:t>
            </a:r>
            <a:r>
              <a:rPr sz="2050" spc="35" dirty="0">
                <a:latin typeface="Verdana"/>
                <a:cs typeface="Verdana"/>
              </a:rPr>
              <a:t>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l</a:t>
            </a:r>
            <a:r>
              <a:rPr sz="2050" spc="-65" dirty="0">
                <a:latin typeface="Verdana"/>
                <a:cs typeface="Verdana"/>
              </a:rPr>
              <a:t>o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-70" dirty="0">
                <a:latin typeface="Verdana"/>
                <a:cs typeface="Verdana"/>
              </a:rPr>
              <a:t>er</a:t>
            </a:r>
            <a:endParaRPr sz="2050">
              <a:latin typeface="Verdana"/>
              <a:cs typeface="Verdana"/>
            </a:endParaRPr>
          </a:p>
          <a:p>
            <a:pPr marR="165735" algn="ctr">
              <a:lnSpc>
                <a:spcPct val="100000"/>
              </a:lnSpc>
              <a:spcBef>
                <a:spcPts val="20"/>
              </a:spcBef>
            </a:pPr>
            <a:r>
              <a:rPr sz="2050" spc="-50" dirty="0">
                <a:latin typeface="Verdana"/>
                <a:cs typeface="Verdana"/>
              </a:rPr>
              <a:t>dimension.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811" y="370496"/>
            <a:ext cx="6457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Architecture</a:t>
            </a:r>
            <a:r>
              <a:rPr spc="-30" dirty="0"/>
              <a:t> </a:t>
            </a:r>
            <a:r>
              <a:rPr spc="-90" dirty="0"/>
              <a:t>of</a:t>
            </a:r>
            <a:r>
              <a:rPr spc="-25" dirty="0"/>
              <a:t> </a:t>
            </a:r>
            <a:r>
              <a:rPr spc="40" dirty="0"/>
              <a:t>an</a:t>
            </a:r>
            <a:r>
              <a:rPr spc="-25" dirty="0"/>
              <a:t> </a:t>
            </a:r>
            <a:r>
              <a:rPr spc="-50" dirty="0"/>
              <a:t>Ideal</a:t>
            </a:r>
            <a:r>
              <a:rPr spc="-35" dirty="0"/>
              <a:t> </a:t>
            </a:r>
            <a:r>
              <a:rPr spc="-70" dirty="0"/>
              <a:t>Parallel</a:t>
            </a:r>
            <a:r>
              <a:rPr spc="-5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3" y="1140681"/>
            <a:ext cx="8249284" cy="3382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79095">
              <a:lnSpc>
                <a:spcPct val="101000"/>
              </a:lnSpc>
              <a:spcBef>
                <a:spcPts val="90"/>
              </a:spcBef>
              <a:tabLst>
                <a:tab pos="2039620" algn="l"/>
                <a:tab pos="2577465" algn="l"/>
                <a:tab pos="3326765" algn="l"/>
                <a:tab pos="5170805" algn="l"/>
                <a:tab pos="6438900" algn="l"/>
                <a:tab pos="7808595" algn="l"/>
              </a:tabLst>
            </a:pPr>
            <a:r>
              <a:rPr sz="2050" spc="35" dirty="0">
                <a:latin typeface="Verdana"/>
                <a:cs typeface="Verdana"/>
              </a:rPr>
              <a:t>Dependin</a:t>
            </a:r>
            <a:r>
              <a:rPr sz="2050" spc="40" dirty="0">
                <a:latin typeface="Verdana"/>
                <a:cs typeface="Verdana"/>
              </a:rPr>
              <a:t>g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35" dirty="0">
                <a:latin typeface="Verdana"/>
                <a:cs typeface="Verdana"/>
              </a:rPr>
              <a:t>on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30" dirty="0">
                <a:latin typeface="Verdana"/>
                <a:cs typeface="Verdana"/>
              </a:rPr>
              <a:t>h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35" dirty="0">
                <a:latin typeface="Verdana"/>
                <a:cs typeface="Verdana"/>
              </a:rPr>
              <a:t>w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10" dirty="0">
                <a:latin typeface="Verdana"/>
                <a:cs typeface="Verdana"/>
              </a:rPr>
              <a:t>si</a:t>
            </a:r>
            <a:r>
              <a:rPr sz="2050" spc="-305" dirty="0">
                <a:latin typeface="Verdana"/>
                <a:cs typeface="Verdana"/>
              </a:rPr>
              <a:t>m</a:t>
            </a:r>
            <a:r>
              <a:rPr sz="2050" spc="-30" dirty="0">
                <a:latin typeface="Verdana"/>
                <a:cs typeface="Verdana"/>
              </a:rPr>
              <a:t>ultaneous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30" dirty="0">
                <a:latin typeface="Verdana"/>
                <a:cs typeface="Verdana"/>
              </a:rPr>
              <a:t>memo</a:t>
            </a:r>
            <a:r>
              <a:rPr sz="2050" spc="5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20" dirty="0">
                <a:latin typeface="Verdana"/>
                <a:cs typeface="Verdana"/>
              </a:rPr>
              <a:t>accesses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50" dirty="0">
                <a:latin typeface="Verdana"/>
                <a:cs typeface="Verdana"/>
              </a:rPr>
              <a:t>r</a:t>
            </a:r>
            <a:r>
              <a:rPr sz="2050" spc="85" dirty="0">
                <a:latin typeface="Verdana"/>
                <a:cs typeface="Verdana"/>
              </a:rPr>
              <a:t>e  </a:t>
            </a:r>
            <a:r>
              <a:rPr sz="2050" spc="15" dirty="0">
                <a:latin typeface="Verdana"/>
                <a:cs typeface="Verdana"/>
              </a:rPr>
              <a:t>handled,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PRAMs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30" dirty="0">
                <a:latin typeface="Verdana"/>
                <a:cs typeface="Verdana"/>
              </a:rPr>
              <a:t>can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20" dirty="0">
                <a:latin typeface="Verdana"/>
                <a:cs typeface="Verdana"/>
              </a:rPr>
              <a:t>be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divided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into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four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subclasses.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Verdana"/>
              <a:cs typeface="Verdana"/>
            </a:endParaRPr>
          </a:p>
          <a:p>
            <a:pPr marL="329565" indent="-259715">
              <a:lnSpc>
                <a:spcPct val="100000"/>
              </a:lnSpc>
              <a:buFont typeface="Georgia"/>
              <a:buChar char="•"/>
              <a:tabLst>
                <a:tab pos="328930" algn="l"/>
                <a:tab pos="330200" algn="l"/>
              </a:tabLst>
            </a:pPr>
            <a:r>
              <a:rPr sz="2050" spc="-105" dirty="0">
                <a:latin typeface="Verdana"/>
                <a:cs typeface="Verdana"/>
              </a:rPr>
              <a:t>Exclusi</a:t>
            </a:r>
            <a:r>
              <a:rPr sz="2050" spc="-150" dirty="0">
                <a:latin typeface="Verdana"/>
                <a:cs typeface="Verdana"/>
              </a:rPr>
              <a:t>v</a:t>
            </a:r>
            <a:r>
              <a:rPr sz="2050" spc="-135" dirty="0">
                <a:latin typeface="Verdana"/>
                <a:cs typeface="Verdana"/>
              </a:rPr>
              <a:t>e-</a:t>
            </a:r>
            <a:r>
              <a:rPr sz="2050" spc="-125" dirty="0">
                <a:latin typeface="Verdana"/>
                <a:cs typeface="Verdana"/>
              </a:rPr>
              <a:t>r</a:t>
            </a:r>
            <a:r>
              <a:rPr sz="2050" spc="65" dirty="0">
                <a:latin typeface="Verdana"/>
                <a:cs typeface="Verdana"/>
              </a:rPr>
              <a:t>ead,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exclusi</a:t>
            </a:r>
            <a:r>
              <a:rPr sz="2050" spc="-130" dirty="0">
                <a:latin typeface="Verdana"/>
                <a:cs typeface="Verdana"/>
              </a:rPr>
              <a:t>v</a:t>
            </a:r>
            <a:r>
              <a:rPr sz="2050" spc="-95" dirty="0">
                <a:latin typeface="Verdana"/>
                <a:cs typeface="Verdana"/>
              </a:rPr>
              <a:t>e-w</a:t>
            </a:r>
            <a:r>
              <a:rPr sz="2050" spc="-35" dirty="0">
                <a:latin typeface="Verdana"/>
                <a:cs typeface="Verdana"/>
              </a:rPr>
              <a:t>r</a:t>
            </a:r>
            <a:r>
              <a:rPr sz="2050" spc="-50" dirty="0">
                <a:latin typeface="Verdana"/>
                <a:cs typeface="Verdana"/>
              </a:rPr>
              <a:t>it</a:t>
            </a:r>
            <a:r>
              <a:rPr sz="2050" spc="-65" dirty="0">
                <a:latin typeface="Verdana"/>
                <a:cs typeface="Verdana"/>
              </a:rPr>
              <a:t>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(EREW)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PRAM.</a:t>
            </a:r>
            <a:endParaRPr sz="2050">
              <a:latin typeface="Verdana"/>
              <a:cs typeface="Verdana"/>
            </a:endParaRPr>
          </a:p>
          <a:p>
            <a:pPr marL="329565" indent="-259715">
              <a:lnSpc>
                <a:spcPct val="100000"/>
              </a:lnSpc>
              <a:spcBef>
                <a:spcPts val="2805"/>
              </a:spcBef>
              <a:buFont typeface="Georgia"/>
              <a:buChar char="•"/>
              <a:tabLst>
                <a:tab pos="328930" algn="l"/>
                <a:tab pos="330200" algn="l"/>
              </a:tabLst>
            </a:pPr>
            <a:r>
              <a:rPr sz="2050" spc="-20" dirty="0">
                <a:latin typeface="Verdana"/>
                <a:cs typeface="Verdana"/>
              </a:rPr>
              <a:t>Concurrent-read,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exclusive-write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(CREW)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PRAM.</a:t>
            </a:r>
            <a:endParaRPr sz="2050">
              <a:latin typeface="Verdana"/>
              <a:cs typeface="Verdana"/>
            </a:endParaRPr>
          </a:p>
          <a:p>
            <a:pPr marL="329565" indent="-259715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328930" algn="l"/>
                <a:tab pos="330200" algn="l"/>
              </a:tabLst>
            </a:pPr>
            <a:r>
              <a:rPr sz="2050" spc="-70" dirty="0">
                <a:latin typeface="Verdana"/>
                <a:cs typeface="Verdana"/>
              </a:rPr>
              <a:t>Exclusive-read,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concurrent-write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(ERCW)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PRAM.</a:t>
            </a:r>
            <a:endParaRPr sz="2050">
              <a:latin typeface="Verdana"/>
              <a:cs typeface="Verdana"/>
            </a:endParaRPr>
          </a:p>
          <a:p>
            <a:pPr marL="329565" indent="-259715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328930" algn="l"/>
                <a:tab pos="330200" algn="l"/>
              </a:tabLst>
            </a:pPr>
            <a:r>
              <a:rPr sz="2050" spc="-20" dirty="0">
                <a:latin typeface="Verdana"/>
                <a:cs typeface="Verdana"/>
              </a:rPr>
              <a:t>Concurrent-read,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concurrent-write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(CRCW)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PRAM.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491" y="370496"/>
            <a:ext cx="7005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25" dirty="0"/>
              <a:t> </a:t>
            </a:r>
            <a:r>
              <a:rPr spc="-60" dirty="0"/>
              <a:t>Topologies:</a:t>
            </a:r>
            <a:r>
              <a:rPr spc="125" dirty="0"/>
              <a:t> </a:t>
            </a:r>
            <a:r>
              <a:rPr spc="-95" dirty="0"/>
              <a:t>Properties</a:t>
            </a:r>
            <a:r>
              <a:rPr spc="-5" dirty="0"/>
              <a:t> </a:t>
            </a:r>
            <a:r>
              <a:rPr spc="-90" dirty="0"/>
              <a:t>of</a:t>
            </a:r>
            <a:r>
              <a:rPr spc="-35" dirty="0"/>
              <a:t> </a:t>
            </a:r>
            <a:r>
              <a:rPr spc="-5" dirty="0"/>
              <a:t>Hypercubes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11" y="1343373"/>
            <a:ext cx="8188325" cy="1992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distance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any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most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70" dirty="0">
                <a:latin typeface="Cambria"/>
                <a:cs typeface="Cambria"/>
              </a:rPr>
              <a:t> </a:t>
            </a:r>
            <a:r>
              <a:rPr sz="2050" i="1" spc="-95" dirty="0">
                <a:latin typeface="Calibri"/>
                <a:cs typeface="Calibri"/>
              </a:rPr>
              <a:t>p</a:t>
            </a:r>
            <a:r>
              <a:rPr sz="2050" spc="-9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45" dirty="0">
                <a:latin typeface="Verdana"/>
                <a:cs typeface="Verdana"/>
              </a:rPr>
              <a:t>Eac</a:t>
            </a:r>
            <a:r>
              <a:rPr sz="2050" spc="55" dirty="0">
                <a:latin typeface="Verdana"/>
                <a:cs typeface="Verdana"/>
              </a:rPr>
              <a:t>h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75" dirty="0">
                <a:latin typeface="Verdana"/>
                <a:cs typeface="Verdana"/>
              </a:rPr>
              <a:t>nod</a:t>
            </a:r>
            <a:r>
              <a:rPr sz="2050" spc="80" dirty="0">
                <a:latin typeface="Verdana"/>
                <a:cs typeface="Verdana"/>
              </a:rPr>
              <a:t>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ha</a:t>
            </a:r>
            <a:r>
              <a:rPr sz="2050" spc="-40" dirty="0">
                <a:latin typeface="Verdana"/>
                <a:cs typeface="Verdana"/>
              </a:rPr>
              <a:t>s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85" dirty="0">
                <a:latin typeface="Cambria"/>
                <a:cs typeface="Cambri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114" dirty="0">
                <a:latin typeface="Calibri"/>
                <a:cs typeface="Calibri"/>
              </a:rPr>
              <a:t> </a:t>
            </a:r>
            <a:r>
              <a:rPr sz="2050" spc="-5" dirty="0">
                <a:latin typeface="Verdana"/>
                <a:cs typeface="Verdana"/>
              </a:rPr>
              <a:t>neighbo</a:t>
            </a:r>
            <a:r>
              <a:rPr sz="2050" spc="35" dirty="0">
                <a:latin typeface="Verdana"/>
                <a:cs typeface="Verdana"/>
              </a:rPr>
              <a:t>r</a:t>
            </a:r>
            <a:r>
              <a:rPr sz="2050" spc="-235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271780" marR="5080" indent="-259715">
              <a:lnSpc>
                <a:spcPct val="100499"/>
              </a:lnSpc>
              <a:spcBef>
                <a:spcPts val="279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distance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given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by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number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bit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position</a:t>
            </a:r>
            <a:r>
              <a:rPr sz="2050" spc="-75" dirty="0">
                <a:latin typeface="Verdana"/>
                <a:cs typeface="Verdana"/>
              </a:rPr>
              <a:t>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65" dirty="0">
                <a:latin typeface="Verdana"/>
                <a:cs typeface="Verdana"/>
              </a:rPr>
              <a:t>w</a:t>
            </a:r>
            <a:r>
              <a:rPr sz="2050" spc="5" dirty="0">
                <a:latin typeface="Verdana"/>
                <a:cs typeface="Verdana"/>
              </a:rPr>
              <a:t>hic</a:t>
            </a:r>
            <a:r>
              <a:rPr sz="2050" spc="10" dirty="0">
                <a:latin typeface="Verdana"/>
                <a:cs typeface="Verdana"/>
              </a:rPr>
              <a:t>h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t</a:t>
            </a:r>
            <a:r>
              <a:rPr sz="2050" spc="-114" dirty="0">
                <a:latin typeface="Verdana"/>
                <a:cs typeface="Verdana"/>
              </a:rPr>
              <a:t>w</a:t>
            </a:r>
            <a:r>
              <a:rPr sz="2050" spc="105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</a:t>
            </a:r>
            <a:r>
              <a:rPr sz="2050" spc="10" dirty="0">
                <a:latin typeface="Verdana"/>
                <a:cs typeface="Verdana"/>
              </a:rPr>
              <a:t>s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di</a:t>
            </a:r>
            <a:r>
              <a:rPr sz="2050" spc="-204" dirty="0">
                <a:latin typeface="Verdana"/>
                <a:cs typeface="Verdana"/>
              </a:rPr>
              <a:t>f</a:t>
            </a:r>
            <a:r>
              <a:rPr sz="2050" spc="-114" dirty="0">
                <a:latin typeface="Verdana"/>
                <a:cs typeface="Verdana"/>
              </a:rPr>
              <a:t>f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41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435" y="364399"/>
            <a:ext cx="63798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35" dirty="0"/>
              <a:t> </a:t>
            </a:r>
            <a:r>
              <a:rPr spc="-60" dirty="0"/>
              <a:t>Topologies:</a:t>
            </a:r>
            <a:r>
              <a:rPr spc="125" dirty="0"/>
              <a:t> </a:t>
            </a:r>
            <a:r>
              <a:rPr spc="-65" dirty="0"/>
              <a:t>Tree-Based</a:t>
            </a:r>
            <a:r>
              <a:rPr spc="-25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660711" y="1390789"/>
            <a:ext cx="1010285" cy="673735"/>
          </a:xfrm>
          <a:custGeom>
            <a:avLst/>
            <a:gdLst/>
            <a:ahLst/>
            <a:cxnLst/>
            <a:rect l="l" t="t" r="r" b="b"/>
            <a:pathLst>
              <a:path w="1010285" h="673735">
                <a:moveTo>
                  <a:pt x="364731" y="561111"/>
                </a:moveTo>
                <a:lnTo>
                  <a:pt x="252501" y="392772"/>
                </a:lnTo>
              </a:path>
              <a:path w="1010285" h="673735">
                <a:moveTo>
                  <a:pt x="448894" y="617220"/>
                </a:moveTo>
                <a:lnTo>
                  <a:pt x="444484" y="639060"/>
                </a:lnTo>
                <a:lnTo>
                  <a:pt x="432460" y="656894"/>
                </a:lnTo>
                <a:lnTo>
                  <a:pt x="414625" y="668919"/>
                </a:lnTo>
                <a:lnTo>
                  <a:pt x="392785" y="673328"/>
                </a:lnTo>
                <a:lnTo>
                  <a:pt x="370945" y="668919"/>
                </a:lnTo>
                <a:lnTo>
                  <a:pt x="353110" y="656894"/>
                </a:lnTo>
                <a:lnTo>
                  <a:pt x="341086" y="639060"/>
                </a:lnTo>
                <a:lnTo>
                  <a:pt x="336677" y="617220"/>
                </a:lnTo>
                <a:lnTo>
                  <a:pt x="341086" y="595379"/>
                </a:lnTo>
                <a:lnTo>
                  <a:pt x="353110" y="577545"/>
                </a:lnTo>
                <a:lnTo>
                  <a:pt x="370945" y="565520"/>
                </a:lnTo>
                <a:lnTo>
                  <a:pt x="392785" y="561111"/>
                </a:lnTo>
                <a:lnTo>
                  <a:pt x="414625" y="565520"/>
                </a:lnTo>
                <a:lnTo>
                  <a:pt x="432460" y="577545"/>
                </a:lnTo>
                <a:lnTo>
                  <a:pt x="444484" y="595379"/>
                </a:lnTo>
                <a:lnTo>
                  <a:pt x="448894" y="617220"/>
                </a:lnTo>
                <a:close/>
              </a:path>
              <a:path w="1010285" h="673735">
                <a:moveTo>
                  <a:pt x="84175" y="561111"/>
                </a:moveTo>
                <a:lnTo>
                  <a:pt x="196392" y="392772"/>
                </a:lnTo>
              </a:path>
              <a:path w="1010285" h="673735">
                <a:moveTo>
                  <a:pt x="112229" y="617220"/>
                </a:moveTo>
                <a:lnTo>
                  <a:pt x="107820" y="639060"/>
                </a:lnTo>
                <a:lnTo>
                  <a:pt x="95796" y="656894"/>
                </a:lnTo>
                <a:lnTo>
                  <a:pt x="77961" y="668919"/>
                </a:lnTo>
                <a:lnTo>
                  <a:pt x="56121" y="673328"/>
                </a:lnTo>
                <a:lnTo>
                  <a:pt x="34279" y="668919"/>
                </a:lnTo>
                <a:lnTo>
                  <a:pt x="16440" y="656894"/>
                </a:lnTo>
                <a:lnTo>
                  <a:pt x="4411" y="639060"/>
                </a:lnTo>
                <a:lnTo>
                  <a:pt x="0" y="617220"/>
                </a:lnTo>
                <a:lnTo>
                  <a:pt x="4411" y="595379"/>
                </a:lnTo>
                <a:lnTo>
                  <a:pt x="16440" y="577545"/>
                </a:lnTo>
                <a:lnTo>
                  <a:pt x="34279" y="565520"/>
                </a:lnTo>
                <a:lnTo>
                  <a:pt x="56121" y="561111"/>
                </a:lnTo>
                <a:lnTo>
                  <a:pt x="77961" y="565520"/>
                </a:lnTo>
                <a:lnTo>
                  <a:pt x="95796" y="577545"/>
                </a:lnTo>
                <a:lnTo>
                  <a:pt x="107820" y="595379"/>
                </a:lnTo>
                <a:lnTo>
                  <a:pt x="112229" y="617220"/>
                </a:lnTo>
                <a:close/>
              </a:path>
              <a:path w="1010285" h="673735">
                <a:moveTo>
                  <a:pt x="269341" y="291769"/>
                </a:moveTo>
                <a:lnTo>
                  <a:pt x="465721" y="95389"/>
                </a:lnTo>
              </a:path>
              <a:path w="1010285" h="673735">
                <a:moveTo>
                  <a:pt x="280555" y="336664"/>
                </a:moveTo>
                <a:lnTo>
                  <a:pt x="276146" y="358504"/>
                </a:lnTo>
                <a:lnTo>
                  <a:pt x="264121" y="376339"/>
                </a:lnTo>
                <a:lnTo>
                  <a:pt x="246287" y="388363"/>
                </a:lnTo>
                <a:lnTo>
                  <a:pt x="224447" y="392772"/>
                </a:lnTo>
                <a:lnTo>
                  <a:pt x="202607" y="388363"/>
                </a:lnTo>
                <a:lnTo>
                  <a:pt x="184772" y="376339"/>
                </a:lnTo>
                <a:lnTo>
                  <a:pt x="172747" y="358504"/>
                </a:lnTo>
                <a:lnTo>
                  <a:pt x="168338" y="336664"/>
                </a:lnTo>
                <a:lnTo>
                  <a:pt x="172747" y="314824"/>
                </a:lnTo>
                <a:lnTo>
                  <a:pt x="184772" y="296989"/>
                </a:lnTo>
                <a:lnTo>
                  <a:pt x="202607" y="284964"/>
                </a:lnTo>
                <a:lnTo>
                  <a:pt x="224447" y="280555"/>
                </a:lnTo>
                <a:lnTo>
                  <a:pt x="246287" y="284964"/>
                </a:lnTo>
                <a:lnTo>
                  <a:pt x="264121" y="296989"/>
                </a:lnTo>
                <a:lnTo>
                  <a:pt x="276146" y="314824"/>
                </a:lnTo>
                <a:lnTo>
                  <a:pt x="280555" y="336664"/>
                </a:lnTo>
                <a:close/>
              </a:path>
              <a:path w="1010285" h="673735">
                <a:moveTo>
                  <a:pt x="925830" y="561111"/>
                </a:moveTo>
                <a:lnTo>
                  <a:pt x="813612" y="392772"/>
                </a:lnTo>
              </a:path>
              <a:path w="1010285" h="673735">
                <a:moveTo>
                  <a:pt x="1010005" y="617220"/>
                </a:moveTo>
                <a:lnTo>
                  <a:pt x="1005596" y="639060"/>
                </a:lnTo>
                <a:lnTo>
                  <a:pt x="993570" y="656894"/>
                </a:lnTo>
                <a:lnTo>
                  <a:pt x="975731" y="668919"/>
                </a:lnTo>
                <a:lnTo>
                  <a:pt x="953884" y="673328"/>
                </a:lnTo>
                <a:lnTo>
                  <a:pt x="932044" y="668919"/>
                </a:lnTo>
                <a:lnTo>
                  <a:pt x="914209" y="656894"/>
                </a:lnTo>
                <a:lnTo>
                  <a:pt x="902184" y="639060"/>
                </a:lnTo>
                <a:lnTo>
                  <a:pt x="897775" y="617220"/>
                </a:lnTo>
                <a:lnTo>
                  <a:pt x="902184" y="595379"/>
                </a:lnTo>
                <a:lnTo>
                  <a:pt x="914209" y="577545"/>
                </a:lnTo>
                <a:lnTo>
                  <a:pt x="932044" y="565520"/>
                </a:lnTo>
                <a:lnTo>
                  <a:pt x="953884" y="561111"/>
                </a:lnTo>
                <a:lnTo>
                  <a:pt x="975731" y="565520"/>
                </a:lnTo>
                <a:lnTo>
                  <a:pt x="993570" y="577545"/>
                </a:lnTo>
                <a:lnTo>
                  <a:pt x="1005596" y="595379"/>
                </a:lnTo>
                <a:lnTo>
                  <a:pt x="1010005" y="617220"/>
                </a:lnTo>
                <a:close/>
              </a:path>
              <a:path w="1010285" h="673735">
                <a:moveTo>
                  <a:pt x="740664" y="291769"/>
                </a:moveTo>
                <a:lnTo>
                  <a:pt x="544283" y="95389"/>
                </a:lnTo>
              </a:path>
              <a:path w="1010285" h="673735">
                <a:moveTo>
                  <a:pt x="645274" y="561111"/>
                </a:moveTo>
                <a:lnTo>
                  <a:pt x="757504" y="392772"/>
                </a:lnTo>
              </a:path>
              <a:path w="1010285" h="673735">
                <a:moveTo>
                  <a:pt x="673341" y="617220"/>
                </a:moveTo>
                <a:lnTo>
                  <a:pt x="668930" y="639060"/>
                </a:lnTo>
                <a:lnTo>
                  <a:pt x="656901" y="656894"/>
                </a:lnTo>
                <a:lnTo>
                  <a:pt x="639062" y="668919"/>
                </a:lnTo>
                <a:lnTo>
                  <a:pt x="617220" y="673328"/>
                </a:lnTo>
                <a:lnTo>
                  <a:pt x="595379" y="668919"/>
                </a:lnTo>
                <a:lnTo>
                  <a:pt x="577545" y="656894"/>
                </a:lnTo>
                <a:lnTo>
                  <a:pt x="565520" y="639060"/>
                </a:lnTo>
                <a:lnTo>
                  <a:pt x="561111" y="617220"/>
                </a:lnTo>
                <a:lnTo>
                  <a:pt x="565520" y="595379"/>
                </a:lnTo>
                <a:lnTo>
                  <a:pt x="577545" y="577545"/>
                </a:lnTo>
                <a:lnTo>
                  <a:pt x="595379" y="565520"/>
                </a:lnTo>
                <a:lnTo>
                  <a:pt x="617220" y="561111"/>
                </a:lnTo>
                <a:lnTo>
                  <a:pt x="639062" y="565520"/>
                </a:lnTo>
                <a:lnTo>
                  <a:pt x="656901" y="577545"/>
                </a:lnTo>
                <a:lnTo>
                  <a:pt x="668930" y="595379"/>
                </a:lnTo>
                <a:lnTo>
                  <a:pt x="673341" y="617220"/>
                </a:lnTo>
                <a:close/>
              </a:path>
              <a:path w="1010285" h="673735">
                <a:moveTo>
                  <a:pt x="841667" y="336664"/>
                </a:moveTo>
                <a:lnTo>
                  <a:pt x="837257" y="358504"/>
                </a:lnTo>
                <a:lnTo>
                  <a:pt x="825233" y="376339"/>
                </a:lnTo>
                <a:lnTo>
                  <a:pt x="807398" y="388363"/>
                </a:lnTo>
                <a:lnTo>
                  <a:pt x="785558" y="392772"/>
                </a:lnTo>
                <a:lnTo>
                  <a:pt x="763718" y="388363"/>
                </a:lnTo>
                <a:lnTo>
                  <a:pt x="745883" y="376339"/>
                </a:lnTo>
                <a:lnTo>
                  <a:pt x="733859" y="358504"/>
                </a:lnTo>
                <a:lnTo>
                  <a:pt x="729449" y="336664"/>
                </a:lnTo>
                <a:lnTo>
                  <a:pt x="733859" y="314824"/>
                </a:lnTo>
                <a:lnTo>
                  <a:pt x="745883" y="296989"/>
                </a:lnTo>
                <a:lnTo>
                  <a:pt x="763718" y="284964"/>
                </a:lnTo>
                <a:lnTo>
                  <a:pt x="785558" y="280555"/>
                </a:lnTo>
                <a:lnTo>
                  <a:pt x="807398" y="284964"/>
                </a:lnTo>
                <a:lnTo>
                  <a:pt x="825233" y="296989"/>
                </a:lnTo>
                <a:lnTo>
                  <a:pt x="837257" y="314824"/>
                </a:lnTo>
                <a:lnTo>
                  <a:pt x="841667" y="336664"/>
                </a:lnTo>
                <a:close/>
              </a:path>
              <a:path w="1010285" h="673735">
                <a:moveTo>
                  <a:pt x="561111" y="56108"/>
                </a:moveTo>
                <a:lnTo>
                  <a:pt x="556702" y="77948"/>
                </a:lnTo>
                <a:lnTo>
                  <a:pt x="544677" y="95783"/>
                </a:lnTo>
                <a:lnTo>
                  <a:pt x="526842" y="107807"/>
                </a:lnTo>
                <a:lnTo>
                  <a:pt x="505002" y="112217"/>
                </a:lnTo>
                <a:lnTo>
                  <a:pt x="483162" y="107807"/>
                </a:lnTo>
                <a:lnTo>
                  <a:pt x="465328" y="95783"/>
                </a:lnTo>
                <a:lnTo>
                  <a:pt x="453303" y="77948"/>
                </a:lnTo>
                <a:lnTo>
                  <a:pt x="448894" y="56108"/>
                </a:lnTo>
                <a:lnTo>
                  <a:pt x="453303" y="34268"/>
                </a:lnTo>
                <a:lnTo>
                  <a:pt x="465328" y="16433"/>
                </a:lnTo>
                <a:lnTo>
                  <a:pt x="483162" y="4409"/>
                </a:lnTo>
                <a:lnTo>
                  <a:pt x="505002" y="0"/>
                </a:lnTo>
                <a:lnTo>
                  <a:pt x="526842" y="4409"/>
                </a:lnTo>
                <a:lnTo>
                  <a:pt x="544677" y="16433"/>
                </a:lnTo>
                <a:lnTo>
                  <a:pt x="556702" y="34268"/>
                </a:lnTo>
                <a:lnTo>
                  <a:pt x="561111" y="56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65694" y="1333278"/>
            <a:ext cx="1012825" cy="732790"/>
            <a:chOff x="4865694" y="1333278"/>
            <a:chExt cx="1012825" cy="732790"/>
          </a:xfrm>
        </p:grpSpPr>
        <p:sp>
          <p:nvSpPr>
            <p:cNvPr id="5" name="object 5"/>
            <p:cNvSpPr/>
            <p:nvPr/>
          </p:nvSpPr>
          <p:spPr>
            <a:xfrm>
              <a:off x="4867097" y="1486179"/>
              <a:ext cx="757555" cy="578485"/>
            </a:xfrm>
            <a:custGeom>
              <a:avLst/>
              <a:gdLst/>
              <a:ahLst/>
              <a:cxnLst/>
              <a:rect l="l" t="t" r="r" b="b"/>
              <a:pathLst>
                <a:path w="757554" h="578485">
                  <a:moveTo>
                    <a:pt x="645274" y="465721"/>
                  </a:moveTo>
                  <a:lnTo>
                    <a:pt x="757504" y="297383"/>
                  </a:lnTo>
                </a:path>
                <a:path w="757554" h="578485">
                  <a:moveTo>
                    <a:pt x="740664" y="196380"/>
                  </a:moveTo>
                  <a:lnTo>
                    <a:pt x="544283" y="0"/>
                  </a:lnTo>
                </a:path>
                <a:path w="757554" h="578485">
                  <a:moveTo>
                    <a:pt x="269341" y="196380"/>
                  </a:moveTo>
                  <a:lnTo>
                    <a:pt x="465721" y="0"/>
                  </a:lnTo>
                </a:path>
                <a:path w="757554" h="578485">
                  <a:moveTo>
                    <a:pt x="364718" y="465721"/>
                  </a:moveTo>
                  <a:lnTo>
                    <a:pt x="252501" y="297383"/>
                  </a:lnTo>
                </a:path>
                <a:path w="757554" h="578485">
                  <a:moveTo>
                    <a:pt x="448894" y="521830"/>
                  </a:moveTo>
                  <a:lnTo>
                    <a:pt x="444484" y="543670"/>
                  </a:lnTo>
                  <a:lnTo>
                    <a:pt x="432460" y="561505"/>
                  </a:lnTo>
                  <a:lnTo>
                    <a:pt x="414625" y="573529"/>
                  </a:lnTo>
                  <a:lnTo>
                    <a:pt x="392785" y="577938"/>
                  </a:lnTo>
                  <a:lnTo>
                    <a:pt x="370938" y="573529"/>
                  </a:lnTo>
                  <a:lnTo>
                    <a:pt x="353099" y="561505"/>
                  </a:lnTo>
                  <a:lnTo>
                    <a:pt x="341073" y="543670"/>
                  </a:lnTo>
                  <a:lnTo>
                    <a:pt x="336664" y="521830"/>
                  </a:lnTo>
                  <a:lnTo>
                    <a:pt x="341073" y="499990"/>
                  </a:lnTo>
                  <a:lnTo>
                    <a:pt x="353099" y="482155"/>
                  </a:lnTo>
                  <a:lnTo>
                    <a:pt x="370938" y="470130"/>
                  </a:lnTo>
                  <a:lnTo>
                    <a:pt x="392785" y="465721"/>
                  </a:lnTo>
                  <a:lnTo>
                    <a:pt x="414625" y="470130"/>
                  </a:lnTo>
                  <a:lnTo>
                    <a:pt x="432460" y="482155"/>
                  </a:lnTo>
                  <a:lnTo>
                    <a:pt x="444484" y="499990"/>
                  </a:lnTo>
                  <a:lnTo>
                    <a:pt x="448894" y="521830"/>
                  </a:lnTo>
                  <a:close/>
                </a:path>
                <a:path w="757554" h="578485">
                  <a:moveTo>
                    <a:pt x="84175" y="465721"/>
                  </a:moveTo>
                  <a:lnTo>
                    <a:pt x="196392" y="297383"/>
                  </a:lnTo>
                </a:path>
                <a:path w="757554" h="578485">
                  <a:moveTo>
                    <a:pt x="112229" y="521830"/>
                  </a:moveTo>
                  <a:lnTo>
                    <a:pt x="107820" y="543670"/>
                  </a:lnTo>
                  <a:lnTo>
                    <a:pt x="95794" y="561505"/>
                  </a:lnTo>
                  <a:lnTo>
                    <a:pt x="77955" y="573529"/>
                  </a:lnTo>
                  <a:lnTo>
                    <a:pt x="56108" y="577938"/>
                  </a:lnTo>
                  <a:lnTo>
                    <a:pt x="34268" y="573529"/>
                  </a:lnTo>
                  <a:lnTo>
                    <a:pt x="16433" y="561505"/>
                  </a:lnTo>
                  <a:lnTo>
                    <a:pt x="4409" y="543670"/>
                  </a:lnTo>
                  <a:lnTo>
                    <a:pt x="0" y="521830"/>
                  </a:lnTo>
                  <a:lnTo>
                    <a:pt x="4409" y="499990"/>
                  </a:lnTo>
                  <a:lnTo>
                    <a:pt x="16433" y="482155"/>
                  </a:lnTo>
                  <a:lnTo>
                    <a:pt x="34268" y="470130"/>
                  </a:lnTo>
                  <a:lnTo>
                    <a:pt x="56108" y="465721"/>
                  </a:lnTo>
                  <a:lnTo>
                    <a:pt x="77955" y="470130"/>
                  </a:lnTo>
                  <a:lnTo>
                    <a:pt x="95794" y="482155"/>
                  </a:lnTo>
                  <a:lnTo>
                    <a:pt x="107820" y="499990"/>
                  </a:lnTo>
                  <a:lnTo>
                    <a:pt x="112229" y="5218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5435" y="16713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112222" y="112222"/>
                  </a:moveTo>
                  <a:lnTo>
                    <a:pt x="112222" y="0"/>
                  </a:lnTo>
                  <a:lnTo>
                    <a:pt x="0" y="0"/>
                  </a:lnTo>
                  <a:lnTo>
                    <a:pt x="0" y="112222"/>
                  </a:lnTo>
                  <a:lnTo>
                    <a:pt x="112222" y="11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5435" y="16713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0" y="0"/>
                  </a:moveTo>
                  <a:lnTo>
                    <a:pt x="0" y="112222"/>
                  </a:lnTo>
                  <a:lnTo>
                    <a:pt x="112222" y="112222"/>
                  </a:lnTo>
                  <a:lnTo>
                    <a:pt x="11222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5991" y="13907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112221" y="112221"/>
                  </a:moveTo>
                  <a:lnTo>
                    <a:pt x="112221" y="0"/>
                  </a:lnTo>
                  <a:lnTo>
                    <a:pt x="0" y="0"/>
                  </a:lnTo>
                  <a:lnTo>
                    <a:pt x="0" y="112221"/>
                  </a:lnTo>
                  <a:lnTo>
                    <a:pt x="112221" y="1122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5991" y="1390789"/>
              <a:ext cx="477520" cy="561340"/>
            </a:xfrm>
            <a:custGeom>
              <a:avLst/>
              <a:gdLst/>
              <a:ahLst/>
              <a:cxnLst/>
              <a:rect l="l" t="t" r="r" b="b"/>
              <a:pathLst>
                <a:path w="477520" h="561339">
                  <a:moveTo>
                    <a:pt x="0" y="0"/>
                  </a:moveTo>
                  <a:lnTo>
                    <a:pt x="0" y="112221"/>
                  </a:lnTo>
                  <a:lnTo>
                    <a:pt x="112221" y="112221"/>
                  </a:lnTo>
                  <a:lnTo>
                    <a:pt x="112221" y="0"/>
                  </a:lnTo>
                  <a:lnTo>
                    <a:pt x="0" y="0"/>
                  </a:lnTo>
                  <a:close/>
                </a:path>
                <a:path w="477520" h="561339">
                  <a:moveTo>
                    <a:pt x="476935" y="561111"/>
                  </a:moveTo>
                  <a:lnTo>
                    <a:pt x="364718" y="3927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6547" y="16713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112222" y="112222"/>
                  </a:moveTo>
                  <a:lnTo>
                    <a:pt x="112222" y="0"/>
                  </a:lnTo>
                  <a:lnTo>
                    <a:pt x="0" y="0"/>
                  </a:lnTo>
                  <a:lnTo>
                    <a:pt x="0" y="112222"/>
                  </a:lnTo>
                  <a:lnTo>
                    <a:pt x="112222" y="11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8208" y="1334681"/>
              <a:ext cx="448945" cy="729615"/>
            </a:xfrm>
            <a:custGeom>
              <a:avLst/>
              <a:gdLst/>
              <a:ahLst/>
              <a:cxnLst/>
              <a:rect l="l" t="t" r="r" b="b"/>
              <a:pathLst>
                <a:path w="448945" h="729614">
                  <a:moveTo>
                    <a:pt x="168338" y="336664"/>
                  </a:moveTo>
                  <a:lnTo>
                    <a:pt x="168338" y="448886"/>
                  </a:lnTo>
                  <a:lnTo>
                    <a:pt x="280560" y="448886"/>
                  </a:lnTo>
                  <a:lnTo>
                    <a:pt x="280560" y="336664"/>
                  </a:lnTo>
                  <a:lnTo>
                    <a:pt x="168338" y="336664"/>
                  </a:lnTo>
                  <a:close/>
                </a:path>
                <a:path w="448945" h="729614">
                  <a:moveTo>
                    <a:pt x="112217" y="673328"/>
                  </a:moveTo>
                  <a:lnTo>
                    <a:pt x="107807" y="695168"/>
                  </a:lnTo>
                  <a:lnTo>
                    <a:pt x="95783" y="713003"/>
                  </a:lnTo>
                  <a:lnTo>
                    <a:pt x="77948" y="725027"/>
                  </a:lnTo>
                  <a:lnTo>
                    <a:pt x="56108" y="729437"/>
                  </a:lnTo>
                  <a:lnTo>
                    <a:pt x="34268" y="725027"/>
                  </a:lnTo>
                  <a:lnTo>
                    <a:pt x="16433" y="713003"/>
                  </a:lnTo>
                  <a:lnTo>
                    <a:pt x="4409" y="695168"/>
                  </a:lnTo>
                  <a:lnTo>
                    <a:pt x="0" y="673328"/>
                  </a:lnTo>
                  <a:lnTo>
                    <a:pt x="4409" y="651488"/>
                  </a:lnTo>
                  <a:lnTo>
                    <a:pt x="16433" y="633653"/>
                  </a:lnTo>
                  <a:lnTo>
                    <a:pt x="34268" y="621629"/>
                  </a:lnTo>
                  <a:lnTo>
                    <a:pt x="56108" y="617220"/>
                  </a:lnTo>
                  <a:lnTo>
                    <a:pt x="77948" y="621629"/>
                  </a:lnTo>
                  <a:lnTo>
                    <a:pt x="95783" y="633653"/>
                  </a:lnTo>
                  <a:lnTo>
                    <a:pt x="107807" y="651488"/>
                  </a:lnTo>
                  <a:lnTo>
                    <a:pt x="112217" y="673328"/>
                  </a:lnTo>
                  <a:close/>
                </a:path>
                <a:path w="448945" h="729614">
                  <a:moveTo>
                    <a:pt x="448894" y="673328"/>
                  </a:moveTo>
                  <a:lnTo>
                    <a:pt x="444482" y="695168"/>
                  </a:lnTo>
                  <a:lnTo>
                    <a:pt x="432454" y="713003"/>
                  </a:lnTo>
                  <a:lnTo>
                    <a:pt x="414614" y="725027"/>
                  </a:lnTo>
                  <a:lnTo>
                    <a:pt x="392772" y="729437"/>
                  </a:lnTo>
                  <a:lnTo>
                    <a:pt x="370932" y="725027"/>
                  </a:lnTo>
                  <a:lnTo>
                    <a:pt x="353098" y="713003"/>
                  </a:lnTo>
                  <a:lnTo>
                    <a:pt x="341073" y="695168"/>
                  </a:lnTo>
                  <a:lnTo>
                    <a:pt x="336664" y="673328"/>
                  </a:lnTo>
                  <a:lnTo>
                    <a:pt x="341073" y="651488"/>
                  </a:lnTo>
                  <a:lnTo>
                    <a:pt x="353098" y="633653"/>
                  </a:lnTo>
                  <a:lnTo>
                    <a:pt x="370932" y="621629"/>
                  </a:lnTo>
                  <a:lnTo>
                    <a:pt x="392772" y="617220"/>
                  </a:lnTo>
                  <a:lnTo>
                    <a:pt x="414614" y="621629"/>
                  </a:lnTo>
                  <a:lnTo>
                    <a:pt x="432454" y="633653"/>
                  </a:lnTo>
                  <a:lnTo>
                    <a:pt x="444482" y="651488"/>
                  </a:lnTo>
                  <a:lnTo>
                    <a:pt x="448894" y="673328"/>
                  </a:lnTo>
                  <a:close/>
                </a:path>
                <a:path w="448945" h="729614">
                  <a:moveTo>
                    <a:pt x="196392" y="0"/>
                  </a:moveTo>
                  <a:lnTo>
                    <a:pt x="196392" y="112221"/>
                  </a:lnTo>
                  <a:lnTo>
                    <a:pt x="308614" y="112221"/>
                  </a:lnTo>
                  <a:lnTo>
                    <a:pt x="308614" y="0"/>
                  </a:lnTo>
                  <a:lnTo>
                    <a:pt x="19639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198" y="1136886"/>
            <a:ext cx="115022" cy="1150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08963" y="2172300"/>
            <a:ext cx="7835900" cy="8591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206875" indent="-1207135">
              <a:lnSpc>
                <a:spcPct val="100000"/>
              </a:lnSpc>
              <a:spcBef>
                <a:spcPts val="315"/>
              </a:spcBef>
              <a:buAutoNum type="alphaLcParenBoth"/>
              <a:tabLst>
                <a:tab pos="4206875" algn="l"/>
                <a:tab pos="4207510" algn="l"/>
              </a:tabLst>
            </a:pPr>
            <a:r>
              <a:rPr sz="600" spc="5" dirty="0">
                <a:latin typeface="Times New Roman"/>
                <a:cs typeface="Times New Roman"/>
              </a:rPr>
              <a:t>(b)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lphaLcParenBoth"/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50" dirty="0">
                <a:latin typeface="Verdana"/>
                <a:cs typeface="Verdana"/>
              </a:rPr>
              <a:t>Complete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binary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tree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networks:</a:t>
            </a:r>
            <a:r>
              <a:rPr sz="205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static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tree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network;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endParaRPr sz="2050">
              <a:latin typeface="Verdana"/>
              <a:cs typeface="Verdana"/>
            </a:endParaRPr>
          </a:p>
          <a:p>
            <a:pPr marL="2535555" indent="-445134">
              <a:lnSpc>
                <a:spcPct val="100000"/>
              </a:lnSpc>
              <a:spcBef>
                <a:spcPts val="25"/>
              </a:spcBef>
              <a:buAutoNum type="alphaLcParenBoth" startAt="2"/>
              <a:tabLst>
                <a:tab pos="2536190" algn="l"/>
              </a:tabLst>
            </a:pP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dynamic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t</a:t>
            </a:r>
            <a:r>
              <a:rPr sz="2050" spc="-204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5" dirty="0">
                <a:latin typeface="Verdana"/>
                <a:cs typeface="Verdana"/>
              </a:rPr>
              <a:t>k.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8284" y="1119980"/>
            <a:ext cx="568960" cy="327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5" dirty="0">
                <a:latin typeface="Times New Roman"/>
                <a:cs typeface="Times New Roman"/>
              </a:rPr>
              <a:t>Processing nodes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Switching nodes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4" y="364399"/>
            <a:ext cx="54140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35" dirty="0"/>
              <a:t> </a:t>
            </a:r>
            <a:r>
              <a:rPr spc="-60" dirty="0"/>
              <a:t>Topologies:</a:t>
            </a:r>
            <a:r>
              <a:rPr spc="120" dirty="0"/>
              <a:t> </a:t>
            </a:r>
            <a:r>
              <a:rPr spc="-140" dirty="0"/>
              <a:t>Tree</a:t>
            </a:r>
            <a:r>
              <a:rPr spc="-35" dirty="0"/>
              <a:t> </a:t>
            </a:r>
            <a:r>
              <a:rPr spc="-9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11" y="1335752"/>
            <a:ext cx="8191500" cy="2309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distance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any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more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than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5" dirty="0">
                <a:latin typeface="Cambria"/>
                <a:cs typeface="Cambria"/>
              </a:rPr>
              <a:t>2</a:t>
            </a:r>
            <a:r>
              <a:rPr sz="2050" spc="-110" dirty="0">
                <a:latin typeface="Cambria"/>
                <a:cs typeface="Cambri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80" dirty="0">
                <a:latin typeface="Cambria"/>
                <a:cs typeface="Cambria"/>
              </a:rPr>
              <a:t> </a:t>
            </a:r>
            <a:r>
              <a:rPr sz="2050" i="1" spc="-95" dirty="0">
                <a:latin typeface="Calibri"/>
                <a:cs typeface="Calibri"/>
              </a:rPr>
              <a:t>p</a:t>
            </a:r>
            <a:r>
              <a:rPr sz="2050" spc="-9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271780" marR="10795" indent="-259715">
              <a:lnSpc>
                <a:spcPct val="101000"/>
              </a:lnSpc>
              <a:spcBef>
                <a:spcPts val="278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65" dirty="0">
                <a:latin typeface="Verdana"/>
                <a:cs typeface="Verdana"/>
              </a:rPr>
              <a:t>Links</a:t>
            </a:r>
            <a:r>
              <a:rPr sz="2050" spc="-254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higher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up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tree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potentially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carry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more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traffic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than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those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l</a:t>
            </a:r>
            <a:r>
              <a:rPr sz="2050" spc="-65" dirty="0">
                <a:latin typeface="Verdana"/>
                <a:cs typeface="Verdana"/>
              </a:rPr>
              <a:t>o</a:t>
            </a:r>
            <a:r>
              <a:rPr sz="2050" spc="-5" dirty="0">
                <a:latin typeface="Verdana"/>
                <a:cs typeface="Verdana"/>
              </a:rPr>
              <a:t>w</a:t>
            </a:r>
            <a:r>
              <a:rPr sz="2050" spc="-70" dirty="0">
                <a:latin typeface="Verdana"/>
                <a:cs typeface="Verdana"/>
              </a:rPr>
              <a:t>er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l</a:t>
            </a:r>
            <a:r>
              <a:rPr sz="2050" spc="-60" dirty="0">
                <a:latin typeface="Verdana"/>
                <a:cs typeface="Verdana"/>
              </a:rPr>
              <a:t>e</a:t>
            </a:r>
            <a:r>
              <a:rPr sz="2050" spc="-114" dirty="0">
                <a:latin typeface="Verdana"/>
                <a:cs typeface="Verdana"/>
              </a:rPr>
              <a:t>v</a:t>
            </a:r>
            <a:r>
              <a:rPr sz="2050" spc="-95" dirty="0">
                <a:latin typeface="Verdana"/>
                <a:cs typeface="Verdana"/>
              </a:rPr>
              <a:t>el</a:t>
            </a:r>
            <a:r>
              <a:rPr sz="2050" spc="-80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5080" indent="-259079">
              <a:lnSpc>
                <a:spcPct val="101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For</a:t>
            </a:r>
            <a:r>
              <a:rPr sz="2050" spc="3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this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reason,</a:t>
            </a:r>
            <a:r>
              <a:rPr sz="2050" spc="9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variant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called</a:t>
            </a:r>
            <a:r>
              <a:rPr sz="2050" spc="7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fat-tree,</a:t>
            </a:r>
            <a:r>
              <a:rPr sz="2050" spc="9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fattens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50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links</a:t>
            </a:r>
            <a:r>
              <a:rPr sz="2050" spc="7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we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10" dirty="0">
                <a:latin typeface="Verdana"/>
                <a:cs typeface="Verdana"/>
              </a:rPr>
              <a:t>go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up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tree.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623" y="3973805"/>
            <a:ext cx="68529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50" dirty="0">
                <a:latin typeface="Verdana"/>
                <a:cs typeface="Verdana"/>
              </a:rPr>
              <a:t>Trees</a:t>
            </a:r>
            <a:r>
              <a:rPr sz="2050" spc="125" dirty="0">
                <a:latin typeface="Verdana"/>
                <a:cs typeface="Verdana"/>
              </a:rPr>
              <a:t> </a:t>
            </a:r>
            <a:r>
              <a:rPr sz="2050" spc="130" dirty="0">
                <a:latin typeface="Verdana"/>
                <a:cs typeface="Verdana"/>
              </a:rPr>
              <a:t>can</a:t>
            </a:r>
            <a:r>
              <a:rPr sz="2050" spc="145" dirty="0">
                <a:latin typeface="Verdana"/>
                <a:cs typeface="Verdana"/>
              </a:rPr>
              <a:t> </a:t>
            </a:r>
            <a:r>
              <a:rPr sz="2050" spc="120" dirty="0">
                <a:latin typeface="Verdana"/>
                <a:cs typeface="Verdana"/>
              </a:rPr>
              <a:t>be</a:t>
            </a:r>
            <a:r>
              <a:rPr sz="2050" spc="14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laid</a:t>
            </a:r>
            <a:r>
              <a:rPr sz="2050" spc="1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out</a:t>
            </a:r>
            <a:r>
              <a:rPr sz="2050" spc="12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in</a:t>
            </a:r>
            <a:r>
              <a:rPr sz="2050" spc="15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2D</a:t>
            </a:r>
            <a:r>
              <a:rPr sz="2050" spc="13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145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no</a:t>
            </a:r>
            <a:r>
              <a:rPr sz="2050" spc="12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wire</a:t>
            </a:r>
            <a:r>
              <a:rPr sz="2050" spc="15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crossings.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6905" y="3973805"/>
            <a:ext cx="11639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10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11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697" y="4287751"/>
            <a:ext cx="350075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latin typeface="Verdana"/>
                <a:cs typeface="Verdana"/>
              </a:rPr>
              <a:t>att</a:t>
            </a:r>
            <a:r>
              <a:rPr sz="2050" spc="-130" dirty="0">
                <a:latin typeface="Verdana"/>
                <a:cs typeface="Verdana"/>
              </a:rPr>
              <a:t>r</a:t>
            </a:r>
            <a:r>
              <a:rPr sz="2050" spc="20" dirty="0">
                <a:latin typeface="Verdana"/>
                <a:cs typeface="Verdana"/>
              </a:rPr>
              <a:t>acti</a:t>
            </a:r>
            <a:r>
              <a:rPr sz="2050" spc="-45" dirty="0">
                <a:latin typeface="Verdana"/>
                <a:cs typeface="Verdana"/>
              </a:rPr>
              <a:t>v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25" dirty="0">
                <a:latin typeface="Verdana"/>
                <a:cs typeface="Verdana"/>
              </a:rPr>
              <a:t>ope</a:t>
            </a:r>
            <a:r>
              <a:rPr sz="2050" spc="45" dirty="0">
                <a:latin typeface="Verdana"/>
                <a:cs typeface="Verdana"/>
              </a:rPr>
              <a:t>r</a:t>
            </a:r>
            <a:r>
              <a:rPr sz="2050" spc="-100" dirty="0">
                <a:latin typeface="Verdana"/>
                <a:cs typeface="Verdana"/>
              </a:rPr>
              <a:t>t</a:t>
            </a:r>
            <a:r>
              <a:rPr sz="2050" spc="-130" dirty="0">
                <a:latin typeface="Verdana"/>
                <a:cs typeface="Verdana"/>
              </a:rPr>
              <a:t>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t</a:t>
            </a:r>
            <a:r>
              <a:rPr sz="2050" spc="-204" dirty="0">
                <a:latin typeface="Verdana"/>
                <a:cs typeface="Verdana"/>
              </a:rPr>
              <a:t>r</a:t>
            </a:r>
            <a:r>
              <a:rPr sz="2050" spc="-10" dirty="0">
                <a:latin typeface="Verdana"/>
                <a:cs typeface="Verdana"/>
              </a:rPr>
              <a:t>ee</a:t>
            </a:r>
            <a:r>
              <a:rPr sz="2050" spc="25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6220" y="364399"/>
            <a:ext cx="45021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Network</a:t>
            </a:r>
            <a:r>
              <a:rPr spc="-40" dirty="0"/>
              <a:t> </a:t>
            </a:r>
            <a:r>
              <a:rPr spc="-60" dirty="0"/>
              <a:t>Topologies:</a:t>
            </a:r>
            <a:r>
              <a:rPr spc="120" dirty="0"/>
              <a:t> </a:t>
            </a:r>
            <a:r>
              <a:rPr spc="-130" dirty="0"/>
              <a:t>Fat</a:t>
            </a:r>
            <a:r>
              <a:rPr spc="-35" dirty="0"/>
              <a:t> </a:t>
            </a:r>
            <a:r>
              <a:rPr spc="-150" dirty="0"/>
              <a:t>Trees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00741" y="1127280"/>
            <a:ext cx="4123690" cy="1535430"/>
            <a:chOff x="3000741" y="1127280"/>
            <a:chExt cx="4123690" cy="1535430"/>
          </a:xfrm>
        </p:grpSpPr>
        <p:sp>
          <p:nvSpPr>
            <p:cNvPr id="4" name="object 4"/>
            <p:cNvSpPr/>
            <p:nvPr/>
          </p:nvSpPr>
          <p:spPr>
            <a:xfrm>
              <a:off x="3045002" y="1348562"/>
              <a:ext cx="3662679" cy="1227455"/>
            </a:xfrm>
            <a:custGeom>
              <a:avLst/>
              <a:gdLst/>
              <a:ahLst/>
              <a:cxnLst/>
              <a:rect l="l" t="t" r="r" b="b"/>
              <a:pathLst>
                <a:path w="3662679" h="1227455">
                  <a:moveTo>
                    <a:pt x="2563837" y="744740"/>
                  </a:moveTo>
                  <a:lnTo>
                    <a:pt x="3003346" y="524979"/>
                  </a:lnTo>
                </a:path>
                <a:path w="3662679" h="1227455">
                  <a:moveTo>
                    <a:pt x="2478379" y="744740"/>
                  </a:moveTo>
                  <a:lnTo>
                    <a:pt x="2917888" y="524979"/>
                  </a:lnTo>
                </a:path>
                <a:path w="3662679" h="1227455">
                  <a:moveTo>
                    <a:pt x="2606560" y="744740"/>
                  </a:moveTo>
                  <a:lnTo>
                    <a:pt x="3046082" y="524979"/>
                  </a:lnTo>
                </a:path>
                <a:path w="3662679" h="1227455">
                  <a:moveTo>
                    <a:pt x="2521102" y="744740"/>
                  </a:moveTo>
                  <a:lnTo>
                    <a:pt x="2960624" y="524979"/>
                  </a:lnTo>
                </a:path>
                <a:path w="3662679" h="1227455">
                  <a:moveTo>
                    <a:pt x="3662616" y="744740"/>
                  </a:moveTo>
                  <a:lnTo>
                    <a:pt x="3223107" y="524979"/>
                  </a:lnTo>
                </a:path>
                <a:path w="3662679" h="1227455">
                  <a:moveTo>
                    <a:pt x="3619893" y="744740"/>
                  </a:moveTo>
                  <a:lnTo>
                    <a:pt x="3180372" y="524979"/>
                  </a:lnTo>
                </a:path>
                <a:path w="3662679" h="1227455">
                  <a:moveTo>
                    <a:pt x="3571062" y="744740"/>
                  </a:moveTo>
                  <a:lnTo>
                    <a:pt x="3137649" y="524979"/>
                  </a:lnTo>
                </a:path>
                <a:path w="3662679" h="1227455">
                  <a:moveTo>
                    <a:pt x="3528326" y="744740"/>
                  </a:moveTo>
                  <a:lnTo>
                    <a:pt x="3088817" y="524979"/>
                  </a:lnTo>
                </a:path>
                <a:path w="3662679" h="1227455">
                  <a:moveTo>
                    <a:pt x="2038858" y="0"/>
                  </a:moveTo>
                  <a:lnTo>
                    <a:pt x="2917888" y="347954"/>
                  </a:lnTo>
                </a:path>
                <a:path w="3662679" h="1227455">
                  <a:moveTo>
                    <a:pt x="2124316" y="0"/>
                  </a:moveTo>
                  <a:lnTo>
                    <a:pt x="3003346" y="347954"/>
                  </a:lnTo>
                </a:path>
                <a:path w="3662679" h="1227455">
                  <a:moveTo>
                    <a:pt x="2173160" y="0"/>
                  </a:moveTo>
                  <a:lnTo>
                    <a:pt x="3046082" y="347954"/>
                  </a:lnTo>
                </a:path>
                <a:path w="3662679" h="1227455">
                  <a:moveTo>
                    <a:pt x="2215883" y="0"/>
                  </a:moveTo>
                  <a:lnTo>
                    <a:pt x="3088817" y="347954"/>
                  </a:lnTo>
                </a:path>
                <a:path w="3662679" h="1227455">
                  <a:moveTo>
                    <a:pt x="2258618" y="0"/>
                  </a:moveTo>
                  <a:lnTo>
                    <a:pt x="3137649" y="347954"/>
                  </a:lnTo>
                </a:path>
                <a:path w="3662679" h="1227455">
                  <a:moveTo>
                    <a:pt x="2301341" y="0"/>
                  </a:moveTo>
                  <a:lnTo>
                    <a:pt x="3180372" y="347954"/>
                  </a:lnTo>
                </a:path>
                <a:path w="3662679" h="1227455">
                  <a:moveTo>
                    <a:pt x="2344077" y="0"/>
                  </a:moveTo>
                  <a:lnTo>
                    <a:pt x="3223107" y="347954"/>
                  </a:lnTo>
                </a:path>
                <a:path w="3662679" h="1227455">
                  <a:moveTo>
                    <a:pt x="1031633" y="347954"/>
                  </a:moveTo>
                  <a:lnTo>
                    <a:pt x="1910664" y="0"/>
                  </a:lnTo>
                </a:path>
                <a:path w="3662679" h="1227455">
                  <a:moveTo>
                    <a:pt x="946175" y="347954"/>
                  </a:moveTo>
                  <a:lnTo>
                    <a:pt x="1819097" y="0"/>
                  </a:lnTo>
                </a:path>
                <a:path w="3662679" h="1227455">
                  <a:moveTo>
                    <a:pt x="854608" y="347954"/>
                  </a:moveTo>
                  <a:lnTo>
                    <a:pt x="1733638" y="0"/>
                  </a:lnTo>
                </a:path>
                <a:path w="3662679" h="1227455">
                  <a:moveTo>
                    <a:pt x="811885" y="347954"/>
                  </a:moveTo>
                  <a:lnTo>
                    <a:pt x="1690916" y="0"/>
                  </a:lnTo>
                </a:path>
                <a:path w="3662679" h="1227455">
                  <a:moveTo>
                    <a:pt x="1117104" y="347954"/>
                  </a:moveTo>
                  <a:lnTo>
                    <a:pt x="1996122" y="0"/>
                  </a:lnTo>
                </a:path>
                <a:path w="3662679" h="1227455">
                  <a:moveTo>
                    <a:pt x="2081593" y="0"/>
                  </a:moveTo>
                  <a:lnTo>
                    <a:pt x="2960624" y="347954"/>
                  </a:lnTo>
                </a:path>
                <a:path w="3662679" h="1227455">
                  <a:moveTo>
                    <a:pt x="897343" y="347954"/>
                  </a:moveTo>
                  <a:lnTo>
                    <a:pt x="1776374" y="0"/>
                  </a:lnTo>
                </a:path>
                <a:path w="3662679" h="1227455">
                  <a:moveTo>
                    <a:pt x="988910" y="347954"/>
                  </a:moveTo>
                  <a:lnTo>
                    <a:pt x="1861832" y="0"/>
                  </a:lnTo>
                </a:path>
                <a:path w="3662679" h="1227455">
                  <a:moveTo>
                    <a:pt x="1074369" y="347954"/>
                  </a:moveTo>
                  <a:lnTo>
                    <a:pt x="1953399" y="0"/>
                  </a:lnTo>
                </a:path>
                <a:path w="3662679" h="1227455">
                  <a:moveTo>
                    <a:pt x="1556613" y="744740"/>
                  </a:moveTo>
                  <a:lnTo>
                    <a:pt x="1117104" y="524979"/>
                  </a:lnTo>
                </a:path>
                <a:path w="3662679" h="1227455">
                  <a:moveTo>
                    <a:pt x="1513878" y="744740"/>
                  </a:moveTo>
                  <a:lnTo>
                    <a:pt x="1074369" y="524979"/>
                  </a:lnTo>
                </a:path>
                <a:path w="3662679" h="1227455">
                  <a:moveTo>
                    <a:pt x="1471155" y="744740"/>
                  </a:moveTo>
                  <a:lnTo>
                    <a:pt x="1031633" y="524979"/>
                  </a:lnTo>
                </a:path>
                <a:path w="3662679" h="1227455">
                  <a:moveTo>
                    <a:pt x="1428419" y="744740"/>
                  </a:moveTo>
                  <a:lnTo>
                    <a:pt x="988910" y="524979"/>
                  </a:lnTo>
                </a:path>
                <a:path w="3662679" h="1227455">
                  <a:moveTo>
                    <a:pt x="506666" y="744740"/>
                  </a:moveTo>
                  <a:lnTo>
                    <a:pt x="946175" y="524979"/>
                  </a:lnTo>
                </a:path>
                <a:path w="3662679" h="1227455">
                  <a:moveTo>
                    <a:pt x="463931" y="744740"/>
                  </a:moveTo>
                  <a:lnTo>
                    <a:pt x="897343" y="524979"/>
                  </a:lnTo>
                </a:path>
                <a:path w="3662679" h="1227455">
                  <a:moveTo>
                    <a:pt x="415099" y="744740"/>
                  </a:moveTo>
                  <a:lnTo>
                    <a:pt x="854608" y="524979"/>
                  </a:lnTo>
                </a:path>
                <a:path w="3662679" h="1227455">
                  <a:moveTo>
                    <a:pt x="372364" y="744740"/>
                  </a:moveTo>
                  <a:lnTo>
                    <a:pt x="811885" y="524979"/>
                  </a:lnTo>
                </a:path>
                <a:path w="3662679" h="1227455">
                  <a:moveTo>
                    <a:pt x="152603" y="1049959"/>
                  </a:moveTo>
                  <a:lnTo>
                    <a:pt x="329628" y="879030"/>
                  </a:lnTo>
                </a:path>
                <a:path w="3662679" h="1227455">
                  <a:moveTo>
                    <a:pt x="0" y="1226985"/>
                  </a:moveTo>
                  <a:lnTo>
                    <a:pt x="177025" y="1049959"/>
                  </a:lnTo>
                  <a:lnTo>
                    <a:pt x="354050" y="1226985"/>
                  </a:lnTo>
                </a:path>
                <a:path w="3662679" h="1227455">
                  <a:moveTo>
                    <a:pt x="195338" y="1049959"/>
                  </a:moveTo>
                  <a:lnTo>
                    <a:pt x="372364" y="8790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804" y="2574021"/>
              <a:ext cx="88510" cy="885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0741" y="2574021"/>
              <a:ext cx="88510" cy="885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54883" y="2355786"/>
              <a:ext cx="134620" cy="110489"/>
            </a:xfrm>
            <a:custGeom>
              <a:avLst/>
              <a:gdLst/>
              <a:ahLst/>
              <a:cxnLst/>
              <a:rect l="l" t="t" r="r" b="b"/>
              <a:pathLst>
                <a:path w="134620" h="110489">
                  <a:moveTo>
                    <a:pt x="134296" y="109878"/>
                  </a:moveTo>
                  <a:lnTo>
                    <a:pt x="134296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34296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4883" y="2227592"/>
              <a:ext cx="769620" cy="347980"/>
            </a:xfrm>
            <a:custGeom>
              <a:avLst/>
              <a:gdLst/>
              <a:ahLst/>
              <a:cxnLst/>
              <a:rect l="l" t="t" r="r" b="b"/>
              <a:pathLst>
                <a:path w="769620" h="347980">
                  <a:moveTo>
                    <a:pt x="0" y="128193"/>
                  </a:moveTo>
                  <a:lnTo>
                    <a:pt x="0" y="238072"/>
                  </a:lnTo>
                  <a:lnTo>
                    <a:pt x="134296" y="238072"/>
                  </a:lnTo>
                  <a:lnTo>
                    <a:pt x="134296" y="128193"/>
                  </a:lnTo>
                  <a:lnTo>
                    <a:pt x="0" y="128193"/>
                  </a:lnTo>
                  <a:close/>
                </a:path>
                <a:path w="769620" h="347980">
                  <a:moveTo>
                    <a:pt x="415099" y="347954"/>
                  </a:moveTo>
                  <a:lnTo>
                    <a:pt x="592124" y="170929"/>
                  </a:lnTo>
                  <a:lnTo>
                    <a:pt x="769150" y="347954"/>
                  </a:lnTo>
                </a:path>
                <a:path w="769620" h="347980">
                  <a:moveTo>
                    <a:pt x="567702" y="170929"/>
                  </a:moveTo>
                  <a:lnTo>
                    <a:pt x="396786" y="0"/>
                  </a:lnTo>
                </a:path>
                <a:path w="769620" h="347980">
                  <a:moveTo>
                    <a:pt x="616534" y="170929"/>
                  </a:moveTo>
                  <a:lnTo>
                    <a:pt x="4395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9771" y="2574021"/>
              <a:ext cx="88510" cy="885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5721" y="2574021"/>
              <a:ext cx="88510" cy="885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50221" y="1696516"/>
              <a:ext cx="879475" cy="531495"/>
            </a:xfrm>
            <a:custGeom>
              <a:avLst/>
              <a:gdLst/>
              <a:ahLst/>
              <a:cxnLst/>
              <a:rect l="l" t="t" r="r" b="b"/>
              <a:pathLst>
                <a:path w="879475" h="531494">
                  <a:moveTo>
                    <a:pt x="0" y="396786"/>
                  </a:moveTo>
                  <a:lnTo>
                    <a:pt x="0" y="531082"/>
                  </a:lnTo>
                  <a:lnTo>
                    <a:pt x="268592" y="531082"/>
                  </a:lnTo>
                  <a:lnTo>
                    <a:pt x="268592" y="396786"/>
                  </a:lnTo>
                  <a:lnTo>
                    <a:pt x="0" y="396786"/>
                  </a:lnTo>
                  <a:close/>
                </a:path>
                <a:path w="879475" h="531494">
                  <a:moveTo>
                    <a:pt x="439508" y="0"/>
                  </a:moveTo>
                  <a:lnTo>
                    <a:pt x="439508" y="177026"/>
                  </a:lnTo>
                  <a:lnTo>
                    <a:pt x="879024" y="177026"/>
                  </a:lnTo>
                  <a:lnTo>
                    <a:pt x="879024" y="0"/>
                  </a:lnTo>
                  <a:lnTo>
                    <a:pt x="43950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9850" y="2355786"/>
              <a:ext cx="134620" cy="110489"/>
            </a:xfrm>
            <a:custGeom>
              <a:avLst/>
              <a:gdLst/>
              <a:ahLst/>
              <a:cxnLst/>
              <a:rect l="l" t="t" r="r" b="b"/>
              <a:pathLst>
                <a:path w="134620" h="110489">
                  <a:moveTo>
                    <a:pt x="134296" y="109878"/>
                  </a:moveTo>
                  <a:lnTo>
                    <a:pt x="134296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34296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9850" y="2227592"/>
              <a:ext cx="793750" cy="347980"/>
            </a:xfrm>
            <a:custGeom>
              <a:avLst/>
              <a:gdLst/>
              <a:ahLst/>
              <a:cxnLst/>
              <a:rect l="l" t="t" r="r" b="b"/>
              <a:pathLst>
                <a:path w="793750" h="347980">
                  <a:moveTo>
                    <a:pt x="0" y="128193"/>
                  </a:moveTo>
                  <a:lnTo>
                    <a:pt x="0" y="238072"/>
                  </a:lnTo>
                  <a:lnTo>
                    <a:pt x="134296" y="238072"/>
                  </a:lnTo>
                  <a:lnTo>
                    <a:pt x="134296" y="128193"/>
                  </a:lnTo>
                  <a:lnTo>
                    <a:pt x="0" y="128193"/>
                  </a:lnTo>
                  <a:close/>
                </a:path>
                <a:path w="793750" h="347980">
                  <a:moveTo>
                    <a:pt x="616546" y="170929"/>
                  </a:moveTo>
                  <a:lnTo>
                    <a:pt x="793572" y="0"/>
                  </a:lnTo>
                </a:path>
                <a:path w="793750" h="347980">
                  <a:moveTo>
                    <a:pt x="421208" y="347954"/>
                  </a:moveTo>
                  <a:lnTo>
                    <a:pt x="592124" y="170929"/>
                  </a:lnTo>
                  <a:lnTo>
                    <a:pt x="769162" y="347954"/>
                  </a:lnTo>
                </a:path>
                <a:path w="793750" h="347980">
                  <a:moveTo>
                    <a:pt x="573811" y="170929"/>
                  </a:moveTo>
                  <a:lnTo>
                    <a:pt x="7447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4751" y="2574021"/>
              <a:ext cx="88510" cy="885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6797" y="2574021"/>
              <a:ext cx="88523" cy="885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04830" y="2355786"/>
              <a:ext cx="134620" cy="110489"/>
            </a:xfrm>
            <a:custGeom>
              <a:avLst/>
              <a:gdLst/>
              <a:ahLst/>
              <a:cxnLst/>
              <a:rect l="l" t="t" r="r" b="b"/>
              <a:pathLst>
                <a:path w="134620" h="110489">
                  <a:moveTo>
                    <a:pt x="134296" y="109878"/>
                  </a:moveTo>
                  <a:lnTo>
                    <a:pt x="134296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34296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4830" y="2227592"/>
              <a:ext cx="769620" cy="347980"/>
            </a:xfrm>
            <a:custGeom>
              <a:avLst/>
              <a:gdLst/>
              <a:ahLst/>
              <a:cxnLst/>
              <a:rect l="l" t="t" r="r" b="b"/>
              <a:pathLst>
                <a:path w="769620" h="347980">
                  <a:moveTo>
                    <a:pt x="0" y="128193"/>
                  </a:moveTo>
                  <a:lnTo>
                    <a:pt x="0" y="238072"/>
                  </a:lnTo>
                  <a:lnTo>
                    <a:pt x="134296" y="238072"/>
                  </a:lnTo>
                  <a:lnTo>
                    <a:pt x="134296" y="128193"/>
                  </a:lnTo>
                  <a:lnTo>
                    <a:pt x="0" y="128193"/>
                  </a:lnTo>
                  <a:close/>
                </a:path>
                <a:path w="769620" h="347980">
                  <a:moveTo>
                    <a:pt x="616546" y="170929"/>
                  </a:moveTo>
                  <a:lnTo>
                    <a:pt x="439521" y="0"/>
                  </a:lnTo>
                </a:path>
                <a:path w="769620" h="347980">
                  <a:moveTo>
                    <a:pt x="421208" y="347954"/>
                  </a:moveTo>
                  <a:lnTo>
                    <a:pt x="592124" y="170929"/>
                  </a:lnTo>
                  <a:lnTo>
                    <a:pt x="769150" y="347954"/>
                  </a:lnTo>
                </a:path>
                <a:path w="769620" h="347980">
                  <a:moveTo>
                    <a:pt x="573811" y="170929"/>
                  </a:moveTo>
                  <a:lnTo>
                    <a:pt x="3967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9731" y="2574021"/>
              <a:ext cx="88510" cy="885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777" y="2574021"/>
              <a:ext cx="88510" cy="885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06277" y="2093302"/>
              <a:ext cx="262890" cy="134620"/>
            </a:xfrm>
            <a:custGeom>
              <a:avLst/>
              <a:gdLst/>
              <a:ahLst/>
              <a:cxnLst/>
              <a:rect l="l" t="t" r="r" b="b"/>
              <a:pathLst>
                <a:path w="262889" h="134619">
                  <a:moveTo>
                    <a:pt x="0" y="0"/>
                  </a:moveTo>
                  <a:lnTo>
                    <a:pt x="0" y="134296"/>
                  </a:lnTo>
                  <a:lnTo>
                    <a:pt x="262487" y="134296"/>
                  </a:lnTo>
                  <a:lnTo>
                    <a:pt x="2624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5919" y="2355786"/>
              <a:ext cx="128270" cy="110489"/>
            </a:xfrm>
            <a:custGeom>
              <a:avLst/>
              <a:gdLst/>
              <a:ahLst/>
              <a:cxnLst/>
              <a:rect l="l" t="t" r="r" b="b"/>
              <a:pathLst>
                <a:path w="128270" h="110489">
                  <a:moveTo>
                    <a:pt x="128191" y="109878"/>
                  </a:moveTo>
                  <a:lnTo>
                    <a:pt x="128191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28191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5919" y="2227592"/>
              <a:ext cx="788035" cy="347980"/>
            </a:xfrm>
            <a:custGeom>
              <a:avLst/>
              <a:gdLst/>
              <a:ahLst/>
              <a:cxnLst/>
              <a:rect l="l" t="t" r="r" b="b"/>
              <a:pathLst>
                <a:path w="788035" h="347980">
                  <a:moveTo>
                    <a:pt x="0" y="128193"/>
                  </a:moveTo>
                  <a:lnTo>
                    <a:pt x="0" y="238072"/>
                  </a:lnTo>
                  <a:lnTo>
                    <a:pt x="128191" y="238072"/>
                  </a:lnTo>
                  <a:lnTo>
                    <a:pt x="128191" y="128193"/>
                  </a:lnTo>
                  <a:lnTo>
                    <a:pt x="0" y="128193"/>
                  </a:lnTo>
                  <a:close/>
                </a:path>
                <a:path w="788035" h="347980">
                  <a:moveTo>
                    <a:pt x="415086" y="347954"/>
                  </a:moveTo>
                  <a:lnTo>
                    <a:pt x="592112" y="170929"/>
                  </a:lnTo>
                  <a:lnTo>
                    <a:pt x="763041" y="347954"/>
                  </a:lnTo>
                </a:path>
                <a:path w="788035" h="347980">
                  <a:moveTo>
                    <a:pt x="610425" y="170929"/>
                  </a:moveTo>
                  <a:lnTo>
                    <a:pt x="787463" y="0"/>
                  </a:lnTo>
                </a:path>
                <a:path w="788035" h="347980">
                  <a:moveTo>
                    <a:pt x="567702" y="170929"/>
                  </a:moveTo>
                  <a:lnTo>
                    <a:pt x="7447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4698" y="2574021"/>
              <a:ext cx="88523" cy="8851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6756" y="2574021"/>
              <a:ext cx="88510" cy="8851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60886" y="2355786"/>
              <a:ext cx="128270" cy="110489"/>
            </a:xfrm>
            <a:custGeom>
              <a:avLst/>
              <a:gdLst/>
              <a:ahLst/>
              <a:cxnLst/>
              <a:rect l="l" t="t" r="r" b="b"/>
              <a:pathLst>
                <a:path w="128270" h="110489">
                  <a:moveTo>
                    <a:pt x="128191" y="109878"/>
                  </a:moveTo>
                  <a:lnTo>
                    <a:pt x="128191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28191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0886" y="2227592"/>
              <a:ext cx="763270" cy="347980"/>
            </a:xfrm>
            <a:custGeom>
              <a:avLst/>
              <a:gdLst/>
              <a:ahLst/>
              <a:cxnLst/>
              <a:rect l="l" t="t" r="r" b="b"/>
              <a:pathLst>
                <a:path w="763270" h="347980">
                  <a:moveTo>
                    <a:pt x="0" y="128193"/>
                  </a:moveTo>
                  <a:lnTo>
                    <a:pt x="0" y="238072"/>
                  </a:lnTo>
                  <a:lnTo>
                    <a:pt x="128191" y="238072"/>
                  </a:lnTo>
                  <a:lnTo>
                    <a:pt x="128191" y="128193"/>
                  </a:lnTo>
                  <a:lnTo>
                    <a:pt x="0" y="128193"/>
                  </a:lnTo>
                  <a:close/>
                </a:path>
                <a:path w="763270" h="347980">
                  <a:moveTo>
                    <a:pt x="567715" y="170929"/>
                  </a:moveTo>
                  <a:lnTo>
                    <a:pt x="390677" y="0"/>
                  </a:lnTo>
                </a:path>
                <a:path w="763270" h="347980">
                  <a:moveTo>
                    <a:pt x="610438" y="170929"/>
                  </a:moveTo>
                  <a:lnTo>
                    <a:pt x="439521" y="0"/>
                  </a:lnTo>
                </a:path>
                <a:path w="763270" h="347980">
                  <a:moveTo>
                    <a:pt x="415099" y="347954"/>
                  </a:moveTo>
                  <a:lnTo>
                    <a:pt x="592124" y="170929"/>
                  </a:lnTo>
                  <a:lnTo>
                    <a:pt x="763054" y="347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9678" y="2574021"/>
              <a:ext cx="88510" cy="885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1724" y="2574021"/>
              <a:ext cx="88523" cy="8851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456224" y="1696516"/>
              <a:ext cx="879475" cy="531495"/>
            </a:xfrm>
            <a:custGeom>
              <a:avLst/>
              <a:gdLst/>
              <a:ahLst/>
              <a:cxnLst/>
              <a:rect l="l" t="t" r="r" b="b"/>
              <a:pathLst>
                <a:path w="879475" h="531494">
                  <a:moveTo>
                    <a:pt x="0" y="396786"/>
                  </a:moveTo>
                  <a:lnTo>
                    <a:pt x="0" y="531082"/>
                  </a:lnTo>
                  <a:lnTo>
                    <a:pt x="262488" y="531082"/>
                  </a:lnTo>
                  <a:lnTo>
                    <a:pt x="262488" y="396786"/>
                  </a:lnTo>
                  <a:lnTo>
                    <a:pt x="0" y="396786"/>
                  </a:lnTo>
                  <a:close/>
                </a:path>
                <a:path w="879475" h="531494">
                  <a:moveTo>
                    <a:pt x="439521" y="0"/>
                  </a:moveTo>
                  <a:lnTo>
                    <a:pt x="439521" y="177026"/>
                  </a:lnTo>
                  <a:lnTo>
                    <a:pt x="879036" y="177026"/>
                  </a:lnTo>
                  <a:lnTo>
                    <a:pt x="879036" y="0"/>
                  </a:lnTo>
                  <a:lnTo>
                    <a:pt x="43952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85866" y="2355786"/>
              <a:ext cx="134620" cy="110489"/>
            </a:xfrm>
            <a:custGeom>
              <a:avLst/>
              <a:gdLst/>
              <a:ahLst/>
              <a:cxnLst/>
              <a:rect l="l" t="t" r="r" b="b"/>
              <a:pathLst>
                <a:path w="134620" h="110489">
                  <a:moveTo>
                    <a:pt x="134296" y="109878"/>
                  </a:moveTo>
                  <a:lnTo>
                    <a:pt x="134296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34296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85866" y="2227592"/>
              <a:ext cx="788035" cy="347980"/>
            </a:xfrm>
            <a:custGeom>
              <a:avLst/>
              <a:gdLst/>
              <a:ahLst/>
              <a:cxnLst/>
              <a:rect l="l" t="t" r="r" b="b"/>
              <a:pathLst>
                <a:path w="788034" h="347980">
                  <a:moveTo>
                    <a:pt x="0" y="128193"/>
                  </a:moveTo>
                  <a:lnTo>
                    <a:pt x="0" y="238072"/>
                  </a:lnTo>
                  <a:lnTo>
                    <a:pt x="134296" y="238072"/>
                  </a:lnTo>
                  <a:lnTo>
                    <a:pt x="134296" y="128193"/>
                  </a:lnTo>
                  <a:lnTo>
                    <a:pt x="0" y="128193"/>
                  </a:lnTo>
                  <a:close/>
                </a:path>
                <a:path w="788034" h="347980">
                  <a:moveTo>
                    <a:pt x="616546" y="170929"/>
                  </a:moveTo>
                  <a:lnTo>
                    <a:pt x="787463" y="0"/>
                  </a:lnTo>
                </a:path>
                <a:path w="788034" h="347980">
                  <a:moveTo>
                    <a:pt x="567702" y="170929"/>
                  </a:moveTo>
                  <a:lnTo>
                    <a:pt x="744728" y="0"/>
                  </a:lnTo>
                </a:path>
                <a:path w="788034" h="347980">
                  <a:moveTo>
                    <a:pt x="415099" y="347954"/>
                  </a:moveTo>
                  <a:lnTo>
                    <a:pt x="592124" y="170929"/>
                  </a:lnTo>
                  <a:lnTo>
                    <a:pt x="769150" y="347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0754" y="2574021"/>
              <a:ext cx="88523" cy="8851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704" y="2574021"/>
              <a:ext cx="88510" cy="8851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10846" y="2355786"/>
              <a:ext cx="134620" cy="110489"/>
            </a:xfrm>
            <a:custGeom>
              <a:avLst/>
              <a:gdLst/>
              <a:ahLst/>
              <a:cxnLst/>
              <a:rect l="l" t="t" r="r" b="b"/>
              <a:pathLst>
                <a:path w="134620" h="110489">
                  <a:moveTo>
                    <a:pt x="134296" y="109878"/>
                  </a:moveTo>
                  <a:lnTo>
                    <a:pt x="134296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34296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0846" y="2227592"/>
              <a:ext cx="769620" cy="347980"/>
            </a:xfrm>
            <a:custGeom>
              <a:avLst/>
              <a:gdLst/>
              <a:ahLst/>
              <a:cxnLst/>
              <a:rect l="l" t="t" r="r" b="b"/>
              <a:pathLst>
                <a:path w="769620" h="347980">
                  <a:moveTo>
                    <a:pt x="0" y="128193"/>
                  </a:moveTo>
                  <a:lnTo>
                    <a:pt x="0" y="238072"/>
                  </a:lnTo>
                  <a:lnTo>
                    <a:pt x="134296" y="238072"/>
                  </a:lnTo>
                  <a:lnTo>
                    <a:pt x="134296" y="128193"/>
                  </a:lnTo>
                  <a:lnTo>
                    <a:pt x="0" y="128193"/>
                  </a:lnTo>
                  <a:close/>
                </a:path>
                <a:path w="769620" h="347980">
                  <a:moveTo>
                    <a:pt x="415086" y="347954"/>
                  </a:moveTo>
                  <a:lnTo>
                    <a:pt x="592124" y="170929"/>
                  </a:lnTo>
                  <a:lnTo>
                    <a:pt x="769150" y="347954"/>
                  </a:lnTo>
                </a:path>
                <a:path w="769620" h="347980">
                  <a:moveTo>
                    <a:pt x="616534" y="170929"/>
                  </a:moveTo>
                  <a:lnTo>
                    <a:pt x="439508" y="0"/>
                  </a:lnTo>
                </a:path>
                <a:path w="769620" h="347980">
                  <a:moveTo>
                    <a:pt x="573811" y="170929"/>
                  </a:moveTo>
                  <a:lnTo>
                    <a:pt x="3967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5734" y="2574021"/>
              <a:ext cx="88510" cy="885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1684" y="2574021"/>
              <a:ext cx="88510" cy="8851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35813" y="2355786"/>
              <a:ext cx="134620" cy="110489"/>
            </a:xfrm>
            <a:custGeom>
              <a:avLst/>
              <a:gdLst/>
              <a:ahLst/>
              <a:cxnLst/>
              <a:rect l="l" t="t" r="r" b="b"/>
              <a:pathLst>
                <a:path w="134620" h="110489">
                  <a:moveTo>
                    <a:pt x="134296" y="109878"/>
                  </a:moveTo>
                  <a:lnTo>
                    <a:pt x="134296" y="0"/>
                  </a:lnTo>
                  <a:lnTo>
                    <a:pt x="0" y="0"/>
                  </a:lnTo>
                  <a:lnTo>
                    <a:pt x="0" y="109878"/>
                  </a:lnTo>
                  <a:lnTo>
                    <a:pt x="134296" y="1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68761" y="1128806"/>
              <a:ext cx="2301875" cy="1337310"/>
            </a:xfrm>
            <a:custGeom>
              <a:avLst/>
              <a:gdLst/>
              <a:ahLst/>
              <a:cxnLst/>
              <a:rect l="l" t="t" r="r" b="b"/>
              <a:pathLst>
                <a:path w="2301875" h="1337310">
                  <a:moveTo>
                    <a:pt x="2167051" y="1226980"/>
                  </a:moveTo>
                  <a:lnTo>
                    <a:pt x="2167051" y="1336858"/>
                  </a:lnTo>
                  <a:lnTo>
                    <a:pt x="2301347" y="1336858"/>
                  </a:lnTo>
                  <a:lnTo>
                    <a:pt x="2301347" y="1226980"/>
                  </a:lnTo>
                  <a:lnTo>
                    <a:pt x="2167051" y="1226980"/>
                  </a:lnTo>
                  <a:close/>
                </a:path>
                <a:path w="2301875" h="1337310">
                  <a:moveTo>
                    <a:pt x="1837423" y="964496"/>
                  </a:moveTo>
                  <a:lnTo>
                    <a:pt x="1837423" y="1098792"/>
                  </a:lnTo>
                  <a:lnTo>
                    <a:pt x="2106015" y="1098792"/>
                  </a:lnTo>
                  <a:lnTo>
                    <a:pt x="2106015" y="964496"/>
                  </a:lnTo>
                  <a:lnTo>
                    <a:pt x="1837423" y="964496"/>
                  </a:lnTo>
                  <a:close/>
                </a:path>
                <a:path w="2301875" h="1337310">
                  <a:moveTo>
                    <a:pt x="0" y="0"/>
                  </a:moveTo>
                  <a:lnTo>
                    <a:pt x="0" y="219756"/>
                  </a:lnTo>
                  <a:lnTo>
                    <a:pt x="787464" y="219756"/>
                  </a:lnTo>
                  <a:lnTo>
                    <a:pt x="78746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305304" y="2734785"/>
            <a:ext cx="5354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f</a:t>
            </a:r>
            <a:r>
              <a:rPr sz="2050" spc="35" dirty="0">
                <a:latin typeface="Verdana"/>
                <a:cs typeface="Verdana"/>
              </a:rPr>
              <a:t>at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t</a:t>
            </a:r>
            <a:r>
              <a:rPr sz="2050" spc="-204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1</a:t>
            </a:r>
            <a:r>
              <a:rPr sz="2050" spc="-160" dirty="0">
                <a:latin typeface="Verdana"/>
                <a:cs typeface="Verdana"/>
              </a:rPr>
              <a:t>6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15" dirty="0">
                <a:latin typeface="Verdana"/>
                <a:cs typeface="Verdana"/>
              </a:rPr>
              <a:t>ocessing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</a:t>
            </a:r>
            <a:r>
              <a:rPr sz="2050" spc="55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379" y="370496"/>
            <a:ext cx="65144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Evaluating</a:t>
            </a:r>
            <a:r>
              <a:rPr spc="-30" dirty="0"/>
              <a:t> </a:t>
            </a:r>
            <a:r>
              <a:rPr spc="-85" dirty="0"/>
              <a:t>Static</a:t>
            </a:r>
            <a:r>
              <a:rPr spc="-5" dirty="0"/>
              <a:t> </a:t>
            </a:r>
            <a:r>
              <a:rPr spc="-60" dirty="0"/>
              <a:t>Interconnection</a:t>
            </a:r>
            <a:r>
              <a:rPr spc="-15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910943" y="2079650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8427" y="3692042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0711" y="1343373"/>
            <a:ext cx="8394065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16205" indent="-259079" algn="just">
              <a:lnSpc>
                <a:spcPct val="100699"/>
              </a:lnSpc>
              <a:spcBef>
                <a:spcPts val="100"/>
              </a:spcBef>
              <a:buFont typeface="Georgia"/>
              <a:buChar char="•"/>
              <a:tabLst>
                <a:tab pos="360680" algn="l"/>
              </a:tabLst>
            </a:pPr>
            <a:r>
              <a:rPr sz="2050" spc="-65" dirty="0">
                <a:latin typeface="Verdana"/>
                <a:cs typeface="Verdana"/>
              </a:rPr>
              <a:t>Diameter:</a:t>
            </a:r>
            <a:r>
              <a:rPr sz="2050" spc="45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distance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farthest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nodes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in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network.</a:t>
            </a:r>
            <a:r>
              <a:rPr sz="2050" spc="15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diameter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linear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array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20" dirty="0">
                <a:latin typeface="Calibri"/>
                <a:cs typeface="Calibri"/>
              </a:rPr>
              <a:t> </a:t>
            </a:r>
            <a:r>
              <a:rPr sz="2050" spc="285" dirty="0">
                <a:latin typeface="Georgia"/>
                <a:cs typeface="Georgia"/>
              </a:rPr>
              <a:t>−</a:t>
            </a:r>
            <a:r>
              <a:rPr sz="2050" spc="10" dirty="0">
                <a:latin typeface="Georgia"/>
                <a:cs typeface="Georgia"/>
              </a:rPr>
              <a:t> </a:t>
            </a:r>
            <a:r>
              <a:rPr sz="2050" spc="-145" dirty="0">
                <a:latin typeface="Cambria"/>
                <a:cs typeface="Cambria"/>
              </a:rPr>
              <a:t>1</a:t>
            </a:r>
            <a:r>
              <a:rPr sz="2050" spc="-145" dirty="0">
                <a:latin typeface="Verdana"/>
                <a:cs typeface="Verdana"/>
              </a:rPr>
              <a:t>,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mesh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60" dirty="0">
                <a:latin typeface="Cambria"/>
                <a:cs typeface="Cambria"/>
              </a:rPr>
              <a:t>2(</a:t>
            </a:r>
            <a:r>
              <a:rPr sz="3075" spc="89" baseline="35230" dirty="0">
                <a:latin typeface="Georgia"/>
                <a:cs typeface="Georgia"/>
              </a:rPr>
              <a:t>√</a:t>
            </a:r>
            <a:r>
              <a:rPr sz="2050" i="1" spc="60" dirty="0">
                <a:latin typeface="Calibri"/>
                <a:cs typeface="Calibri"/>
              </a:rPr>
              <a:t>p</a:t>
            </a:r>
            <a:r>
              <a:rPr sz="2050" i="1" dirty="0">
                <a:latin typeface="Calibri"/>
                <a:cs typeface="Calibri"/>
              </a:rPr>
              <a:t> </a:t>
            </a:r>
            <a:r>
              <a:rPr sz="2050" spc="285" dirty="0">
                <a:latin typeface="Georgia"/>
                <a:cs typeface="Georgia"/>
              </a:rPr>
              <a:t>−</a:t>
            </a:r>
            <a:r>
              <a:rPr sz="2050" spc="-25" dirty="0">
                <a:latin typeface="Georgia"/>
                <a:cs typeface="Georgia"/>
              </a:rPr>
              <a:t> </a:t>
            </a:r>
            <a:r>
              <a:rPr sz="2050" spc="-90" dirty="0">
                <a:latin typeface="Cambria"/>
                <a:cs typeface="Cambria"/>
              </a:rPr>
              <a:t>1)</a:t>
            </a:r>
            <a:r>
              <a:rPr sz="2050" spc="-90" dirty="0">
                <a:latin typeface="Verdana"/>
                <a:cs typeface="Verdana"/>
              </a:rPr>
              <a:t>,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tree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hypercube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Cambria"/>
                <a:cs typeface="Cambria"/>
              </a:rPr>
              <a:t>log</a:t>
            </a:r>
            <a:r>
              <a:rPr sz="2050" spc="-85" dirty="0">
                <a:latin typeface="Cambria"/>
                <a:cs typeface="Cambria"/>
              </a:rPr>
              <a:t> </a:t>
            </a:r>
            <a:r>
              <a:rPr sz="2050" i="1" spc="-95" dirty="0">
                <a:latin typeface="Calibri"/>
                <a:cs typeface="Calibri"/>
              </a:rPr>
              <a:t>p</a:t>
            </a:r>
            <a:r>
              <a:rPr sz="2050" spc="-95" dirty="0">
                <a:latin typeface="Verdana"/>
                <a:cs typeface="Verdana"/>
              </a:rPr>
              <a:t>,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completel</a:t>
            </a:r>
            <a:r>
              <a:rPr sz="2050" spc="20" dirty="0">
                <a:latin typeface="Verdana"/>
                <a:cs typeface="Verdana"/>
              </a:rPr>
              <a:t>y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connecte</a:t>
            </a:r>
            <a:r>
              <a:rPr sz="2050" spc="100" dirty="0">
                <a:latin typeface="Verdana"/>
                <a:cs typeface="Verdana"/>
              </a:rPr>
              <a:t>d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i="1" spc="285" dirty="0">
                <a:latin typeface="Calibri"/>
                <a:cs typeface="Calibri"/>
              </a:rPr>
              <a:t>O</a:t>
            </a:r>
            <a:r>
              <a:rPr sz="2050" spc="-25" dirty="0">
                <a:latin typeface="Cambria"/>
                <a:cs typeface="Cambria"/>
              </a:rPr>
              <a:t>(1)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360045" marR="114300" indent="-259079" algn="just">
              <a:lnSpc>
                <a:spcPct val="100899"/>
              </a:lnSpc>
              <a:buFont typeface="Georgia"/>
              <a:buChar char="•"/>
              <a:tabLst>
                <a:tab pos="360680" algn="l"/>
              </a:tabLst>
            </a:pPr>
            <a:r>
              <a:rPr sz="2050" spc="-50" dirty="0">
                <a:latin typeface="Verdana"/>
                <a:cs typeface="Verdana"/>
              </a:rPr>
              <a:t>Bisection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Width:</a:t>
            </a:r>
            <a:r>
              <a:rPr sz="2050" spc="6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minimum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number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wires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you</a:t>
            </a:r>
            <a:r>
              <a:rPr sz="2050" spc="-130" dirty="0">
                <a:latin typeface="Verdana"/>
                <a:cs typeface="Verdana"/>
              </a:rPr>
              <a:t> must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cut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to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divide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50" dirty="0">
                <a:latin typeface="Verdana"/>
                <a:cs typeface="Verdana"/>
              </a:rPr>
              <a:t>network </a:t>
            </a:r>
            <a:r>
              <a:rPr sz="2050" spc="-55" dirty="0">
                <a:latin typeface="Verdana"/>
                <a:cs typeface="Verdana"/>
              </a:rPr>
              <a:t>into </a:t>
            </a:r>
            <a:r>
              <a:rPr sz="2050" spc="-15" dirty="0">
                <a:latin typeface="Verdana"/>
                <a:cs typeface="Verdana"/>
              </a:rPr>
              <a:t>two </a:t>
            </a:r>
            <a:r>
              <a:rPr sz="2050" spc="45" dirty="0">
                <a:latin typeface="Verdana"/>
                <a:cs typeface="Verdana"/>
              </a:rPr>
              <a:t>equal </a:t>
            </a:r>
            <a:r>
              <a:rPr sz="2050" spc="-75" dirty="0">
                <a:latin typeface="Verdana"/>
                <a:cs typeface="Verdana"/>
              </a:rPr>
              <a:t>parts.</a:t>
            </a:r>
            <a:r>
              <a:rPr sz="2050" spc="57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The </a:t>
            </a:r>
            <a:r>
              <a:rPr sz="2050" spc="-20" dirty="0">
                <a:latin typeface="Verdana"/>
                <a:cs typeface="Verdana"/>
              </a:rPr>
              <a:t>bisection </a:t>
            </a:r>
            <a:r>
              <a:rPr sz="2050" spc="-30" dirty="0">
                <a:latin typeface="Verdana"/>
                <a:cs typeface="Verdana"/>
              </a:rPr>
              <a:t>width </a:t>
            </a:r>
            <a:r>
              <a:rPr sz="2050" spc="-2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60" dirty="0">
                <a:latin typeface="Verdana"/>
                <a:cs typeface="Verdana"/>
              </a:rPr>
              <a:t>linear array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-40" dirty="0">
                <a:latin typeface="Verdana"/>
                <a:cs typeface="Verdana"/>
              </a:rPr>
              <a:t>tree </a:t>
            </a:r>
            <a:r>
              <a:rPr sz="2050" spc="-215" dirty="0">
                <a:latin typeface="Verdana"/>
                <a:cs typeface="Verdana"/>
              </a:rPr>
              <a:t>is </a:t>
            </a:r>
            <a:r>
              <a:rPr sz="2050" spc="-175" dirty="0">
                <a:latin typeface="Verdana"/>
                <a:cs typeface="Verdana"/>
              </a:rPr>
              <a:t>1, </a:t>
            </a:r>
            <a:r>
              <a:rPr sz="2050" spc="-30" dirty="0">
                <a:latin typeface="Verdana"/>
                <a:cs typeface="Verdana"/>
              </a:rPr>
              <a:t>that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60" dirty="0">
                <a:latin typeface="Verdana"/>
                <a:cs typeface="Verdana"/>
              </a:rPr>
              <a:t>mesh </a:t>
            </a:r>
            <a:r>
              <a:rPr sz="2050" spc="-215" dirty="0">
                <a:latin typeface="Verdana"/>
                <a:cs typeface="Verdana"/>
              </a:rPr>
              <a:t>is </a:t>
            </a:r>
            <a:r>
              <a:rPr sz="3075" spc="75" baseline="35230" dirty="0">
                <a:latin typeface="Georgia"/>
                <a:cs typeface="Georgia"/>
              </a:rPr>
              <a:t>√</a:t>
            </a:r>
            <a:r>
              <a:rPr sz="2050" i="1" spc="50" dirty="0">
                <a:latin typeface="Calibri"/>
                <a:cs typeface="Calibri"/>
              </a:rPr>
              <a:t>p</a:t>
            </a:r>
            <a:r>
              <a:rPr sz="2050" spc="50" dirty="0">
                <a:latin typeface="Verdana"/>
                <a:cs typeface="Verdana"/>
              </a:rPr>
              <a:t>, </a:t>
            </a:r>
            <a:r>
              <a:rPr sz="2050" spc="-30" dirty="0">
                <a:latin typeface="Verdana"/>
                <a:cs typeface="Verdana"/>
              </a:rPr>
              <a:t>that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18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hypercube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i="1" spc="35" dirty="0">
                <a:latin typeface="Calibri"/>
                <a:cs typeface="Calibri"/>
              </a:rPr>
              <a:t>p/</a:t>
            </a:r>
            <a:r>
              <a:rPr sz="2050" spc="35" dirty="0">
                <a:latin typeface="Cambria"/>
                <a:cs typeface="Cambria"/>
              </a:rPr>
              <a:t>2</a:t>
            </a:r>
            <a:r>
              <a:rPr sz="2050" spc="75" dirty="0">
                <a:latin typeface="Cambria"/>
                <a:cs typeface="Cambri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completely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connected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network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i="1" spc="-10" dirty="0">
                <a:latin typeface="Calibri"/>
                <a:cs typeface="Calibri"/>
              </a:rPr>
              <a:t>p</a:t>
            </a:r>
            <a:r>
              <a:rPr sz="2175" spc="202" baseline="28735" dirty="0">
                <a:latin typeface="Calibri"/>
                <a:cs typeface="Calibri"/>
              </a:rPr>
              <a:t>2</a:t>
            </a:r>
            <a:r>
              <a:rPr sz="2050" i="1" spc="229" dirty="0">
                <a:latin typeface="Calibri"/>
                <a:cs typeface="Calibri"/>
              </a:rPr>
              <a:t>/</a:t>
            </a:r>
            <a:r>
              <a:rPr sz="2050" spc="-110" dirty="0">
                <a:latin typeface="Cambria"/>
                <a:cs typeface="Cambria"/>
              </a:rPr>
              <a:t>4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360680" marR="120014" indent="-259715" algn="just">
              <a:lnSpc>
                <a:spcPct val="100699"/>
              </a:lnSpc>
              <a:buFont typeface="Georgia"/>
              <a:buChar char="•"/>
              <a:tabLst>
                <a:tab pos="360680" algn="l"/>
              </a:tabLst>
            </a:pPr>
            <a:r>
              <a:rPr sz="2050" spc="-75" dirty="0">
                <a:latin typeface="Verdana"/>
                <a:cs typeface="Verdana"/>
              </a:rPr>
              <a:t>Cost: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number</a:t>
            </a:r>
            <a:r>
              <a:rPr sz="2050" spc="-2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links</a:t>
            </a:r>
            <a:r>
              <a:rPr sz="2050" spc="39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4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(whichever</a:t>
            </a:r>
            <a:r>
              <a:rPr sz="2050" spc="-20" dirty="0">
                <a:latin typeface="Verdana"/>
                <a:cs typeface="Verdana"/>
              </a:rPr>
              <a:t> </a:t>
            </a:r>
            <a:r>
              <a:rPr sz="2050" spc="-220" dirty="0">
                <a:latin typeface="Verdana"/>
                <a:cs typeface="Verdana"/>
              </a:rPr>
              <a:t>is 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asymptotically </a:t>
            </a:r>
            <a:r>
              <a:rPr sz="2050" spc="-65" dirty="0">
                <a:latin typeface="Verdana"/>
                <a:cs typeface="Verdana"/>
              </a:rPr>
              <a:t>higher)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15" dirty="0">
                <a:latin typeface="Verdana"/>
                <a:cs typeface="Verdana"/>
              </a:rPr>
              <a:t>meaningful </a:t>
            </a:r>
            <a:r>
              <a:rPr sz="2050" spc="-35" dirty="0">
                <a:latin typeface="Verdana"/>
                <a:cs typeface="Verdana"/>
              </a:rPr>
              <a:t>measure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45" dirty="0">
                <a:latin typeface="Verdana"/>
                <a:cs typeface="Verdana"/>
              </a:rPr>
              <a:t>cost. 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However,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30" dirty="0">
                <a:latin typeface="Verdana"/>
                <a:cs typeface="Verdana"/>
              </a:rPr>
              <a:t>number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35" dirty="0">
                <a:latin typeface="Verdana"/>
                <a:cs typeface="Verdana"/>
              </a:rPr>
              <a:t>other </a:t>
            </a:r>
            <a:r>
              <a:rPr sz="2050" spc="-45" dirty="0">
                <a:latin typeface="Verdana"/>
                <a:cs typeface="Verdana"/>
              </a:rPr>
              <a:t>factors, </a:t>
            </a:r>
            <a:r>
              <a:rPr sz="2050" spc="-20" dirty="0">
                <a:latin typeface="Verdana"/>
                <a:cs typeface="Verdana"/>
              </a:rPr>
              <a:t>such </a:t>
            </a:r>
            <a:r>
              <a:rPr sz="2050" spc="-45" dirty="0">
                <a:latin typeface="Verdana"/>
                <a:cs typeface="Verdana"/>
              </a:rPr>
              <a:t>as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55" dirty="0">
                <a:latin typeface="Verdana"/>
                <a:cs typeface="Verdana"/>
              </a:rPr>
              <a:t>ability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35" dirty="0">
                <a:latin typeface="Verdana"/>
                <a:cs typeface="Verdana"/>
              </a:rPr>
              <a:t>lay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out the </a:t>
            </a:r>
            <a:r>
              <a:rPr sz="2050" spc="-70" dirty="0">
                <a:latin typeface="Verdana"/>
                <a:cs typeface="Verdana"/>
              </a:rPr>
              <a:t>network,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25" dirty="0">
                <a:latin typeface="Verdana"/>
                <a:cs typeface="Verdana"/>
              </a:rPr>
              <a:t>length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114" dirty="0">
                <a:latin typeface="Verdana"/>
                <a:cs typeface="Verdana"/>
              </a:rPr>
              <a:t>wires, </a:t>
            </a:r>
            <a:r>
              <a:rPr sz="2050" spc="-15" dirty="0">
                <a:latin typeface="Verdana"/>
                <a:cs typeface="Verdana"/>
              </a:rPr>
              <a:t>etc., </a:t>
            </a:r>
            <a:r>
              <a:rPr sz="2050" spc="-35" dirty="0">
                <a:latin typeface="Verdana"/>
                <a:cs typeface="Verdana"/>
              </a:rPr>
              <a:t>also </a:t>
            </a:r>
            <a:r>
              <a:rPr sz="2050" spc="5" dirty="0">
                <a:latin typeface="Verdana"/>
                <a:cs typeface="Verdana"/>
              </a:rPr>
              <a:t>factor </a:t>
            </a:r>
            <a:r>
              <a:rPr sz="2050" spc="-100" dirty="0">
                <a:latin typeface="Verdana"/>
                <a:cs typeface="Verdana"/>
              </a:rPr>
              <a:t>in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cost.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379" y="370496"/>
            <a:ext cx="65144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Evaluating</a:t>
            </a:r>
            <a:r>
              <a:rPr spc="-30" dirty="0"/>
              <a:t> </a:t>
            </a:r>
            <a:r>
              <a:rPr spc="-85" dirty="0"/>
              <a:t>Static</a:t>
            </a:r>
            <a:r>
              <a:rPr spc="-5" dirty="0"/>
              <a:t> </a:t>
            </a:r>
            <a:r>
              <a:rPr spc="-60" dirty="0"/>
              <a:t>Interconnection</a:t>
            </a:r>
            <a:r>
              <a:rPr spc="-15" dirty="0"/>
              <a:t> </a:t>
            </a:r>
            <a:r>
              <a:rPr spc="-110" dirty="0"/>
              <a:t>Networks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3723" y="1138580"/>
          <a:ext cx="8234678" cy="96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7615"/>
                <a:gridCol w="1840230"/>
                <a:gridCol w="1084579"/>
                <a:gridCol w="1417954"/>
                <a:gridCol w="1384300"/>
              </a:tblGrid>
              <a:tr h="505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Network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Diameter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 marR="140335" indent="1270">
                        <a:lnSpc>
                          <a:spcPts val="1789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Bisection 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Width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 marR="144780" indent="1270">
                        <a:lnSpc>
                          <a:spcPts val="1789"/>
                        </a:lnSpc>
                        <a:spcBef>
                          <a:spcPts val="30"/>
                        </a:spcBef>
                      </a:pPr>
                      <a:r>
                        <a:rPr sz="1400" spc="30" dirty="0">
                          <a:latin typeface="Verdana"/>
                          <a:cs typeface="Verdana"/>
                        </a:rPr>
                        <a:t>Arc </a:t>
                      </a:r>
                      <a:r>
                        <a:rPr sz="14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Connectivity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Cost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35" dirty="0">
                          <a:latin typeface="Verdana"/>
                          <a:cs typeface="Verdana"/>
                        </a:rPr>
                        <a:t>(No.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links)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marL="152400" marR="260985">
                        <a:lnSpc>
                          <a:spcPts val="1789"/>
                        </a:lnSpc>
                      </a:pPr>
                      <a:r>
                        <a:rPr sz="1400" spc="30" dirty="0">
                          <a:latin typeface="Verdana"/>
                          <a:cs typeface="Verdana"/>
                        </a:rPr>
                        <a:t>Completely-connected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85" dirty="0">
                          <a:latin typeface="Verdana"/>
                          <a:cs typeface="Verdana"/>
                        </a:rPr>
                        <a:t>Star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i="1" spc="1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195" baseline="27777" dirty="0">
                          <a:latin typeface="Roboto"/>
                          <a:cs typeface="Roboto"/>
                        </a:rPr>
                        <a:t>2</a:t>
                      </a:r>
                      <a:r>
                        <a:rPr sz="1450" i="1" spc="13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450" spc="130" dirty="0">
                          <a:latin typeface="Calibri"/>
                          <a:cs typeface="Calibri"/>
                        </a:rPr>
                        <a:t>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50" i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MingLiU_HKSCS-ExtB"/>
                          <a:cs typeface="MingLiU_HKSCS-ExtB"/>
                        </a:rPr>
                        <a:t>−</a:t>
                      </a:r>
                      <a:r>
                        <a:rPr sz="1450" spc="-35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50" i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MingLiU_HKSCS-ExtB"/>
                          <a:cs typeface="MingLiU_HKSCS-ExtB"/>
                        </a:rPr>
                        <a:t>−</a:t>
                      </a:r>
                      <a:r>
                        <a:rPr sz="1450" spc="-35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86375" y="1879526"/>
            <a:ext cx="4972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55" dirty="0">
                <a:latin typeface="Calibri"/>
                <a:cs typeface="Calibri"/>
              </a:rPr>
              <a:t> </a:t>
            </a:r>
            <a:r>
              <a:rPr sz="1450" spc="-160" dirty="0">
                <a:latin typeface="MingLiU_HKSCS-ExtB"/>
                <a:cs typeface="MingLiU_HKSCS-ExtB"/>
              </a:rPr>
              <a:t>−</a:t>
            </a:r>
            <a:r>
              <a:rPr sz="1450" spc="-365" dirty="0">
                <a:latin typeface="MingLiU_HKSCS-ExtB"/>
                <a:cs typeface="MingLiU_HKSCS-ExtB"/>
              </a:rPr>
              <a:t> </a:t>
            </a:r>
            <a:r>
              <a:rPr sz="1450" spc="8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7484" y="1879526"/>
            <a:ext cx="1854835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1737360" algn="l"/>
              </a:tabLst>
            </a:pPr>
            <a:r>
              <a:rPr sz="1450" spc="85" dirty="0">
                <a:latin typeface="Calibri"/>
                <a:cs typeface="Calibri"/>
              </a:rPr>
              <a:t>2	1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1734820" algn="l"/>
              </a:tabLst>
            </a:pPr>
            <a:r>
              <a:rPr sz="1450" spc="85" dirty="0">
                <a:latin typeface="Calibri"/>
                <a:cs typeface="Calibri"/>
              </a:rPr>
              <a:t>2</a:t>
            </a:r>
            <a:r>
              <a:rPr sz="1450" spc="-50" dirty="0">
                <a:latin typeface="Calibri"/>
                <a:cs typeface="Calibri"/>
              </a:rPr>
              <a:t> </a:t>
            </a:r>
            <a:r>
              <a:rPr sz="1450" spc="100" dirty="0">
                <a:latin typeface="Calibri"/>
                <a:cs typeface="Calibri"/>
              </a:rPr>
              <a:t>lo</a:t>
            </a:r>
            <a:r>
              <a:rPr sz="1450" spc="145" dirty="0">
                <a:latin typeface="Calibri"/>
                <a:cs typeface="Calibri"/>
              </a:rPr>
              <a:t>g</a:t>
            </a:r>
            <a:r>
              <a:rPr sz="1450" spc="200" dirty="0">
                <a:latin typeface="Calibri"/>
                <a:cs typeface="Calibri"/>
              </a:rPr>
              <a:t>((</a:t>
            </a: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spc="540" dirty="0">
                <a:latin typeface="Calibri"/>
                <a:cs typeface="Calibri"/>
              </a:rPr>
              <a:t>+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185" dirty="0">
                <a:latin typeface="Calibri"/>
                <a:cs typeface="Calibri"/>
              </a:rPr>
              <a:t>1</a:t>
            </a:r>
            <a:r>
              <a:rPr sz="1450" spc="105" dirty="0">
                <a:latin typeface="Calibri"/>
                <a:cs typeface="Calibri"/>
              </a:rPr>
              <a:t>)</a:t>
            </a:r>
            <a:r>
              <a:rPr sz="1450" i="1" spc="270" dirty="0">
                <a:latin typeface="Calibri"/>
                <a:cs typeface="Calibri"/>
              </a:rPr>
              <a:t>/</a:t>
            </a:r>
            <a:r>
              <a:rPr sz="1450" spc="185" dirty="0">
                <a:latin typeface="Calibri"/>
                <a:cs typeface="Calibri"/>
              </a:rPr>
              <a:t>2</a:t>
            </a:r>
            <a:r>
              <a:rPr sz="1450" spc="105" dirty="0">
                <a:latin typeface="Calibri"/>
                <a:cs typeface="Calibri"/>
              </a:rPr>
              <a:t>)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spc="8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575" y="2109391"/>
            <a:ext cx="2348230" cy="140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419100">
              <a:lnSpc>
                <a:spcPct val="106400"/>
              </a:lnSpc>
              <a:spcBef>
                <a:spcPts val="25"/>
              </a:spcBef>
            </a:pPr>
            <a:r>
              <a:rPr sz="1400" spc="45" dirty="0">
                <a:latin typeface="Verdana"/>
                <a:cs typeface="Verdana"/>
              </a:rPr>
              <a:t>Complet</a:t>
            </a:r>
            <a:r>
              <a:rPr sz="1400" spc="50" dirty="0">
                <a:latin typeface="Verdana"/>
                <a:cs typeface="Verdana"/>
              </a:rPr>
              <a:t>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bina</a:t>
            </a:r>
            <a:r>
              <a:rPr sz="1400" spc="45" dirty="0">
                <a:latin typeface="Verdana"/>
                <a:cs typeface="Verdana"/>
              </a:rPr>
              <a:t>r</a:t>
            </a:r>
            <a:r>
              <a:rPr sz="1400" spc="-60" dirty="0">
                <a:latin typeface="Verdana"/>
                <a:cs typeface="Verdana"/>
              </a:rPr>
              <a:t>y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tree  </a:t>
            </a:r>
            <a:r>
              <a:rPr sz="1400" spc="-35" dirty="0">
                <a:latin typeface="Verdana"/>
                <a:cs typeface="Verdana"/>
              </a:rPr>
              <a:t>Linea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ar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35" dirty="0">
                <a:latin typeface="Verdana"/>
                <a:cs typeface="Verdana"/>
              </a:rPr>
              <a:t>ay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85" dirty="0">
                <a:latin typeface="Verdana"/>
                <a:cs typeface="Verdana"/>
              </a:rPr>
              <a:t>2-</a:t>
            </a:r>
            <a:r>
              <a:rPr sz="1400" spc="-114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mesh</a:t>
            </a:r>
            <a:r>
              <a:rPr sz="1400" spc="-30" dirty="0">
                <a:latin typeface="Verdana"/>
                <a:cs typeface="Verdana"/>
              </a:rPr>
              <a:t>,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no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w</a:t>
            </a:r>
            <a:r>
              <a:rPr sz="1400" spc="-70" dirty="0">
                <a:latin typeface="Verdana"/>
                <a:cs typeface="Verdana"/>
              </a:rPr>
              <a:t>r</a:t>
            </a:r>
            <a:r>
              <a:rPr sz="1400" spc="160" dirty="0">
                <a:latin typeface="Verdana"/>
                <a:cs typeface="Verdana"/>
              </a:rPr>
              <a:t>a</a:t>
            </a:r>
            <a:r>
              <a:rPr sz="1400" spc="25" dirty="0">
                <a:latin typeface="Verdana"/>
                <a:cs typeface="Verdana"/>
              </a:rPr>
              <a:t>pa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35" dirty="0">
                <a:latin typeface="Verdana"/>
                <a:cs typeface="Verdana"/>
              </a:rPr>
              <a:t>ound</a:t>
            </a:r>
            <a:endParaRPr sz="1400">
              <a:latin typeface="Verdana"/>
              <a:cs typeface="Verdana"/>
            </a:endParaRPr>
          </a:p>
          <a:p>
            <a:pPr marL="12700" marR="365760">
              <a:lnSpc>
                <a:spcPct val="106400"/>
              </a:lnSpc>
              <a:spcBef>
                <a:spcPts val="10"/>
              </a:spcBef>
            </a:pPr>
            <a:r>
              <a:rPr sz="1400" spc="-85" dirty="0">
                <a:latin typeface="Verdana"/>
                <a:cs typeface="Verdana"/>
              </a:rPr>
              <a:t>2-</a:t>
            </a:r>
            <a:r>
              <a:rPr sz="1400" spc="-114" dirty="0">
                <a:latin typeface="Verdana"/>
                <a:cs typeface="Verdana"/>
              </a:rPr>
              <a:t>D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w</a:t>
            </a:r>
            <a:r>
              <a:rPr sz="1400" spc="-70" dirty="0">
                <a:latin typeface="Verdana"/>
                <a:cs typeface="Verdana"/>
              </a:rPr>
              <a:t>r</a:t>
            </a:r>
            <a:r>
              <a:rPr sz="1400" spc="160" dirty="0">
                <a:latin typeface="Verdana"/>
                <a:cs typeface="Verdana"/>
              </a:rPr>
              <a:t>a</a:t>
            </a:r>
            <a:r>
              <a:rPr sz="1400" spc="25" dirty="0">
                <a:latin typeface="Verdana"/>
                <a:cs typeface="Verdana"/>
              </a:rPr>
              <a:t>pa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35" dirty="0">
                <a:latin typeface="Verdana"/>
                <a:cs typeface="Verdana"/>
              </a:rPr>
              <a:t>oun</a:t>
            </a:r>
            <a:r>
              <a:rPr sz="1400" spc="40" dirty="0">
                <a:latin typeface="Verdana"/>
                <a:cs typeface="Verdana"/>
              </a:rPr>
              <a:t>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mesh  </a:t>
            </a:r>
            <a:r>
              <a:rPr sz="1400" spc="25" dirty="0">
                <a:latin typeface="Verdana"/>
                <a:cs typeface="Verdana"/>
              </a:rPr>
              <a:t>Hypercube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400" spc="-125" dirty="0">
                <a:latin typeface="Verdana"/>
                <a:cs typeface="Verdana"/>
              </a:rPr>
              <a:t>W</a:t>
            </a:r>
            <a:r>
              <a:rPr sz="1400" spc="-80" dirty="0">
                <a:latin typeface="Verdana"/>
                <a:cs typeface="Verdana"/>
              </a:rPr>
              <a:t>r</a:t>
            </a:r>
            <a:r>
              <a:rPr sz="1400" spc="160" dirty="0">
                <a:latin typeface="Verdana"/>
                <a:cs typeface="Verdana"/>
              </a:rPr>
              <a:t>a</a:t>
            </a:r>
            <a:r>
              <a:rPr sz="1400" spc="25" dirty="0">
                <a:latin typeface="Verdana"/>
                <a:cs typeface="Verdana"/>
              </a:rPr>
              <a:t>pa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35" dirty="0">
                <a:latin typeface="Verdana"/>
                <a:cs typeface="Verdana"/>
              </a:rPr>
              <a:t>oun</a:t>
            </a:r>
            <a:r>
              <a:rPr sz="1400" spc="40" dirty="0">
                <a:latin typeface="Verdana"/>
                <a:cs typeface="Verdana"/>
              </a:rPr>
              <a:t>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50" i="1" spc="245" dirty="0">
                <a:latin typeface="Calibri"/>
                <a:cs typeface="Calibri"/>
              </a:rPr>
              <a:t>k</a:t>
            </a:r>
            <a:r>
              <a:rPr sz="1400" spc="-70" dirty="0">
                <a:latin typeface="Verdana"/>
                <a:cs typeface="Verdana"/>
              </a:rPr>
              <a:t>-a</a:t>
            </a:r>
            <a:r>
              <a:rPr sz="1400" spc="5" dirty="0">
                <a:latin typeface="Verdana"/>
                <a:cs typeface="Verdana"/>
              </a:rPr>
              <a:t>r</a:t>
            </a:r>
            <a:r>
              <a:rPr sz="1400" spc="-60" dirty="0">
                <a:latin typeface="Verdana"/>
                <a:cs typeface="Verdana"/>
              </a:rPr>
              <a:t>y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50" i="1" spc="110" dirty="0">
                <a:latin typeface="Calibri"/>
                <a:cs typeface="Calibri"/>
              </a:rPr>
              <a:t>d</a:t>
            </a:r>
            <a:r>
              <a:rPr sz="1400" spc="45" dirty="0">
                <a:latin typeface="Verdana"/>
                <a:cs typeface="Verdana"/>
              </a:rPr>
              <a:t>-cube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3895" y="2108126"/>
            <a:ext cx="4972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55" dirty="0">
                <a:latin typeface="Calibri"/>
                <a:cs typeface="Calibri"/>
              </a:rPr>
              <a:t> </a:t>
            </a:r>
            <a:r>
              <a:rPr sz="1450" spc="-160" dirty="0">
                <a:latin typeface="MingLiU_HKSCS-ExtB"/>
                <a:cs typeface="MingLiU_HKSCS-ExtB"/>
              </a:rPr>
              <a:t>−</a:t>
            </a:r>
            <a:r>
              <a:rPr sz="1450" spc="-365" dirty="0">
                <a:latin typeface="MingLiU_HKSCS-ExtB"/>
                <a:cs typeface="MingLiU_HKSCS-ExtB"/>
              </a:rPr>
              <a:t> </a:t>
            </a:r>
            <a:r>
              <a:rPr sz="1450" spc="8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475" y="2335202"/>
            <a:ext cx="4972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spc="-160" dirty="0">
                <a:latin typeface="MingLiU_HKSCS-ExtB"/>
                <a:cs typeface="MingLiU_HKSCS-ExtB"/>
              </a:rPr>
              <a:t>−</a:t>
            </a:r>
            <a:r>
              <a:rPr sz="1450" spc="-350" dirty="0">
                <a:latin typeface="MingLiU_HKSCS-ExtB"/>
                <a:cs typeface="MingLiU_HKSCS-ExtB"/>
              </a:rPr>
              <a:t> </a:t>
            </a:r>
            <a:r>
              <a:rPr sz="1450" u="sng" spc="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1782" y="2335202"/>
            <a:ext cx="30734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85" dirty="0">
                <a:latin typeface="Calibri"/>
                <a:cs typeface="Calibri"/>
              </a:rPr>
              <a:t>1 </a:t>
            </a:r>
            <a:r>
              <a:rPr sz="1450" spc="-114" dirty="0">
                <a:latin typeface="Calibri"/>
                <a:cs typeface="Calibri"/>
              </a:rPr>
              <a:t>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643" y="2335202"/>
            <a:ext cx="8623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0410" algn="l"/>
              </a:tabLst>
            </a:pP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55" dirty="0">
                <a:latin typeface="Calibri"/>
                <a:cs typeface="Calibri"/>
              </a:rPr>
              <a:t> </a:t>
            </a:r>
            <a:r>
              <a:rPr sz="1450" spc="-160" dirty="0">
                <a:latin typeface="MingLiU_HKSCS-ExtB"/>
                <a:cs typeface="MingLiU_HKSCS-ExtB"/>
              </a:rPr>
              <a:t>−</a:t>
            </a:r>
            <a:r>
              <a:rPr sz="1450" spc="-365" dirty="0">
                <a:latin typeface="MingLiU_HKSCS-ExtB"/>
                <a:cs typeface="MingLiU_HKSCS-ExtB"/>
              </a:rPr>
              <a:t> </a:t>
            </a:r>
            <a:r>
              <a:rPr sz="1450" spc="85" dirty="0">
                <a:latin typeface="Calibri"/>
                <a:cs typeface="Calibri"/>
              </a:rPr>
              <a:t>1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6882" y="2447978"/>
            <a:ext cx="19748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95" dirty="0">
                <a:latin typeface="MingLiU_HKSCS-ExtB"/>
                <a:cs typeface="MingLiU_HKSCS-ExtB"/>
              </a:rPr>
              <a:t>√</a:t>
            </a:r>
            <a:endParaRPr sz="1450">
              <a:latin typeface="MingLiU_HKSCS-ExtB"/>
              <a:cs typeface="MingLiU_HKSCS-Ext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7535" y="2562278"/>
            <a:ext cx="9404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1450" spc="185" dirty="0">
                <a:latin typeface="Calibri"/>
                <a:cs typeface="Calibri"/>
              </a:rPr>
              <a:t>2</a:t>
            </a:r>
            <a:r>
              <a:rPr sz="1450" spc="105" dirty="0">
                <a:latin typeface="Calibri"/>
                <a:cs typeface="Calibri"/>
              </a:rPr>
              <a:t>(</a:t>
            </a:r>
            <a:r>
              <a:rPr sz="1450" dirty="0">
                <a:latin typeface="Calibri"/>
                <a:cs typeface="Calibri"/>
              </a:rPr>
              <a:t>	</a:t>
            </a: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spc="-160" dirty="0">
                <a:latin typeface="MingLiU_HKSCS-ExtB"/>
                <a:cs typeface="MingLiU_HKSCS-ExtB"/>
              </a:rPr>
              <a:t>−</a:t>
            </a:r>
            <a:r>
              <a:rPr sz="1450" spc="-350" dirty="0">
                <a:latin typeface="MingLiU_HKSCS-ExtB"/>
                <a:cs typeface="MingLiU_HKSCS-ExtB"/>
              </a:rPr>
              <a:t> </a:t>
            </a:r>
            <a:r>
              <a:rPr sz="1450" spc="150" dirty="0">
                <a:latin typeface="Calibri"/>
                <a:cs typeface="Calibri"/>
              </a:rPr>
              <a:t>1)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61294" y="2562278"/>
            <a:ext cx="9937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spc="185" dirty="0">
                <a:latin typeface="Calibri"/>
                <a:cs typeface="Calibri"/>
              </a:rPr>
              <a:t>2</a:t>
            </a:r>
            <a:r>
              <a:rPr sz="1450" spc="105" dirty="0">
                <a:latin typeface="Calibri"/>
                <a:cs typeface="Calibri"/>
              </a:rPr>
              <a:t>(</a:t>
            </a: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spc="-160" dirty="0">
                <a:latin typeface="MingLiU_HKSCS-ExtB"/>
                <a:cs typeface="MingLiU_HKSCS-ExtB"/>
              </a:rPr>
              <a:t>−</a:t>
            </a:r>
            <a:r>
              <a:rPr sz="1450" spc="-345" dirty="0">
                <a:latin typeface="MingLiU_HKSCS-ExtB"/>
                <a:cs typeface="MingLiU_HKSCS-ExtB"/>
              </a:rPr>
              <a:t> </a:t>
            </a:r>
            <a:r>
              <a:rPr sz="2175" spc="-142" baseline="34482" dirty="0">
                <a:latin typeface="MingLiU_HKSCS-ExtB"/>
                <a:cs typeface="MingLiU_HKSCS-ExtB"/>
              </a:rPr>
              <a:t>√</a:t>
            </a:r>
            <a:r>
              <a:rPr sz="1450" i="1" spc="105" dirty="0">
                <a:latin typeface="Calibri"/>
                <a:cs typeface="Calibri"/>
              </a:rPr>
              <a:t>p</a:t>
            </a:r>
            <a:r>
              <a:rPr sz="1450" spc="200" dirty="0">
                <a:latin typeface="Calibri"/>
                <a:cs typeface="Calibri"/>
              </a:rPr>
              <a:t>)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5355" y="286832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32326" y="2790878"/>
            <a:ext cx="86614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spc="-30" dirty="0">
                <a:latin typeface="Calibri"/>
                <a:cs typeface="Calibri"/>
              </a:rPr>
              <a:t>2</a:t>
            </a:r>
            <a:r>
              <a:rPr sz="1450" spc="-30" dirty="0">
                <a:latin typeface="MingLiU_HKSCS-ExtB"/>
                <a:cs typeface="MingLiU_HKSCS-ExtB"/>
              </a:rPr>
              <a:t>[</a:t>
            </a:r>
            <a:r>
              <a:rPr sz="2175" spc="-44" baseline="34482" dirty="0">
                <a:latin typeface="MingLiU_HKSCS-ExtB"/>
                <a:cs typeface="MingLiU_HKSCS-ExtB"/>
              </a:rPr>
              <a:t>√</a:t>
            </a:r>
            <a:r>
              <a:rPr sz="1450" i="1" spc="-30" dirty="0">
                <a:latin typeface="Calibri"/>
                <a:cs typeface="Calibri"/>
              </a:rPr>
              <a:t>p/</a:t>
            </a:r>
            <a:r>
              <a:rPr sz="1450" spc="-30" dirty="0">
                <a:latin typeface="Calibri"/>
                <a:cs typeface="Calibri"/>
              </a:rPr>
              <a:t>2</a:t>
            </a:r>
            <a:r>
              <a:rPr sz="1450" spc="-30" dirty="0">
                <a:latin typeface="MingLiU_HKSCS-ExtB"/>
                <a:cs typeface="MingLiU_HKSCS-ExtB"/>
              </a:rPr>
              <a:t>♩</a:t>
            </a:r>
            <a:endParaRPr sz="1450">
              <a:latin typeface="MingLiU_HKSCS-ExtB"/>
              <a:cs typeface="MingLiU_HKSCS-ExtB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71463" y="2868320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2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7345" y="2983600"/>
            <a:ext cx="65468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15199"/>
              </a:lnSpc>
              <a:spcBef>
                <a:spcPts val="100"/>
              </a:spcBef>
            </a:pPr>
            <a:r>
              <a:rPr sz="1450" spc="110" dirty="0">
                <a:latin typeface="Calibri"/>
                <a:cs typeface="Calibri"/>
              </a:rPr>
              <a:t>log </a:t>
            </a:r>
            <a:r>
              <a:rPr sz="1450" i="1" spc="105" dirty="0">
                <a:latin typeface="Calibri"/>
                <a:cs typeface="Calibri"/>
              </a:rPr>
              <a:t>p </a:t>
            </a:r>
            <a:r>
              <a:rPr sz="1450" i="1" spc="110" dirty="0">
                <a:latin typeface="Calibri"/>
                <a:cs typeface="Calibri"/>
              </a:rPr>
              <a:t> d</a:t>
            </a:r>
            <a:r>
              <a:rPr sz="1450" spc="25" dirty="0">
                <a:latin typeface="MingLiU_HKSCS-ExtB"/>
                <a:cs typeface="MingLiU_HKSCS-ExtB"/>
              </a:rPr>
              <a:t>[</a:t>
            </a:r>
            <a:r>
              <a:rPr sz="1450" i="1" spc="245" dirty="0">
                <a:latin typeface="Calibri"/>
                <a:cs typeface="Calibri"/>
              </a:rPr>
              <a:t>k</a:t>
            </a:r>
            <a:r>
              <a:rPr sz="1450" i="1" spc="270" dirty="0">
                <a:latin typeface="Calibri"/>
                <a:cs typeface="Calibri"/>
              </a:rPr>
              <a:t>/</a:t>
            </a:r>
            <a:r>
              <a:rPr sz="1450" spc="90" dirty="0">
                <a:latin typeface="Calibri"/>
                <a:cs typeface="Calibri"/>
              </a:rPr>
              <a:t>2</a:t>
            </a:r>
            <a:r>
              <a:rPr sz="1450" spc="-695" dirty="0">
                <a:latin typeface="MingLiU_HKSCS-ExtB"/>
                <a:cs typeface="MingLiU_HKSCS-ExtB"/>
              </a:rPr>
              <a:t>♩</a:t>
            </a:r>
            <a:endParaRPr sz="1450">
              <a:latin typeface="MingLiU_HKSCS-ExtB"/>
              <a:cs typeface="MingLiU_HKSCS-ExtB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5249" y="2325232"/>
            <a:ext cx="615315" cy="11137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60"/>
              </a:spcBef>
            </a:pPr>
            <a:r>
              <a:rPr sz="1450" spc="5" dirty="0">
                <a:latin typeface="MingLiU_HKSCS-ExtB"/>
                <a:cs typeface="MingLiU_HKSCS-ExtB"/>
              </a:rPr>
              <a:t>√</a:t>
            </a:r>
            <a:r>
              <a:rPr sz="2175" i="1" spc="7" baseline="-34482" dirty="0">
                <a:latin typeface="Calibri"/>
                <a:cs typeface="Calibri"/>
              </a:rPr>
              <a:t>p</a:t>
            </a:r>
            <a:endParaRPr sz="2175" baseline="-34482">
              <a:latin typeface="Calibri"/>
              <a:cs typeface="Calibri"/>
            </a:endParaRPr>
          </a:p>
          <a:p>
            <a:pPr marL="38735" indent="635">
              <a:lnSpc>
                <a:spcPct val="100000"/>
              </a:lnSpc>
              <a:spcBef>
                <a:spcPts val="960"/>
              </a:spcBef>
            </a:pPr>
            <a:r>
              <a:rPr sz="1450" spc="25" dirty="0">
                <a:latin typeface="Calibri"/>
                <a:cs typeface="Calibri"/>
              </a:rPr>
              <a:t>2</a:t>
            </a:r>
            <a:r>
              <a:rPr sz="2175" spc="37" baseline="34482" dirty="0">
                <a:latin typeface="MingLiU_HKSCS-ExtB"/>
                <a:cs typeface="MingLiU_HKSCS-ExtB"/>
              </a:rPr>
              <a:t>√</a:t>
            </a:r>
            <a:r>
              <a:rPr sz="1450" i="1" spc="25" dirty="0">
                <a:latin typeface="Calibri"/>
                <a:cs typeface="Calibri"/>
              </a:rPr>
              <a:t>p</a:t>
            </a:r>
            <a:endParaRPr sz="1450">
              <a:latin typeface="Calibri"/>
              <a:cs typeface="Calibri"/>
            </a:endParaRPr>
          </a:p>
          <a:p>
            <a:pPr marL="38100" marR="30480" indent="635">
              <a:lnSpc>
                <a:spcPct val="79300"/>
              </a:lnSpc>
              <a:spcBef>
                <a:spcPts val="409"/>
              </a:spcBef>
            </a:pPr>
            <a:r>
              <a:rPr sz="1450" i="1" spc="155" dirty="0">
                <a:latin typeface="Calibri"/>
                <a:cs typeface="Calibri"/>
              </a:rPr>
              <a:t>p/</a:t>
            </a:r>
            <a:r>
              <a:rPr sz="1450" spc="155" dirty="0">
                <a:latin typeface="Calibri"/>
                <a:cs typeface="Calibri"/>
              </a:rPr>
              <a:t>2 </a:t>
            </a:r>
            <a:r>
              <a:rPr sz="1450" spc="160" dirty="0">
                <a:latin typeface="Calibri"/>
                <a:cs typeface="Calibri"/>
              </a:rPr>
              <a:t> </a:t>
            </a:r>
            <a:r>
              <a:rPr sz="2175" spc="135" baseline="-22988" dirty="0">
                <a:latin typeface="Calibri"/>
                <a:cs typeface="Calibri"/>
              </a:rPr>
              <a:t>2</a:t>
            </a:r>
            <a:r>
              <a:rPr sz="2175" i="1" spc="397" baseline="-22988" dirty="0">
                <a:latin typeface="Calibri"/>
                <a:cs typeface="Calibri"/>
              </a:rPr>
              <a:t>k</a:t>
            </a:r>
            <a:r>
              <a:rPr sz="1200" i="1" spc="10" dirty="0">
                <a:latin typeface="Comic Sans MS"/>
                <a:cs typeface="Comic Sans MS"/>
              </a:rPr>
              <a:t>d</a:t>
            </a:r>
            <a:r>
              <a:rPr sz="1200" spc="120" dirty="0">
                <a:latin typeface="Lucida Sans Unicode"/>
                <a:cs typeface="Lucida Sans Unicode"/>
              </a:rPr>
              <a:t>−</a:t>
            </a:r>
            <a:r>
              <a:rPr sz="1200" spc="10" dirty="0">
                <a:latin typeface="Roboto"/>
                <a:cs typeface="Roboto"/>
              </a:rPr>
              <a:t>1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0514" y="1879526"/>
            <a:ext cx="441325" cy="163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1450" spc="8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50" spc="8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5"/>
              </a:spcBef>
            </a:pPr>
            <a:r>
              <a:rPr sz="1450" spc="8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50"/>
              </a:spcBef>
            </a:pPr>
            <a:r>
              <a:rPr sz="1450" spc="85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60"/>
              </a:spcBef>
            </a:pPr>
            <a:r>
              <a:rPr sz="1450" spc="85" dirty="0">
                <a:latin typeface="Calibri"/>
                <a:cs typeface="Calibri"/>
              </a:rPr>
              <a:t>4</a:t>
            </a:r>
            <a:endParaRPr sz="14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5"/>
              </a:spcBef>
            </a:pPr>
            <a:r>
              <a:rPr sz="1450" spc="110" dirty="0">
                <a:latin typeface="Calibri"/>
                <a:cs typeface="Calibri"/>
              </a:rPr>
              <a:t>log</a:t>
            </a:r>
            <a:r>
              <a:rPr sz="1450" spc="-30" dirty="0">
                <a:latin typeface="Calibri"/>
                <a:cs typeface="Calibri"/>
              </a:rPr>
              <a:t> </a:t>
            </a:r>
            <a:r>
              <a:rPr sz="1450" i="1" spc="105" dirty="0">
                <a:latin typeface="Calibri"/>
                <a:cs typeface="Calibri"/>
              </a:rPr>
              <a:t>p</a:t>
            </a:r>
            <a:endParaRPr sz="14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265"/>
              </a:spcBef>
            </a:pPr>
            <a:r>
              <a:rPr sz="1450" spc="100" dirty="0">
                <a:latin typeface="Calibri"/>
                <a:cs typeface="Calibri"/>
              </a:rPr>
              <a:t>2</a:t>
            </a:r>
            <a:r>
              <a:rPr sz="1450" i="1" spc="100" dirty="0">
                <a:latin typeface="Calibri"/>
                <a:cs typeface="Calibri"/>
              </a:rPr>
              <a:t>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5100" y="2790878"/>
            <a:ext cx="960119" cy="72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1450" spc="95" dirty="0">
                <a:latin typeface="Calibri"/>
                <a:cs typeface="Calibri"/>
              </a:rPr>
              <a:t>2</a:t>
            </a:r>
            <a:r>
              <a:rPr sz="1450" i="1" spc="95" dirty="0">
                <a:latin typeface="Calibri"/>
                <a:cs typeface="Calibri"/>
              </a:rPr>
              <a:t>p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spc="155" dirty="0">
                <a:latin typeface="Calibri"/>
                <a:cs typeface="Calibri"/>
              </a:rPr>
              <a:t>(</a:t>
            </a:r>
            <a:r>
              <a:rPr sz="1450" i="1" spc="155" dirty="0">
                <a:latin typeface="Calibri"/>
                <a:cs typeface="Calibri"/>
              </a:rPr>
              <a:t>p</a:t>
            </a:r>
            <a:r>
              <a:rPr sz="1450" i="1" spc="-80" dirty="0">
                <a:latin typeface="Calibri"/>
                <a:cs typeface="Calibri"/>
              </a:rPr>
              <a:t> </a:t>
            </a:r>
            <a:r>
              <a:rPr sz="1450" spc="110" dirty="0">
                <a:latin typeface="Calibri"/>
                <a:cs typeface="Calibri"/>
              </a:rPr>
              <a:t>log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i="1" spc="165" dirty="0">
                <a:latin typeface="Calibri"/>
                <a:cs typeface="Calibri"/>
              </a:rPr>
              <a:t>p</a:t>
            </a:r>
            <a:r>
              <a:rPr sz="1450" spc="165" dirty="0">
                <a:latin typeface="Calibri"/>
                <a:cs typeface="Calibri"/>
              </a:rPr>
              <a:t>)</a:t>
            </a:r>
            <a:r>
              <a:rPr sz="1450" i="1" spc="165" dirty="0">
                <a:latin typeface="Calibri"/>
                <a:cs typeface="Calibri"/>
              </a:rPr>
              <a:t>/</a:t>
            </a:r>
            <a:r>
              <a:rPr sz="1450" spc="165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65"/>
              </a:spcBef>
            </a:pPr>
            <a:r>
              <a:rPr sz="1450" i="1" spc="105" dirty="0">
                <a:latin typeface="Calibri"/>
                <a:cs typeface="Calibri"/>
              </a:rPr>
              <a:t>dp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3723" y="3542690"/>
            <a:ext cx="8234680" cy="38100"/>
          </a:xfrm>
          <a:custGeom>
            <a:avLst/>
            <a:gdLst/>
            <a:ahLst/>
            <a:cxnLst/>
            <a:rect l="l" t="t" r="r" b="b"/>
            <a:pathLst>
              <a:path w="8234680" h="38100">
                <a:moveTo>
                  <a:pt x="0" y="0"/>
                </a:moveTo>
                <a:lnTo>
                  <a:pt x="8234171" y="0"/>
                </a:lnTo>
              </a:path>
              <a:path w="8234680" h="38100">
                <a:moveTo>
                  <a:pt x="0" y="38100"/>
                </a:moveTo>
                <a:lnTo>
                  <a:pt x="8234171" y="381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680" y="364399"/>
            <a:ext cx="70472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Evaluating</a:t>
            </a:r>
            <a:r>
              <a:rPr spc="-25" dirty="0"/>
              <a:t> </a:t>
            </a:r>
            <a:r>
              <a:rPr spc="15" dirty="0"/>
              <a:t>Dynamic</a:t>
            </a:r>
            <a:r>
              <a:rPr spc="-30" dirty="0"/>
              <a:t> </a:t>
            </a:r>
            <a:r>
              <a:rPr spc="-60" dirty="0"/>
              <a:t>Interconnection</a:t>
            </a:r>
            <a:r>
              <a:rPr spc="-10" dirty="0"/>
              <a:t> </a:t>
            </a:r>
            <a:r>
              <a:rPr spc="-110" dirty="0"/>
              <a:t>Networks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0843" y="1156868"/>
          <a:ext cx="7836532" cy="1594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9464"/>
                <a:gridCol w="1289050"/>
                <a:gridCol w="1231264"/>
                <a:gridCol w="1652270"/>
                <a:gridCol w="1594484"/>
              </a:tblGrid>
              <a:tr h="608076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45" dirty="0">
                          <a:latin typeface="Verdana"/>
                          <a:cs typeface="Verdana"/>
                        </a:rPr>
                        <a:t>1pt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35" dirty="0">
                          <a:latin typeface="Verdana"/>
                          <a:cs typeface="Verdana"/>
                        </a:rPr>
                        <a:t>Network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Verdana"/>
                          <a:cs typeface="Verdana"/>
                        </a:rPr>
                        <a:t>Diameter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latin typeface="Verdana"/>
                          <a:cs typeface="Verdana"/>
                        </a:rPr>
                        <a:t>Bisection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30" dirty="0">
                          <a:latin typeface="Verdana"/>
                          <a:cs typeface="Verdana"/>
                        </a:rPr>
                        <a:t>Width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25" dirty="0">
                          <a:latin typeface="Verdana"/>
                          <a:cs typeface="Verdana"/>
                        </a:rPr>
                        <a:t>Arc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Connectivity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Cost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45" dirty="0">
                          <a:latin typeface="Verdana"/>
                          <a:cs typeface="Verdana"/>
                        </a:rPr>
                        <a:t>(No. </a:t>
                      </a:r>
                      <a:r>
                        <a:rPr sz="1700" spc="1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7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130" dirty="0">
                          <a:latin typeface="Verdana"/>
                          <a:cs typeface="Verdana"/>
                        </a:rPr>
                        <a:t>links)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30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40" dirty="0">
                          <a:latin typeface="Verdana"/>
                          <a:cs typeface="Verdana"/>
                        </a:rPr>
                        <a:t>Crossbar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i="1" dirty="0">
                          <a:latin typeface="Trebuchet MS"/>
                          <a:cs typeface="Trebuchet MS"/>
                        </a:rPr>
                        <a:t>p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325"/>
                        </a:lnSpc>
                      </a:pPr>
                      <a:r>
                        <a:rPr sz="2550" i="1" spc="60" baseline="-24509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200" spc="40" dirty="0">
                          <a:latin typeface="Roboto"/>
                          <a:cs typeface="Roboto"/>
                        </a:rPr>
                        <a:t>2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812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Ome</a:t>
                      </a:r>
                      <a:r>
                        <a:rPr sz="1700" spc="-2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7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Net</a:t>
                      </a:r>
                      <a:r>
                        <a:rPr sz="1700" spc="-4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700" spc="3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k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spc="145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7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70" dirty="0">
                          <a:latin typeface="Trebuchet MS"/>
                          <a:cs typeface="Trebuchet MS"/>
                        </a:rPr>
                        <a:t>p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i="1" spc="100" dirty="0">
                          <a:latin typeface="Trebuchet MS"/>
                          <a:cs typeface="Trebuchet MS"/>
                        </a:rPr>
                        <a:t>p/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700" i="1" spc="100" dirty="0">
                          <a:latin typeface="Trebuchet MS"/>
                          <a:cs typeface="Trebuchet MS"/>
                        </a:rPr>
                        <a:t>p/</a:t>
                      </a:r>
                      <a:r>
                        <a:rPr sz="1700" spc="1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</a:tr>
              <a:tr h="427777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Dynamic</a:t>
                      </a:r>
                      <a:r>
                        <a:rPr sz="17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700" spc="-2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ee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700" spc="1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7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45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70" dirty="0">
                          <a:latin typeface="Trebuchet MS"/>
                          <a:cs typeface="Trebuchet MS"/>
                        </a:rPr>
                        <a:t>p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1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700" dirty="0">
                          <a:latin typeface="Verdana"/>
                          <a:cs typeface="Verdana"/>
                        </a:rPr>
                        <a:t>2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700" i="1" spc="7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700" i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19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7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700" spc="12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10843" y="2631338"/>
            <a:ext cx="7838440" cy="38100"/>
          </a:xfrm>
          <a:custGeom>
            <a:avLst/>
            <a:gdLst/>
            <a:ahLst/>
            <a:cxnLst/>
            <a:rect l="l" t="t" r="r" b="b"/>
            <a:pathLst>
              <a:path w="7838440" h="38100">
                <a:moveTo>
                  <a:pt x="0" y="0"/>
                </a:moveTo>
                <a:lnTo>
                  <a:pt x="7837931" y="0"/>
                </a:lnTo>
              </a:path>
              <a:path w="7838440" h="38100">
                <a:moveTo>
                  <a:pt x="0" y="38100"/>
                </a:moveTo>
                <a:lnTo>
                  <a:pt x="7837931" y="381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360" y="370496"/>
            <a:ext cx="68319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Cache</a:t>
            </a:r>
            <a:r>
              <a:rPr spc="-15" dirty="0"/>
              <a:t> </a:t>
            </a:r>
            <a:r>
              <a:rPr spc="60" dirty="0"/>
              <a:t>Coherence</a:t>
            </a:r>
            <a:r>
              <a:rPr spc="-5" dirty="0"/>
              <a:t> </a:t>
            </a:r>
            <a:r>
              <a:rPr spc="-114" dirty="0"/>
              <a:t>in</a:t>
            </a:r>
            <a:r>
              <a:rPr spc="-35" dirty="0"/>
              <a:t> </a:t>
            </a:r>
            <a:r>
              <a:rPr spc="-65" dirty="0"/>
              <a:t>Multiprocessor</a:t>
            </a:r>
            <a:r>
              <a:rPr spc="-20" dirty="0"/>
              <a:t> </a:t>
            </a:r>
            <a:r>
              <a:rPr spc="-1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82" y="1343373"/>
            <a:ext cx="8197215" cy="392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40" dirty="0">
                <a:latin typeface="Verdana"/>
                <a:cs typeface="Verdana"/>
              </a:rPr>
              <a:t>Interconnects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provide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basic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mechanisms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transfer.</a:t>
            </a:r>
            <a:endParaRPr sz="2050">
              <a:latin typeface="Verdana"/>
              <a:cs typeface="Verdana"/>
            </a:endParaRPr>
          </a:p>
          <a:p>
            <a:pPr marL="271780" marR="5080" indent="-259079" algn="just">
              <a:lnSpc>
                <a:spcPct val="100699"/>
              </a:lnSpc>
              <a:spcBef>
                <a:spcPts val="279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65" dirty="0">
                <a:latin typeface="Verdana"/>
                <a:cs typeface="Verdana"/>
              </a:rPr>
              <a:t>case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25" dirty="0">
                <a:latin typeface="Verdana"/>
                <a:cs typeface="Verdana"/>
              </a:rPr>
              <a:t>shared </a:t>
            </a:r>
            <a:r>
              <a:rPr sz="2050" spc="-35" dirty="0">
                <a:latin typeface="Verdana"/>
                <a:cs typeface="Verdana"/>
              </a:rPr>
              <a:t>address </a:t>
            </a:r>
            <a:r>
              <a:rPr sz="2050" spc="85" dirty="0">
                <a:latin typeface="Verdana"/>
                <a:cs typeface="Verdana"/>
              </a:rPr>
              <a:t>space </a:t>
            </a:r>
            <a:r>
              <a:rPr sz="2050" spc="-25" dirty="0">
                <a:latin typeface="Verdana"/>
                <a:cs typeface="Verdana"/>
              </a:rPr>
              <a:t>machines, </a:t>
            </a:r>
            <a:r>
              <a:rPr sz="2050" spc="15" dirty="0">
                <a:latin typeface="Verdana"/>
                <a:cs typeface="Verdana"/>
              </a:rPr>
              <a:t>additional 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ha</a:t>
            </a:r>
            <a:r>
              <a:rPr sz="2050" spc="-40" dirty="0">
                <a:latin typeface="Verdana"/>
                <a:cs typeface="Verdana"/>
              </a:rPr>
              <a:t>r</a:t>
            </a:r>
            <a:r>
              <a:rPr sz="2050" spc="75" dirty="0">
                <a:latin typeface="Verdana"/>
                <a:cs typeface="Verdana"/>
              </a:rPr>
              <a:t>d</a:t>
            </a:r>
            <a:r>
              <a:rPr sz="2050" spc="35" dirty="0">
                <a:latin typeface="Verdana"/>
                <a:cs typeface="Verdana"/>
              </a:rPr>
              <a:t>w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50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r</a:t>
            </a:r>
            <a:r>
              <a:rPr sz="2050" spc="-40" dirty="0">
                <a:latin typeface="Verdana"/>
                <a:cs typeface="Verdana"/>
              </a:rPr>
              <a:t>equi</a:t>
            </a:r>
            <a:r>
              <a:rPr sz="2050" spc="-60" dirty="0">
                <a:latin typeface="Verdana"/>
                <a:cs typeface="Verdana"/>
              </a:rPr>
              <a:t>r</a:t>
            </a:r>
            <a:r>
              <a:rPr sz="2050" spc="130" dirty="0">
                <a:latin typeface="Verdana"/>
                <a:cs typeface="Verdana"/>
              </a:rPr>
              <a:t>ed</a:t>
            </a:r>
            <a:r>
              <a:rPr sz="2050" spc="-5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coo</a:t>
            </a:r>
            <a:r>
              <a:rPr sz="2050" spc="45" dirty="0">
                <a:latin typeface="Verdana"/>
                <a:cs typeface="Verdana"/>
              </a:rPr>
              <a:t>r</a:t>
            </a:r>
            <a:r>
              <a:rPr sz="2050" spc="20" dirty="0">
                <a:latin typeface="Verdana"/>
                <a:cs typeface="Verdana"/>
              </a:rPr>
              <a:t>dinate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access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</a:t>
            </a:r>
            <a:r>
              <a:rPr sz="2050" spc="-15" dirty="0">
                <a:latin typeface="Verdana"/>
                <a:cs typeface="Verdana"/>
              </a:rPr>
              <a:t>t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might  </a:t>
            </a:r>
            <a:r>
              <a:rPr sz="2050" spc="20" dirty="0">
                <a:latin typeface="Verdana"/>
                <a:cs typeface="Verdana"/>
              </a:rPr>
              <a:t>ha</a:t>
            </a:r>
            <a:r>
              <a:rPr sz="2050" spc="-20" dirty="0">
                <a:latin typeface="Verdana"/>
                <a:cs typeface="Verdana"/>
              </a:rPr>
              <a:t>v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-50" dirty="0">
                <a:latin typeface="Verdana"/>
                <a:cs typeface="Verdana"/>
              </a:rPr>
              <a:t>ultiple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copie</a:t>
            </a:r>
            <a:r>
              <a:rPr sz="2050" spc="35" dirty="0">
                <a:latin typeface="Verdana"/>
                <a:cs typeface="Verdana"/>
              </a:rPr>
              <a:t>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30" dirty="0">
                <a:latin typeface="Verdana"/>
                <a:cs typeface="Verdana"/>
              </a:rPr>
              <a:t>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5" dirty="0">
                <a:latin typeface="Verdana"/>
                <a:cs typeface="Verdana"/>
              </a:rPr>
              <a:t>k.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11430" indent="-259079" algn="just">
              <a:lnSpc>
                <a:spcPct val="101000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 </a:t>
            </a:r>
            <a:r>
              <a:rPr sz="2050" spc="-45" dirty="0">
                <a:latin typeface="Verdana"/>
                <a:cs typeface="Verdana"/>
              </a:rPr>
              <a:t>underlying </a:t>
            </a:r>
            <a:r>
              <a:rPr sz="2050" spc="20" dirty="0">
                <a:latin typeface="Verdana"/>
                <a:cs typeface="Verdana"/>
              </a:rPr>
              <a:t>technique </a:t>
            </a:r>
            <a:r>
              <a:rPr sz="2050" spc="-130" dirty="0">
                <a:latin typeface="Verdana"/>
                <a:cs typeface="Verdana"/>
              </a:rPr>
              <a:t>must </a:t>
            </a:r>
            <a:r>
              <a:rPr sz="2050" spc="-20" dirty="0">
                <a:latin typeface="Verdana"/>
                <a:cs typeface="Verdana"/>
              </a:rPr>
              <a:t>provide </a:t>
            </a:r>
            <a:r>
              <a:rPr sz="2050" spc="-25" dirty="0">
                <a:latin typeface="Verdana"/>
                <a:cs typeface="Verdana"/>
              </a:rPr>
              <a:t>some </a:t>
            </a:r>
            <a:r>
              <a:rPr sz="2050" spc="-5" dirty="0">
                <a:latin typeface="Verdana"/>
                <a:cs typeface="Verdana"/>
              </a:rPr>
              <a:t>guarantees </a:t>
            </a:r>
            <a:r>
              <a:rPr sz="2050" spc="35" dirty="0">
                <a:latin typeface="Verdana"/>
                <a:cs typeface="Verdana"/>
              </a:rPr>
              <a:t>on </a:t>
            </a:r>
            <a:r>
              <a:rPr sz="2050" spc="4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semantics.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145" marR="12700" indent="-259079" algn="just">
              <a:lnSpc>
                <a:spcPct val="1006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guarantee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generally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one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serializability,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120" dirty="0">
                <a:latin typeface="Verdana"/>
                <a:cs typeface="Verdana"/>
              </a:rPr>
              <a:t>i.e.,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there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exists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some </a:t>
            </a:r>
            <a:r>
              <a:rPr sz="2050" spc="-85" dirty="0">
                <a:latin typeface="Verdana"/>
                <a:cs typeface="Verdana"/>
              </a:rPr>
              <a:t>serial </a:t>
            </a:r>
            <a:r>
              <a:rPr sz="2050" spc="-35" dirty="0">
                <a:latin typeface="Verdana"/>
                <a:cs typeface="Verdana"/>
              </a:rPr>
              <a:t>order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70" dirty="0">
                <a:latin typeface="Verdana"/>
                <a:cs typeface="Verdana"/>
              </a:rPr>
              <a:t>instruction </a:t>
            </a:r>
            <a:r>
              <a:rPr sz="2050" spc="5" dirty="0">
                <a:latin typeface="Verdana"/>
                <a:cs typeface="Verdana"/>
              </a:rPr>
              <a:t>execution </a:t>
            </a:r>
            <a:r>
              <a:rPr sz="2050" spc="-30" dirty="0">
                <a:latin typeface="Verdana"/>
                <a:cs typeface="Verdana"/>
              </a:rPr>
              <a:t>that </a:t>
            </a:r>
            <a:r>
              <a:rPr sz="2050" spc="-25" dirty="0">
                <a:latin typeface="Verdana"/>
                <a:cs typeface="Verdana"/>
              </a:rPr>
              <a:t>corresponds </a:t>
            </a:r>
            <a:r>
              <a:rPr sz="2050" spc="-10" dirty="0">
                <a:latin typeface="Verdana"/>
                <a:cs typeface="Verdana"/>
              </a:rPr>
              <a:t>to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pa</a:t>
            </a:r>
            <a:r>
              <a:rPr sz="2050" spc="-15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allel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schedule.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360" y="370496"/>
            <a:ext cx="68319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Cache</a:t>
            </a:r>
            <a:r>
              <a:rPr spc="-15" dirty="0"/>
              <a:t> </a:t>
            </a:r>
            <a:r>
              <a:rPr spc="60" dirty="0"/>
              <a:t>Coherence</a:t>
            </a:r>
            <a:r>
              <a:rPr spc="-5" dirty="0"/>
              <a:t> </a:t>
            </a:r>
            <a:r>
              <a:rPr spc="-114" dirty="0"/>
              <a:t>in</a:t>
            </a:r>
            <a:r>
              <a:rPr spc="-35" dirty="0"/>
              <a:t> </a:t>
            </a:r>
            <a:r>
              <a:rPr spc="-65" dirty="0"/>
              <a:t>Multiprocessor</a:t>
            </a:r>
            <a:r>
              <a:rPr spc="-20" dirty="0"/>
              <a:t> </a:t>
            </a:r>
            <a:r>
              <a:rPr spc="-1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94" y="1140681"/>
            <a:ext cx="825119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79095">
              <a:lnSpc>
                <a:spcPct val="101000"/>
              </a:lnSpc>
              <a:spcBef>
                <a:spcPts val="90"/>
              </a:spcBef>
            </a:pPr>
            <a:r>
              <a:rPr sz="2050" spc="-5" dirty="0">
                <a:latin typeface="Verdana"/>
                <a:cs typeface="Verdana"/>
              </a:rPr>
              <a:t>When</a:t>
            </a:r>
            <a:r>
              <a:rPr sz="2050" spc="13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14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value</a:t>
            </a:r>
            <a:r>
              <a:rPr sz="2050" spc="114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13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12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variable</a:t>
            </a:r>
            <a:r>
              <a:rPr sz="2050" spc="15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13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changes,</a:t>
            </a:r>
            <a:r>
              <a:rPr sz="2050" spc="204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all</a:t>
            </a:r>
            <a:r>
              <a:rPr sz="2050" spc="125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its</a:t>
            </a:r>
            <a:r>
              <a:rPr sz="2050" spc="130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copies</a:t>
            </a:r>
            <a:r>
              <a:rPr sz="2050" spc="160" dirty="0">
                <a:latin typeface="Verdana"/>
                <a:cs typeface="Verdana"/>
              </a:rPr>
              <a:t> </a:t>
            </a:r>
            <a:r>
              <a:rPr sz="2050" spc="-130" dirty="0">
                <a:latin typeface="Verdana"/>
                <a:cs typeface="Verdana"/>
              </a:rPr>
              <a:t>must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either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14" dirty="0">
                <a:latin typeface="Verdana"/>
                <a:cs typeface="Verdana"/>
              </a:rPr>
              <a:t>b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70" dirty="0">
                <a:latin typeface="Verdana"/>
                <a:cs typeface="Verdana"/>
              </a:rPr>
              <a:t>n</a:t>
            </a:r>
            <a:r>
              <a:rPr sz="2050" spc="-140" dirty="0">
                <a:latin typeface="Verdana"/>
                <a:cs typeface="Verdana"/>
              </a:rPr>
              <a:t>v</a:t>
            </a:r>
            <a:r>
              <a:rPr sz="2050" spc="40" dirty="0">
                <a:latin typeface="Verdana"/>
                <a:cs typeface="Verdana"/>
              </a:rPr>
              <a:t>alidated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updated.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3367" y="5059386"/>
            <a:ext cx="7470140" cy="9086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208279" algn="ctr">
              <a:lnSpc>
                <a:spcPct val="100000"/>
              </a:lnSpc>
              <a:spcBef>
                <a:spcPts val="375"/>
              </a:spcBef>
            </a:pPr>
            <a:r>
              <a:rPr sz="850" spc="-5" dirty="0">
                <a:latin typeface="Times New Roman"/>
                <a:cs typeface="Times New Roman"/>
              </a:rPr>
              <a:t>(b)</a:t>
            </a:r>
            <a:endParaRPr sz="850">
              <a:latin typeface="Times New Roman"/>
              <a:cs typeface="Times New Roman"/>
            </a:endParaRPr>
          </a:p>
          <a:p>
            <a:pPr marL="434340" marR="5080" indent="-422275">
              <a:lnSpc>
                <a:spcPct val="101000"/>
              </a:lnSpc>
              <a:spcBef>
                <a:spcPts val="685"/>
              </a:spcBef>
            </a:pPr>
            <a:r>
              <a:rPr sz="2050" spc="155" dirty="0">
                <a:latin typeface="Verdana"/>
                <a:cs typeface="Verdana"/>
              </a:rPr>
              <a:t>Cache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cohe</a:t>
            </a:r>
            <a:r>
              <a:rPr sz="2050" spc="35" dirty="0">
                <a:latin typeface="Verdana"/>
                <a:cs typeface="Verdana"/>
              </a:rPr>
              <a:t>r</a:t>
            </a:r>
            <a:r>
              <a:rPr sz="2050" spc="114" dirty="0">
                <a:latin typeface="Verdana"/>
                <a:cs typeface="Verdana"/>
              </a:rPr>
              <a:t>ence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30" dirty="0">
                <a:latin typeface="Verdana"/>
                <a:cs typeface="Verdana"/>
              </a:rPr>
              <a:t>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-100" dirty="0">
                <a:latin typeface="Verdana"/>
                <a:cs typeface="Verdana"/>
              </a:rPr>
              <a:t>ultip</a:t>
            </a:r>
            <a:r>
              <a:rPr sz="2050" spc="-165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ocessor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systems: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75" dirty="0">
                <a:latin typeface="Verdana"/>
                <a:cs typeface="Verdana"/>
              </a:rPr>
              <a:t>I</a:t>
            </a:r>
            <a:r>
              <a:rPr sz="2050" spc="-300" dirty="0">
                <a:latin typeface="Verdana"/>
                <a:cs typeface="Verdana"/>
              </a:rPr>
              <a:t>n</a:t>
            </a:r>
            <a:r>
              <a:rPr sz="2050" spc="-140" dirty="0">
                <a:latin typeface="Verdana"/>
                <a:cs typeface="Verdana"/>
              </a:rPr>
              <a:t>v</a:t>
            </a:r>
            <a:r>
              <a:rPr sz="2050" spc="25" dirty="0">
                <a:latin typeface="Verdana"/>
                <a:cs typeface="Verdana"/>
              </a:rPr>
              <a:t>alidate  </a:t>
            </a:r>
            <a:r>
              <a:rPr sz="2050" spc="-25" dirty="0">
                <a:latin typeface="Verdana"/>
                <a:cs typeface="Verdana"/>
              </a:rPr>
              <a:t>protocol;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Update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protocol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for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shared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variables.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725" y="3485150"/>
            <a:ext cx="14478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(a)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7190" y="3172068"/>
            <a:ext cx="454659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Invalidate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0404" y="3261520"/>
            <a:ext cx="39560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Memory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4104" y="3261520"/>
            <a:ext cx="39560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Memory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3501" y="2009186"/>
            <a:ext cx="1390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P1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0339" y="1994884"/>
            <a:ext cx="734060" cy="311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50" spc="-5" dirty="0">
                <a:latin typeface="Times New Roman"/>
                <a:cs typeface="Times New Roman"/>
              </a:rPr>
              <a:t>P0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Courier New"/>
                <a:cs typeface="Courier New"/>
              </a:rPr>
              <a:t>write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#3,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x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0122" y="1994884"/>
            <a:ext cx="412115" cy="311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50" spc="-5" dirty="0">
                <a:latin typeface="Times New Roman"/>
                <a:cs typeface="Times New Roman"/>
              </a:rPr>
              <a:t>P1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Courier New"/>
                <a:cs typeface="Courier New"/>
              </a:rPr>
              <a:t>load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x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4505" y="1994884"/>
            <a:ext cx="412115" cy="311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50" spc="-5" dirty="0">
                <a:latin typeface="Times New Roman"/>
                <a:cs typeface="Times New Roman"/>
              </a:rPr>
              <a:t>P0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Courier New"/>
                <a:cs typeface="Courier New"/>
              </a:rPr>
              <a:t>load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x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6827" y="4782199"/>
            <a:ext cx="33591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Update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111" y="4871651"/>
            <a:ext cx="263144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8535" algn="l"/>
              </a:tabLst>
            </a:pPr>
            <a:r>
              <a:rPr sz="850" spc="-5" dirty="0">
                <a:latin typeface="Times New Roman"/>
                <a:cs typeface="Times New Roman"/>
              </a:rPr>
              <a:t>Memory	Memory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3509" y="3619318"/>
            <a:ext cx="1390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5" dirty="0">
                <a:latin typeface="Times New Roman"/>
                <a:cs typeface="Times New Roman"/>
              </a:rPr>
              <a:t>P1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0342" y="3605009"/>
            <a:ext cx="734060" cy="311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50" spc="-5" dirty="0">
                <a:latin typeface="Times New Roman"/>
                <a:cs typeface="Times New Roman"/>
              </a:rPr>
              <a:t>P0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Courier New"/>
                <a:cs typeface="Courier New"/>
              </a:rPr>
              <a:t>write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#3,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x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0125" y="3605009"/>
            <a:ext cx="412115" cy="311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50" spc="-5" dirty="0">
                <a:latin typeface="Times New Roman"/>
                <a:cs typeface="Times New Roman"/>
              </a:rPr>
              <a:t>P1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Courier New"/>
                <a:cs typeface="Courier New"/>
              </a:rPr>
              <a:t>load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x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4508" y="3605009"/>
            <a:ext cx="412115" cy="3117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850" spc="-5" dirty="0">
                <a:latin typeface="Times New Roman"/>
                <a:cs typeface="Times New Roman"/>
              </a:rPr>
              <a:t>P0</a:t>
            </a: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850" spc="-5" dirty="0">
                <a:latin typeface="Courier New"/>
                <a:cs typeface="Courier New"/>
              </a:rPr>
              <a:t>load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x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3290" y="2889567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7671" y="2352852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2051" y="2352852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3290" y="4499711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7671" y="3962996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2051" y="3962996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3627" y="2352852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4866" y="4499711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9246" y="3962996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3627" y="3962996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9246" y="2352852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4866" y="2889567"/>
            <a:ext cx="537210" cy="358140"/>
          </a:xfrm>
          <a:prstGeom prst="rect">
            <a:avLst/>
          </a:prstGeom>
          <a:ln w="447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x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=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59840" y="2974553"/>
            <a:ext cx="367030" cy="187960"/>
            <a:chOff x="6659840" y="2974553"/>
            <a:chExt cx="367030" cy="187960"/>
          </a:xfrm>
        </p:grpSpPr>
        <p:sp>
          <p:nvSpPr>
            <p:cNvPr id="32" name="object 32"/>
            <p:cNvSpPr/>
            <p:nvPr/>
          </p:nvSpPr>
          <p:spPr>
            <a:xfrm>
              <a:off x="6664312" y="2979026"/>
              <a:ext cx="358140" cy="179070"/>
            </a:xfrm>
            <a:custGeom>
              <a:avLst/>
              <a:gdLst/>
              <a:ahLst/>
              <a:cxnLst/>
              <a:rect l="l" t="t" r="r" b="b"/>
              <a:pathLst>
                <a:path w="358140" h="179069">
                  <a:moveTo>
                    <a:pt x="357809" y="0"/>
                  </a:moveTo>
                  <a:lnTo>
                    <a:pt x="0" y="178904"/>
                  </a:lnTo>
                </a:path>
              </a:pathLst>
            </a:custGeom>
            <a:ln w="8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64312" y="2979026"/>
              <a:ext cx="358140" cy="179070"/>
            </a:xfrm>
            <a:custGeom>
              <a:avLst/>
              <a:gdLst/>
              <a:ahLst/>
              <a:cxnLst/>
              <a:rect l="l" t="t" r="r" b="b"/>
              <a:pathLst>
                <a:path w="358140" h="179069">
                  <a:moveTo>
                    <a:pt x="357809" y="89446"/>
                  </a:moveTo>
                  <a:lnTo>
                    <a:pt x="323291" y="142277"/>
                  </a:lnTo>
                  <a:lnTo>
                    <a:pt x="284563" y="161643"/>
                  </a:lnTo>
                  <a:lnTo>
                    <a:pt x="235452" y="174343"/>
                  </a:lnTo>
                  <a:lnTo>
                    <a:pt x="178904" y="178904"/>
                  </a:lnTo>
                  <a:lnTo>
                    <a:pt x="122357" y="174343"/>
                  </a:lnTo>
                  <a:lnTo>
                    <a:pt x="73246" y="161643"/>
                  </a:lnTo>
                  <a:lnTo>
                    <a:pt x="34518" y="142277"/>
                  </a:lnTo>
                  <a:lnTo>
                    <a:pt x="9120" y="117720"/>
                  </a:lnTo>
                  <a:lnTo>
                    <a:pt x="0" y="89446"/>
                  </a:lnTo>
                  <a:lnTo>
                    <a:pt x="9120" y="61172"/>
                  </a:lnTo>
                  <a:lnTo>
                    <a:pt x="34518" y="36618"/>
                  </a:lnTo>
                  <a:lnTo>
                    <a:pt x="73246" y="17256"/>
                  </a:lnTo>
                  <a:lnTo>
                    <a:pt x="122357" y="4559"/>
                  </a:lnTo>
                  <a:lnTo>
                    <a:pt x="178904" y="0"/>
                  </a:lnTo>
                  <a:lnTo>
                    <a:pt x="235452" y="4559"/>
                  </a:lnTo>
                  <a:lnTo>
                    <a:pt x="284563" y="17256"/>
                  </a:lnTo>
                  <a:lnTo>
                    <a:pt x="323291" y="36618"/>
                  </a:lnTo>
                  <a:lnTo>
                    <a:pt x="348689" y="61172"/>
                  </a:lnTo>
                  <a:lnTo>
                    <a:pt x="357809" y="89446"/>
                  </a:lnTo>
                  <a:close/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64312" y="2979026"/>
              <a:ext cx="358140" cy="179070"/>
            </a:xfrm>
            <a:custGeom>
              <a:avLst/>
              <a:gdLst/>
              <a:ahLst/>
              <a:cxnLst/>
              <a:rect l="l" t="t" r="r" b="b"/>
              <a:pathLst>
                <a:path w="358140" h="179069">
                  <a:moveTo>
                    <a:pt x="0" y="0"/>
                  </a:moveTo>
                  <a:lnTo>
                    <a:pt x="357809" y="178904"/>
                  </a:lnTo>
                </a:path>
              </a:pathLst>
            </a:custGeom>
            <a:ln w="8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143627" y="4320806"/>
            <a:ext cx="1431290" cy="467995"/>
            <a:chOff x="5143627" y="4320806"/>
            <a:chExt cx="1431290" cy="467995"/>
          </a:xfrm>
        </p:grpSpPr>
        <p:sp>
          <p:nvSpPr>
            <p:cNvPr id="36" name="object 36"/>
            <p:cNvSpPr/>
            <p:nvPr/>
          </p:nvSpPr>
          <p:spPr>
            <a:xfrm>
              <a:off x="5501436" y="4365536"/>
              <a:ext cx="1066800" cy="402590"/>
            </a:xfrm>
            <a:custGeom>
              <a:avLst/>
              <a:gdLst/>
              <a:ahLst/>
              <a:cxnLst/>
              <a:rect l="l" t="t" r="r" b="b"/>
              <a:pathLst>
                <a:path w="1066800" h="402589">
                  <a:moveTo>
                    <a:pt x="0" y="0"/>
                  </a:moveTo>
                  <a:lnTo>
                    <a:pt x="0" y="402526"/>
                  </a:lnTo>
                  <a:lnTo>
                    <a:pt x="1066278" y="402526"/>
                  </a:lnTo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6151" y="475016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71564" y="17894"/>
                  </a:moveTo>
                  <a:lnTo>
                    <a:pt x="17881" y="0"/>
                  </a:lnTo>
                  <a:lnTo>
                    <a:pt x="0" y="17894"/>
                  </a:lnTo>
                  <a:lnTo>
                    <a:pt x="17881" y="35788"/>
                  </a:lnTo>
                  <a:lnTo>
                    <a:pt x="71564" y="178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96151" y="4750168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5">
                  <a:moveTo>
                    <a:pt x="17881" y="35788"/>
                  </a:moveTo>
                  <a:lnTo>
                    <a:pt x="71564" y="17894"/>
                  </a:lnTo>
                  <a:lnTo>
                    <a:pt x="17881" y="0"/>
                  </a:lnTo>
                  <a:lnTo>
                    <a:pt x="0" y="17894"/>
                  </a:lnTo>
                  <a:lnTo>
                    <a:pt x="17881" y="35788"/>
                  </a:lnTo>
                  <a:close/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3627" y="4320806"/>
              <a:ext cx="1431290" cy="358140"/>
            </a:xfrm>
            <a:custGeom>
              <a:avLst/>
              <a:gdLst/>
              <a:ahLst/>
              <a:cxnLst/>
              <a:rect l="l" t="t" r="r" b="b"/>
              <a:pathLst>
                <a:path w="1431290" h="358139">
                  <a:moveTo>
                    <a:pt x="983983" y="0"/>
                  </a:moveTo>
                  <a:lnTo>
                    <a:pt x="983983" y="357809"/>
                  </a:lnTo>
                </a:path>
                <a:path w="1431290" h="358139">
                  <a:moveTo>
                    <a:pt x="268363" y="0"/>
                  </a:moveTo>
                  <a:lnTo>
                    <a:pt x="268363" y="357809"/>
                  </a:lnTo>
                </a:path>
                <a:path w="1431290" h="358139">
                  <a:moveTo>
                    <a:pt x="0" y="357809"/>
                  </a:moveTo>
                  <a:lnTo>
                    <a:pt x="1431239" y="357809"/>
                  </a:lnTo>
                </a:path>
              </a:pathLst>
            </a:custGeom>
            <a:ln w="17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4820" y="4327956"/>
              <a:ext cx="5080" cy="53975"/>
            </a:xfrm>
            <a:custGeom>
              <a:avLst/>
              <a:gdLst/>
              <a:ahLst/>
              <a:cxnLst/>
              <a:rect l="l" t="t" r="r" b="b"/>
              <a:pathLst>
                <a:path w="5079" h="53975">
                  <a:moveTo>
                    <a:pt x="4472" y="53670"/>
                  </a:moveTo>
                  <a:lnTo>
                    <a:pt x="4472" y="6708"/>
                  </a:lnTo>
                  <a:lnTo>
                    <a:pt x="2235" y="0"/>
                  </a:lnTo>
                  <a:lnTo>
                    <a:pt x="0" y="6705"/>
                  </a:lnTo>
                  <a:lnTo>
                    <a:pt x="0" y="53670"/>
                  </a:lnTo>
                  <a:lnTo>
                    <a:pt x="4472" y="53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99162" y="4327956"/>
              <a:ext cx="36195" cy="71755"/>
            </a:xfrm>
            <a:custGeom>
              <a:avLst/>
              <a:gdLst/>
              <a:ahLst/>
              <a:cxnLst/>
              <a:rect l="l" t="t" r="r" b="b"/>
              <a:pathLst>
                <a:path w="36195" h="71754">
                  <a:moveTo>
                    <a:pt x="35788" y="53670"/>
                  </a:moveTo>
                  <a:lnTo>
                    <a:pt x="17894" y="0"/>
                  </a:lnTo>
                  <a:lnTo>
                    <a:pt x="0" y="53670"/>
                  </a:lnTo>
                  <a:lnTo>
                    <a:pt x="17894" y="71564"/>
                  </a:lnTo>
                  <a:lnTo>
                    <a:pt x="35788" y="53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99162" y="4327956"/>
              <a:ext cx="36195" cy="71755"/>
            </a:xfrm>
            <a:custGeom>
              <a:avLst/>
              <a:gdLst/>
              <a:ahLst/>
              <a:cxnLst/>
              <a:rect l="l" t="t" r="r" b="b"/>
              <a:pathLst>
                <a:path w="36195" h="71754">
                  <a:moveTo>
                    <a:pt x="35788" y="53670"/>
                  </a:moveTo>
                  <a:lnTo>
                    <a:pt x="17894" y="0"/>
                  </a:lnTo>
                  <a:lnTo>
                    <a:pt x="0" y="53670"/>
                  </a:lnTo>
                  <a:lnTo>
                    <a:pt x="17894" y="71564"/>
                  </a:lnTo>
                  <a:lnTo>
                    <a:pt x="35788" y="53670"/>
                  </a:lnTo>
                  <a:close/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952051" y="4320806"/>
            <a:ext cx="1431290" cy="358140"/>
          </a:xfrm>
          <a:custGeom>
            <a:avLst/>
            <a:gdLst/>
            <a:ahLst/>
            <a:cxnLst/>
            <a:rect l="l" t="t" r="r" b="b"/>
            <a:pathLst>
              <a:path w="1431289" h="358139">
                <a:moveTo>
                  <a:pt x="983970" y="0"/>
                </a:moveTo>
                <a:lnTo>
                  <a:pt x="983970" y="357809"/>
                </a:lnTo>
              </a:path>
              <a:path w="1431289" h="358139">
                <a:moveTo>
                  <a:pt x="268363" y="0"/>
                </a:moveTo>
                <a:lnTo>
                  <a:pt x="268363" y="357809"/>
                </a:lnTo>
              </a:path>
              <a:path w="1431289" h="358139">
                <a:moveTo>
                  <a:pt x="0" y="357809"/>
                </a:moveTo>
                <a:lnTo>
                  <a:pt x="1431239" y="357809"/>
                </a:lnTo>
              </a:path>
            </a:pathLst>
          </a:custGeom>
          <a:ln w="17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33086" y="2442311"/>
            <a:ext cx="358140" cy="179070"/>
          </a:xfrm>
          <a:custGeom>
            <a:avLst/>
            <a:gdLst/>
            <a:ahLst/>
            <a:cxnLst/>
            <a:rect l="l" t="t" r="r" b="b"/>
            <a:pathLst>
              <a:path w="358139" h="179069">
                <a:moveTo>
                  <a:pt x="357809" y="89446"/>
                </a:moveTo>
                <a:lnTo>
                  <a:pt x="323291" y="142277"/>
                </a:lnTo>
                <a:lnTo>
                  <a:pt x="284563" y="161643"/>
                </a:lnTo>
                <a:lnTo>
                  <a:pt x="235452" y="174343"/>
                </a:lnTo>
                <a:lnTo>
                  <a:pt x="178904" y="178904"/>
                </a:lnTo>
                <a:lnTo>
                  <a:pt x="122357" y="174343"/>
                </a:lnTo>
                <a:lnTo>
                  <a:pt x="73246" y="161643"/>
                </a:lnTo>
                <a:lnTo>
                  <a:pt x="34518" y="142277"/>
                </a:lnTo>
                <a:lnTo>
                  <a:pt x="9120" y="117720"/>
                </a:lnTo>
                <a:lnTo>
                  <a:pt x="0" y="89446"/>
                </a:lnTo>
                <a:lnTo>
                  <a:pt x="9120" y="61172"/>
                </a:lnTo>
                <a:lnTo>
                  <a:pt x="34518" y="36618"/>
                </a:lnTo>
                <a:lnTo>
                  <a:pt x="73246" y="17256"/>
                </a:lnTo>
                <a:lnTo>
                  <a:pt x="122357" y="4559"/>
                </a:lnTo>
                <a:lnTo>
                  <a:pt x="178904" y="0"/>
                </a:lnTo>
                <a:lnTo>
                  <a:pt x="235452" y="4559"/>
                </a:lnTo>
                <a:lnTo>
                  <a:pt x="284563" y="17256"/>
                </a:lnTo>
                <a:lnTo>
                  <a:pt x="323291" y="36618"/>
                </a:lnTo>
                <a:lnTo>
                  <a:pt x="348689" y="61172"/>
                </a:lnTo>
                <a:lnTo>
                  <a:pt x="357809" y="89446"/>
                </a:lnTo>
                <a:close/>
              </a:path>
            </a:pathLst>
          </a:custGeom>
          <a:ln w="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5944232" y="2437838"/>
            <a:ext cx="367030" cy="187960"/>
            <a:chOff x="5944232" y="2437838"/>
            <a:chExt cx="367030" cy="187960"/>
          </a:xfrm>
        </p:grpSpPr>
        <p:sp>
          <p:nvSpPr>
            <p:cNvPr id="46" name="object 46"/>
            <p:cNvSpPr/>
            <p:nvPr/>
          </p:nvSpPr>
          <p:spPr>
            <a:xfrm>
              <a:off x="5948705" y="2442311"/>
              <a:ext cx="358140" cy="179070"/>
            </a:xfrm>
            <a:custGeom>
              <a:avLst/>
              <a:gdLst/>
              <a:ahLst/>
              <a:cxnLst/>
              <a:rect l="l" t="t" r="r" b="b"/>
              <a:pathLst>
                <a:path w="358139" h="179069">
                  <a:moveTo>
                    <a:pt x="357809" y="89446"/>
                  </a:moveTo>
                  <a:lnTo>
                    <a:pt x="323291" y="142277"/>
                  </a:lnTo>
                  <a:lnTo>
                    <a:pt x="284563" y="161643"/>
                  </a:lnTo>
                  <a:lnTo>
                    <a:pt x="235452" y="174343"/>
                  </a:lnTo>
                  <a:lnTo>
                    <a:pt x="178904" y="178904"/>
                  </a:lnTo>
                  <a:lnTo>
                    <a:pt x="122357" y="174343"/>
                  </a:lnTo>
                  <a:lnTo>
                    <a:pt x="73246" y="161643"/>
                  </a:lnTo>
                  <a:lnTo>
                    <a:pt x="34518" y="142277"/>
                  </a:lnTo>
                  <a:lnTo>
                    <a:pt x="9120" y="117720"/>
                  </a:lnTo>
                  <a:lnTo>
                    <a:pt x="0" y="89446"/>
                  </a:lnTo>
                  <a:lnTo>
                    <a:pt x="9120" y="61172"/>
                  </a:lnTo>
                  <a:lnTo>
                    <a:pt x="34518" y="36618"/>
                  </a:lnTo>
                  <a:lnTo>
                    <a:pt x="73246" y="17256"/>
                  </a:lnTo>
                  <a:lnTo>
                    <a:pt x="122357" y="4559"/>
                  </a:lnTo>
                  <a:lnTo>
                    <a:pt x="178904" y="0"/>
                  </a:lnTo>
                  <a:lnTo>
                    <a:pt x="235452" y="4559"/>
                  </a:lnTo>
                  <a:lnTo>
                    <a:pt x="284563" y="17256"/>
                  </a:lnTo>
                  <a:lnTo>
                    <a:pt x="323291" y="36618"/>
                  </a:lnTo>
                  <a:lnTo>
                    <a:pt x="348689" y="61172"/>
                  </a:lnTo>
                  <a:lnTo>
                    <a:pt x="357809" y="89446"/>
                  </a:lnTo>
                  <a:close/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48705" y="2442311"/>
              <a:ext cx="358140" cy="179070"/>
            </a:xfrm>
            <a:custGeom>
              <a:avLst/>
              <a:gdLst/>
              <a:ahLst/>
              <a:cxnLst/>
              <a:rect l="l" t="t" r="r" b="b"/>
              <a:pathLst>
                <a:path w="358139" h="179069">
                  <a:moveTo>
                    <a:pt x="357809" y="0"/>
                  </a:moveTo>
                  <a:lnTo>
                    <a:pt x="0" y="178904"/>
                  </a:lnTo>
                </a:path>
                <a:path w="358139" h="179069">
                  <a:moveTo>
                    <a:pt x="0" y="0"/>
                  </a:moveTo>
                  <a:lnTo>
                    <a:pt x="357809" y="178904"/>
                  </a:lnTo>
                </a:path>
              </a:pathLst>
            </a:custGeom>
            <a:ln w="8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143627" y="2710662"/>
            <a:ext cx="1431290" cy="467995"/>
            <a:chOff x="5143627" y="2710662"/>
            <a:chExt cx="1431290" cy="467995"/>
          </a:xfrm>
        </p:grpSpPr>
        <p:sp>
          <p:nvSpPr>
            <p:cNvPr id="49" name="object 49"/>
            <p:cNvSpPr/>
            <p:nvPr/>
          </p:nvSpPr>
          <p:spPr>
            <a:xfrm>
              <a:off x="6214820" y="2717825"/>
              <a:ext cx="5080" cy="53975"/>
            </a:xfrm>
            <a:custGeom>
              <a:avLst/>
              <a:gdLst/>
              <a:ahLst/>
              <a:cxnLst/>
              <a:rect l="l" t="t" r="r" b="b"/>
              <a:pathLst>
                <a:path w="5079" h="53975">
                  <a:moveTo>
                    <a:pt x="4472" y="53670"/>
                  </a:moveTo>
                  <a:lnTo>
                    <a:pt x="4472" y="6708"/>
                  </a:lnTo>
                  <a:lnTo>
                    <a:pt x="2235" y="0"/>
                  </a:lnTo>
                  <a:lnTo>
                    <a:pt x="0" y="6705"/>
                  </a:lnTo>
                  <a:lnTo>
                    <a:pt x="0" y="53670"/>
                  </a:lnTo>
                  <a:lnTo>
                    <a:pt x="4472" y="53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99162" y="2717825"/>
              <a:ext cx="36195" cy="71755"/>
            </a:xfrm>
            <a:custGeom>
              <a:avLst/>
              <a:gdLst/>
              <a:ahLst/>
              <a:cxnLst/>
              <a:rect l="l" t="t" r="r" b="b"/>
              <a:pathLst>
                <a:path w="36195" h="71755">
                  <a:moveTo>
                    <a:pt x="35788" y="53670"/>
                  </a:moveTo>
                  <a:lnTo>
                    <a:pt x="17894" y="0"/>
                  </a:lnTo>
                  <a:lnTo>
                    <a:pt x="0" y="53670"/>
                  </a:lnTo>
                  <a:lnTo>
                    <a:pt x="17894" y="71551"/>
                  </a:lnTo>
                  <a:lnTo>
                    <a:pt x="35788" y="53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99162" y="2717825"/>
              <a:ext cx="36195" cy="71755"/>
            </a:xfrm>
            <a:custGeom>
              <a:avLst/>
              <a:gdLst/>
              <a:ahLst/>
              <a:cxnLst/>
              <a:rect l="l" t="t" r="r" b="b"/>
              <a:pathLst>
                <a:path w="36195" h="71755">
                  <a:moveTo>
                    <a:pt x="35788" y="53670"/>
                  </a:moveTo>
                  <a:lnTo>
                    <a:pt x="17894" y="0"/>
                  </a:lnTo>
                  <a:lnTo>
                    <a:pt x="0" y="53670"/>
                  </a:lnTo>
                  <a:lnTo>
                    <a:pt x="17894" y="71551"/>
                  </a:lnTo>
                  <a:lnTo>
                    <a:pt x="35788" y="53670"/>
                  </a:lnTo>
                  <a:close/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01436" y="2755392"/>
              <a:ext cx="1066800" cy="402590"/>
            </a:xfrm>
            <a:custGeom>
              <a:avLst/>
              <a:gdLst/>
              <a:ahLst/>
              <a:cxnLst/>
              <a:rect l="l" t="t" r="r" b="b"/>
              <a:pathLst>
                <a:path w="1066800" h="402589">
                  <a:moveTo>
                    <a:pt x="0" y="0"/>
                  </a:moveTo>
                  <a:lnTo>
                    <a:pt x="0" y="402539"/>
                  </a:lnTo>
                  <a:lnTo>
                    <a:pt x="1066278" y="402539"/>
                  </a:lnTo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6151" y="3140036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4">
                  <a:moveTo>
                    <a:pt x="71564" y="17894"/>
                  </a:moveTo>
                  <a:lnTo>
                    <a:pt x="17881" y="0"/>
                  </a:lnTo>
                  <a:lnTo>
                    <a:pt x="0" y="17894"/>
                  </a:lnTo>
                  <a:lnTo>
                    <a:pt x="17881" y="35775"/>
                  </a:lnTo>
                  <a:lnTo>
                    <a:pt x="71564" y="178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96151" y="3140036"/>
              <a:ext cx="71755" cy="36195"/>
            </a:xfrm>
            <a:custGeom>
              <a:avLst/>
              <a:gdLst/>
              <a:ahLst/>
              <a:cxnLst/>
              <a:rect l="l" t="t" r="r" b="b"/>
              <a:pathLst>
                <a:path w="71754" h="36194">
                  <a:moveTo>
                    <a:pt x="17881" y="35775"/>
                  </a:moveTo>
                  <a:lnTo>
                    <a:pt x="71564" y="17894"/>
                  </a:lnTo>
                  <a:lnTo>
                    <a:pt x="17881" y="0"/>
                  </a:lnTo>
                  <a:lnTo>
                    <a:pt x="0" y="17894"/>
                  </a:lnTo>
                  <a:lnTo>
                    <a:pt x="17881" y="35775"/>
                  </a:lnTo>
                  <a:close/>
                </a:path>
              </a:pathLst>
            </a:custGeom>
            <a:ln w="4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43627" y="2710662"/>
              <a:ext cx="1431290" cy="358140"/>
            </a:xfrm>
            <a:custGeom>
              <a:avLst/>
              <a:gdLst/>
              <a:ahLst/>
              <a:cxnLst/>
              <a:rect l="l" t="t" r="r" b="b"/>
              <a:pathLst>
                <a:path w="1431290" h="358139">
                  <a:moveTo>
                    <a:pt x="983983" y="0"/>
                  </a:moveTo>
                  <a:lnTo>
                    <a:pt x="983983" y="357809"/>
                  </a:lnTo>
                </a:path>
                <a:path w="1431290" h="358139">
                  <a:moveTo>
                    <a:pt x="268363" y="0"/>
                  </a:moveTo>
                  <a:lnTo>
                    <a:pt x="268363" y="357809"/>
                  </a:lnTo>
                </a:path>
                <a:path w="1431290" h="358139">
                  <a:moveTo>
                    <a:pt x="0" y="357809"/>
                  </a:moveTo>
                  <a:lnTo>
                    <a:pt x="1431239" y="357809"/>
                  </a:lnTo>
                </a:path>
              </a:pathLst>
            </a:custGeom>
            <a:ln w="17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2952051" y="2710662"/>
            <a:ext cx="1431290" cy="358140"/>
          </a:xfrm>
          <a:custGeom>
            <a:avLst/>
            <a:gdLst/>
            <a:ahLst/>
            <a:cxnLst/>
            <a:rect l="l" t="t" r="r" b="b"/>
            <a:pathLst>
              <a:path w="1431289" h="358139">
                <a:moveTo>
                  <a:pt x="983970" y="0"/>
                </a:moveTo>
                <a:lnTo>
                  <a:pt x="983970" y="357809"/>
                </a:lnTo>
              </a:path>
              <a:path w="1431289" h="358139">
                <a:moveTo>
                  <a:pt x="268363" y="0"/>
                </a:moveTo>
                <a:lnTo>
                  <a:pt x="268363" y="357809"/>
                </a:lnTo>
              </a:path>
              <a:path w="1431289" h="358139">
                <a:moveTo>
                  <a:pt x="0" y="357809"/>
                </a:moveTo>
                <a:lnTo>
                  <a:pt x="1431239" y="357809"/>
                </a:lnTo>
              </a:path>
            </a:pathLst>
          </a:custGeom>
          <a:ln w="17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432" y="370496"/>
            <a:ext cx="796670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Cache</a:t>
            </a:r>
            <a:r>
              <a:rPr spc="-15" dirty="0"/>
              <a:t> </a:t>
            </a:r>
            <a:r>
              <a:rPr spc="35" dirty="0"/>
              <a:t>Coherence:</a:t>
            </a:r>
            <a:r>
              <a:rPr spc="160" dirty="0"/>
              <a:t> </a:t>
            </a:r>
            <a:r>
              <a:rPr spc="-5" dirty="0"/>
              <a:t>Update</a:t>
            </a:r>
            <a:r>
              <a:rPr spc="-15" dirty="0"/>
              <a:t> </a:t>
            </a:r>
            <a:r>
              <a:rPr spc="55" dirty="0"/>
              <a:t>and</a:t>
            </a:r>
            <a:r>
              <a:rPr spc="-20" dirty="0"/>
              <a:t> </a:t>
            </a:r>
            <a:r>
              <a:rPr spc="-75" dirty="0"/>
              <a:t>Invalidate</a:t>
            </a:r>
            <a:r>
              <a:rPr spc="-25" dirty="0"/>
              <a:t> </a:t>
            </a:r>
            <a:r>
              <a:rPr spc="-7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09" y="1343373"/>
            <a:ext cx="819404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 algn="just">
              <a:lnSpc>
                <a:spcPct val="1006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35" dirty="0">
                <a:latin typeface="Verdana"/>
                <a:cs typeface="Verdana"/>
              </a:rPr>
              <a:t>If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40" dirty="0">
                <a:latin typeface="Verdana"/>
                <a:cs typeface="Verdana"/>
              </a:rPr>
              <a:t>processor</a:t>
            </a:r>
            <a:r>
              <a:rPr sz="2050" spc="-35" dirty="0">
                <a:latin typeface="Verdana"/>
                <a:cs typeface="Verdana"/>
              </a:rPr>
              <a:t> </a:t>
            </a:r>
            <a:r>
              <a:rPr sz="2050" spc="-180" dirty="0">
                <a:latin typeface="Verdana"/>
                <a:cs typeface="Verdana"/>
              </a:rPr>
              <a:t>just</a:t>
            </a:r>
            <a:r>
              <a:rPr sz="2050" spc="36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reads</a:t>
            </a:r>
            <a:r>
              <a:rPr sz="2050" spc="68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10" dirty="0">
                <a:latin typeface="Verdana"/>
                <a:cs typeface="Verdana"/>
              </a:rPr>
              <a:t>value</a:t>
            </a:r>
            <a:r>
              <a:rPr sz="2050" spc="700" dirty="0">
                <a:latin typeface="Verdana"/>
                <a:cs typeface="Verdana"/>
              </a:rPr>
              <a:t> </a:t>
            </a:r>
            <a:r>
              <a:rPr sz="2050" spc="114" dirty="0">
                <a:latin typeface="Verdana"/>
                <a:cs typeface="Verdana"/>
              </a:rPr>
              <a:t>once  </a:t>
            </a:r>
            <a:r>
              <a:rPr sz="2050" spc="90" dirty="0">
                <a:latin typeface="Verdana"/>
                <a:cs typeface="Verdana"/>
              </a:rPr>
              <a:t>and  </a:t>
            </a:r>
            <a:r>
              <a:rPr sz="2050" spc="25" dirty="0">
                <a:latin typeface="Verdana"/>
                <a:cs typeface="Verdana"/>
              </a:rPr>
              <a:t>does  </a:t>
            </a:r>
            <a:r>
              <a:rPr sz="2050" spc="-20" dirty="0">
                <a:latin typeface="Verdana"/>
                <a:cs typeface="Verdana"/>
              </a:rPr>
              <a:t>not 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need </a:t>
            </a:r>
            <a:r>
              <a:rPr sz="2050" spc="-135" dirty="0">
                <a:latin typeface="Verdana"/>
                <a:cs typeface="Verdana"/>
              </a:rPr>
              <a:t>it </a:t>
            </a:r>
            <a:r>
              <a:rPr sz="2050" spc="10" dirty="0">
                <a:latin typeface="Verdana"/>
                <a:cs typeface="Verdana"/>
              </a:rPr>
              <a:t>again, </a:t>
            </a:r>
            <a:r>
              <a:rPr sz="2050" spc="70" dirty="0">
                <a:latin typeface="Verdana"/>
                <a:cs typeface="Verdana"/>
              </a:rPr>
              <a:t>an update </a:t>
            </a:r>
            <a:r>
              <a:rPr sz="2050" spc="20" dirty="0">
                <a:latin typeface="Verdana"/>
                <a:cs typeface="Verdana"/>
              </a:rPr>
              <a:t>protocol </a:t>
            </a:r>
            <a:r>
              <a:rPr sz="2050" spc="-10" dirty="0">
                <a:latin typeface="Verdana"/>
                <a:cs typeface="Verdana"/>
              </a:rPr>
              <a:t>may </a:t>
            </a:r>
            <a:r>
              <a:rPr sz="2050" spc="25" dirty="0">
                <a:latin typeface="Verdana"/>
                <a:cs typeface="Verdana"/>
              </a:rPr>
              <a:t>generate </a:t>
            </a:r>
            <a:r>
              <a:rPr sz="2050" spc="-45" dirty="0">
                <a:latin typeface="Verdana"/>
                <a:cs typeface="Verdana"/>
              </a:rPr>
              <a:t>significant 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overhead.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8255" indent="-259715" algn="just">
              <a:lnSpc>
                <a:spcPct val="1004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235" dirty="0">
                <a:latin typeface="Verdana"/>
                <a:cs typeface="Verdana"/>
              </a:rPr>
              <a:t>If</a:t>
            </a:r>
            <a:r>
              <a:rPr sz="2050" spc="-229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two </a:t>
            </a:r>
            <a:r>
              <a:rPr sz="2050" spc="-60" dirty="0">
                <a:latin typeface="Verdana"/>
                <a:cs typeface="Verdana"/>
              </a:rPr>
              <a:t>processors </a:t>
            </a:r>
            <a:r>
              <a:rPr sz="2050" spc="-5" dirty="0">
                <a:latin typeface="Verdana"/>
                <a:cs typeface="Verdana"/>
              </a:rPr>
              <a:t>make </a:t>
            </a:r>
            <a:r>
              <a:rPr sz="2050" spc="-15" dirty="0">
                <a:latin typeface="Verdana"/>
                <a:cs typeface="Verdana"/>
              </a:rPr>
              <a:t>interleaved </a:t>
            </a:r>
            <a:r>
              <a:rPr sz="2050" spc="-100" dirty="0">
                <a:latin typeface="Verdana"/>
                <a:cs typeface="Verdana"/>
              </a:rPr>
              <a:t>test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20" dirty="0">
                <a:latin typeface="Verdana"/>
                <a:cs typeface="Verdana"/>
              </a:rPr>
              <a:t>updates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185" dirty="0">
                <a:latin typeface="Verdana"/>
                <a:cs typeface="Verdana"/>
              </a:rPr>
              <a:t> </a:t>
            </a:r>
            <a:r>
              <a:rPr sz="2050" spc="-140" dirty="0">
                <a:latin typeface="Verdana"/>
                <a:cs typeface="Verdana"/>
              </a:rPr>
              <a:t>v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dirty="0">
                <a:latin typeface="Verdana"/>
                <a:cs typeface="Verdana"/>
              </a:rPr>
              <a:t>r</a:t>
            </a:r>
            <a:r>
              <a:rPr sz="2050" spc="-5" dirty="0">
                <a:latin typeface="Verdana"/>
                <a:cs typeface="Verdana"/>
              </a:rPr>
              <a:t>i</a:t>
            </a:r>
            <a:r>
              <a:rPr sz="2050" spc="60" dirty="0">
                <a:latin typeface="Verdana"/>
                <a:cs typeface="Verdana"/>
              </a:rPr>
              <a:t>a</a:t>
            </a:r>
            <a:r>
              <a:rPr sz="2050" spc="-30" dirty="0">
                <a:latin typeface="Verdana"/>
                <a:cs typeface="Verdana"/>
              </a:rPr>
              <a:t>ble</a:t>
            </a:r>
            <a:r>
              <a:rPr sz="2050" spc="-15" dirty="0">
                <a:latin typeface="Verdana"/>
                <a:cs typeface="Verdana"/>
              </a:rPr>
              <a:t>,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update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55" dirty="0">
                <a:latin typeface="Verdana"/>
                <a:cs typeface="Verdana"/>
              </a:rPr>
              <a:t>otocol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bette</a:t>
            </a:r>
            <a:r>
              <a:rPr sz="2050" spc="-400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780" marR="7620" indent="-259079" algn="just">
              <a:lnSpc>
                <a:spcPct val="1004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65" dirty="0">
                <a:latin typeface="Verdana"/>
                <a:cs typeface="Verdana"/>
              </a:rPr>
              <a:t>Both </a:t>
            </a:r>
            <a:r>
              <a:rPr sz="2050" spc="-15" dirty="0">
                <a:latin typeface="Verdana"/>
                <a:cs typeface="Verdana"/>
              </a:rPr>
              <a:t>protocols </a:t>
            </a:r>
            <a:r>
              <a:rPr sz="2050" spc="-125" dirty="0">
                <a:latin typeface="Verdana"/>
                <a:cs typeface="Verdana"/>
              </a:rPr>
              <a:t>suffer </a:t>
            </a:r>
            <a:r>
              <a:rPr sz="2050" spc="-80" dirty="0">
                <a:latin typeface="Verdana"/>
                <a:cs typeface="Verdana"/>
              </a:rPr>
              <a:t>from </a:t>
            </a:r>
            <a:r>
              <a:rPr sz="2050" spc="-60" dirty="0">
                <a:latin typeface="Verdana"/>
                <a:cs typeface="Verdana"/>
              </a:rPr>
              <a:t>false </a:t>
            </a:r>
            <a:r>
              <a:rPr sz="2050" spc="-65" dirty="0">
                <a:latin typeface="Verdana"/>
                <a:cs typeface="Verdana"/>
              </a:rPr>
              <a:t>sharing </a:t>
            </a:r>
            <a:r>
              <a:rPr sz="2050" spc="-10" dirty="0">
                <a:latin typeface="Verdana"/>
                <a:cs typeface="Verdana"/>
              </a:rPr>
              <a:t>overheads </a:t>
            </a:r>
            <a:r>
              <a:rPr sz="2050" spc="-55" dirty="0">
                <a:latin typeface="Verdana"/>
                <a:cs typeface="Verdana"/>
              </a:rPr>
              <a:t>(two </a:t>
            </a:r>
            <a:r>
              <a:rPr sz="2050" spc="-65" dirty="0">
                <a:latin typeface="Verdana"/>
                <a:cs typeface="Verdana"/>
              </a:rPr>
              <a:t>words 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-20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not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shared,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however,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they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lie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on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same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150" dirty="0">
                <a:latin typeface="Verdana"/>
                <a:cs typeface="Verdana"/>
              </a:rPr>
              <a:t>cache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line).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30" dirty="0">
                <a:latin typeface="Verdana"/>
                <a:cs typeface="Verdana"/>
              </a:rPr>
              <a:t>Most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current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machines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use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invalidate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protocols.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811" y="370496"/>
            <a:ext cx="64579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Architecture</a:t>
            </a:r>
            <a:r>
              <a:rPr spc="-30" dirty="0"/>
              <a:t> </a:t>
            </a:r>
            <a:r>
              <a:rPr spc="-90" dirty="0"/>
              <a:t>of</a:t>
            </a:r>
            <a:r>
              <a:rPr spc="-25" dirty="0"/>
              <a:t> </a:t>
            </a:r>
            <a:r>
              <a:rPr spc="40" dirty="0"/>
              <a:t>an</a:t>
            </a:r>
            <a:r>
              <a:rPr spc="-25" dirty="0"/>
              <a:t> </a:t>
            </a:r>
            <a:r>
              <a:rPr spc="-50" dirty="0"/>
              <a:t>Ideal</a:t>
            </a:r>
            <a:r>
              <a:rPr spc="-35" dirty="0"/>
              <a:t> </a:t>
            </a:r>
            <a:r>
              <a:rPr spc="-70" dirty="0"/>
              <a:t>Parallel</a:t>
            </a:r>
            <a:r>
              <a:rPr spc="-5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97" y="1140681"/>
            <a:ext cx="8021320" cy="3093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Verdana"/>
                <a:cs typeface="Verdana"/>
              </a:rPr>
              <a:t>Wha</a:t>
            </a:r>
            <a:r>
              <a:rPr sz="2050" spc="-5" dirty="0">
                <a:latin typeface="Verdana"/>
                <a:cs typeface="Verdana"/>
              </a:rPr>
              <a:t>t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does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concur</a:t>
            </a:r>
            <a:r>
              <a:rPr sz="2050" spc="15" dirty="0">
                <a:latin typeface="Verdana"/>
                <a:cs typeface="Verdana"/>
              </a:rPr>
              <a:t>r</a:t>
            </a:r>
            <a:r>
              <a:rPr sz="2050" spc="-10" dirty="0">
                <a:latin typeface="Verdana"/>
                <a:cs typeface="Verdana"/>
              </a:rPr>
              <a:t>ent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w</a:t>
            </a:r>
            <a:r>
              <a:rPr sz="2050" spc="-40" dirty="0">
                <a:latin typeface="Verdana"/>
                <a:cs typeface="Verdana"/>
              </a:rPr>
              <a:t>r</a:t>
            </a:r>
            <a:r>
              <a:rPr sz="2050" spc="-50" dirty="0">
                <a:latin typeface="Verdana"/>
                <a:cs typeface="Verdana"/>
              </a:rPr>
              <a:t>it</a:t>
            </a:r>
            <a:r>
              <a:rPr sz="2050" spc="-65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mean,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65" dirty="0">
                <a:latin typeface="Verdana"/>
                <a:cs typeface="Verdana"/>
              </a:rPr>
              <a:t>a</a:t>
            </a:r>
            <a:r>
              <a:rPr sz="2050" spc="30" dirty="0">
                <a:latin typeface="Verdana"/>
                <a:cs typeface="Verdana"/>
              </a:rPr>
              <a:t>n</a:t>
            </a:r>
            <a:r>
              <a:rPr sz="2050" spc="-35" dirty="0">
                <a:latin typeface="Verdana"/>
                <a:cs typeface="Verdana"/>
              </a:rPr>
              <a:t>y</a:t>
            </a:r>
            <a:r>
              <a:rPr sz="2050" spc="-105" dirty="0">
                <a:latin typeface="Verdana"/>
                <a:cs typeface="Verdana"/>
              </a:rPr>
              <a:t>w</a:t>
            </a:r>
            <a:r>
              <a:rPr sz="2050" spc="55" dirty="0">
                <a:latin typeface="Verdana"/>
                <a:cs typeface="Verdana"/>
              </a:rPr>
              <a:t>ay?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0" dirty="0">
                <a:latin typeface="Verdana"/>
                <a:cs typeface="Verdana"/>
              </a:rPr>
              <a:t>Common:</a:t>
            </a:r>
            <a:r>
              <a:rPr sz="2050" spc="-2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write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only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120" dirty="0">
                <a:latin typeface="Verdana"/>
                <a:cs typeface="Verdana"/>
              </a:rPr>
              <a:t>if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all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values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identical.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00" dirty="0">
                <a:latin typeface="Verdana"/>
                <a:cs typeface="Verdana"/>
              </a:rPr>
              <a:t>Arbit</a:t>
            </a:r>
            <a:r>
              <a:rPr sz="2050" spc="-110" dirty="0">
                <a:latin typeface="Verdana"/>
                <a:cs typeface="Verdana"/>
              </a:rPr>
              <a:t>r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45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y</a:t>
            </a:r>
            <a:r>
              <a:rPr sz="2050" spc="-204" dirty="0">
                <a:latin typeface="Verdana"/>
                <a:cs typeface="Verdana"/>
              </a:rPr>
              <a:t>: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w</a:t>
            </a:r>
            <a:r>
              <a:rPr sz="2050" spc="-40" dirty="0">
                <a:latin typeface="Verdana"/>
                <a:cs typeface="Verdana"/>
              </a:rPr>
              <a:t>r</a:t>
            </a:r>
            <a:r>
              <a:rPr sz="2050" spc="-50" dirty="0">
                <a:latin typeface="Verdana"/>
                <a:cs typeface="Verdana"/>
              </a:rPr>
              <a:t>it</a:t>
            </a:r>
            <a:r>
              <a:rPr sz="2050" spc="-65" dirty="0">
                <a:latin typeface="Verdana"/>
                <a:cs typeface="Verdana"/>
              </a:rPr>
              <a:t>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55" dirty="0">
                <a:latin typeface="Verdana"/>
                <a:cs typeface="Verdana"/>
              </a:rPr>
              <a:t> f</a:t>
            </a:r>
            <a:r>
              <a:rPr sz="2050" spc="-220" dirty="0">
                <a:latin typeface="Verdana"/>
                <a:cs typeface="Verdana"/>
              </a:rPr>
              <a:t>r</a:t>
            </a:r>
            <a:r>
              <a:rPr sz="2050" spc="25" dirty="0">
                <a:latin typeface="Verdana"/>
                <a:cs typeface="Verdana"/>
              </a:rPr>
              <a:t>om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95" dirty="0">
                <a:latin typeface="Verdana"/>
                <a:cs typeface="Verdana"/>
              </a:rPr>
              <a:t>r</a:t>
            </a:r>
            <a:r>
              <a:rPr sz="2050" spc="10" dirty="0">
                <a:latin typeface="Verdana"/>
                <a:cs typeface="Verdana"/>
              </a:rPr>
              <a:t>andomly</a:t>
            </a:r>
            <a:r>
              <a:rPr sz="2050" spc="-20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selected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10" dirty="0">
                <a:latin typeface="Verdana"/>
                <a:cs typeface="Verdana"/>
              </a:rPr>
              <a:t>ocesso</a:t>
            </a:r>
            <a:r>
              <a:rPr sz="2050" spc="-42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0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60" dirty="0">
                <a:latin typeface="Verdana"/>
                <a:cs typeface="Verdana"/>
              </a:rPr>
              <a:t>P</a:t>
            </a:r>
            <a:r>
              <a:rPr sz="2050" spc="-80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io</a:t>
            </a:r>
            <a:r>
              <a:rPr sz="2050" spc="-60" dirty="0">
                <a:latin typeface="Verdana"/>
                <a:cs typeface="Verdana"/>
              </a:rPr>
              <a:t>r</a:t>
            </a:r>
            <a:r>
              <a:rPr sz="2050" spc="-190" dirty="0">
                <a:latin typeface="Verdana"/>
                <a:cs typeface="Verdana"/>
              </a:rPr>
              <a:t>ity</a:t>
            </a:r>
            <a:r>
              <a:rPr sz="2050" spc="-195" dirty="0">
                <a:latin typeface="Verdana"/>
                <a:cs typeface="Verdana"/>
              </a:rPr>
              <a:t>:</a:t>
            </a:r>
            <a:r>
              <a:rPr sz="2050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f</a:t>
            </a:r>
            <a:r>
              <a:rPr sz="2050" spc="-20" dirty="0">
                <a:latin typeface="Verdana"/>
                <a:cs typeface="Verdana"/>
              </a:rPr>
              <a:t>oll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35" dirty="0">
                <a:latin typeface="Verdana"/>
                <a:cs typeface="Verdana"/>
              </a:rPr>
              <a:t>w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65" dirty="0">
                <a:latin typeface="Verdana"/>
                <a:cs typeface="Verdana"/>
              </a:rPr>
              <a:t>r</a:t>
            </a:r>
            <a:r>
              <a:rPr sz="2050" spc="20" dirty="0">
                <a:latin typeface="Verdana"/>
                <a:cs typeface="Verdana"/>
              </a:rPr>
              <a:t>edete</a:t>
            </a:r>
            <a:r>
              <a:rPr sz="2050" spc="65" dirty="0">
                <a:latin typeface="Verdana"/>
                <a:cs typeface="Verdana"/>
              </a:rPr>
              <a:t>r</a:t>
            </a:r>
            <a:r>
              <a:rPr sz="2050" dirty="0">
                <a:latin typeface="Verdana"/>
                <a:cs typeface="Verdana"/>
              </a:rPr>
              <a:t>mined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15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io</a:t>
            </a:r>
            <a:r>
              <a:rPr sz="2050" spc="-60" dirty="0">
                <a:latin typeface="Verdana"/>
                <a:cs typeface="Verdana"/>
              </a:rPr>
              <a:t>r</a:t>
            </a:r>
            <a:r>
              <a:rPr sz="2050" spc="-110" dirty="0">
                <a:latin typeface="Verdana"/>
                <a:cs typeface="Verdana"/>
              </a:rPr>
              <a:t>it</a:t>
            </a:r>
            <a:r>
              <a:rPr sz="2050" spc="-175" dirty="0">
                <a:latin typeface="Verdana"/>
                <a:cs typeface="Verdana"/>
              </a:rPr>
              <a:t>y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75" dirty="0">
                <a:latin typeface="Verdana"/>
                <a:cs typeface="Verdana"/>
              </a:rPr>
              <a:t>r</a:t>
            </a:r>
            <a:r>
              <a:rPr sz="2050" spc="130" dirty="0">
                <a:latin typeface="Verdana"/>
                <a:cs typeface="Verdana"/>
              </a:rPr>
              <a:t>de</a:t>
            </a:r>
            <a:r>
              <a:rPr sz="2050" spc="-415" dirty="0">
                <a:latin typeface="Verdana"/>
                <a:cs typeface="Verdana"/>
              </a:rPr>
              <a:t>r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210" dirty="0">
                <a:latin typeface="Verdana"/>
                <a:cs typeface="Verdana"/>
              </a:rPr>
              <a:t>Sum:</a:t>
            </a:r>
            <a:r>
              <a:rPr sz="2050" spc="-35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W</a:t>
            </a:r>
            <a:r>
              <a:rPr sz="2050" spc="-55" dirty="0">
                <a:latin typeface="Verdana"/>
                <a:cs typeface="Verdana"/>
              </a:rPr>
              <a:t>r</a:t>
            </a:r>
            <a:r>
              <a:rPr sz="2050" spc="-50" dirty="0">
                <a:latin typeface="Verdana"/>
                <a:cs typeface="Verdana"/>
              </a:rPr>
              <a:t>it</a:t>
            </a:r>
            <a:r>
              <a:rPr sz="2050" spc="-65" dirty="0">
                <a:latin typeface="Verdana"/>
                <a:cs typeface="Verdana"/>
              </a:rPr>
              <a:t>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sum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all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item</a:t>
            </a:r>
            <a:r>
              <a:rPr sz="2050" spc="-40" dirty="0">
                <a:latin typeface="Verdana"/>
                <a:cs typeface="Verdana"/>
              </a:rPr>
              <a:t>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88" y="370496"/>
            <a:ext cx="76041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Maintaining</a:t>
            </a:r>
            <a:r>
              <a:rPr spc="-25" dirty="0"/>
              <a:t> </a:t>
            </a:r>
            <a:r>
              <a:rPr spc="60" dirty="0"/>
              <a:t>Coherence</a:t>
            </a:r>
            <a:r>
              <a:rPr spc="-5" dirty="0"/>
              <a:t> </a:t>
            </a:r>
            <a:r>
              <a:rPr spc="-110" dirty="0"/>
              <a:t>Using</a:t>
            </a:r>
            <a:r>
              <a:rPr spc="-30" dirty="0"/>
              <a:t> </a:t>
            </a:r>
            <a:r>
              <a:rPr spc="-75" dirty="0"/>
              <a:t>Invalidate</a:t>
            </a:r>
            <a:r>
              <a:rPr spc="-20" dirty="0"/>
              <a:t> </a:t>
            </a:r>
            <a:r>
              <a:rPr spc="-7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11" y="1343373"/>
            <a:ext cx="8195309" cy="4275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45" dirty="0">
                <a:latin typeface="Verdana"/>
                <a:cs typeface="Verdana"/>
              </a:rPr>
              <a:t>Eac</a:t>
            </a:r>
            <a:r>
              <a:rPr sz="2050" spc="55" dirty="0">
                <a:latin typeface="Verdana"/>
                <a:cs typeface="Verdana"/>
              </a:rPr>
              <a:t>h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0" dirty="0">
                <a:latin typeface="Verdana"/>
                <a:cs typeface="Verdana"/>
              </a:rPr>
              <a:t>co</a:t>
            </a:r>
            <a:r>
              <a:rPr sz="2050" spc="145" dirty="0">
                <a:latin typeface="Verdana"/>
                <a:cs typeface="Verdana"/>
              </a:rPr>
              <a:t>p</a:t>
            </a:r>
            <a:r>
              <a:rPr sz="2050" spc="-110" dirty="0">
                <a:latin typeface="Verdana"/>
                <a:cs typeface="Verdana"/>
              </a:rPr>
              <a:t>y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ite</a:t>
            </a:r>
            <a:r>
              <a:rPr sz="2050" spc="-85" dirty="0">
                <a:latin typeface="Verdana"/>
                <a:cs typeface="Verdana"/>
              </a:rPr>
              <a:t>m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associated</a:t>
            </a:r>
            <a:r>
              <a:rPr sz="2050" spc="-20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wit</a:t>
            </a:r>
            <a:r>
              <a:rPr sz="2050" spc="-80" dirty="0">
                <a:latin typeface="Verdana"/>
                <a:cs typeface="Verdana"/>
              </a:rPr>
              <a:t>h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state.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85" dirty="0">
                <a:latin typeface="Verdana"/>
                <a:cs typeface="Verdana"/>
              </a:rPr>
              <a:t>One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example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such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set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states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90" dirty="0">
                <a:latin typeface="Verdana"/>
                <a:cs typeface="Verdana"/>
              </a:rPr>
              <a:t>is,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shared,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invalid,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dirty.</a:t>
            </a:r>
            <a:endParaRPr sz="2050">
              <a:latin typeface="Verdana"/>
              <a:cs typeface="Verdana"/>
            </a:endParaRPr>
          </a:p>
          <a:p>
            <a:pPr marL="271780" marR="8890" indent="-259715" algn="just">
              <a:lnSpc>
                <a:spcPct val="100699"/>
              </a:lnSpc>
              <a:spcBef>
                <a:spcPts val="279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shared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state,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there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multiple</a:t>
            </a:r>
            <a:r>
              <a:rPr sz="2050" spc="-23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valid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copies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item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(and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therefore,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invalidate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would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have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spc="120" dirty="0">
                <a:latin typeface="Verdana"/>
                <a:cs typeface="Verdana"/>
              </a:rPr>
              <a:t>be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spc="40" dirty="0">
                <a:latin typeface="Verdana"/>
                <a:cs typeface="Verdana"/>
              </a:rPr>
              <a:t>generated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on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update).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5080" indent="-259715" algn="just">
              <a:lnSpc>
                <a:spcPct val="101000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dirty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state,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only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one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copy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exists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9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therefore,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no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invalidates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need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20" dirty="0">
                <a:latin typeface="Verdana"/>
                <a:cs typeface="Verdana"/>
              </a:rPr>
              <a:t>be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generated.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780" marR="10160" indent="-259079" algn="just">
              <a:lnSpc>
                <a:spcPct val="100499"/>
              </a:lnSpc>
              <a:spcBef>
                <a:spcPts val="5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invalid </a:t>
            </a:r>
            <a:r>
              <a:rPr sz="2050" spc="-60" dirty="0">
                <a:latin typeface="Verdana"/>
                <a:cs typeface="Verdana"/>
              </a:rPr>
              <a:t>state,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95" dirty="0">
                <a:latin typeface="Verdana"/>
                <a:cs typeface="Verdana"/>
              </a:rPr>
              <a:t>data </a:t>
            </a:r>
            <a:r>
              <a:rPr sz="2050" spc="85" dirty="0">
                <a:latin typeface="Verdana"/>
                <a:cs typeface="Verdana"/>
              </a:rPr>
              <a:t>copy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invalid, </a:t>
            </a:r>
            <a:r>
              <a:rPr sz="2050" spc="-60" dirty="0">
                <a:latin typeface="Verdana"/>
                <a:cs typeface="Verdana"/>
              </a:rPr>
              <a:t>therefore,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40" dirty="0">
                <a:latin typeface="Verdana"/>
                <a:cs typeface="Verdana"/>
              </a:rPr>
              <a:t>read </a:t>
            </a:r>
            <a:r>
              <a:rPr sz="2050" spc="4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gene</a:t>
            </a:r>
            <a:r>
              <a:rPr sz="2050" spc="-30" dirty="0">
                <a:latin typeface="Verdana"/>
                <a:cs typeface="Verdana"/>
              </a:rPr>
              <a:t>r</a:t>
            </a:r>
            <a:r>
              <a:rPr sz="2050" spc="-20" dirty="0">
                <a:latin typeface="Verdana"/>
                <a:cs typeface="Verdana"/>
              </a:rPr>
              <a:t>ates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r</a:t>
            </a:r>
            <a:r>
              <a:rPr sz="2050" spc="-10" dirty="0">
                <a:latin typeface="Verdana"/>
                <a:cs typeface="Verdana"/>
              </a:rPr>
              <a:t>equest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(and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associated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state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changes).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88" y="370496"/>
            <a:ext cx="76041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Maintaining</a:t>
            </a:r>
            <a:r>
              <a:rPr spc="-25" dirty="0"/>
              <a:t> </a:t>
            </a:r>
            <a:r>
              <a:rPr spc="60" dirty="0"/>
              <a:t>Coherence</a:t>
            </a:r>
            <a:r>
              <a:rPr spc="-5" dirty="0"/>
              <a:t> </a:t>
            </a:r>
            <a:r>
              <a:rPr spc="-110" dirty="0"/>
              <a:t>Using</a:t>
            </a:r>
            <a:r>
              <a:rPr spc="-30" dirty="0"/>
              <a:t> </a:t>
            </a:r>
            <a:r>
              <a:rPr spc="-75" dirty="0"/>
              <a:t>Invalidate</a:t>
            </a:r>
            <a:r>
              <a:rPr spc="-20" dirty="0"/>
              <a:t> </a:t>
            </a:r>
            <a:r>
              <a:rPr spc="-7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1654" y="2970374"/>
            <a:ext cx="6140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Courier New"/>
                <a:cs typeface="Courier New"/>
              </a:rPr>
              <a:t>read/write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8565" y="2112505"/>
            <a:ext cx="26098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Courier New"/>
                <a:cs typeface="Courier New"/>
              </a:rPr>
              <a:t>read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6798" y="2112505"/>
            <a:ext cx="32004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Courier New"/>
                <a:cs typeface="Courier New"/>
              </a:rPr>
              <a:t>write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2383" y="1091233"/>
            <a:ext cx="26098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 smtClean="0">
                <a:latin typeface="Courier New"/>
                <a:cs typeface="Courier New"/>
              </a:rPr>
              <a:t>read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1593" y="2316759"/>
            <a:ext cx="653415" cy="4292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Courier New"/>
                <a:cs typeface="Courier New"/>
              </a:rPr>
              <a:t>C_read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C_write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2970" y="2970376"/>
            <a:ext cx="32004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Courier New"/>
                <a:cs typeface="Courier New"/>
              </a:rPr>
              <a:t>write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8921" y="3162541"/>
            <a:ext cx="92075" cy="36830"/>
          </a:xfrm>
          <a:custGeom>
            <a:avLst/>
            <a:gdLst/>
            <a:ahLst/>
            <a:cxnLst/>
            <a:rect l="l" t="t" r="r" b="b"/>
            <a:pathLst>
              <a:path w="92075" h="36830">
                <a:moveTo>
                  <a:pt x="77692" y="6261"/>
                </a:moveTo>
                <a:lnTo>
                  <a:pt x="48377" y="19022"/>
                </a:lnTo>
                <a:lnTo>
                  <a:pt x="3804" y="35585"/>
                </a:lnTo>
                <a:lnTo>
                  <a:pt x="0" y="36766"/>
                </a:lnTo>
              </a:path>
              <a:path w="92075" h="36830">
                <a:moveTo>
                  <a:pt x="92074" y="0"/>
                </a:moveTo>
                <a:lnTo>
                  <a:pt x="77692" y="6261"/>
                </a:lnTo>
              </a:path>
            </a:pathLst>
          </a:custGeom>
          <a:ln w="4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444811" y="1205376"/>
            <a:ext cx="43815" cy="60325"/>
            <a:chOff x="4444811" y="1205376"/>
            <a:chExt cx="43815" cy="60325"/>
          </a:xfrm>
        </p:grpSpPr>
        <p:sp>
          <p:nvSpPr>
            <p:cNvPr id="11" name="object 11"/>
            <p:cNvSpPr/>
            <p:nvPr/>
          </p:nvSpPr>
          <p:spPr>
            <a:xfrm>
              <a:off x="4462081" y="1211010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80">
                  <a:moveTo>
                    <a:pt x="0" y="30179"/>
                  </a:moveTo>
                  <a:lnTo>
                    <a:pt x="9201" y="12949"/>
                  </a:lnTo>
                  <a:lnTo>
                    <a:pt x="19819" y="0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6854" y="1207419"/>
              <a:ext cx="39370" cy="56515"/>
            </a:xfrm>
            <a:custGeom>
              <a:avLst/>
              <a:gdLst/>
              <a:ahLst/>
              <a:cxnLst/>
              <a:rect l="l" t="t" r="r" b="b"/>
              <a:pathLst>
                <a:path w="39370" h="56515">
                  <a:moveTo>
                    <a:pt x="39217" y="0"/>
                  </a:moveTo>
                  <a:lnTo>
                    <a:pt x="0" y="33770"/>
                  </a:lnTo>
                  <a:lnTo>
                    <a:pt x="5981" y="56102"/>
                  </a:lnTo>
                  <a:lnTo>
                    <a:pt x="28321" y="50110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6854" y="1207419"/>
              <a:ext cx="39370" cy="56515"/>
            </a:xfrm>
            <a:custGeom>
              <a:avLst/>
              <a:gdLst/>
              <a:ahLst/>
              <a:cxnLst/>
              <a:rect l="l" t="t" r="r" b="b"/>
              <a:pathLst>
                <a:path w="39370" h="56515">
                  <a:moveTo>
                    <a:pt x="28321" y="50110"/>
                  </a:moveTo>
                  <a:lnTo>
                    <a:pt x="39217" y="0"/>
                  </a:lnTo>
                  <a:lnTo>
                    <a:pt x="0" y="33770"/>
                  </a:lnTo>
                  <a:lnTo>
                    <a:pt x="5981" y="56102"/>
                  </a:lnTo>
                  <a:lnTo>
                    <a:pt x="28321" y="50110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08920" y="1201959"/>
            <a:ext cx="2414812" cy="2089690"/>
            <a:chOff x="3708920" y="1201959"/>
            <a:chExt cx="2414812" cy="2089690"/>
          </a:xfrm>
        </p:grpSpPr>
        <p:sp>
          <p:nvSpPr>
            <p:cNvPr id="15" name="object 15"/>
            <p:cNvSpPr/>
            <p:nvPr/>
          </p:nvSpPr>
          <p:spPr>
            <a:xfrm>
              <a:off x="4044816" y="1815680"/>
              <a:ext cx="367030" cy="1015365"/>
            </a:xfrm>
            <a:custGeom>
              <a:avLst/>
              <a:gdLst/>
              <a:ahLst/>
              <a:cxnLst/>
              <a:rect l="l" t="t" r="r" b="b"/>
              <a:pathLst>
                <a:path w="367029" h="1015364">
                  <a:moveTo>
                    <a:pt x="362895" y="0"/>
                  </a:moveTo>
                  <a:lnTo>
                    <a:pt x="364672" y="25792"/>
                  </a:lnTo>
                  <a:lnTo>
                    <a:pt x="365942" y="51612"/>
                  </a:lnTo>
                  <a:lnTo>
                    <a:pt x="366705" y="77452"/>
                  </a:lnTo>
                  <a:lnTo>
                    <a:pt x="366959" y="103301"/>
                  </a:lnTo>
                  <a:lnTo>
                    <a:pt x="365964" y="154503"/>
                  </a:lnTo>
                  <a:lnTo>
                    <a:pt x="362994" y="205451"/>
                  </a:lnTo>
                  <a:lnTo>
                    <a:pt x="358069" y="256093"/>
                  </a:lnTo>
                  <a:lnTo>
                    <a:pt x="351210" y="306377"/>
                  </a:lnTo>
                  <a:lnTo>
                    <a:pt x="342440" y="356251"/>
                  </a:lnTo>
                  <a:lnTo>
                    <a:pt x="331778" y="405662"/>
                  </a:lnTo>
                  <a:lnTo>
                    <a:pt x="319247" y="454559"/>
                  </a:lnTo>
                  <a:lnTo>
                    <a:pt x="304866" y="502889"/>
                  </a:lnTo>
                  <a:lnTo>
                    <a:pt x="288658" y="550601"/>
                  </a:lnTo>
                  <a:lnTo>
                    <a:pt x="270644" y="597641"/>
                  </a:lnTo>
                  <a:lnTo>
                    <a:pt x="250845" y="643958"/>
                  </a:lnTo>
                  <a:lnTo>
                    <a:pt x="229281" y="689499"/>
                  </a:lnTo>
                  <a:lnTo>
                    <a:pt x="205974" y="734213"/>
                  </a:lnTo>
                  <a:lnTo>
                    <a:pt x="180946" y="778048"/>
                  </a:lnTo>
                  <a:lnTo>
                    <a:pt x="154217" y="820950"/>
                  </a:lnTo>
                  <a:lnTo>
                    <a:pt x="125808" y="862868"/>
                  </a:lnTo>
                  <a:lnTo>
                    <a:pt x="95741" y="903750"/>
                  </a:lnTo>
                  <a:lnTo>
                    <a:pt x="64037" y="943544"/>
                  </a:lnTo>
                  <a:lnTo>
                    <a:pt x="42917" y="968044"/>
                  </a:lnTo>
                </a:path>
                <a:path w="367029" h="1015364">
                  <a:moveTo>
                    <a:pt x="42917" y="968044"/>
                  </a:moveTo>
                  <a:lnTo>
                    <a:pt x="30717" y="982197"/>
                  </a:lnTo>
                  <a:lnTo>
                    <a:pt x="0" y="1015153"/>
                  </a:lnTo>
                </a:path>
              </a:pathLst>
            </a:custGeom>
            <a:ln w="408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4327" y="2782633"/>
              <a:ext cx="45085" cy="48895"/>
            </a:xfrm>
            <a:custGeom>
              <a:avLst/>
              <a:gdLst/>
              <a:ahLst/>
              <a:cxnLst/>
              <a:rect l="l" t="t" r="r" b="b"/>
              <a:pathLst>
                <a:path w="45085" h="48894">
                  <a:moveTo>
                    <a:pt x="44665" y="23418"/>
                  </a:moveTo>
                  <a:lnTo>
                    <a:pt x="44119" y="0"/>
                  </a:lnTo>
                  <a:lnTo>
                    <a:pt x="20701" y="1092"/>
                  </a:lnTo>
                  <a:lnTo>
                    <a:pt x="0" y="48475"/>
                  </a:lnTo>
                  <a:lnTo>
                    <a:pt x="44665" y="23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4327" y="2782633"/>
              <a:ext cx="45085" cy="48895"/>
            </a:xfrm>
            <a:custGeom>
              <a:avLst/>
              <a:gdLst/>
              <a:ahLst/>
              <a:cxnLst/>
              <a:rect l="l" t="t" r="r" b="b"/>
              <a:pathLst>
                <a:path w="45085" h="48894">
                  <a:moveTo>
                    <a:pt x="20701" y="1092"/>
                  </a:moveTo>
                  <a:lnTo>
                    <a:pt x="0" y="48475"/>
                  </a:lnTo>
                  <a:lnTo>
                    <a:pt x="44665" y="23418"/>
                  </a:lnTo>
                  <a:lnTo>
                    <a:pt x="44119" y="0"/>
                  </a:lnTo>
                  <a:lnTo>
                    <a:pt x="20701" y="1092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8920" y="1695505"/>
              <a:ext cx="489584" cy="1141730"/>
            </a:xfrm>
            <a:custGeom>
              <a:avLst/>
              <a:gdLst/>
              <a:ahLst/>
              <a:cxnLst/>
              <a:rect l="l" t="t" r="r" b="b"/>
              <a:pathLst>
                <a:path w="489585" h="1141730">
                  <a:moveTo>
                    <a:pt x="45275" y="1141166"/>
                  </a:moveTo>
                  <a:lnTo>
                    <a:pt x="31501" y="1093259"/>
                  </a:lnTo>
                  <a:lnTo>
                    <a:pt x="20199" y="1044773"/>
                  </a:lnTo>
                  <a:lnTo>
                    <a:pt x="11383" y="995807"/>
                  </a:lnTo>
                  <a:lnTo>
                    <a:pt x="5069" y="946453"/>
                  </a:lnTo>
                  <a:lnTo>
                    <a:pt x="1269" y="896810"/>
                  </a:lnTo>
                  <a:lnTo>
                    <a:pt x="0" y="846971"/>
                  </a:lnTo>
                  <a:lnTo>
                    <a:pt x="1278" y="796887"/>
                  </a:lnTo>
                  <a:lnTo>
                    <a:pt x="5082" y="747253"/>
                  </a:lnTo>
                  <a:lnTo>
                    <a:pt x="11365" y="698149"/>
                  </a:lnTo>
                  <a:lnTo>
                    <a:pt x="20080" y="649655"/>
                  </a:lnTo>
                  <a:lnTo>
                    <a:pt x="31180" y="601850"/>
                  </a:lnTo>
                  <a:lnTo>
                    <a:pt x="44620" y="554816"/>
                  </a:lnTo>
                  <a:lnTo>
                    <a:pt x="60351" y="508632"/>
                  </a:lnTo>
                  <a:lnTo>
                    <a:pt x="78328" y="463379"/>
                  </a:lnTo>
                  <a:lnTo>
                    <a:pt x="98504" y="419137"/>
                  </a:lnTo>
                  <a:lnTo>
                    <a:pt x="120831" y="375987"/>
                  </a:lnTo>
                  <a:lnTo>
                    <a:pt x="145264" y="334007"/>
                  </a:lnTo>
                  <a:lnTo>
                    <a:pt x="171756" y="293280"/>
                  </a:lnTo>
                  <a:lnTo>
                    <a:pt x="200259" y="253884"/>
                  </a:lnTo>
                  <a:lnTo>
                    <a:pt x="230727" y="215901"/>
                  </a:lnTo>
                  <a:lnTo>
                    <a:pt x="263114" y="179410"/>
                  </a:lnTo>
                  <a:lnTo>
                    <a:pt x="297373" y="144492"/>
                  </a:lnTo>
                  <a:lnTo>
                    <a:pt x="333457" y="111226"/>
                  </a:lnTo>
                  <a:lnTo>
                    <a:pt x="371319" y="79694"/>
                  </a:lnTo>
                  <a:lnTo>
                    <a:pt x="410913" y="49976"/>
                  </a:lnTo>
                  <a:lnTo>
                    <a:pt x="452192" y="22150"/>
                  </a:lnTo>
                  <a:lnTo>
                    <a:pt x="470061" y="11387"/>
                  </a:lnTo>
                </a:path>
                <a:path w="489585" h="1141730">
                  <a:moveTo>
                    <a:pt x="470061" y="11387"/>
                  </a:moveTo>
                  <a:lnTo>
                    <a:pt x="488966" y="0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1825" y="1695450"/>
              <a:ext cx="56515" cy="39370"/>
            </a:xfrm>
            <a:custGeom>
              <a:avLst/>
              <a:gdLst/>
              <a:ahLst/>
              <a:cxnLst/>
              <a:rect l="l" t="t" r="r" b="b"/>
              <a:pathLst>
                <a:path w="56514" h="39369">
                  <a:moveTo>
                    <a:pt x="56108" y="0"/>
                  </a:moveTo>
                  <a:lnTo>
                    <a:pt x="5448" y="11442"/>
                  </a:lnTo>
                  <a:lnTo>
                    <a:pt x="0" y="34315"/>
                  </a:lnTo>
                  <a:lnTo>
                    <a:pt x="22885" y="39217"/>
                  </a:lnTo>
                  <a:lnTo>
                    <a:pt x="56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1825" y="1695450"/>
              <a:ext cx="56515" cy="39370"/>
            </a:xfrm>
            <a:custGeom>
              <a:avLst/>
              <a:gdLst/>
              <a:ahLst/>
              <a:cxnLst/>
              <a:rect l="l" t="t" r="r" b="b"/>
              <a:pathLst>
                <a:path w="56514" h="39369">
                  <a:moveTo>
                    <a:pt x="22885" y="39217"/>
                  </a:moveTo>
                  <a:lnTo>
                    <a:pt x="56108" y="0"/>
                  </a:lnTo>
                  <a:lnTo>
                    <a:pt x="5448" y="11442"/>
                  </a:lnTo>
                  <a:lnTo>
                    <a:pt x="0" y="34315"/>
                  </a:lnTo>
                  <a:lnTo>
                    <a:pt x="22885" y="39217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04392" y="3248891"/>
              <a:ext cx="53340" cy="42545"/>
            </a:xfrm>
            <a:custGeom>
              <a:avLst/>
              <a:gdLst/>
              <a:ahLst/>
              <a:cxnLst/>
              <a:rect l="l" t="t" r="r" b="b"/>
              <a:pathLst>
                <a:path w="53339" h="42545">
                  <a:moveTo>
                    <a:pt x="53187" y="42466"/>
                  </a:moveTo>
                  <a:lnTo>
                    <a:pt x="34453" y="28520"/>
                  </a:lnTo>
                  <a:lnTo>
                    <a:pt x="0" y="0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4030" y="3248329"/>
              <a:ext cx="50800" cy="43180"/>
            </a:xfrm>
            <a:custGeom>
              <a:avLst/>
              <a:gdLst/>
              <a:ahLst/>
              <a:cxnLst/>
              <a:rect l="l" t="t" r="r" b="b"/>
              <a:pathLst>
                <a:path w="50800" h="43179">
                  <a:moveTo>
                    <a:pt x="50647" y="40855"/>
                  </a:moveTo>
                  <a:lnTo>
                    <a:pt x="47929" y="17970"/>
                  </a:lnTo>
                  <a:lnTo>
                    <a:pt x="0" y="0"/>
                  </a:lnTo>
                  <a:lnTo>
                    <a:pt x="27774" y="43027"/>
                  </a:lnTo>
                  <a:lnTo>
                    <a:pt x="50647" y="40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4030" y="3248329"/>
              <a:ext cx="50800" cy="43180"/>
            </a:xfrm>
            <a:custGeom>
              <a:avLst/>
              <a:gdLst/>
              <a:ahLst/>
              <a:cxnLst/>
              <a:rect l="l" t="t" r="r" b="b"/>
              <a:pathLst>
                <a:path w="50800" h="43179">
                  <a:moveTo>
                    <a:pt x="47929" y="17970"/>
                  </a:moveTo>
                  <a:lnTo>
                    <a:pt x="0" y="0"/>
                  </a:lnTo>
                  <a:lnTo>
                    <a:pt x="27774" y="43027"/>
                  </a:lnTo>
                  <a:lnTo>
                    <a:pt x="50647" y="40855"/>
                  </a:lnTo>
                  <a:lnTo>
                    <a:pt x="47929" y="17970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4484" y="2958566"/>
              <a:ext cx="729615" cy="82550"/>
            </a:xfrm>
            <a:custGeom>
              <a:avLst/>
              <a:gdLst/>
              <a:ahLst/>
              <a:cxnLst/>
              <a:rect l="l" t="t" r="r" b="b"/>
              <a:pathLst>
                <a:path w="729614" h="82550">
                  <a:moveTo>
                    <a:pt x="0" y="81965"/>
                  </a:moveTo>
                  <a:lnTo>
                    <a:pt x="43697" y="62943"/>
                  </a:lnTo>
                  <a:lnTo>
                    <a:pt x="88269" y="46382"/>
                  </a:lnTo>
                  <a:lnTo>
                    <a:pt x="133613" y="32306"/>
                  </a:lnTo>
                  <a:lnTo>
                    <a:pt x="179624" y="20737"/>
                  </a:lnTo>
                  <a:lnTo>
                    <a:pt x="226197" y="11699"/>
                  </a:lnTo>
                  <a:lnTo>
                    <a:pt x="273228" y="5215"/>
                  </a:lnTo>
                  <a:lnTo>
                    <a:pt x="320614" y="1307"/>
                  </a:lnTo>
                  <a:lnTo>
                    <a:pt x="368249" y="0"/>
                  </a:lnTo>
                  <a:lnTo>
                    <a:pt x="415888" y="1307"/>
                  </a:lnTo>
                  <a:lnTo>
                    <a:pt x="463276" y="5215"/>
                  </a:lnTo>
                  <a:lnTo>
                    <a:pt x="510310" y="11699"/>
                  </a:lnTo>
                  <a:lnTo>
                    <a:pt x="556885" y="20737"/>
                  </a:lnTo>
                  <a:lnTo>
                    <a:pt x="602897" y="32306"/>
                  </a:lnTo>
                  <a:lnTo>
                    <a:pt x="648241" y="46382"/>
                  </a:lnTo>
                  <a:lnTo>
                    <a:pt x="692814" y="62943"/>
                  </a:lnTo>
                  <a:lnTo>
                    <a:pt x="720874" y="75158"/>
                  </a:lnTo>
                </a:path>
                <a:path w="729614" h="82550">
                  <a:moveTo>
                    <a:pt x="720874" y="75158"/>
                  </a:moveTo>
                  <a:lnTo>
                    <a:pt x="729566" y="78942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3939" y="3003219"/>
              <a:ext cx="60960" cy="34925"/>
            </a:xfrm>
            <a:custGeom>
              <a:avLst/>
              <a:gdLst/>
              <a:ahLst/>
              <a:cxnLst/>
              <a:rect l="l" t="t" r="r" b="b"/>
              <a:pathLst>
                <a:path w="60960" h="34925">
                  <a:moveTo>
                    <a:pt x="60464" y="34315"/>
                  </a:moveTo>
                  <a:lnTo>
                    <a:pt x="21247" y="0"/>
                  </a:lnTo>
                  <a:lnTo>
                    <a:pt x="0" y="8724"/>
                  </a:lnTo>
                  <a:lnTo>
                    <a:pt x="8724" y="30505"/>
                  </a:lnTo>
                  <a:lnTo>
                    <a:pt x="60464" y="34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3939" y="3003219"/>
              <a:ext cx="60960" cy="34925"/>
            </a:xfrm>
            <a:custGeom>
              <a:avLst/>
              <a:gdLst/>
              <a:ahLst/>
              <a:cxnLst/>
              <a:rect l="l" t="t" r="r" b="b"/>
              <a:pathLst>
                <a:path w="60960" h="34925">
                  <a:moveTo>
                    <a:pt x="8724" y="30505"/>
                  </a:moveTo>
                  <a:lnTo>
                    <a:pt x="60464" y="34315"/>
                  </a:lnTo>
                  <a:lnTo>
                    <a:pt x="21247" y="0"/>
                  </a:lnTo>
                  <a:lnTo>
                    <a:pt x="0" y="8724"/>
                  </a:lnTo>
                  <a:lnTo>
                    <a:pt x="8724" y="30505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1419" y="3165560"/>
              <a:ext cx="85725" cy="34290"/>
            </a:xfrm>
            <a:custGeom>
              <a:avLst/>
              <a:gdLst/>
              <a:ahLst/>
              <a:cxnLst/>
              <a:rect l="l" t="t" r="r" b="b"/>
              <a:pathLst>
                <a:path w="85725" h="34289">
                  <a:moveTo>
                    <a:pt x="85139" y="33747"/>
                  </a:moveTo>
                  <a:lnTo>
                    <a:pt x="81334" y="32566"/>
                  </a:lnTo>
                  <a:lnTo>
                    <a:pt x="36761" y="16003"/>
                  </a:lnTo>
                  <a:lnTo>
                    <a:pt x="0" y="0"/>
                  </a:lnTo>
                </a:path>
              </a:pathLst>
            </a:custGeom>
            <a:ln w="408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075" y="3165538"/>
              <a:ext cx="60325" cy="34290"/>
            </a:xfrm>
            <a:custGeom>
              <a:avLst/>
              <a:gdLst/>
              <a:ahLst/>
              <a:cxnLst/>
              <a:rect l="l" t="t" r="r" b="b"/>
              <a:pathLst>
                <a:path w="60325" h="34289">
                  <a:moveTo>
                    <a:pt x="59905" y="25057"/>
                  </a:moveTo>
                  <a:lnTo>
                    <a:pt x="51193" y="3263"/>
                  </a:lnTo>
                  <a:lnTo>
                    <a:pt x="0" y="0"/>
                  </a:lnTo>
                  <a:lnTo>
                    <a:pt x="38671" y="33769"/>
                  </a:lnTo>
                  <a:lnTo>
                    <a:pt x="59905" y="25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91075" y="3165538"/>
              <a:ext cx="60325" cy="34290"/>
            </a:xfrm>
            <a:custGeom>
              <a:avLst/>
              <a:gdLst/>
              <a:ahLst/>
              <a:cxnLst/>
              <a:rect l="l" t="t" r="r" b="b"/>
              <a:pathLst>
                <a:path w="60325" h="34289">
                  <a:moveTo>
                    <a:pt x="51193" y="3263"/>
                  </a:moveTo>
                  <a:lnTo>
                    <a:pt x="0" y="0"/>
                  </a:lnTo>
                  <a:lnTo>
                    <a:pt x="38671" y="33769"/>
                  </a:lnTo>
                  <a:lnTo>
                    <a:pt x="59905" y="25057"/>
                  </a:lnTo>
                  <a:lnTo>
                    <a:pt x="51193" y="3263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3360" y="1733245"/>
              <a:ext cx="461009" cy="1096645"/>
            </a:xfrm>
            <a:custGeom>
              <a:avLst/>
              <a:gdLst/>
              <a:ahLst/>
              <a:cxnLst/>
              <a:rect l="l" t="t" r="r" b="b"/>
              <a:pathLst>
                <a:path w="461010" h="1096645">
                  <a:moveTo>
                    <a:pt x="0" y="0"/>
                  </a:moveTo>
                  <a:lnTo>
                    <a:pt x="41923" y="25618"/>
                  </a:lnTo>
                  <a:lnTo>
                    <a:pt x="82158" y="53247"/>
                  </a:lnTo>
                  <a:lnTo>
                    <a:pt x="120653" y="82802"/>
                  </a:lnTo>
                  <a:lnTo>
                    <a:pt x="157359" y="114195"/>
                  </a:lnTo>
                  <a:lnTo>
                    <a:pt x="192227" y="147342"/>
                  </a:lnTo>
                  <a:lnTo>
                    <a:pt x="225205" y="182155"/>
                  </a:lnTo>
                  <a:lnTo>
                    <a:pt x="256246" y="218550"/>
                  </a:lnTo>
                  <a:lnTo>
                    <a:pt x="285298" y="256439"/>
                  </a:lnTo>
                  <a:lnTo>
                    <a:pt x="312312" y="295737"/>
                  </a:lnTo>
                  <a:lnTo>
                    <a:pt x="337238" y="336357"/>
                  </a:lnTo>
                  <a:lnTo>
                    <a:pt x="360027" y="378215"/>
                  </a:lnTo>
                  <a:lnTo>
                    <a:pt x="380629" y="421222"/>
                  </a:lnTo>
                  <a:lnTo>
                    <a:pt x="398993" y="465295"/>
                  </a:lnTo>
                  <a:lnTo>
                    <a:pt x="415070" y="510346"/>
                  </a:lnTo>
                  <a:lnTo>
                    <a:pt x="428810" y="556289"/>
                  </a:lnTo>
                  <a:lnTo>
                    <a:pt x="440164" y="603038"/>
                  </a:lnTo>
                  <a:lnTo>
                    <a:pt x="449081" y="650508"/>
                  </a:lnTo>
                  <a:lnTo>
                    <a:pt x="455513" y="698612"/>
                  </a:lnTo>
                  <a:lnTo>
                    <a:pt x="459408" y="747264"/>
                  </a:lnTo>
                  <a:lnTo>
                    <a:pt x="460717" y="796378"/>
                  </a:lnTo>
                  <a:lnTo>
                    <a:pt x="459235" y="848529"/>
                  </a:lnTo>
                  <a:lnTo>
                    <a:pt x="454803" y="900429"/>
                  </a:lnTo>
                  <a:lnTo>
                    <a:pt x="447444" y="951953"/>
                  </a:lnTo>
                  <a:lnTo>
                    <a:pt x="437180" y="1002978"/>
                  </a:lnTo>
                  <a:lnTo>
                    <a:pt x="426210" y="1045032"/>
                  </a:lnTo>
                </a:path>
                <a:path w="461010" h="1096645">
                  <a:moveTo>
                    <a:pt x="426210" y="1045032"/>
                  </a:moveTo>
                  <a:lnTo>
                    <a:pt x="424033" y="1053379"/>
                  </a:lnTo>
                  <a:lnTo>
                    <a:pt x="410258" y="1096105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52541" y="2767380"/>
              <a:ext cx="31115" cy="62865"/>
            </a:xfrm>
            <a:custGeom>
              <a:avLst/>
              <a:gdLst/>
              <a:ahLst/>
              <a:cxnLst/>
              <a:rect l="l" t="t" r="r" b="b"/>
              <a:pathLst>
                <a:path w="31114" h="62864">
                  <a:moveTo>
                    <a:pt x="31051" y="20154"/>
                  </a:moveTo>
                  <a:lnTo>
                    <a:pt x="20154" y="0"/>
                  </a:lnTo>
                  <a:lnTo>
                    <a:pt x="0" y="10896"/>
                  </a:lnTo>
                  <a:lnTo>
                    <a:pt x="1092" y="62636"/>
                  </a:lnTo>
                  <a:lnTo>
                    <a:pt x="31051" y="201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52541" y="2767380"/>
              <a:ext cx="31115" cy="62865"/>
            </a:xfrm>
            <a:custGeom>
              <a:avLst/>
              <a:gdLst/>
              <a:ahLst/>
              <a:cxnLst/>
              <a:rect l="l" t="t" r="r" b="b"/>
              <a:pathLst>
                <a:path w="31114" h="62864">
                  <a:moveTo>
                    <a:pt x="0" y="10896"/>
                  </a:moveTo>
                  <a:lnTo>
                    <a:pt x="1092" y="62636"/>
                  </a:lnTo>
                  <a:lnTo>
                    <a:pt x="31051" y="20154"/>
                  </a:lnTo>
                  <a:lnTo>
                    <a:pt x="20154" y="0"/>
                  </a:lnTo>
                  <a:lnTo>
                    <a:pt x="0" y="10896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47900" y="3244659"/>
              <a:ext cx="58419" cy="46990"/>
            </a:xfrm>
            <a:custGeom>
              <a:avLst/>
              <a:gdLst/>
              <a:ahLst/>
              <a:cxnLst/>
              <a:rect l="l" t="t" r="r" b="b"/>
              <a:pathLst>
                <a:path w="58420" h="46989">
                  <a:moveTo>
                    <a:pt x="32156" y="21640"/>
                  </a:moveTo>
                  <a:lnTo>
                    <a:pt x="18734" y="32752"/>
                  </a:lnTo>
                  <a:lnTo>
                    <a:pt x="0" y="46697"/>
                  </a:lnTo>
                </a:path>
                <a:path w="58420" h="46989">
                  <a:moveTo>
                    <a:pt x="58299" y="0"/>
                  </a:moveTo>
                  <a:lnTo>
                    <a:pt x="32156" y="21640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9101" y="3162833"/>
              <a:ext cx="194945" cy="42545"/>
            </a:xfrm>
            <a:custGeom>
              <a:avLst/>
              <a:gdLst/>
              <a:ahLst/>
              <a:cxnLst/>
              <a:rect l="l" t="t" r="r" b="b"/>
              <a:pathLst>
                <a:path w="194945" h="42544">
                  <a:moveTo>
                    <a:pt x="0" y="0"/>
                  </a:moveTo>
                  <a:lnTo>
                    <a:pt x="22000" y="18038"/>
                  </a:lnTo>
                  <a:lnTo>
                    <a:pt x="46863" y="31310"/>
                  </a:lnTo>
                  <a:lnTo>
                    <a:pt x="73830" y="39503"/>
                  </a:lnTo>
                  <a:lnTo>
                    <a:pt x="102146" y="42303"/>
                  </a:lnTo>
                  <a:lnTo>
                    <a:pt x="130454" y="39503"/>
                  </a:lnTo>
                  <a:lnTo>
                    <a:pt x="157418" y="31310"/>
                  </a:lnTo>
                  <a:lnTo>
                    <a:pt x="182279" y="18038"/>
                  </a:lnTo>
                  <a:lnTo>
                    <a:pt x="187690" y="13601"/>
                  </a:lnTo>
                </a:path>
                <a:path w="194945" h="42544">
                  <a:moveTo>
                    <a:pt x="187690" y="13601"/>
                  </a:moveTo>
                  <a:lnTo>
                    <a:pt x="194822" y="7753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61278" y="3166084"/>
              <a:ext cx="57150" cy="38735"/>
            </a:xfrm>
            <a:custGeom>
              <a:avLst/>
              <a:gdLst/>
              <a:ahLst/>
              <a:cxnLst/>
              <a:rect l="l" t="t" r="r" b="b"/>
              <a:pathLst>
                <a:path w="57150" h="38735">
                  <a:moveTo>
                    <a:pt x="56642" y="0"/>
                  </a:moveTo>
                  <a:lnTo>
                    <a:pt x="5994" y="10350"/>
                  </a:lnTo>
                  <a:lnTo>
                    <a:pt x="0" y="32677"/>
                  </a:lnTo>
                  <a:lnTo>
                    <a:pt x="22326" y="38671"/>
                  </a:lnTo>
                  <a:lnTo>
                    <a:pt x="56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61278" y="3166084"/>
              <a:ext cx="57150" cy="38735"/>
            </a:xfrm>
            <a:custGeom>
              <a:avLst/>
              <a:gdLst/>
              <a:ahLst/>
              <a:cxnLst/>
              <a:rect l="l" t="t" r="r" b="b"/>
              <a:pathLst>
                <a:path w="57150" h="38735">
                  <a:moveTo>
                    <a:pt x="22326" y="38671"/>
                  </a:moveTo>
                  <a:lnTo>
                    <a:pt x="56642" y="0"/>
                  </a:lnTo>
                  <a:lnTo>
                    <a:pt x="5994" y="10350"/>
                  </a:lnTo>
                  <a:lnTo>
                    <a:pt x="0" y="32677"/>
                  </a:lnTo>
                  <a:lnTo>
                    <a:pt x="22326" y="38671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28152" y="2875394"/>
              <a:ext cx="195580" cy="42545"/>
            </a:xfrm>
            <a:custGeom>
              <a:avLst/>
              <a:gdLst/>
              <a:ahLst/>
              <a:cxnLst/>
              <a:rect l="l" t="t" r="r" b="b"/>
              <a:pathLst>
                <a:path w="195579" h="42544">
                  <a:moveTo>
                    <a:pt x="195228" y="42303"/>
                  </a:moveTo>
                  <a:lnTo>
                    <a:pt x="177973" y="28155"/>
                  </a:lnTo>
                </a:path>
                <a:path w="195579" h="42544">
                  <a:moveTo>
                    <a:pt x="177973" y="28155"/>
                  </a:moveTo>
                  <a:lnTo>
                    <a:pt x="173228" y="24265"/>
                  </a:lnTo>
                  <a:lnTo>
                    <a:pt x="148366" y="10993"/>
                  </a:lnTo>
                  <a:lnTo>
                    <a:pt x="121403" y="2800"/>
                  </a:lnTo>
                  <a:lnTo>
                    <a:pt x="93094" y="0"/>
                  </a:lnTo>
                  <a:lnTo>
                    <a:pt x="64779" y="2800"/>
                  </a:lnTo>
                  <a:lnTo>
                    <a:pt x="37811" y="10993"/>
                  </a:lnTo>
                  <a:lnTo>
                    <a:pt x="12949" y="24265"/>
                  </a:lnTo>
                  <a:lnTo>
                    <a:pt x="0" y="34882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24562" y="2875229"/>
              <a:ext cx="56515" cy="39370"/>
            </a:xfrm>
            <a:custGeom>
              <a:avLst/>
              <a:gdLst/>
              <a:ahLst/>
              <a:cxnLst/>
              <a:rect l="l" t="t" r="r" b="b"/>
              <a:pathLst>
                <a:path w="56514" h="39369">
                  <a:moveTo>
                    <a:pt x="56095" y="5994"/>
                  </a:moveTo>
                  <a:lnTo>
                    <a:pt x="33769" y="0"/>
                  </a:lnTo>
                  <a:lnTo>
                    <a:pt x="0" y="39217"/>
                  </a:lnTo>
                  <a:lnTo>
                    <a:pt x="50114" y="28321"/>
                  </a:lnTo>
                  <a:lnTo>
                    <a:pt x="56095" y="5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24562" y="2875229"/>
              <a:ext cx="56515" cy="39370"/>
            </a:xfrm>
            <a:custGeom>
              <a:avLst/>
              <a:gdLst/>
              <a:ahLst/>
              <a:cxnLst/>
              <a:rect l="l" t="t" r="r" b="b"/>
              <a:pathLst>
                <a:path w="56514" h="39369">
                  <a:moveTo>
                    <a:pt x="33769" y="0"/>
                  </a:moveTo>
                  <a:lnTo>
                    <a:pt x="0" y="39217"/>
                  </a:lnTo>
                  <a:lnTo>
                    <a:pt x="50114" y="28321"/>
                  </a:lnTo>
                  <a:lnTo>
                    <a:pt x="56095" y="5994"/>
                  </a:lnTo>
                  <a:lnTo>
                    <a:pt x="33769" y="0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17243" y="1821282"/>
              <a:ext cx="9525" cy="50800"/>
            </a:xfrm>
            <a:custGeom>
              <a:avLst/>
              <a:gdLst/>
              <a:ahLst/>
              <a:cxnLst/>
              <a:rect l="l" t="t" r="r" b="b"/>
              <a:pathLst>
                <a:path w="9525" h="50800">
                  <a:moveTo>
                    <a:pt x="8932" y="50646"/>
                  </a:moveTo>
                  <a:lnTo>
                    <a:pt x="7697" y="44450"/>
                  </a:lnTo>
                  <a:lnTo>
                    <a:pt x="0" y="0"/>
                  </a:lnTo>
                </a:path>
              </a:pathLst>
            </a:custGeom>
            <a:ln w="408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09604" y="1821268"/>
              <a:ext cx="32384" cy="64769"/>
            </a:xfrm>
            <a:custGeom>
              <a:avLst/>
              <a:gdLst/>
              <a:ahLst/>
              <a:cxnLst/>
              <a:rect l="l" t="t" r="r" b="b"/>
              <a:pathLst>
                <a:path w="32385" h="64769">
                  <a:moveTo>
                    <a:pt x="32143" y="45212"/>
                  </a:moveTo>
                  <a:lnTo>
                    <a:pt x="7632" y="0"/>
                  </a:lnTo>
                  <a:lnTo>
                    <a:pt x="0" y="50660"/>
                  </a:lnTo>
                  <a:lnTo>
                    <a:pt x="19062" y="64274"/>
                  </a:lnTo>
                  <a:lnTo>
                    <a:pt x="32143" y="45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9604" y="1821268"/>
              <a:ext cx="32384" cy="64769"/>
            </a:xfrm>
            <a:custGeom>
              <a:avLst/>
              <a:gdLst/>
              <a:ahLst/>
              <a:cxnLst/>
              <a:rect l="l" t="t" r="r" b="b"/>
              <a:pathLst>
                <a:path w="32385" h="64769">
                  <a:moveTo>
                    <a:pt x="32143" y="45212"/>
                  </a:moveTo>
                  <a:lnTo>
                    <a:pt x="7632" y="0"/>
                  </a:lnTo>
                  <a:lnTo>
                    <a:pt x="0" y="50660"/>
                  </a:lnTo>
                  <a:lnTo>
                    <a:pt x="19062" y="64274"/>
                  </a:lnTo>
                  <a:lnTo>
                    <a:pt x="32143" y="45212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16157" y="1201959"/>
              <a:ext cx="42545" cy="194945"/>
            </a:xfrm>
            <a:custGeom>
              <a:avLst/>
              <a:gdLst/>
              <a:ahLst/>
              <a:cxnLst/>
              <a:rect l="l" t="t" r="r" b="b"/>
              <a:pathLst>
                <a:path w="42545" h="194944">
                  <a:moveTo>
                    <a:pt x="0" y="0"/>
                  </a:moveTo>
                  <a:lnTo>
                    <a:pt x="18038" y="22000"/>
                  </a:lnTo>
                  <a:lnTo>
                    <a:pt x="31310" y="46862"/>
                  </a:lnTo>
                  <a:lnTo>
                    <a:pt x="39503" y="73827"/>
                  </a:lnTo>
                  <a:lnTo>
                    <a:pt x="42303" y="102139"/>
                  </a:lnTo>
                  <a:lnTo>
                    <a:pt x="39503" y="130455"/>
                  </a:lnTo>
                  <a:lnTo>
                    <a:pt x="34122" y="148164"/>
                  </a:lnTo>
                </a:path>
                <a:path w="42545" h="194944">
                  <a:moveTo>
                    <a:pt x="34122" y="148164"/>
                  </a:moveTo>
                  <a:lnTo>
                    <a:pt x="31310" y="157422"/>
                  </a:lnTo>
                  <a:lnTo>
                    <a:pt x="18038" y="182285"/>
                  </a:lnTo>
                  <a:lnTo>
                    <a:pt x="7752" y="194830"/>
                  </a:lnTo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19408" y="1344129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5" h="57150">
                  <a:moveTo>
                    <a:pt x="38671" y="22339"/>
                  </a:moveTo>
                  <a:lnTo>
                    <a:pt x="32677" y="0"/>
                  </a:lnTo>
                  <a:lnTo>
                    <a:pt x="10350" y="5994"/>
                  </a:lnTo>
                  <a:lnTo>
                    <a:pt x="0" y="56654"/>
                  </a:lnTo>
                  <a:lnTo>
                    <a:pt x="38671" y="22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19408" y="1344129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5" h="57150">
                  <a:moveTo>
                    <a:pt x="10350" y="5994"/>
                  </a:moveTo>
                  <a:lnTo>
                    <a:pt x="0" y="56654"/>
                  </a:lnTo>
                  <a:lnTo>
                    <a:pt x="38671" y="22339"/>
                  </a:lnTo>
                  <a:lnTo>
                    <a:pt x="32677" y="0"/>
                  </a:lnTo>
                  <a:lnTo>
                    <a:pt x="10350" y="5994"/>
                  </a:lnTo>
                  <a:close/>
                </a:path>
              </a:pathLst>
            </a:custGeom>
            <a:ln w="4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53570" y="2970366"/>
            <a:ext cx="23241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latin typeface="Times New Roman"/>
                <a:cs typeface="Times New Roman"/>
              </a:rPr>
              <a:t>Dirty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03905" y="1540589"/>
            <a:ext cx="29781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10" dirty="0" smtClean="0">
                <a:latin typeface="Times New Roman"/>
                <a:cs typeface="Times New Roman"/>
              </a:rPr>
              <a:t>Shared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84143" y="2970366"/>
            <a:ext cx="30353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latin typeface="Times New Roman"/>
                <a:cs typeface="Times New Roman"/>
              </a:rPr>
              <a:t>Invalid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27209" y="1447076"/>
            <a:ext cx="2461895" cy="1757045"/>
          </a:xfrm>
          <a:custGeom>
            <a:avLst/>
            <a:gdLst/>
            <a:ahLst/>
            <a:cxnLst/>
            <a:rect l="l" t="t" r="r" b="b"/>
            <a:pathLst>
              <a:path w="2461895" h="1757045">
                <a:moveTo>
                  <a:pt x="817016" y="1593189"/>
                </a:moveTo>
                <a:lnTo>
                  <a:pt x="796190" y="1644837"/>
                </a:lnTo>
                <a:lnTo>
                  <a:pt x="738198" y="1689692"/>
                </a:lnTo>
                <a:lnTo>
                  <a:pt x="697368" y="1708731"/>
                </a:lnTo>
                <a:lnTo>
                  <a:pt x="649768" y="1725062"/>
                </a:lnTo>
                <a:lnTo>
                  <a:pt x="596242" y="1738350"/>
                </a:lnTo>
                <a:lnTo>
                  <a:pt x="537629" y="1748258"/>
                </a:lnTo>
                <a:lnTo>
                  <a:pt x="474771" y="1754449"/>
                </a:lnTo>
                <a:lnTo>
                  <a:pt x="408508" y="1756587"/>
                </a:lnTo>
                <a:lnTo>
                  <a:pt x="342245" y="1754449"/>
                </a:lnTo>
                <a:lnTo>
                  <a:pt x="279386" y="1748258"/>
                </a:lnTo>
                <a:lnTo>
                  <a:pt x="220773" y="1738350"/>
                </a:lnTo>
                <a:lnTo>
                  <a:pt x="167247" y="1725062"/>
                </a:lnTo>
                <a:lnTo>
                  <a:pt x="119648" y="1708731"/>
                </a:lnTo>
                <a:lnTo>
                  <a:pt x="78817" y="1689692"/>
                </a:lnTo>
                <a:lnTo>
                  <a:pt x="45596" y="1668282"/>
                </a:lnTo>
                <a:lnTo>
                  <a:pt x="5346" y="1619694"/>
                </a:lnTo>
                <a:lnTo>
                  <a:pt x="0" y="1593189"/>
                </a:lnTo>
                <a:lnTo>
                  <a:pt x="5346" y="1566684"/>
                </a:lnTo>
                <a:lnTo>
                  <a:pt x="45596" y="1518094"/>
                </a:lnTo>
                <a:lnTo>
                  <a:pt x="78817" y="1496682"/>
                </a:lnTo>
                <a:lnTo>
                  <a:pt x="119648" y="1477641"/>
                </a:lnTo>
                <a:lnTo>
                  <a:pt x="167247" y="1461308"/>
                </a:lnTo>
                <a:lnTo>
                  <a:pt x="220773" y="1448018"/>
                </a:lnTo>
                <a:lnTo>
                  <a:pt x="279386" y="1438109"/>
                </a:lnTo>
                <a:lnTo>
                  <a:pt x="342245" y="1431917"/>
                </a:lnTo>
                <a:lnTo>
                  <a:pt x="408508" y="1429778"/>
                </a:lnTo>
                <a:lnTo>
                  <a:pt x="474771" y="1431917"/>
                </a:lnTo>
                <a:lnTo>
                  <a:pt x="537629" y="1438109"/>
                </a:lnTo>
                <a:lnTo>
                  <a:pt x="596242" y="1448018"/>
                </a:lnTo>
                <a:lnTo>
                  <a:pt x="649768" y="1461308"/>
                </a:lnTo>
                <a:lnTo>
                  <a:pt x="697368" y="1477641"/>
                </a:lnTo>
                <a:lnTo>
                  <a:pt x="738198" y="1496682"/>
                </a:lnTo>
                <a:lnTo>
                  <a:pt x="771419" y="1518094"/>
                </a:lnTo>
                <a:lnTo>
                  <a:pt x="811669" y="1566684"/>
                </a:lnTo>
                <a:lnTo>
                  <a:pt x="817016" y="1593189"/>
                </a:lnTo>
                <a:close/>
              </a:path>
              <a:path w="2461895" h="1757045">
                <a:moveTo>
                  <a:pt x="2461399" y="1588287"/>
                </a:moveTo>
                <a:lnTo>
                  <a:pt x="2440573" y="1639935"/>
                </a:lnTo>
                <a:lnTo>
                  <a:pt x="2382582" y="1684789"/>
                </a:lnTo>
                <a:lnTo>
                  <a:pt x="2341751" y="1703828"/>
                </a:lnTo>
                <a:lnTo>
                  <a:pt x="2294152" y="1720160"/>
                </a:lnTo>
                <a:lnTo>
                  <a:pt x="2240625" y="1733448"/>
                </a:lnTo>
                <a:lnTo>
                  <a:pt x="2182012" y="1743355"/>
                </a:lnTo>
                <a:lnTo>
                  <a:pt x="2119154" y="1749547"/>
                </a:lnTo>
                <a:lnTo>
                  <a:pt x="2052891" y="1751685"/>
                </a:lnTo>
                <a:lnTo>
                  <a:pt x="1986631" y="1749547"/>
                </a:lnTo>
                <a:lnTo>
                  <a:pt x="1923775" y="1743355"/>
                </a:lnTo>
                <a:lnTo>
                  <a:pt x="1865162" y="1733448"/>
                </a:lnTo>
                <a:lnTo>
                  <a:pt x="1811636" y="1720160"/>
                </a:lnTo>
                <a:lnTo>
                  <a:pt x="1764036" y="1703828"/>
                </a:lnTo>
                <a:lnTo>
                  <a:pt x="1723204" y="1684789"/>
                </a:lnTo>
                <a:lnTo>
                  <a:pt x="1689982" y="1663380"/>
                </a:lnTo>
                <a:lnTo>
                  <a:pt x="1649730" y="1614792"/>
                </a:lnTo>
                <a:lnTo>
                  <a:pt x="1644383" y="1588287"/>
                </a:lnTo>
                <a:lnTo>
                  <a:pt x="1649730" y="1561782"/>
                </a:lnTo>
                <a:lnTo>
                  <a:pt x="1689982" y="1513192"/>
                </a:lnTo>
                <a:lnTo>
                  <a:pt x="1723204" y="1491780"/>
                </a:lnTo>
                <a:lnTo>
                  <a:pt x="1764036" y="1472739"/>
                </a:lnTo>
                <a:lnTo>
                  <a:pt x="1811636" y="1456406"/>
                </a:lnTo>
                <a:lnTo>
                  <a:pt x="1865162" y="1443116"/>
                </a:lnTo>
                <a:lnTo>
                  <a:pt x="1923775" y="1433207"/>
                </a:lnTo>
                <a:lnTo>
                  <a:pt x="1986631" y="1427015"/>
                </a:lnTo>
                <a:lnTo>
                  <a:pt x="2052891" y="1424876"/>
                </a:lnTo>
                <a:lnTo>
                  <a:pt x="2119154" y="1427015"/>
                </a:lnTo>
                <a:lnTo>
                  <a:pt x="2182012" y="1433207"/>
                </a:lnTo>
                <a:lnTo>
                  <a:pt x="2240625" y="1443116"/>
                </a:lnTo>
                <a:lnTo>
                  <a:pt x="2294152" y="1456406"/>
                </a:lnTo>
                <a:lnTo>
                  <a:pt x="2341751" y="1472739"/>
                </a:lnTo>
                <a:lnTo>
                  <a:pt x="2382582" y="1491780"/>
                </a:lnTo>
                <a:lnTo>
                  <a:pt x="2415803" y="1513192"/>
                </a:lnTo>
                <a:lnTo>
                  <a:pt x="2456053" y="1561782"/>
                </a:lnTo>
                <a:lnTo>
                  <a:pt x="2461399" y="1588287"/>
                </a:lnTo>
                <a:close/>
              </a:path>
              <a:path w="2461895" h="1757045">
                <a:moveTo>
                  <a:pt x="1634032" y="163410"/>
                </a:moveTo>
                <a:lnTo>
                  <a:pt x="1613207" y="215058"/>
                </a:lnTo>
                <a:lnTo>
                  <a:pt x="1555215" y="259913"/>
                </a:lnTo>
                <a:lnTo>
                  <a:pt x="1514384" y="278952"/>
                </a:lnTo>
                <a:lnTo>
                  <a:pt x="1466785" y="295283"/>
                </a:lnTo>
                <a:lnTo>
                  <a:pt x="1413258" y="308571"/>
                </a:lnTo>
                <a:lnTo>
                  <a:pt x="1354645" y="318479"/>
                </a:lnTo>
                <a:lnTo>
                  <a:pt x="1291787" y="324670"/>
                </a:lnTo>
                <a:lnTo>
                  <a:pt x="1225524" y="326809"/>
                </a:lnTo>
                <a:lnTo>
                  <a:pt x="1159264" y="324670"/>
                </a:lnTo>
                <a:lnTo>
                  <a:pt x="1096408" y="318479"/>
                </a:lnTo>
                <a:lnTo>
                  <a:pt x="1037796" y="308571"/>
                </a:lnTo>
                <a:lnTo>
                  <a:pt x="984269" y="295283"/>
                </a:lnTo>
                <a:lnTo>
                  <a:pt x="936669" y="278952"/>
                </a:lnTo>
                <a:lnTo>
                  <a:pt x="895837" y="259913"/>
                </a:lnTo>
                <a:lnTo>
                  <a:pt x="862615" y="238503"/>
                </a:lnTo>
                <a:lnTo>
                  <a:pt x="822363" y="189915"/>
                </a:lnTo>
                <a:lnTo>
                  <a:pt x="817016" y="163410"/>
                </a:lnTo>
                <a:lnTo>
                  <a:pt x="822363" y="136905"/>
                </a:lnTo>
                <a:lnTo>
                  <a:pt x="862615" y="88315"/>
                </a:lnTo>
                <a:lnTo>
                  <a:pt x="895837" y="66903"/>
                </a:lnTo>
                <a:lnTo>
                  <a:pt x="936669" y="47863"/>
                </a:lnTo>
                <a:lnTo>
                  <a:pt x="984269" y="31529"/>
                </a:lnTo>
                <a:lnTo>
                  <a:pt x="1037796" y="18240"/>
                </a:lnTo>
                <a:lnTo>
                  <a:pt x="1096408" y="8331"/>
                </a:lnTo>
                <a:lnTo>
                  <a:pt x="1159264" y="2138"/>
                </a:lnTo>
                <a:lnTo>
                  <a:pt x="1225524" y="0"/>
                </a:lnTo>
                <a:lnTo>
                  <a:pt x="1291787" y="2138"/>
                </a:lnTo>
                <a:lnTo>
                  <a:pt x="1354645" y="8331"/>
                </a:lnTo>
                <a:lnTo>
                  <a:pt x="1413258" y="18240"/>
                </a:lnTo>
                <a:lnTo>
                  <a:pt x="1466785" y="31529"/>
                </a:lnTo>
                <a:lnTo>
                  <a:pt x="1514384" y="47863"/>
                </a:lnTo>
                <a:lnTo>
                  <a:pt x="1555215" y="66903"/>
                </a:lnTo>
                <a:lnTo>
                  <a:pt x="1588436" y="88315"/>
                </a:lnTo>
                <a:lnTo>
                  <a:pt x="1628686" y="136905"/>
                </a:lnTo>
                <a:lnTo>
                  <a:pt x="1634032" y="163410"/>
                </a:lnTo>
                <a:close/>
              </a:path>
            </a:pathLst>
          </a:custGeom>
          <a:ln w="4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01927" y="3256333"/>
            <a:ext cx="7470775" cy="802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61340" algn="ctr">
              <a:lnSpc>
                <a:spcPct val="100000"/>
              </a:lnSpc>
              <a:spcBef>
                <a:spcPts val="120"/>
              </a:spcBef>
            </a:pPr>
            <a:r>
              <a:rPr sz="750" spc="10" dirty="0">
                <a:latin typeface="Courier New"/>
                <a:cs typeface="Courier New"/>
              </a:rPr>
              <a:t>C_write</a:t>
            </a:r>
            <a:endParaRPr sz="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Courier New"/>
              <a:cs typeface="Courier New"/>
            </a:endParaRPr>
          </a:p>
          <a:p>
            <a:pPr marR="561340" algn="ctr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flush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50" spc="-60" dirty="0">
                <a:latin typeface="Verdana"/>
                <a:cs typeface="Verdana"/>
              </a:rPr>
              <a:t>State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diagram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simple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three-state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coherence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protocol.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54" name="object 15"/>
          <p:cNvSpPr/>
          <p:nvPr/>
        </p:nvSpPr>
        <p:spPr>
          <a:xfrm flipH="1">
            <a:off x="4826767" y="1853652"/>
            <a:ext cx="547096" cy="1116714"/>
          </a:xfrm>
          <a:custGeom>
            <a:avLst/>
            <a:gdLst/>
            <a:ahLst/>
            <a:cxnLst/>
            <a:rect l="l" t="t" r="r" b="b"/>
            <a:pathLst>
              <a:path w="367029" h="1015364">
                <a:moveTo>
                  <a:pt x="362895" y="0"/>
                </a:moveTo>
                <a:lnTo>
                  <a:pt x="364672" y="25792"/>
                </a:lnTo>
                <a:lnTo>
                  <a:pt x="365942" y="51612"/>
                </a:lnTo>
                <a:lnTo>
                  <a:pt x="366705" y="77452"/>
                </a:lnTo>
                <a:lnTo>
                  <a:pt x="366959" y="103301"/>
                </a:lnTo>
                <a:lnTo>
                  <a:pt x="365964" y="154503"/>
                </a:lnTo>
                <a:lnTo>
                  <a:pt x="362994" y="205451"/>
                </a:lnTo>
                <a:lnTo>
                  <a:pt x="358069" y="256093"/>
                </a:lnTo>
                <a:lnTo>
                  <a:pt x="351210" y="306377"/>
                </a:lnTo>
                <a:lnTo>
                  <a:pt x="342440" y="356251"/>
                </a:lnTo>
                <a:lnTo>
                  <a:pt x="331778" y="405662"/>
                </a:lnTo>
                <a:lnTo>
                  <a:pt x="319247" y="454559"/>
                </a:lnTo>
                <a:lnTo>
                  <a:pt x="304866" y="502889"/>
                </a:lnTo>
                <a:lnTo>
                  <a:pt x="288658" y="550601"/>
                </a:lnTo>
                <a:lnTo>
                  <a:pt x="270644" y="597641"/>
                </a:lnTo>
                <a:lnTo>
                  <a:pt x="250845" y="643958"/>
                </a:lnTo>
                <a:lnTo>
                  <a:pt x="229281" y="689499"/>
                </a:lnTo>
                <a:lnTo>
                  <a:pt x="205974" y="734213"/>
                </a:lnTo>
                <a:lnTo>
                  <a:pt x="180946" y="778048"/>
                </a:lnTo>
                <a:lnTo>
                  <a:pt x="154217" y="820950"/>
                </a:lnTo>
                <a:lnTo>
                  <a:pt x="125808" y="862868"/>
                </a:lnTo>
                <a:lnTo>
                  <a:pt x="95741" y="903750"/>
                </a:lnTo>
                <a:lnTo>
                  <a:pt x="64037" y="943544"/>
                </a:lnTo>
                <a:lnTo>
                  <a:pt x="42917" y="968044"/>
                </a:lnTo>
              </a:path>
              <a:path w="367029" h="1015364">
                <a:moveTo>
                  <a:pt x="42917" y="968044"/>
                </a:moveTo>
                <a:lnTo>
                  <a:pt x="30717" y="982197"/>
                </a:lnTo>
                <a:lnTo>
                  <a:pt x="0" y="1015153"/>
                </a:lnTo>
              </a:path>
            </a:pathLst>
          </a:custGeom>
          <a:ln w="4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88" y="370496"/>
            <a:ext cx="76041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Maintaining</a:t>
            </a:r>
            <a:r>
              <a:rPr spc="-25" dirty="0"/>
              <a:t> </a:t>
            </a:r>
            <a:r>
              <a:rPr spc="60" dirty="0"/>
              <a:t>Coherence</a:t>
            </a:r>
            <a:r>
              <a:rPr spc="-5" dirty="0"/>
              <a:t> </a:t>
            </a:r>
            <a:r>
              <a:rPr spc="-110" dirty="0"/>
              <a:t>Using</a:t>
            </a:r>
            <a:r>
              <a:rPr spc="-30" dirty="0"/>
              <a:t> </a:t>
            </a:r>
            <a:r>
              <a:rPr spc="-75" dirty="0"/>
              <a:t>Invalidate</a:t>
            </a:r>
            <a:r>
              <a:rPr spc="-20" dirty="0"/>
              <a:t> </a:t>
            </a:r>
            <a:r>
              <a:rPr spc="-75" dirty="0"/>
              <a:t>Protocols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0371" y="1148428"/>
          <a:ext cx="3349625" cy="3181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  <a:gridCol w="669925"/>
                <a:gridCol w="669925"/>
                <a:gridCol w="669925"/>
                <a:gridCol w="669925"/>
              </a:tblGrid>
              <a:tr h="502382">
                <a:tc>
                  <a:txBody>
                    <a:bodyPr/>
                    <a:lstStyle/>
                    <a:p>
                      <a:pPr marL="83185" marR="45085">
                        <a:lnSpc>
                          <a:spcPct val="109900"/>
                        </a:lnSpc>
                        <a:spcBef>
                          <a:spcPts val="4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at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sz="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45085">
                        <a:lnSpc>
                          <a:spcPct val="109900"/>
                        </a:lnSpc>
                        <a:spcBef>
                          <a:spcPts val="4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at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sz="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22860" algn="just">
                        <a:lnSpc>
                          <a:spcPct val="109900"/>
                        </a:lnSpc>
                        <a:spcBef>
                          <a:spcPts val="4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Variables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their states at </a:t>
                      </a:r>
                      <a:r>
                        <a:rPr sz="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sz="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22860" algn="just">
                        <a:lnSpc>
                          <a:spcPct val="109900"/>
                        </a:lnSpc>
                        <a:spcBef>
                          <a:spcPts val="4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Variables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their states at </a:t>
                      </a:r>
                      <a:r>
                        <a:rPr sz="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sz="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22860" algn="just">
                        <a:lnSpc>
                          <a:spcPct val="109900"/>
                        </a:lnSpc>
                        <a:spcBef>
                          <a:spcPts val="4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Variables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their states in </a:t>
                      </a:r>
                      <a:r>
                        <a:rPr sz="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mem.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5,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12,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654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5,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12,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1275" marR="77470">
                        <a:lnSpc>
                          <a:spcPct val="13740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5,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12,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608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ct val="137400"/>
                        </a:lnSpc>
                        <a:spcBef>
                          <a:spcPts val="130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5,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12,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773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S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771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50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ct val="1374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19,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ct val="1374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19,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ct val="1374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94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20,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330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20,</a:t>
                      </a:r>
                      <a:r>
                        <a:rPr sz="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D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marR="77470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6,</a:t>
                      </a:r>
                      <a:r>
                        <a:rPr sz="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800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13,</a:t>
                      </a:r>
                      <a:r>
                        <a:rPr sz="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latin typeface="Courier New"/>
                          <a:cs typeface="Courier New"/>
                        </a:rPr>
                        <a:t>I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64834" y="1204822"/>
            <a:ext cx="23812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Times New Roman"/>
                <a:cs typeface="Times New Roman"/>
              </a:rPr>
              <a:t>Time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2426" y="1401711"/>
            <a:ext cx="38100" cy="288925"/>
            <a:chOff x="3242426" y="1401711"/>
            <a:chExt cx="38100" cy="288925"/>
          </a:xfrm>
        </p:grpSpPr>
        <p:sp>
          <p:nvSpPr>
            <p:cNvPr id="6" name="object 6"/>
            <p:cNvSpPr/>
            <p:nvPr/>
          </p:nvSpPr>
          <p:spPr>
            <a:xfrm>
              <a:off x="3258807" y="1401724"/>
              <a:ext cx="5080" cy="283210"/>
            </a:xfrm>
            <a:custGeom>
              <a:avLst/>
              <a:gdLst/>
              <a:ahLst/>
              <a:cxnLst/>
              <a:rect l="l" t="t" r="r" b="b"/>
              <a:pathLst>
                <a:path w="5079" h="283210">
                  <a:moveTo>
                    <a:pt x="5080" y="236131"/>
                  </a:moveTo>
                  <a:lnTo>
                    <a:pt x="4546" y="236131"/>
                  </a:lnTo>
                  <a:lnTo>
                    <a:pt x="4546" y="0"/>
                  </a:lnTo>
                  <a:lnTo>
                    <a:pt x="368" y="0"/>
                  </a:lnTo>
                  <a:lnTo>
                    <a:pt x="368" y="236131"/>
                  </a:lnTo>
                  <a:lnTo>
                    <a:pt x="0" y="236131"/>
                  </a:lnTo>
                  <a:lnTo>
                    <a:pt x="0" y="282816"/>
                  </a:lnTo>
                  <a:lnTo>
                    <a:pt x="2540" y="282816"/>
                  </a:lnTo>
                  <a:lnTo>
                    <a:pt x="2540" y="282282"/>
                  </a:lnTo>
                  <a:lnTo>
                    <a:pt x="5080" y="282282"/>
                  </a:lnTo>
                  <a:lnTo>
                    <a:pt x="5080" y="23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4519" y="162109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4" h="67310">
                  <a:moveTo>
                    <a:pt x="33502" y="16751"/>
                  </a:moveTo>
                  <a:lnTo>
                    <a:pt x="16751" y="0"/>
                  </a:lnTo>
                  <a:lnTo>
                    <a:pt x="0" y="16751"/>
                  </a:lnTo>
                  <a:lnTo>
                    <a:pt x="16751" y="66979"/>
                  </a:lnTo>
                  <a:lnTo>
                    <a:pt x="33502" y="16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4519" y="1621091"/>
              <a:ext cx="33655" cy="67310"/>
            </a:xfrm>
            <a:custGeom>
              <a:avLst/>
              <a:gdLst/>
              <a:ahLst/>
              <a:cxnLst/>
              <a:rect l="l" t="t" r="r" b="b"/>
              <a:pathLst>
                <a:path w="33654" h="67310">
                  <a:moveTo>
                    <a:pt x="0" y="16751"/>
                  </a:moveTo>
                  <a:lnTo>
                    <a:pt x="16751" y="66979"/>
                  </a:lnTo>
                  <a:lnTo>
                    <a:pt x="33502" y="16751"/>
                  </a:lnTo>
                  <a:lnTo>
                    <a:pt x="16751" y="0"/>
                  </a:lnTo>
                  <a:lnTo>
                    <a:pt x="0" y="16751"/>
                  </a:lnTo>
                  <a:close/>
                </a:path>
              </a:pathLst>
            </a:custGeom>
            <a:ln w="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63116" y="4403564"/>
            <a:ext cx="692912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8425" marR="5080" indent="-1356360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latin typeface="Verdana"/>
                <a:cs typeface="Verdana"/>
              </a:rPr>
              <a:t>Example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parallel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program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execution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with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simple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three-state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coherence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protocol.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848" y="370496"/>
            <a:ext cx="359600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Snoopy</a:t>
            </a:r>
            <a:r>
              <a:rPr spc="-55" dirty="0"/>
              <a:t> </a:t>
            </a:r>
            <a:r>
              <a:rPr spc="155" dirty="0"/>
              <a:t>Cache</a:t>
            </a:r>
            <a:r>
              <a:rPr spc="-45" dirty="0"/>
              <a:t> </a:t>
            </a:r>
            <a:r>
              <a:rPr spc="-1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88" y="1140681"/>
            <a:ext cx="8244840" cy="15125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14"/>
              </a:spcBef>
            </a:pPr>
            <a:r>
              <a:rPr sz="2050" spc="-15" dirty="0">
                <a:latin typeface="Verdana"/>
                <a:cs typeface="Verdana"/>
              </a:rPr>
              <a:t>H</a:t>
            </a:r>
            <a:r>
              <a:rPr sz="2050" spc="-45" dirty="0">
                <a:latin typeface="Verdana"/>
                <a:cs typeface="Verdana"/>
              </a:rPr>
              <a:t>o</a:t>
            </a:r>
            <a:r>
              <a:rPr sz="2050" spc="35" dirty="0">
                <a:latin typeface="Verdana"/>
                <a:cs typeface="Verdana"/>
              </a:rPr>
              <a:t>w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50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i</a:t>
            </a:r>
            <a:r>
              <a:rPr sz="2050" spc="-170" dirty="0">
                <a:latin typeface="Verdana"/>
                <a:cs typeface="Verdana"/>
              </a:rPr>
              <a:t>n</a:t>
            </a:r>
            <a:r>
              <a:rPr sz="2050" spc="-140" dirty="0">
                <a:latin typeface="Verdana"/>
                <a:cs typeface="Verdana"/>
              </a:rPr>
              <a:t>v</a:t>
            </a:r>
            <a:r>
              <a:rPr sz="2050" spc="-10" dirty="0">
                <a:latin typeface="Verdana"/>
                <a:cs typeface="Verdana"/>
              </a:rPr>
              <a:t>alidates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sent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20" dirty="0">
                <a:latin typeface="Verdana"/>
                <a:cs typeface="Verdana"/>
              </a:rPr>
              <a:t>r</a:t>
            </a:r>
            <a:r>
              <a:rPr sz="2050" spc="-60" dirty="0">
                <a:latin typeface="Verdana"/>
                <a:cs typeface="Verdana"/>
              </a:rPr>
              <a:t>igh</a:t>
            </a:r>
            <a:r>
              <a:rPr sz="2050" spc="-40" dirty="0">
                <a:latin typeface="Verdana"/>
                <a:cs typeface="Verdana"/>
              </a:rPr>
              <a:t>t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p</a:t>
            </a:r>
            <a:r>
              <a:rPr sz="2050" spc="-90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85" dirty="0">
                <a:latin typeface="Verdana"/>
                <a:cs typeface="Verdana"/>
              </a:rPr>
              <a:t>s?</a:t>
            </a:r>
            <a:endParaRPr sz="2050">
              <a:latin typeface="Verdana"/>
              <a:cs typeface="Verdana"/>
            </a:endParaRPr>
          </a:p>
          <a:p>
            <a:pPr marL="12700" marR="5080" indent="379095" algn="just">
              <a:lnSpc>
                <a:spcPct val="100699"/>
              </a:lnSpc>
              <a:spcBef>
                <a:spcPts val="1795"/>
              </a:spcBef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snoopy </a:t>
            </a:r>
            <a:r>
              <a:rPr sz="2050" spc="50" dirty="0">
                <a:latin typeface="Verdana"/>
                <a:cs typeface="Verdana"/>
              </a:rPr>
              <a:t>caches,  </a:t>
            </a:r>
            <a:r>
              <a:rPr sz="2050" spc="-40" dirty="0">
                <a:latin typeface="Verdana"/>
                <a:cs typeface="Verdana"/>
              </a:rPr>
              <a:t>there</a:t>
            </a:r>
            <a:r>
              <a:rPr sz="2050" spc="64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29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35" dirty="0">
                <a:latin typeface="Verdana"/>
                <a:cs typeface="Verdana"/>
              </a:rPr>
              <a:t>broadcast </a:t>
            </a:r>
            <a:r>
              <a:rPr sz="2050" spc="45" dirty="0">
                <a:latin typeface="Verdana"/>
                <a:cs typeface="Verdana"/>
              </a:rPr>
              <a:t>media </a:t>
            </a:r>
            <a:r>
              <a:rPr sz="2050" spc="-30" dirty="0">
                <a:latin typeface="Verdana"/>
                <a:cs typeface="Verdana"/>
              </a:rPr>
              <a:t>that</a:t>
            </a:r>
            <a:r>
              <a:rPr sz="2050" spc="660" dirty="0">
                <a:latin typeface="Verdana"/>
                <a:cs typeface="Verdana"/>
              </a:rPr>
              <a:t> </a:t>
            </a:r>
            <a:r>
              <a:rPr sz="2050" spc="-135" dirty="0">
                <a:latin typeface="Verdana"/>
                <a:cs typeface="Verdana"/>
              </a:rPr>
              <a:t>listens 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40" dirty="0">
                <a:latin typeface="Verdana"/>
                <a:cs typeface="Verdana"/>
              </a:rPr>
              <a:t>all invalidates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40" dirty="0">
                <a:latin typeface="Verdana"/>
                <a:cs typeface="Verdana"/>
              </a:rPr>
              <a:t>read </a:t>
            </a:r>
            <a:r>
              <a:rPr sz="2050" spc="-75" dirty="0">
                <a:latin typeface="Verdana"/>
                <a:cs typeface="Verdana"/>
              </a:rPr>
              <a:t>requests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-75" dirty="0">
                <a:latin typeface="Verdana"/>
                <a:cs typeface="Verdana"/>
              </a:rPr>
              <a:t>performs </a:t>
            </a:r>
            <a:r>
              <a:rPr sz="2050" spc="15" dirty="0">
                <a:latin typeface="Verdana"/>
                <a:cs typeface="Verdana"/>
              </a:rPr>
              <a:t>appropriate 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cohe</a:t>
            </a:r>
            <a:r>
              <a:rPr sz="2050" spc="35" dirty="0">
                <a:latin typeface="Verdana"/>
                <a:cs typeface="Verdana"/>
              </a:rPr>
              <a:t>r</a:t>
            </a:r>
            <a:r>
              <a:rPr sz="2050" spc="114" dirty="0">
                <a:latin typeface="Verdana"/>
                <a:cs typeface="Verdana"/>
              </a:rPr>
              <a:t>ence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ope</a:t>
            </a:r>
            <a:r>
              <a:rPr sz="2050" spc="-30" dirty="0">
                <a:latin typeface="Verdana"/>
                <a:cs typeface="Verdana"/>
              </a:rPr>
              <a:t>r</a:t>
            </a:r>
            <a:r>
              <a:rPr sz="2050" spc="-50" dirty="0">
                <a:latin typeface="Verdana"/>
                <a:cs typeface="Verdana"/>
              </a:rPr>
              <a:t>ations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locall</a:t>
            </a:r>
            <a:r>
              <a:rPr sz="2050" spc="-360" dirty="0">
                <a:latin typeface="Verdana"/>
                <a:cs typeface="Verdana"/>
              </a:rPr>
              <a:t>y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7677" y="3220872"/>
            <a:ext cx="461009" cy="614680"/>
          </a:xfrm>
          <a:custGeom>
            <a:avLst/>
            <a:gdLst/>
            <a:ahLst/>
            <a:cxnLst/>
            <a:rect l="l" t="t" r="r" b="b"/>
            <a:pathLst>
              <a:path w="461010" h="614679">
                <a:moveTo>
                  <a:pt x="307327" y="0"/>
                </a:moveTo>
                <a:lnTo>
                  <a:pt x="307327" y="614658"/>
                </a:lnTo>
                <a:lnTo>
                  <a:pt x="460992" y="614658"/>
                </a:lnTo>
                <a:lnTo>
                  <a:pt x="460992" y="0"/>
                </a:lnTo>
                <a:lnTo>
                  <a:pt x="307327" y="0"/>
                </a:lnTo>
                <a:close/>
              </a:path>
              <a:path w="461010" h="614679">
                <a:moveTo>
                  <a:pt x="0" y="0"/>
                </a:moveTo>
                <a:lnTo>
                  <a:pt x="0" y="614658"/>
                </a:lnTo>
                <a:lnTo>
                  <a:pt x="153664" y="614658"/>
                </a:lnTo>
                <a:lnTo>
                  <a:pt x="153664" y="0"/>
                </a:lnTo>
                <a:lnTo>
                  <a:pt x="0" y="0"/>
                </a:lnTo>
                <a:close/>
              </a:path>
              <a:path w="461010" h="614679">
                <a:moveTo>
                  <a:pt x="153670" y="307327"/>
                </a:moveTo>
                <a:lnTo>
                  <a:pt x="307327" y="307327"/>
                </a:lnTo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7828" y="3402838"/>
            <a:ext cx="130175" cy="205104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Times New Roman"/>
                <a:cs typeface="Times New Roman"/>
              </a:rPr>
              <a:t>Tags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5865" y="3296528"/>
            <a:ext cx="130175" cy="4635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Times New Roman"/>
                <a:cs typeface="Times New Roman"/>
              </a:rPr>
              <a:t>Snoop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H/W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7661" y="3066694"/>
            <a:ext cx="691515" cy="1075690"/>
          </a:xfrm>
          <a:custGeom>
            <a:avLst/>
            <a:gdLst/>
            <a:ahLst/>
            <a:cxnLst/>
            <a:rect l="l" t="t" r="r" b="b"/>
            <a:pathLst>
              <a:path w="691514" h="1075689">
                <a:moveTo>
                  <a:pt x="230505" y="153670"/>
                </a:moveTo>
                <a:lnTo>
                  <a:pt x="230505" y="768328"/>
                </a:lnTo>
                <a:lnTo>
                  <a:pt x="691499" y="768328"/>
                </a:lnTo>
                <a:lnTo>
                  <a:pt x="691499" y="153670"/>
                </a:lnTo>
                <a:lnTo>
                  <a:pt x="230505" y="153670"/>
                </a:lnTo>
                <a:close/>
              </a:path>
              <a:path w="691514" h="1075689">
                <a:moveTo>
                  <a:pt x="460997" y="0"/>
                </a:moveTo>
                <a:lnTo>
                  <a:pt x="460997" y="153670"/>
                </a:lnTo>
              </a:path>
              <a:path w="691514" h="1075689">
                <a:moveTo>
                  <a:pt x="460997" y="76835"/>
                </a:moveTo>
                <a:lnTo>
                  <a:pt x="0" y="76835"/>
                </a:lnTo>
                <a:lnTo>
                  <a:pt x="0" y="1075651"/>
                </a:lnTo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8292" y="2913354"/>
            <a:ext cx="461009" cy="15367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4"/>
              </a:spcBef>
            </a:pPr>
            <a:r>
              <a:rPr sz="700" spc="10" dirty="0">
                <a:latin typeface="Times New Roman"/>
                <a:cs typeface="Times New Roman"/>
              </a:rPr>
              <a:t>Processor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292" y="3221085"/>
            <a:ext cx="461009" cy="61468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700" spc="10" dirty="0">
                <a:latin typeface="Times New Roman"/>
                <a:cs typeface="Times New Roman"/>
              </a:rPr>
              <a:t>Cache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7507" y="3221393"/>
            <a:ext cx="461009" cy="614680"/>
          </a:xfrm>
          <a:custGeom>
            <a:avLst/>
            <a:gdLst/>
            <a:ahLst/>
            <a:cxnLst/>
            <a:rect l="l" t="t" r="r" b="b"/>
            <a:pathLst>
              <a:path w="461010" h="614679">
                <a:moveTo>
                  <a:pt x="307327" y="0"/>
                </a:moveTo>
                <a:lnTo>
                  <a:pt x="307327" y="614658"/>
                </a:lnTo>
                <a:lnTo>
                  <a:pt x="460992" y="614658"/>
                </a:lnTo>
                <a:lnTo>
                  <a:pt x="460992" y="0"/>
                </a:lnTo>
                <a:lnTo>
                  <a:pt x="307327" y="0"/>
                </a:lnTo>
                <a:close/>
              </a:path>
              <a:path w="461010" h="614679">
                <a:moveTo>
                  <a:pt x="0" y="0"/>
                </a:moveTo>
                <a:lnTo>
                  <a:pt x="0" y="614658"/>
                </a:lnTo>
                <a:lnTo>
                  <a:pt x="153664" y="614658"/>
                </a:lnTo>
                <a:lnTo>
                  <a:pt x="153664" y="0"/>
                </a:lnTo>
                <a:lnTo>
                  <a:pt x="0" y="0"/>
                </a:lnTo>
                <a:close/>
              </a:path>
              <a:path w="461010" h="614679">
                <a:moveTo>
                  <a:pt x="153670" y="307327"/>
                </a:moveTo>
                <a:lnTo>
                  <a:pt x="307327" y="307327"/>
                </a:lnTo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658" y="3403346"/>
            <a:ext cx="130175" cy="205104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Times New Roman"/>
                <a:cs typeface="Times New Roman"/>
              </a:rPr>
              <a:t>Tags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5695" y="3297036"/>
            <a:ext cx="130175" cy="4635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Times New Roman"/>
                <a:cs typeface="Times New Roman"/>
              </a:rPr>
              <a:t>Snoop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H/W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7491" y="3067215"/>
            <a:ext cx="691515" cy="1075690"/>
          </a:xfrm>
          <a:custGeom>
            <a:avLst/>
            <a:gdLst/>
            <a:ahLst/>
            <a:cxnLst/>
            <a:rect l="l" t="t" r="r" b="b"/>
            <a:pathLst>
              <a:path w="691514" h="1075689">
                <a:moveTo>
                  <a:pt x="230505" y="153657"/>
                </a:moveTo>
                <a:lnTo>
                  <a:pt x="230505" y="768315"/>
                </a:lnTo>
                <a:lnTo>
                  <a:pt x="691498" y="768315"/>
                </a:lnTo>
                <a:lnTo>
                  <a:pt x="691498" y="153657"/>
                </a:lnTo>
                <a:lnTo>
                  <a:pt x="230505" y="153657"/>
                </a:lnTo>
                <a:close/>
              </a:path>
              <a:path w="691514" h="1075689">
                <a:moveTo>
                  <a:pt x="460997" y="0"/>
                </a:moveTo>
                <a:lnTo>
                  <a:pt x="460997" y="153657"/>
                </a:lnTo>
              </a:path>
              <a:path w="691514" h="1075689">
                <a:moveTo>
                  <a:pt x="460997" y="76822"/>
                </a:moveTo>
                <a:lnTo>
                  <a:pt x="0" y="76822"/>
                </a:lnTo>
                <a:lnTo>
                  <a:pt x="0" y="1075651"/>
                </a:lnTo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47907" y="2913354"/>
            <a:ext cx="461645" cy="15367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9"/>
              </a:spcBef>
            </a:pPr>
            <a:r>
              <a:rPr sz="700" spc="10" dirty="0">
                <a:latin typeface="Times New Roman"/>
                <a:cs typeface="Times New Roman"/>
              </a:rPr>
              <a:t>Processor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7907" y="3221085"/>
            <a:ext cx="461645" cy="61468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700" spc="10" dirty="0">
                <a:latin typeface="Times New Roman"/>
                <a:cs typeface="Times New Roman"/>
              </a:rPr>
              <a:t>Cache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16829" y="3221393"/>
            <a:ext cx="461009" cy="614680"/>
          </a:xfrm>
          <a:custGeom>
            <a:avLst/>
            <a:gdLst/>
            <a:ahLst/>
            <a:cxnLst/>
            <a:rect l="l" t="t" r="r" b="b"/>
            <a:pathLst>
              <a:path w="461010" h="614679">
                <a:moveTo>
                  <a:pt x="307327" y="0"/>
                </a:moveTo>
                <a:lnTo>
                  <a:pt x="307327" y="614658"/>
                </a:lnTo>
                <a:lnTo>
                  <a:pt x="460992" y="614658"/>
                </a:lnTo>
                <a:lnTo>
                  <a:pt x="460992" y="0"/>
                </a:lnTo>
                <a:lnTo>
                  <a:pt x="307327" y="0"/>
                </a:lnTo>
                <a:close/>
              </a:path>
              <a:path w="461010" h="614679">
                <a:moveTo>
                  <a:pt x="0" y="0"/>
                </a:moveTo>
                <a:lnTo>
                  <a:pt x="0" y="614658"/>
                </a:lnTo>
                <a:lnTo>
                  <a:pt x="153664" y="614658"/>
                </a:lnTo>
                <a:lnTo>
                  <a:pt x="153664" y="0"/>
                </a:lnTo>
                <a:lnTo>
                  <a:pt x="0" y="0"/>
                </a:lnTo>
                <a:close/>
              </a:path>
              <a:path w="461010" h="614679">
                <a:moveTo>
                  <a:pt x="153657" y="307327"/>
                </a:moveTo>
                <a:lnTo>
                  <a:pt x="307327" y="307327"/>
                </a:lnTo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26979" y="3403346"/>
            <a:ext cx="130175" cy="205104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Times New Roman"/>
                <a:cs typeface="Times New Roman"/>
              </a:rPr>
              <a:t>Tags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5017" y="3297036"/>
            <a:ext cx="130175" cy="4635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Times New Roman"/>
                <a:cs typeface="Times New Roman"/>
              </a:rPr>
              <a:t>Snoop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H/W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46813" y="3067215"/>
            <a:ext cx="691515" cy="1075690"/>
          </a:xfrm>
          <a:custGeom>
            <a:avLst/>
            <a:gdLst/>
            <a:ahLst/>
            <a:cxnLst/>
            <a:rect l="l" t="t" r="r" b="b"/>
            <a:pathLst>
              <a:path w="691514" h="1075689">
                <a:moveTo>
                  <a:pt x="230492" y="153657"/>
                </a:moveTo>
                <a:lnTo>
                  <a:pt x="230492" y="768315"/>
                </a:lnTo>
                <a:lnTo>
                  <a:pt x="691487" y="768315"/>
                </a:lnTo>
                <a:lnTo>
                  <a:pt x="691487" y="153657"/>
                </a:lnTo>
                <a:lnTo>
                  <a:pt x="230492" y="153657"/>
                </a:lnTo>
                <a:close/>
              </a:path>
              <a:path w="691514" h="1075689">
                <a:moveTo>
                  <a:pt x="460997" y="0"/>
                </a:moveTo>
                <a:lnTo>
                  <a:pt x="460997" y="153657"/>
                </a:lnTo>
              </a:path>
              <a:path w="691514" h="1075689">
                <a:moveTo>
                  <a:pt x="460997" y="76822"/>
                </a:moveTo>
                <a:lnTo>
                  <a:pt x="0" y="76822"/>
                </a:lnTo>
                <a:lnTo>
                  <a:pt x="0" y="1075651"/>
                </a:lnTo>
              </a:path>
            </a:pathLst>
          </a:custGeom>
          <a:ln w="3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77434" y="2913354"/>
            <a:ext cx="461009" cy="15367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9"/>
              </a:spcBef>
            </a:pPr>
            <a:r>
              <a:rPr sz="700" spc="10" dirty="0">
                <a:latin typeface="Times New Roman"/>
                <a:cs typeface="Times New Roman"/>
              </a:rPr>
              <a:t>Processor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7434" y="3221085"/>
            <a:ext cx="461009" cy="61468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700" spc="10" dirty="0">
                <a:latin typeface="Times New Roman"/>
                <a:cs typeface="Times New Roman"/>
              </a:rPr>
              <a:t>Cache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78413" y="3986768"/>
            <a:ext cx="3538220" cy="462915"/>
            <a:chOff x="2978413" y="3986768"/>
            <a:chExt cx="3538220" cy="462915"/>
          </a:xfrm>
        </p:grpSpPr>
        <p:sp>
          <p:nvSpPr>
            <p:cNvPr id="23" name="object 23"/>
            <p:cNvSpPr/>
            <p:nvPr/>
          </p:nvSpPr>
          <p:spPr>
            <a:xfrm>
              <a:off x="3057169" y="3988689"/>
              <a:ext cx="3380740" cy="0"/>
            </a:xfrm>
            <a:custGeom>
              <a:avLst/>
              <a:gdLst/>
              <a:ahLst/>
              <a:cxnLst/>
              <a:rect l="l" t="t" r="r" b="b"/>
              <a:pathLst>
                <a:path w="3380740">
                  <a:moveTo>
                    <a:pt x="0" y="0"/>
                  </a:moveTo>
                  <a:lnTo>
                    <a:pt x="3380625" y="0"/>
                  </a:lnTo>
                </a:path>
              </a:pathLst>
            </a:custGeom>
            <a:ln w="3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0334" y="4065524"/>
              <a:ext cx="3534410" cy="269240"/>
            </a:xfrm>
            <a:custGeom>
              <a:avLst/>
              <a:gdLst/>
              <a:ahLst/>
              <a:cxnLst/>
              <a:rect l="l" t="t" r="r" b="b"/>
              <a:pathLst>
                <a:path w="3534409" h="269239">
                  <a:moveTo>
                    <a:pt x="3534295" y="115239"/>
                  </a:moveTo>
                  <a:lnTo>
                    <a:pt x="3457460" y="0"/>
                  </a:lnTo>
                  <a:lnTo>
                    <a:pt x="3457460" y="76822"/>
                  </a:lnTo>
                  <a:lnTo>
                    <a:pt x="76835" y="76822"/>
                  </a:lnTo>
                  <a:lnTo>
                    <a:pt x="76835" y="0"/>
                  </a:lnTo>
                  <a:lnTo>
                    <a:pt x="0" y="153657"/>
                  </a:lnTo>
                  <a:lnTo>
                    <a:pt x="76835" y="268909"/>
                  </a:lnTo>
                  <a:lnTo>
                    <a:pt x="76835" y="192074"/>
                  </a:lnTo>
                  <a:lnTo>
                    <a:pt x="3457460" y="192074"/>
                  </a:lnTo>
                  <a:lnTo>
                    <a:pt x="3457460" y="268909"/>
                  </a:lnTo>
                  <a:lnTo>
                    <a:pt x="3534295" y="1152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80334" y="3988689"/>
              <a:ext cx="3534410" cy="461009"/>
            </a:xfrm>
            <a:custGeom>
              <a:avLst/>
              <a:gdLst/>
              <a:ahLst/>
              <a:cxnLst/>
              <a:rect l="l" t="t" r="r" b="b"/>
              <a:pathLst>
                <a:path w="3534409" h="461010">
                  <a:moveTo>
                    <a:pt x="76835" y="153657"/>
                  </a:moveTo>
                  <a:lnTo>
                    <a:pt x="3457460" y="153657"/>
                  </a:lnTo>
                  <a:lnTo>
                    <a:pt x="3457460" y="76835"/>
                  </a:lnTo>
                  <a:lnTo>
                    <a:pt x="3534295" y="192074"/>
                  </a:lnTo>
                  <a:lnTo>
                    <a:pt x="3457460" y="345744"/>
                  </a:lnTo>
                  <a:lnTo>
                    <a:pt x="3457460" y="268909"/>
                  </a:lnTo>
                  <a:lnTo>
                    <a:pt x="76835" y="268909"/>
                  </a:lnTo>
                  <a:lnTo>
                    <a:pt x="76835" y="345744"/>
                  </a:lnTo>
                  <a:lnTo>
                    <a:pt x="0" y="230492"/>
                  </a:lnTo>
                  <a:lnTo>
                    <a:pt x="76835" y="76835"/>
                  </a:lnTo>
                  <a:lnTo>
                    <a:pt x="76835" y="153657"/>
                  </a:lnTo>
                </a:path>
                <a:path w="3534409" h="461010">
                  <a:moveTo>
                    <a:pt x="1690319" y="460997"/>
                  </a:moveTo>
                  <a:lnTo>
                    <a:pt x="1690319" y="268909"/>
                  </a:lnTo>
                </a:path>
                <a:path w="3534409" h="461010">
                  <a:moveTo>
                    <a:pt x="1767141" y="460997"/>
                  </a:moveTo>
                  <a:lnTo>
                    <a:pt x="1767141" y="0"/>
                  </a:lnTo>
                </a:path>
              </a:pathLst>
            </a:custGeom>
            <a:ln w="3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78752" y="3922207"/>
            <a:ext cx="507365" cy="328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10" dirty="0">
                <a:latin typeface="Times New Roman"/>
                <a:cs typeface="Times New Roman"/>
              </a:rPr>
              <a:t>Dirty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700" spc="10" dirty="0">
                <a:latin typeface="Times New Roman"/>
                <a:cs typeface="Times New Roman"/>
              </a:rPr>
              <a:t>Address/data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9158" y="4449686"/>
            <a:ext cx="1383030" cy="307340"/>
          </a:xfrm>
          <a:prstGeom prst="rect">
            <a:avLst/>
          </a:prstGeom>
          <a:ln w="384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spc="10" dirty="0">
                <a:latin typeface="Times New Roman"/>
                <a:cs typeface="Times New Roman"/>
              </a:rPr>
              <a:t>Memory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91488" y="4830285"/>
            <a:ext cx="68922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25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simple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snoopy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bus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based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150" dirty="0">
                <a:latin typeface="Verdana"/>
                <a:cs typeface="Verdana"/>
              </a:rPr>
              <a:t>cache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coherence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system.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435" y="370496"/>
            <a:ext cx="4855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Performance</a:t>
            </a:r>
            <a:r>
              <a:rPr spc="-25" dirty="0"/>
              <a:t> </a:t>
            </a:r>
            <a:r>
              <a:rPr spc="-90" dirty="0"/>
              <a:t>of</a:t>
            </a:r>
            <a:r>
              <a:rPr spc="-35" dirty="0"/>
              <a:t> </a:t>
            </a:r>
            <a:r>
              <a:rPr spc="-25" dirty="0"/>
              <a:t>Snoopy</a:t>
            </a:r>
            <a:r>
              <a:rPr spc="-30" dirty="0"/>
              <a:t> </a:t>
            </a:r>
            <a:r>
              <a:rPr spc="100" dirty="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95" y="1343373"/>
            <a:ext cx="8196580" cy="356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715" indent="-259079" algn="just">
              <a:lnSpc>
                <a:spcPct val="1006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130" dirty="0">
                <a:latin typeface="Verdana"/>
                <a:cs typeface="Verdana"/>
              </a:rPr>
              <a:t>Once </a:t>
            </a:r>
            <a:r>
              <a:rPr sz="2050" spc="25" dirty="0">
                <a:latin typeface="Verdana"/>
                <a:cs typeface="Verdana"/>
              </a:rPr>
              <a:t>copies</a:t>
            </a:r>
            <a:r>
              <a:rPr sz="2050" spc="3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10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tagged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dirty,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all</a:t>
            </a:r>
            <a:r>
              <a:rPr sz="2050" spc="-3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subsequent </a:t>
            </a:r>
            <a:r>
              <a:rPr sz="2050" spc="-25" dirty="0">
                <a:latin typeface="Verdana"/>
                <a:cs typeface="Verdana"/>
              </a:rPr>
              <a:t> operations </a:t>
            </a:r>
            <a:r>
              <a:rPr sz="2050" spc="130" dirty="0">
                <a:latin typeface="Verdana"/>
                <a:cs typeface="Verdana"/>
              </a:rPr>
              <a:t>can </a:t>
            </a:r>
            <a:r>
              <a:rPr sz="2050" spc="120" dirty="0">
                <a:latin typeface="Verdana"/>
                <a:cs typeface="Verdana"/>
              </a:rPr>
              <a:t>be </a:t>
            </a:r>
            <a:r>
              <a:rPr sz="2050" spc="-10" dirty="0">
                <a:latin typeface="Verdana"/>
                <a:cs typeface="Verdana"/>
              </a:rPr>
              <a:t>performed locally </a:t>
            </a:r>
            <a:r>
              <a:rPr sz="2050" spc="35" dirty="0">
                <a:latin typeface="Verdana"/>
                <a:cs typeface="Verdana"/>
              </a:rPr>
              <a:t>on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150" dirty="0">
                <a:latin typeface="Verdana"/>
                <a:cs typeface="Verdana"/>
              </a:rPr>
              <a:t>cache </a:t>
            </a:r>
            <a:r>
              <a:rPr sz="2050" spc="-50" dirty="0">
                <a:latin typeface="Verdana"/>
                <a:cs typeface="Verdana"/>
              </a:rPr>
              <a:t>without </a:t>
            </a:r>
            <a:r>
              <a:rPr sz="2050" spc="-4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gene</a:t>
            </a:r>
            <a:r>
              <a:rPr sz="2050" spc="-30" dirty="0">
                <a:latin typeface="Verdana"/>
                <a:cs typeface="Verdana"/>
              </a:rPr>
              <a:t>r</a:t>
            </a:r>
            <a:r>
              <a:rPr sz="2050" dirty="0">
                <a:latin typeface="Verdana"/>
                <a:cs typeface="Verdana"/>
              </a:rPr>
              <a:t>ating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exte</a:t>
            </a:r>
            <a:r>
              <a:rPr sz="2050" spc="-15" dirty="0">
                <a:latin typeface="Verdana"/>
                <a:cs typeface="Verdana"/>
              </a:rPr>
              <a:t>r</a:t>
            </a:r>
            <a:r>
              <a:rPr sz="2050" spc="-10" dirty="0">
                <a:latin typeface="Verdana"/>
                <a:cs typeface="Verdana"/>
              </a:rPr>
              <a:t>na</a:t>
            </a:r>
            <a:r>
              <a:rPr sz="2050" spc="-5" dirty="0">
                <a:latin typeface="Verdana"/>
                <a:cs typeface="Verdana"/>
              </a:rPr>
              <a:t>l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85" dirty="0">
                <a:latin typeface="Verdana"/>
                <a:cs typeface="Verdana"/>
              </a:rPr>
              <a:t>t</a:t>
            </a:r>
            <a:r>
              <a:rPr sz="2050" spc="-229" dirty="0">
                <a:latin typeface="Verdana"/>
                <a:cs typeface="Verdana"/>
              </a:rPr>
              <a:t>r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200" dirty="0">
                <a:latin typeface="Verdana"/>
                <a:cs typeface="Verdana"/>
              </a:rPr>
              <a:t>f</a:t>
            </a:r>
            <a:r>
              <a:rPr sz="2050" spc="-50" dirty="0">
                <a:latin typeface="Verdana"/>
                <a:cs typeface="Verdana"/>
              </a:rPr>
              <a:t>fic.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5080" indent="-259079" algn="just">
              <a:lnSpc>
                <a:spcPct val="1006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235" dirty="0">
                <a:latin typeface="Verdana"/>
                <a:cs typeface="Verdana"/>
              </a:rPr>
              <a:t>If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95" dirty="0">
                <a:latin typeface="Verdana"/>
                <a:cs typeface="Verdana"/>
              </a:rPr>
              <a:t>data </a:t>
            </a:r>
            <a:r>
              <a:rPr sz="2050" spc="-60" dirty="0">
                <a:latin typeface="Verdana"/>
                <a:cs typeface="Verdana"/>
              </a:rPr>
              <a:t>item </a:t>
            </a:r>
            <a:r>
              <a:rPr sz="2050" spc="-215" dirty="0">
                <a:latin typeface="Verdana"/>
                <a:cs typeface="Verdana"/>
              </a:rPr>
              <a:t>is </a:t>
            </a:r>
            <a:r>
              <a:rPr sz="2050" spc="40" dirty="0">
                <a:latin typeface="Verdana"/>
                <a:cs typeface="Verdana"/>
              </a:rPr>
              <a:t>read </a:t>
            </a:r>
            <a:r>
              <a:rPr sz="2050" spc="-10" dirty="0">
                <a:latin typeface="Verdana"/>
                <a:cs typeface="Verdana"/>
              </a:rPr>
              <a:t>by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30" dirty="0">
                <a:latin typeface="Verdana"/>
                <a:cs typeface="Verdana"/>
              </a:rPr>
              <a:t>number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70" dirty="0">
                <a:latin typeface="Verdana"/>
                <a:cs typeface="Verdana"/>
              </a:rPr>
              <a:t>processors, </a:t>
            </a:r>
            <a:r>
              <a:rPr sz="2050" spc="-135" dirty="0">
                <a:latin typeface="Verdana"/>
                <a:cs typeface="Verdana"/>
              </a:rPr>
              <a:t>it </a:t>
            </a:r>
            <a:r>
              <a:rPr sz="2050" spc="-105" dirty="0">
                <a:latin typeface="Verdana"/>
                <a:cs typeface="Verdana"/>
              </a:rPr>
              <a:t>transitions 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25" dirty="0">
                <a:latin typeface="Verdana"/>
                <a:cs typeface="Verdana"/>
              </a:rPr>
              <a:t>shared </a:t>
            </a:r>
            <a:r>
              <a:rPr sz="2050" spc="-40" dirty="0">
                <a:latin typeface="Verdana"/>
                <a:cs typeface="Verdana"/>
              </a:rPr>
              <a:t>state </a:t>
            </a:r>
            <a:r>
              <a:rPr sz="2050" spc="-100" dirty="0">
                <a:latin typeface="Verdana"/>
                <a:cs typeface="Verdana"/>
              </a:rPr>
              <a:t>in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150" dirty="0">
                <a:latin typeface="Verdana"/>
                <a:cs typeface="Verdana"/>
              </a:rPr>
              <a:t>cache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-40" dirty="0">
                <a:latin typeface="Verdana"/>
                <a:cs typeface="Verdana"/>
              </a:rPr>
              <a:t>all </a:t>
            </a:r>
            <a:r>
              <a:rPr sz="2050" spc="-30" dirty="0">
                <a:latin typeface="Verdana"/>
                <a:cs typeface="Verdana"/>
              </a:rPr>
              <a:t>subsequent </a:t>
            </a:r>
            <a:r>
              <a:rPr sz="2050" spc="40" dirty="0">
                <a:latin typeface="Verdana"/>
                <a:cs typeface="Verdana"/>
              </a:rPr>
              <a:t>read </a:t>
            </a:r>
            <a:r>
              <a:rPr sz="2050" spc="4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ope</a:t>
            </a:r>
            <a:r>
              <a:rPr sz="2050" spc="-30" dirty="0">
                <a:latin typeface="Verdana"/>
                <a:cs typeface="Verdana"/>
              </a:rPr>
              <a:t>r</a:t>
            </a:r>
            <a:r>
              <a:rPr sz="2050" spc="-50" dirty="0">
                <a:latin typeface="Verdana"/>
                <a:cs typeface="Verdana"/>
              </a:rPr>
              <a:t>ations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105" dirty="0">
                <a:latin typeface="Verdana"/>
                <a:cs typeface="Verdana"/>
              </a:rPr>
              <a:t>become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local.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145" marR="8890" indent="-259079" algn="just">
              <a:lnSpc>
                <a:spcPct val="1006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235" dirty="0">
                <a:latin typeface="Verdana"/>
                <a:cs typeface="Verdana"/>
              </a:rPr>
              <a:t>If </a:t>
            </a:r>
            <a:r>
              <a:rPr sz="2050" spc="-60" dirty="0">
                <a:latin typeface="Verdana"/>
                <a:cs typeface="Verdana"/>
              </a:rPr>
              <a:t>processors </a:t>
            </a:r>
            <a:r>
              <a:rPr sz="2050" spc="40" dirty="0">
                <a:latin typeface="Verdana"/>
                <a:cs typeface="Verdana"/>
              </a:rPr>
              <a:t>read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70" dirty="0">
                <a:latin typeface="Verdana"/>
                <a:cs typeface="Verdana"/>
              </a:rPr>
              <a:t>update </a:t>
            </a:r>
            <a:r>
              <a:rPr sz="2050" spc="95" dirty="0">
                <a:latin typeface="Verdana"/>
                <a:cs typeface="Verdana"/>
              </a:rPr>
              <a:t>data </a:t>
            </a:r>
            <a:r>
              <a:rPr sz="2050" spc="35" dirty="0">
                <a:latin typeface="Verdana"/>
                <a:cs typeface="Verdana"/>
              </a:rPr>
              <a:t>at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5" dirty="0">
                <a:latin typeface="Verdana"/>
                <a:cs typeface="Verdana"/>
              </a:rPr>
              <a:t>same </a:t>
            </a:r>
            <a:r>
              <a:rPr sz="2050" spc="-85" dirty="0">
                <a:latin typeface="Verdana"/>
                <a:cs typeface="Verdana"/>
              </a:rPr>
              <a:t>time, </a:t>
            </a:r>
            <a:r>
              <a:rPr sz="2050" spc="-50" dirty="0">
                <a:latin typeface="Verdana"/>
                <a:cs typeface="Verdana"/>
              </a:rPr>
              <a:t>they </a:t>
            </a:r>
            <a:r>
              <a:rPr sz="2050" spc="-4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generate </a:t>
            </a:r>
            <a:r>
              <a:rPr sz="2050" spc="70" dirty="0">
                <a:latin typeface="Verdana"/>
                <a:cs typeface="Verdana"/>
              </a:rPr>
              <a:t>coherence </a:t>
            </a:r>
            <a:r>
              <a:rPr sz="2050" spc="-75" dirty="0">
                <a:latin typeface="Verdana"/>
                <a:cs typeface="Verdana"/>
              </a:rPr>
              <a:t>requests </a:t>
            </a:r>
            <a:r>
              <a:rPr sz="2050" spc="35" dirty="0">
                <a:latin typeface="Verdana"/>
                <a:cs typeface="Verdana"/>
              </a:rPr>
              <a:t>on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70" dirty="0">
                <a:latin typeface="Verdana"/>
                <a:cs typeface="Verdana"/>
              </a:rPr>
              <a:t>bus </a:t>
            </a:r>
            <a:r>
              <a:rPr sz="2050" spc="-275" dirty="0">
                <a:latin typeface="Verdana"/>
                <a:cs typeface="Verdana"/>
              </a:rPr>
              <a:t>– </a:t>
            </a:r>
            <a:r>
              <a:rPr sz="2050" spc="20" dirty="0">
                <a:latin typeface="Verdana"/>
                <a:cs typeface="Verdana"/>
              </a:rPr>
              <a:t>which </a:t>
            </a:r>
            <a:r>
              <a:rPr sz="2050" spc="-215" dirty="0">
                <a:latin typeface="Verdana"/>
                <a:cs typeface="Verdana"/>
              </a:rPr>
              <a:t>is </a:t>
            </a:r>
            <a:r>
              <a:rPr sz="2050" spc="-65" dirty="0">
                <a:latin typeface="Verdana"/>
                <a:cs typeface="Verdana"/>
              </a:rPr>
              <a:t>ultimately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20" dirty="0">
                <a:latin typeface="Verdana"/>
                <a:cs typeface="Verdana"/>
              </a:rPr>
              <a:t>bandwidth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limited.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7220" y="370496"/>
            <a:ext cx="373887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Directory</a:t>
            </a:r>
            <a:r>
              <a:rPr spc="-65" dirty="0"/>
              <a:t> </a:t>
            </a:r>
            <a:r>
              <a:rPr spc="-5" dirty="0"/>
              <a:t>Based</a:t>
            </a:r>
            <a:r>
              <a:rPr spc="-70" dirty="0"/>
              <a:t> </a:t>
            </a:r>
            <a:r>
              <a:rPr spc="-1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85" y="1343373"/>
            <a:ext cx="8193405" cy="293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 algn="just">
              <a:lnSpc>
                <a:spcPct val="1004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snoopy </a:t>
            </a:r>
            <a:r>
              <a:rPr sz="2050" spc="50" dirty="0">
                <a:latin typeface="Verdana"/>
                <a:cs typeface="Verdana"/>
              </a:rPr>
              <a:t>caches, </a:t>
            </a:r>
            <a:r>
              <a:rPr sz="2050" spc="130" dirty="0">
                <a:latin typeface="Verdana"/>
                <a:cs typeface="Verdana"/>
              </a:rPr>
              <a:t>each </a:t>
            </a:r>
            <a:r>
              <a:rPr sz="2050" spc="70" dirty="0">
                <a:latin typeface="Verdana"/>
                <a:cs typeface="Verdana"/>
              </a:rPr>
              <a:t>coherence </a:t>
            </a:r>
            <a:r>
              <a:rPr sz="2050" spc="5" dirty="0">
                <a:latin typeface="Verdana"/>
                <a:cs typeface="Verdana"/>
              </a:rPr>
              <a:t>operation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sent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40" dirty="0">
                <a:latin typeface="Verdana"/>
                <a:cs typeface="Verdana"/>
              </a:rPr>
              <a:t>all </a:t>
            </a:r>
            <a:r>
              <a:rPr sz="2050" spc="-3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processors.</a:t>
            </a:r>
            <a:r>
              <a:rPr sz="2050" spc="-25" dirty="0">
                <a:latin typeface="Verdana"/>
                <a:cs typeface="Verdana"/>
              </a:rPr>
              <a:t> </a:t>
            </a: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an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inherent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limitation.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780" marR="10160" indent="-259079" algn="just">
              <a:lnSpc>
                <a:spcPct val="101000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90" dirty="0">
                <a:latin typeface="Verdana"/>
                <a:cs typeface="Verdana"/>
              </a:rPr>
              <a:t>Why</a:t>
            </a:r>
            <a:r>
              <a:rPr sz="2050" spc="-2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not</a:t>
            </a:r>
            <a:r>
              <a:rPr sz="2050" spc="-24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send</a:t>
            </a:r>
            <a:r>
              <a:rPr sz="2050" spc="-260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coherence</a:t>
            </a:r>
            <a:r>
              <a:rPr sz="2050" spc="-25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requests</a:t>
            </a:r>
            <a:r>
              <a:rPr sz="2050" spc="-2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254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only</a:t>
            </a:r>
            <a:r>
              <a:rPr sz="2050" spc="-254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those</a:t>
            </a:r>
            <a:r>
              <a:rPr sz="2050" spc="-21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processors</a:t>
            </a:r>
            <a:r>
              <a:rPr sz="2050" spc="-254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that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need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20" dirty="0">
                <a:latin typeface="Verdana"/>
                <a:cs typeface="Verdana"/>
              </a:rPr>
              <a:t>be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notified?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145" marR="8255" indent="-259079" algn="just">
              <a:lnSpc>
                <a:spcPct val="100699"/>
              </a:lnSpc>
              <a:spcBef>
                <a:spcPts val="5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This</a:t>
            </a:r>
            <a:r>
              <a:rPr sz="2050" spc="-215" dirty="0">
                <a:latin typeface="Verdana"/>
                <a:cs typeface="Verdana"/>
              </a:rPr>
              <a:t> is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done </a:t>
            </a:r>
            <a:r>
              <a:rPr sz="2050" spc="-80" dirty="0">
                <a:latin typeface="Verdana"/>
                <a:cs typeface="Verdana"/>
              </a:rPr>
              <a:t>using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60" dirty="0">
                <a:latin typeface="Verdana"/>
                <a:cs typeface="Verdana"/>
              </a:rPr>
              <a:t>directory, </a:t>
            </a:r>
            <a:r>
              <a:rPr sz="2050" spc="20" dirty="0">
                <a:latin typeface="Verdana"/>
                <a:cs typeface="Verdana"/>
              </a:rPr>
              <a:t>which </a:t>
            </a:r>
            <a:r>
              <a:rPr sz="2050" spc="-55" dirty="0">
                <a:latin typeface="Verdana"/>
                <a:cs typeface="Verdana"/>
              </a:rPr>
              <a:t>maintains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20" dirty="0">
                <a:latin typeface="Verdana"/>
                <a:cs typeface="Verdana"/>
              </a:rPr>
              <a:t>presence </a:t>
            </a:r>
            <a:r>
              <a:rPr sz="2050" spc="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vector </a:t>
            </a:r>
            <a:r>
              <a:rPr sz="2050" spc="-105" dirty="0">
                <a:latin typeface="Verdana"/>
                <a:cs typeface="Verdana"/>
              </a:rPr>
              <a:t>for </a:t>
            </a:r>
            <a:r>
              <a:rPr sz="2050" spc="130" dirty="0">
                <a:latin typeface="Verdana"/>
                <a:cs typeface="Verdana"/>
              </a:rPr>
              <a:t>each </a:t>
            </a:r>
            <a:r>
              <a:rPr sz="2050" spc="95" dirty="0">
                <a:latin typeface="Verdana"/>
                <a:cs typeface="Verdana"/>
              </a:rPr>
              <a:t>data </a:t>
            </a:r>
            <a:r>
              <a:rPr sz="2050" spc="-60" dirty="0">
                <a:latin typeface="Verdana"/>
                <a:cs typeface="Verdana"/>
              </a:rPr>
              <a:t>item </a:t>
            </a:r>
            <a:r>
              <a:rPr sz="2050" spc="105" dirty="0">
                <a:latin typeface="Verdana"/>
                <a:cs typeface="Verdana"/>
              </a:rPr>
              <a:t>(cache </a:t>
            </a:r>
            <a:r>
              <a:rPr sz="2050" spc="-85" dirty="0">
                <a:latin typeface="Verdana"/>
                <a:cs typeface="Verdana"/>
              </a:rPr>
              <a:t>line) </a:t>
            </a:r>
            <a:r>
              <a:rPr sz="2050" spc="40" dirty="0">
                <a:latin typeface="Verdana"/>
                <a:cs typeface="Verdana"/>
              </a:rPr>
              <a:t>along </a:t>
            </a:r>
            <a:r>
              <a:rPr sz="2050" spc="-70" dirty="0">
                <a:latin typeface="Verdana"/>
                <a:cs typeface="Verdana"/>
              </a:rPr>
              <a:t>with </a:t>
            </a:r>
            <a:r>
              <a:rPr sz="2050" spc="-185" dirty="0">
                <a:latin typeface="Verdana"/>
                <a:cs typeface="Verdana"/>
              </a:rPr>
              <a:t>its </a:t>
            </a:r>
            <a:r>
              <a:rPr sz="2050" spc="35" dirty="0">
                <a:latin typeface="Verdana"/>
                <a:cs typeface="Verdana"/>
              </a:rPr>
              <a:t>global </a:t>
            </a:r>
            <a:r>
              <a:rPr sz="2050" spc="4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state.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7220" y="370496"/>
            <a:ext cx="373887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Directory</a:t>
            </a:r>
            <a:r>
              <a:rPr spc="-65" dirty="0"/>
              <a:t> </a:t>
            </a:r>
            <a:r>
              <a:rPr spc="-5" dirty="0"/>
              <a:t>Based</a:t>
            </a:r>
            <a:r>
              <a:rPr spc="-70" dirty="0"/>
              <a:t> </a:t>
            </a:r>
            <a:r>
              <a:rPr spc="-110" dirty="0"/>
              <a:t>Systems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3630" y="1556092"/>
            <a:ext cx="1795780" cy="2346960"/>
            <a:chOff x="3493630" y="1556092"/>
            <a:chExt cx="1795780" cy="2346960"/>
          </a:xfrm>
        </p:grpSpPr>
        <p:sp>
          <p:nvSpPr>
            <p:cNvPr id="4" name="object 4"/>
            <p:cNvSpPr/>
            <p:nvPr/>
          </p:nvSpPr>
          <p:spPr>
            <a:xfrm>
              <a:off x="4322432" y="1557997"/>
              <a:ext cx="965200" cy="1584960"/>
            </a:xfrm>
            <a:custGeom>
              <a:avLst/>
              <a:gdLst/>
              <a:ahLst/>
              <a:cxnLst/>
              <a:rect l="l" t="t" r="r" b="b"/>
              <a:pathLst>
                <a:path w="965200" h="1584960">
                  <a:moveTo>
                    <a:pt x="103365" y="1550441"/>
                  </a:moveTo>
                  <a:lnTo>
                    <a:pt x="103365" y="1584883"/>
                  </a:lnTo>
                  <a:lnTo>
                    <a:pt x="482358" y="1584883"/>
                  </a:lnTo>
                  <a:lnTo>
                    <a:pt x="482358" y="1550441"/>
                  </a:lnTo>
                </a:path>
                <a:path w="965200" h="1584960">
                  <a:moveTo>
                    <a:pt x="310083" y="0"/>
                  </a:moveTo>
                  <a:lnTo>
                    <a:pt x="310083" y="1515986"/>
                  </a:lnTo>
                </a:path>
                <a:path w="965200" h="1584960">
                  <a:moveTo>
                    <a:pt x="241185" y="0"/>
                  </a:moveTo>
                  <a:lnTo>
                    <a:pt x="241185" y="1515986"/>
                  </a:lnTo>
                </a:path>
                <a:path w="965200" h="1584960">
                  <a:moveTo>
                    <a:pt x="172275" y="0"/>
                  </a:moveTo>
                  <a:lnTo>
                    <a:pt x="172275" y="1515986"/>
                  </a:lnTo>
                </a:path>
                <a:path w="965200" h="1584960">
                  <a:moveTo>
                    <a:pt x="103365" y="0"/>
                  </a:moveTo>
                  <a:lnTo>
                    <a:pt x="103365" y="1515986"/>
                  </a:lnTo>
                </a:path>
                <a:path w="965200" h="1584960">
                  <a:moveTo>
                    <a:pt x="482358" y="0"/>
                  </a:moveTo>
                  <a:lnTo>
                    <a:pt x="482358" y="1515986"/>
                  </a:lnTo>
                </a:path>
                <a:path w="965200" h="1584960">
                  <a:moveTo>
                    <a:pt x="0" y="0"/>
                  </a:moveTo>
                  <a:lnTo>
                    <a:pt x="0" y="1515973"/>
                  </a:lnTo>
                  <a:lnTo>
                    <a:pt x="964713" y="1515973"/>
                  </a:lnTo>
                  <a:lnTo>
                    <a:pt x="964713" y="0"/>
                  </a:lnTo>
                  <a:lnTo>
                    <a:pt x="0" y="0"/>
                  </a:lnTo>
                  <a:close/>
                </a:path>
                <a:path w="965200" h="1584960">
                  <a:moveTo>
                    <a:pt x="0" y="1447076"/>
                  </a:moveTo>
                  <a:lnTo>
                    <a:pt x="964717" y="1447076"/>
                  </a:lnTo>
                </a:path>
                <a:path w="965200" h="1584960">
                  <a:moveTo>
                    <a:pt x="0" y="1378165"/>
                  </a:moveTo>
                  <a:lnTo>
                    <a:pt x="964717" y="1378165"/>
                  </a:lnTo>
                </a:path>
                <a:path w="965200" h="1584960">
                  <a:moveTo>
                    <a:pt x="0" y="826897"/>
                  </a:moveTo>
                  <a:lnTo>
                    <a:pt x="964717" y="826897"/>
                  </a:lnTo>
                </a:path>
                <a:path w="965200" h="1584960">
                  <a:moveTo>
                    <a:pt x="0" y="1309255"/>
                  </a:moveTo>
                  <a:lnTo>
                    <a:pt x="964717" y="1309255"/>
                  </a:lnTo>
                </a:path>
                <a:path w="965200" h="1584960">
                  <a:moveTo>
                    <a:pt x="0" y="68910"/>
                  </a:moveTo>
                  <a:lnTo>
                    <a:pt x="964717" y="68910"/>
                  </a:lnTo>
                </a:path>
                <a:path w="965200" h="1584960">
                  <a:moveTo>
                    <a:pt x="0" y="757986"/>
                  </a:moveTo>
                  <a:lnTo>
                    <a:pt x="964717" y="757986"/>
                  </a:lnTo>
                </a:path>
                <a:path w="965200" h="1584960">
                  <a:moveTo>
                    <a:pt x="0" y="689089"/>
                  </a:moveTo>
                  <a:lnTo>
                    <a:pt x="964717" y="689089"/>
                  </a:lnTo>
                </a:path>
                <a:path w="965200" h="1584960">
                  <a:moveTo>
                    <a:pt x="0" y="620179"/>
                  </a:moveTo>
                  <a:lnTo>
                    <a:pt x="964717" y="620179"/>
                  </a:lnTo>
                </a:path>
                <a:path w="965200" h="1584960">
                  <a:moveTo>
                    <a:pt x="0" y="551268"/>
                  </a:moveTo>
                  <a:lnTo>
                    <a:pt x="964717" y="551268"/>
                  </a:lnTo>
                </a:path>
                <a:path w="965200" h="1584960">
                  <a:moveTo>
                    <a:pt x="0" y="137820"/>
                  </a:moveTo>
                  <a:lnTo>
                    <a:pt x="964717" y="137820"/>
                  </a:lnTo>
                </a:path>
                <a:path w="965200" h="1584960">
                  <a:moveTo>
                    <a:pt x="0" y="206730"/>
                  </a:moveTo>
                  <a:lnTo>
                    <a:pt x="964717" y="206730"/>
                  </a:lnTo>
                </a:path>
                <a:path w="965200" h="1584960">
                  <a:moveTo>
                    <a:pt x="0" y="275640"/>
                  </a:moveTo>
                  <a:lnTo>
                    <a:pt x="964717" y="275640"/>
                  </a:lnTo>
                </a:path>
                <a:path w="965200" h="1584960">
                  <a:moveTo>
                    <a:pt x="0" y="344538"/>
                  </a:moveTo>
                  <a:lnTo>
                    <a:pt x="964717" y="344538"/>
                  </a:lnTo>
                </a:path>
                <a:path w="965200" h="1584960">
                  <a:moveTo>
                    <a:pt x="0" y="413448"/>
                  </a:moveTo>
                  <a:lnTo>
                    <a:pt x="964717" y="413448"/>
                  </a:lnTo>
                </a:path>
                <a:path w="965200" h="1584960">
                  <a:moveTo>
                    <a:pt x="0" y="482358"/>
                  </a:moveTo>
                  <a:lnTo>
                    <a:pt x="964717" y="482358"/>
                  </a:lnTo>
                </a:path>
              </a:pathLst>
            </a:custGeom>
            <a:ln w="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9619" y="3113951"/>
              <a:ext cx="3810" cy="41910"/>
            </a:xfrm>
            <a:custGeom>
              <a:avLst/>
              <a:gdLst/>
              <a:ahLst/>
              <a:cxnLst/>
              <a:rect l="l" t="t" r="r" b="b"/>
              <a:pathLst>
                <a:path w="3810" h="41910">
                  <a:moveTo>
                    <a:pt x="3445" y="41338"/>
                  </a:moveTo>
                  <a:lnTo>
                    <a:pt x="3445" y="5169"/>
                  </a:lnTo>
                  <a:lnTo>
                    <a:pt x="1722" y="0"/>
                  </a:lnTo>
                  <a:lnTo>
                    <a:pt x="0" y="5167"/>
                  </a:lnTo>
                  <a:lnTo>
                    <a:pt x="0" y="41338"/>
                  </a:lnTo>
                  <a:lnTo>
                    <a:pt x="3445" y="41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7562" y="3113951"/>
              <a:ext cx="27940" cy="55244"/>
            </a:xfrm>
            <a:custGeom>
              <a:avLst/>
              <a:gdLst/>
              <a:ahLst/>
              <a:cxnLst/>
              <a:rect l="l" t="t" r="r" b="b"/>
              <a:pathLst>
                <a:path w="27939" h="55244">
                  <a:moveTo>
                    <a:pt x="27559" y="41338"/>
                  </a:moveTo>
                  <a:lnTo>
                    <a:pt x="13779" y="0"/>
                  </a:lnTo>
                  <a:lnTo>
                    <a:pt x="0" y="41338"/>
                  </a:lnTo>
                  <a:lnTo>
                    <a:pt x="13779" y="55118"/>
                  </a:lnTo>
                  <a:lnTo>
                    <a:pt x="27559" y="41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5535" y="1557997"/>
              <a:ext cx="909955" cy="2343150"/>
            </a:xfrm>
            <a:custGeom>
              <a:avLst/>
              <a:gdLst/>
              <a:ahLst/>
              <a:cxnLst/>
              <a:rect l="l" t="t" r="r" b="b"/>
              <a:pathLst>
                <a:path w="909954" h="2343150">
                  <a:moveTo>
                    <a:pt x="909586" y="1597291"/>
                  </a:moveTo>
                  <a:lnTo>
                    <a:pt x="895807" y="1555953"/>
                  </a:lnTo>
                  <a:lnTo>
                    <a:pt x="882027" y="1597291"/>
                  </a:lnTo>
                  <a:lnTo>
                    <a:pt x="895807" y="1611071"/>
                  </a:lnTo>
                  <a:lnTo>
                    <a:pt x="909586" y="1597291"/>
                  </a:lnTo>
                  <a:close/>
                </a:path>
                <a:path w="909954" h="2343150">
                  <a:moveTo>
                    <a:pt x="654634" y="689089"/>
                  </a:moveTo>
                  <a:lnTo>
                    <a:pt x="826897" y="689089"/>
                  </a:lnTo>
                </a:path>
                <a:path w="909954" h="2343150">
                  <a:moveTo>
                    <a:pt x="0" y="2205062"/>
                  </a:moveTo>
                  <a:lnTo>
                    <a:pt x="0" y="2342883"/>
                  </a:lnTo>
                </a:path>
                <a:path w="909954" h="2343150">
                  <a:moveTo>
                    <a:pt x="0" y="689089"/>
                  </a:moveTo>
                  <a:lnTo>
                    <a:pt x="0" y="826897"/>
                  </a:lnTo>
                </a:path>
                <a:path w="909954" h="2343150">
                  <a:moveTo>
                    <a:pt x="0" y="0"/>
                  </a:moveTo>
                  <a:lnTo>
                    <a:pt x="0" y="137820"/>
                  </a:lnTo>
                </a:path>
              </a:pathLst>
            </a:custGeom>
            <a:ln w="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71924" y="4184484"/>
            <a:ext cx="1174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(a)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8682" y="4218940"/>
            <a:ext cx="12192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(b)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8113" y="3529850"/>
            <a:ext cx="34226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Directory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9664" y="3219767"/>
            <a:ext cx="18161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Data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5952" y="3495399"/>
            <a:ext cx="19113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State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3630" y="1142646"/>
            <a:ext cx="1795780" cy="2898140"/>
            <a:chOff x="3493630" y="1142646"/>
            <a:chExt cx="1795780" cy="2898140"/>
          </a:xfrm>
        </p:grpSpPr>
        <p:sp>
          <p:nvSpPr>
            <p:cNvPr id="14" name="object 14"/>
            <p:cNvSpPr/>
            <p:nvPr/>
          </p:nvSpPr>
          <p:spPr>
            <a:xfrm>
              <a:off x="3495535" y="3177336"/>
              <a:ext cx="1791970" cy="725170"/>
            </a:xfrm>
            <a:custGeom>
              <a:avLst/>
              <a:gdLst/>
              <a:ahLst/>
              <a:cxnLst/>
              <a:rect l="l" t="t" r="r" b="b"/>
              <a:pathLst>
                <a:path w="1791970" h="725170">
                  <a:moveTo>
                    <a:pt x="1309255" y="0"/>
                  </a:moveTo>
                  <a:lnTo>
                    <a:pt x="1309255" y="34455"/>
                  </a:lnTo>
                  <a:lnTo>
                    <a:pt x="1791614" y="34455"/>
                  </a:lnTo>
                  <a:lnTo>
                    <a:pt x="1791614" y="0"/>
                  </a:lnTo>
                </a:path>
                <a:path w="1791970" h="725170">
                  <a:moveTo>
                    <a:pt x="0" y="723544"/>
                  </a:moveTo>
                  <a:lnTo>
                    <a:pt x="380377" y="724916"/>
                  </a:lnTo>
                </a:path>
              </a:pathLst>
            </a:custGeom>
            <a:ln w="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5535" y="2419350"/>
              <a:ext cx="0" cy="895985"/>
            </a:xfrm>
            <a:custGeom>
              <a:avLst/>
              <a:gdLst/>
              <a:ahLst/>
              <a:cxnLst/>
              <a:rect l="l" t="t" r="r" b="b"/>
              <a:pathLst>
                <a:path h="895985">
                  <a:moveTo>
                    <a:pt x="0" y="0"/>
                  </a:moveTo>
                  <a:lnTo>
                    <a:pt x="0" y="895807"/>
                  </a:lnTo>
                </a:path>
              </a:pathLst>
            </a:custGeom>
            <a:ln w="344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5535" y="1144551"/>
              <a:ext cx="655320" cy="2894330"/>
            </a:xfrm>
            <a:custGeom>
              <a:avLst/>
              <a:gdLst/>
              <a:ahLst/>
              <a:cxnLst/>
              <a:rect l="l" t="t" r="r" b="b"/>
              <a:pathLst>
                <a:path w="655320" h="2894329">
                  <a:moveTo>
                    <a:pt x="0" y="1240342"/>
                  </a:moveTo>
                  <a:lnTo>
                    <a:pt x="380377" y="1241727"/>
                  </a:lnTo>
                </a:path>
                <a:path w="655320" h="2894329">
                  <a:moveTo>
                    <a:pt x="378993" y="0"/>
                  </a:moveTo>
                  <a:lnTo>
                    <a:pt x="378993" y="2894139"/>
                  </a:lnTo>
                  <a:lnTo>
                    <a:pt x="655085" y="2894139"/>
                  </a:lnTo>
                  <a:lnTo>
                    <a:pt x="655085" y="0"/>
                  </a:lnTo>
                  <a:lnTo>
                    <a:pt x="378993" y="0"/>
                  </a:lnTo>
                  <a:close/>
                </a:path>
              </a:pathLst>
            </a:custGeom>
            <a:ln w="3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38434" y="3150857"/>
            <a:ext cx="31940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Presence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8725" y="3254219"/>
            <a:ext cx="15875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Bits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0036" y="2109952"/>
            <a:ext cx="414020" cy="138430"/>
          </a:xfrm>
          <a:prstGeom prst="rect">
            <a:avLst/>
          </a:prstGeom>
          <a:ln w="344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latin typeface="Times New Roman"/>
                <a:cs typeface="Times New Roman"/>
              </a:rPr>
              <a:t>Cache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0036" y="1834324"/>
            <a:ext cx="414020" cy="138430"/>
          </a:xfrm>
          <a:prstGeom prst="rect">
            <a:avLst/>
          </a:prstGeom>
          <a:ln w="344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latin typeface="Times New Roman"/>
                <a:cs typeface="Times New Roman"/>
              </a:rPr>
              <a:t>Processor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96919" y="1972830"/>
            <a:ext cx="0" cy="138430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137807"/>
                </a:moveTo>
                <a:lnTo>
                  <a:pt x="0" y="0"/>
                </a:lnTo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90036" y="1145011"/>
            <a:ext cx="414020" cy="138430"/>
          </a:xfrm>
          <a:prstGeom prst="rect">
            <a:avLst/>
          </a:prstGeom>
          <a:ln w="344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650" dirty="0">
                <a:latin typeface="Times New Roman"/>
                <a:cs typeface="Times New Roman"/>
              </a:rPr>
              <a:t>Processor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96449" y="1283284"/>
            <a:ext cx="0" cy="138430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137820"/>
                </a:moveTo>
                <a:lnTo>
                  <a:pt x="0" y="0"/>
                </a:lnTo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6919" y="3488804"/>
            <a:ext cx="0" cy="138430"/>
          </a:xfrm>
          <a:custGeom>
            <a:avLst/>
            <a:gdLst/>
            <a:ahLst/>
            <a:cxnLst/>
            <a:rect l="l" t="t" r="r" b="b"/>
            <a:pathLst>
              <a:path h="138429">
                <a:moveTo>
                  <a:pt x="0" y="137820"/>
                </a:moveTo>
                <a:lnTo>
                  <a:pt x="0" y="0"/>
                </a:lnTo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90036" y="1421104"/>
            <a:ext cx="414020" cy="137795"/>
          </a:xfrm>
          <a:prstGeom prst="rect">
            <a:avLst/>
          </a:prstGeom>
          <a:ln w="344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60"/>
              </a:spcBef>
            </a:pPr>
            <a:r>
              <a:rPr sz="650" dirty="0">
                <a:latin typeface="Times New Roman"/>
                <a:cs typeface="Times New Roman"/>
              </a:rPr>
              <a:t>Cache</a:t>
            </a:r>
            <a:endParaRPr sz="65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527527" y="1142829"/>
          <a:ext cx="1242059" cy="2894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"/>
                <a:gridCol w="207010"/>
                <a:gridCol w="276225"/>
                <a:gridCol w="274955"/>
                <a:gridCol w="276859"/>
              </a:tblGrid>
              <a:tr h="138276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Interconnection</a:t>
                      </a:r>
                      <a:r>
                        <a:rPr sz="6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16">
                <a:tc gridSpan="2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Cache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12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93345" indent="27305">
                        <a:lnSpc>
                          <a:spcPct val="104299"/>
                        </a:lnSpc>
                        <a:spcBef>
                          <a:spcPts val="125"/>
                        </a:spcBef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Presence </a:t>
                      </a:r>
                      <a:r>
                        <a:rPr sz="65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bits / State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90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16">
                <a:tc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16">
                <a:tc gridSpan="2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Cache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8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5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92710" indent="27305">
                        <a:lnSpc>
                          <a:spcPct val="104299"/>
                        </a:lnSpc>
                        <a:spcBef>
                          <a:spcPts val="125"/>
                        </a:spcBef>
                      </a:pPr>
                      <a:r>
                        <a:rPr sz="650" dirty="0">
                          <a:latin typeface="Times New Roman"/>
                          <a:cs typeface="Times New Roman"/>
                        </a:rPr>
                        <a:t>Presence </a:t>
                      </a:r>
                      <a:r>
                        <a:rPr sz="65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dirty="0">
                          <a:latin typeface="Times New Roman"/>
                          <a:cs typeface="Times New Roman"/>
                        </a:rPr>
                        <a:t>bits / State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290036" y="3350996"/>
            <a:ext cx="414020" cy="138430"/>
          </a:xfrm>
          <a:prstGeom prst="rect">
            <a:avLst/>
          </a:prstGeom>
          <a:ln w="344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0"/>
              </a:spcBef>
            </a:pPr>
            <a:r>
              <a:rPr sz="650" dirty="0">
                <a:latin typeface="Times New Roman"/>
                <a:cs typeface="Times New Roman"/>
              </a:rPr>
              <a:t>Processor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0036" y="3626624"/>
            <a:ext cx="414020" cy="138430"/>
          </a:xfrm>
          <a:prstGeom prst="rect">
            <a:avLst/>
          </a:prstGeom>
          <a:ln w="344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60"/>
              </a:spcBef>
            </a:pPr>
            <a:r>
              <a:rPr sz="650" dirty="0">
                <a:latin typeface="Times New Roman"/>
                <a:cs typeface="Times New Roman"/>
              </a:rPr>
              <a:t>Cache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8900" y="2164895"/>
            <a:ext cx="119380" cy="85471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Times New Roman"/>
                <a:cs typeface="Times New Roman"/>
              </a:rPr>
              <a:t>Interconnection Network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5535" y="1695818"/>
            <a:ext cx="380365" cy="1270"/>
          </a:xfrm>
          <a:custGeom>
            <a:avLst/>
            <a:gdLst/>
            <a:ahLst/>
            <a:cxnLst/>
            <a:rect l="l" t="t" r="r" b="b"/>
            <a:pathLst>
              <a:path w="380364" h="1269">
                <a:moveTo>
                  <a:pt x="0" y="0"/>
                </a:moveTo>
                <a:lnTo>
                  <a:pt x="379920" y="914"/>
                </a:lnTo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1700" y="4403564"/>
            <a:ext cx="824992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4150" marR="5080" indent="-1442085">
              <a:lnSpc>
                <a:spcPct val="101000"/>
              </a:lnSpc>
              <a:spcBef>
                <a:spcPts val="90"/>
              </a:spcBef>
            </a:pPr>
            <a:r>
              <a:rPr sz="2050" spc="-15" dirty="0">
                <a:latin typeface="Verdana"/>
                <a:cs typeface="Verdana"/>
              </a:rPr>
              <a:t>Architecture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typical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directory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based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systems: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centralized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di</a:t>
            </a:r>
            <a:r>
              <a:rPr sz="2050" spc="-110" dirty="0">
                <a:latin typeface="Verdana"/>
                <a:cs typeface="Verdana"/>
              </a:rPr>
              <a:t>r</a:t>
            </a:r>
            <a:r>
              <a:rPr sz="2050" spc="25" dirty="0">
                <a:latin typeface="Verdana"/>
                <a:cs typeface="Verdana"/>
              </a:rPr>
              <a:t>ecto</a:t>
            </a:r>
            <a:r>
              <a:rPr sz="2050" spc="90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y</a:t>
            </a:r>
            <a:r>
              <a:rPr sz="2050" spc="-204" dirty="0">
                <a:latin typeface="Verdana"/>
                <a:cs typeface="Verdana"/>
              </a:rPr>
              <a:t>;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130" dirty="0">
                <a:latin typeface="Verdana"/>
                <a:cs typeface="Verdana"/>
              </a:rPr>
              <a:t>dist</a:t>
            </a:r>
            <a:r>
              <a:rPr sz="2050" spc="-100" dirty="0">
                <a:latin typeface="Verdana"/>
                <a:cs typeface="Verdana"/>
              </a:rPr>
              <a:t>r</a:t>
            </a:r>
            <a:r>
              <a:rPr sz="2050" spc="5" dirty="0">
                <a:latin typeface="Verdana"/>
                <a:cs typeface="Verdana"/>
              </a:rPr>
              <a:t>ibute</a:t>
            </a:r>
            <a:r>
              <a:rPr sz="2050" spc="15" dirty="0">
                <a:latin typeface="Verdana"/>
                <a:cs typeface="Verdana"/>
              </a:rPr>
              <a:t>d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di</a:t>
            </a:r>
            <a:r>
              <a:rPr sz="2050" spc="-110" dirty="0">
                <a:latin typeface="Verdana"/>
                <a:cs typeface="Verdana"/>
              </a:rPr>
              <a:t>r</a:t>
            </a:r>
            <a:r>
              <a:rPr sz="2050" spc="25" dirty="0">
                <a:latin typeface="Verdana"/>
                <a:cs typeface="Verdana"/>
              </a:rPr>
              <a:t>ecto</a:t>
            </a:r>
            <a:r>
              <a:rPr sz="2050" spc="90" dirty="0">
                <a:latin typeface="Verdana"/>
                <a:cs typeface="Verdana"/>
              </a:rPr>
              <a:t>r</a:t>
            </a:r>
            <a:r>
              <a:rPr sz="2050" spc="-380" dirty="0">
                <a:latin typeface="Verdana"/>
                <a:cs typeface="Verdana"/>
              </a:rPr>
              <a:t>y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48" y="370496"/>
            <a:ext cx="63366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Performance</a:t>
            </a:r>
            <a:r>
              <a:rPr spc="-25" dirty="0"/>
              <a:t> </a:t>
            </a:r>
            <a:r>
              <a:rPr spc="-90" dirty="0"/>
              <a:t>of</a:t>
            </a:r>
            <a:r>
              <a:rPr spc="-35" dirty="0"/>
              <a:t> </a:t>
            </a:r>
            <a:r>
              <a:rPr spc="-55" dirty="0"/>
              <a:t>Directory</a:t>
            </a:r>
            <a:r>
              <a:rPr spc="-30" dirty="0"/>
              <a:t> </a:t>
            </a:r>
            <a:r>
              <a:rPr spc="-5" dirty="0"/>
              <a:t>Based</a:t>
            </a:r>
            <a:r>
              <a:rPr spc="-45" dirty="0"/>
              <a:t> </a:t>
            </a:r>
            <a:r>
              <a:rPr dirty="0"/>
              <a:t>Schemes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575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325755" algn="l"/>
                <a:tab pos="326390" algn="l"/>
              </a:tabLst>
            </a:pPr>
            <a:r>
              <a:rPr spc="-110" dirty="0"/>
              <a:t>The</a:t>
            </a:r>
            <a:r>
              <a:rPr spc="-145" dirty="0"/>
              <a:t> </a:t>
            </a:r>
            <a:r>
              <a:rPr spc="80" dirty="0"/>
              <a:t>need</a:t>
            </a:r>
            <a:r>
              <a:rPr spc="-155" dirty="0"/>
              <a:t> </a:t>
            </a:r>
            <a:r>
              <a:rPr spc="-105" dirty="0"/>
              <a:t>for</a:t>
            </a:r>
            <a:r>
              <a:rPr spc="-140" dirty="0"/>
              <a:t> </a:t>
            </a:r>
            <a:r>
              <a:rPr spc="180" dirty="0"/>
              <a:t>a</a:t>
            </a:r>
            <a:r>
              <a:rPr spc="-155" dirty="0"/>
              <a:t> </a:t>
            </a:r>
            <a:r>
              <a:rPr spc="35" dirty="0"/>
              <a:t>broadcast</a:t>
            </a:r>
            <a:r>
              <a:rPr spc="-170" dirty="0"/>
              <a:t> </a:t>
            </a:r>
            <a:r>
              <a:rPr spc="45" dirty="0"/>
              <a:t>media</a:t>
            </a:r>
            <a:r>
              <a:rPr spc="-175" dirty="0"/>
              <a:t> </a:t>
            </a:r>
            <a:r>
              <a:rPr spc="-215" dirty="0"/>
              <a:t>is</a:t>
            </a:r>
            <a:r>
              <a:rPr spc="-140" dirty="0"/>
              <a:t> </a:t>
            </a:r>
            <a:r>
              <a:rPr spc="65" dirty="0"/>
              <a:t>replaced</a:t>
            </a:r>
            <a:r>
              <a:rPr spc="-160" dirty="0"/>
              <a:t> </a:t>
            </a:r>
            <a:r>
              <a:rPr spc="-10" dirty="0"/>
              <a:t>by</a:t>
            </a:r>
            <a:r>
              <a:rPr spc="-150" dirty="0"/>
              <a:t> </a:t>
            </a:r>
            <a:r>
              <a:rPr spc="-15" dirty="0"/>
              <a:t>the</a:t>
            </a:r>
            <a:r>
              <a:rPr spc="-140" dirty="0"/>
              <a:t> </a:t>
            </a:r>
            <a:r>
              <a:rPr spc="-65" dirty="0"/>
              <a:t>directory.</a:t>
            </a:r>
          </a:p>
          <a:p>
            <a:pPr marL="326390" marR="5080" indent="-259079">
              <a:lnSpc>
                <a:spcPct val="100499"/>
              </a:lnSpc>
              <a:spcBef>
                <a:spcPts val="2795"/>
              </a:spcBef>
              <a:buFont typeface="Georgia"/>
              <a:buChar char="•"/>
              <a:tabLst>
                <a:tab pos="325755" algn="l"/>
                <a:tab pos="326390" algn="l"/>
              </a:tabLst>
            </a:pPr>
            <a:r>
              <a:rPr spc="-110" dirty="0"/>
              <a:t>The</a:t>
            </a:r>
            <a:r>
              <a:rPr spc="-105" dirty="0"/>
              <a:t> </a:t>
            </a:r>
            <a:r>
              <a:rPr spc="15" dirty="0"/>
              <a:t>additional </a:t>
            </a:r>
            <a:r>
              <a:rPr spc="-110" dirty="0"/>
              <a:t>bits</a:t>
            </a:r>
            <a:r>
              <a:rPr spc="-105" dirty="0"/>
              <a:t> </a:t>
            </a:r>
            <a:r>
              <a:rPr spc="-5" dirty="0"/>
              <a:t>to </a:t>
            </a:r>
            <a:r>
              <a:rPr spc="-85" dirty="0"/>
              <a:t>store </a:t>
            </a:r>
            <a:r>
              <a:rPr spc="-15" dirty="0"/>
              <a:t>the </a:t>
            </a:r>
            <a:r>
              <a:rPr spc="-20" dirty="0"/>
              <a:t>directory </a:t>
            </a:r>
            <a:r>
              <a:rPr spc="-10" dirty="0"/>
              <a:t>may </a:t>
            </a:r>
            <a:r>
              <a:rPr spc="150" dirty="0"/>
              <a:t>add </a:t>
            </a:r>
            <a:r>
              <a:rPr spc="-45" dirty="0"/>
              <a:t>significant </a:t>
            </a:r>
            <a:r>
              <a:rPr spc="-710" dirty="0"/>
              <a:t> </a:t>
            </a:r>
            <a:r>
              <a:rPr dirty="0"/>
              <a:t>overhead.</a:t>
            </a:r>
          </a:p>
          <a:p>
            <a:pPr marL="54610"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/>
          </a:p>
          <a:p>
            <a:pPr marL="326390" marR="9525" indent="-259079">
              <a:lnSpc>
                <a:spcPct val="101000"/>
              </a:lnSpc>
              <a:buFont typeface="Georgia"/>
              <a:buChar char="•"/>
              <a:tabLst>
                <a:tab pos="325755" algn="l"/>
                <a:tab pos="326390" algn="l"/>
                <a:tab pos="985519" algn="l"/>
                <a:tab pos="2539365" algn="l"/>
                <a:tab pos="3774440" algn="l"/>
                <a:tab pos="4582795" algn="l"/>
                <a:tab pos="5151120" algn="l"/>
                <a:tab pos="5955665" algn="l"/>
                <a:tab pos="6435090" algn="l"/>
                <a:tab pos="7310755" algn="l"/>
                <a:tab pos="7813040" algn="l"/>
              </a:tabLst>
            </a:pPr>
            <a:r>
              <a:rPr spc="-114" dirty="0"/>
              <a:t>Th</a:t>
            </a:r>
            <a:r>
              <a:rPr spc="-100" dirty="0"/>
              <a:t>e</a:t>
            </a:r>
            <a:r>
              <a:rPr dirty="0"/>
              <a:t>	</a:t>
            </a:r>
            <a:r>
              <a:rPr spc="-20" dirty="0"/>
              <a:t>unde</a:t>
            </a:r>
            <a:r>
              <a:rPr spc="10" dirty="0"/>
              <a:t>r</a:t>
            </a:r>
            <a:r>
              <a:rPr spc="-75" dirty="0"/>
              <a:t>lyin</a:t>
            </a:r>
            <a:r>
              <a:rPr spc="-90" dirty="0"/>
              <a:t>g</a:t>
            </a:r>
            <a:r>
              <a:rPr dirty="0"/>
              <a:t>	</a:t>
            </a:r>
            <a:r>
              <a:rPr spc="-5" dirty="0"/>
              <a:t>net</a:t>
            </a:r>
            <a:r>
              <a:rPr spc="-60" dirty="0"/>
              <a:t>w</a:t>
            </a:r>
            <a:r>
              <a:rPr spc="-85" dirty="0"/>
              <a:t>o</a:t>
            </a:r>
            <a:r>
              <a:rPr spc="-25" dirty="0"/>
              <a:t>r</a:t>
            </a:r>
            <a:r>
              <a:rPr spc="-180" dirty="0"/>
              <a:t>k</a:t>
            </a:r>
            <a:r>
              <a:rPr dirty="0"/>
              <a:t>	</a:t>
            </a:r>
            <a:r>
              <a:rPr spc="-95" dirty="0"/>
              <a:t>m</a:t>
            </a:r>
            <a:r>
              <a:rPr spc="-140" dirty="0"/>
              <a:t>ust</a:t>
            </a:r>
            <a:r>
              <a:rPr dirty="0"/>
              <a:t>	</a:t>
            </a:r>
            <a:r>
              <a:rPr spc="114" dirty="0"/>
              <a:t>b</a:t>
            </a:r>
            <a:r>
              <a:rPr spc="120" dirty="0"/>
              <a:t>e</a:t>
            </a:r>
            <a:r>
              <a:rPr dirty="0"/>
              <a:t>	</a:t>
            </a:r>
            <a:r>
              <a:rPr spc="220" dirty="0"/>
              <a:t>a</a:t>
            </a:r>
            <a:r>
              <a:rPr spc="20" dirty="0"/>
              <a:t>bl</a:t>
            </a:r>
            <a:r>
              <a:rPr spc="40" dirty="0"/>
              <a:t>e</a:t>
            </a:r>
            <a:r>
              <a:rPr dirty="0"/>
              <a:t>	</a:t>
            </a:r>
            <a:r>
              <a:rPr spc="-10" dirty="0"/>
              <a:t>t</a:t>
            </a:r>
            <a:r>
              <a:rPr dirty="0"/>
              <a:t>o	</a:t>
            </a:r>
            <a:r>
              <a:rPr spc="-25" dirty="0"/>
              <a:t>car</a:t>
            </a:r>
            <a:r>
              <a:rPr spc="85" dirty="0"/>
              <a:t>r</a:t>
            </a:r>
            <a:r>
              <a:rPr spc="-110" dirty="0"/>
              <a:t>y</a:t>
            </a:r>
            <a:r>
              <a:rPr dirty="0"/>
              <a:t>	</a:t>
            </a:r>
            <a:r>
              <a:rPr spc="-40" dirty="0"/>
              <a:t>all</a:t>
            </a:r>
            <a:r>
              <a:rPr dirty="0"/>
              <a:t>	</a:t>
            </a:r>
            <a:r>
              <a:rPr spc="-20" dirty="0"/>
              <a:t>the  </a:t>
            </a:r>
            <a:r>
              <a:rPr spc="70" dirty="0"/>
              <a:t>coherence</a:t>
            </a:r>
            <a:r>
              <a:rPr spc="-160" dirty="0"/>
              <a:t> </a:t>
            </a:r>
            <a:r>
              <a:rPr spc="-85" dirty="0"/>
              <a:t>requests.</a:t>
            </a:r>
          </a:p>
          <a:p>
            <a:pPr marL="54610"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250"/>
          </a:p>
          <a:p>
            <a:pPr marL="325755" marR="15240" indent="-259079">
              <a:lnSpc>
                <a:spcPct val="101000"/>
              </a:lnSpc>
              <a:spcBef>
                <a:spcPts val="5"/>
              </a:spcBef>
              <a:buFont typeface="Georgia"/>
              <a:buChar char="•"/>
              <a:tabLst>
                <a:tab pos="325755" algn="l"/>
                <a:tab pos="326390" algn="l"/>
                <a:tab pos="5520690" algn="l"/>
                <a:tab pos="6893559" algn="l"/>
              </a:tabLst>
            </a:pPr>
            <a:r>
              <a:rPr spc="-114" dirty="0"/>
              <a:t>Th</a:t>
            </a:r>
            <a:r>
              <a:rPr spc="-100" dirty="0"/>
              <a:t>e</a:t>
            </a:r>
            <a:r>
              <a:rPr spc="290" dirty="0"/>
              <a:t> </a:t>
            </a:r>
            <a:r>
              <a:rPr spc="-90" dirty="0"/>
              <a:t>di</a:t>
            </a:r>
            <a:r>
              <a:rPr spc="-110" dirty="0"/>
              <a:t>r</a:t>
            </a:r>
            <a:r>
              <a:rPr spc="25" dirty="0"/>
              <a:t>ecto</a:t>
            </a:r>
            <a:r>
              <a:rPr spc="90" dirty="0"/>
              <a:t>r</a:t>
            </a:r>
            <a:r>
              <a:rPr spc="-110" dirty="0"/>
              <a:t>y</a:t>
            </a:r>
            <a:r>
              <a:rPr spc="295" dirty="0"/>
              <a:t> </a:t>
            </a:r>
            <a:r>
              <a:rPr spc="-155" dirty="0"/>
              <a:t>i</a:t>
            </a:r>
            <a:r>
              <a:rPr spc="-275" dirty="0"/>
              <a:t>s</a:t>
            </a:r>
            <a:r>
              <a:rPr spc="285" dirty="0"/>
              <a:t> </a:t>
            </a:r>
            <a:r>
              <a:rPr spc="180" dirty="0"/>
              <a:t>a</a:t>
            </a:r>
            <a:r>
              <a:rPr spc="290" dirty="0"/>
              <a:t> </a:t>
            </a:r>
            <a:r>
              <a:rPr spc="-25" dirty="0"/>
              <a:t>poin</a:t>
            </a:r>
            <a:r>
              <a:rPr spc="-10" dirty="0"/>
              <a:t>t</a:t>
            </a:r>
            <a:r>
              <a:rPr spc="305" dirty="0"/>
              <a:t> </a:t>
            </a:r>
            <a:r>
              <a:rPr spc="15" dirty="0"/>
              <a:t>of</a:t>
            </a:r>
            <a:r>
              <a:rPr spc="270" dirty="0"/>
              <a:t> </a:t>
            </a:r>
            <a:r>
              <a:rPr spc="-15" dirty="0"/>
              <a:t>contention</a:t>
            </a:r>
            <a:r>
              <a:rPr spc="-5" dirty="0"/>
              <a:t>,</a:t>
            </a:r>
            <a:r>
              <a:rPr dirty="0"/>
              <a:t>	</a:t>
            </a:r>
            <a:r>
              <a:rPr spc="-85" dirty="0"/>
              <a:t>the</a:t>
            </a:r>
            <a:r>
              <a:rPr spc="-65" dirty="0"/>
              <a:t>r</a:t>
            </a:r>
            <a:r>
              <a:rPr spc="30" dirty="0"/>
              <a:t>e</a:t>
            </a:r>
            <a:r>
              <a:rPr spc="-75" dirty="0"/>
              <a:t>f</a:t>
            </a:r>
            <a:r>
              <a:rPr spc="-85" dirty="0"/>
              <a:t>o</a:t>
            </a:r>
            <a:r>
              <a:rPr spc="-75" dirty="0"/>
              <a:t>r</a:t>
            </a:r>
            <a:r>
              <a:rPr spc="-30" dirty="0"/>
              <a:t>e,</a:t>
            </a:r>
            <a:r>
              <a:rPr dirty="0"/>
              <a:t>	</a:t>
            </a:r>
            <a:r>
              <a:rPr spc="-130" dirty="0"/>
              <a:t>dist</a:t>
            </a:r>
            <a:r>
              <a:rPr spc="-100" dirty="0"/>
              <a:t>r</a:t>
            </a:r>
            <a:r>
              <a:rPr dirty="0"/>
              <a:t>ibuted  </a:t>
            </a:r>
            <a:r>
              <a:rPr spc="-90" dirty="0"/>
              <a:t>di</a:t>
            </a:r>
            <a:r>
              <a:rPr spc="-110" dirty="0"/>
              <a:t>r</a:t>
            </a:r>
            <a:r>
              <a:rPr spc="25" dirty="0"/>
              <a:t>ecto</a:t>
            </a:r>
            <a:r>
              <a:rPr spc="90" dirty="0"/>
              <a:t>r</a:t>
            </a:r>
            <a:r>
              <a:rPr spc="-110" dirty="0"/>
              <a:t>y</a:t>
            </a:r>
            <a:r>
              <a:rPr spc="-150" dirty="0"/>
              <a:t> </a:t>
            </a:r>
            <a:r>
              <a:rPr spc="-20" dirty="0"/>
              <a:t>schemes</a:t>
            </a:r>
            <a:r>
              <a:rPr spc="-170" dirty="0"/>
              <a:t> </a:t>
            </a:r>
            <a:r>
              <a:rPr spc="-95" dirty="0"/>
              <a:t>m</a:t>
            </a:r>
            <a:r>
              <a:rPr spc="-140" dirty="0"/>
              <a:t>ust</a:t>
            </a:r>
            <a:r>
              <a:rPr spc="-165" dirty="0"/>
              <a:t> </a:t>
            </a:r>
            <a:r>
              <a:rPr spc="114" dirty="0"/>
              <a:t>b</a:t>
            </a:r>
            <a:r>
              <a:rPr spc="120" dirty="0"/>
              <a:t>e</a:t>
            </a:r>
            <a:r>
              <a:rPr spc="-145" dirty="0"/>
              <a:t> </a:t>
            </a:r>
            <a:r>
              <a:rPr spc="-45" dirty="0"/>
              <a:t>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403" y="370496"/>
            <a:ext cx="76517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Physical </a:t>
            </a:r>
            <a:r>
              <a:rPr spc="-15" dirty="0"/>
              <a:t>Complexity</a:t>
            </a:r>
            <a:r>
              <a:rPr spc="-35" dirty="0"/>
              <a:t> </a:t>
            </a:r>
            <a:r>
              <a:rPr spc="-90" dirty="0"/>
              <a:t>of</a:t>
            </a:r>
            <a:r>
              <a:rPr spc="-25" dirty="0"/>
              <a:t> </a:t>
            </a:r>
            <a:r>
              <a:rPr spc="40" dirty="0"/>
              <a:t>an</a:t>
            </a:r>
            <a:r>
              <a:rPr spc="-25" dirty="0"/>
              <a:t> </a:t>
            </a:r>
            <a:r>
              <a:rPr spc="-50" dirty="0"/>
              <a:t>Ideal</a:t>
            </a:r>
            <a:r>
              <a:rPr spc="-30" dirty="0"/>
              <a:t> </a:t>
            </a:r>
            <a:r>
              <a:rPr spc="-70" dirty="0"/>
              <a:t>Parallel</a:t>
            </a:r>
            <a:r>
              <a:rPr spc="-5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155" y="1373760"/>
            <a:ext cx="8436445" cy="26414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60" dirty="0">
                <a:latin typeface="Verdana"/>
                <a:cs typeface="Verdana"/>
              </a:rPr>
              <a:t>P</a:t>
            </a:r>
            <a:r>
              <a:rPr sz="2050" spc="-155" dirty="0">
                <a:latin typeface="Verdana"/>
                <a:cs typeface="Verdana"/>
              </a:rPr>
              <a:t>r</a:t>
            </a:r>
            <a:r>
              <a:rPr sz="2050" spc="-30" dirty="0">
                <a:latin typeface="Verdana"/>
                <a:cs typeface="Verdana"/>
              </a:rPr>
              <a:t>ocesso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270" dirty="0">
                <a:latin typeface="Verdana"/>
                <a:cs typeface="Verdana"/>
              </a:rPr>
              <a:t>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lang="en-US" sz="2050" spc="-170" dirty="0" smtClean="0">
                <a:latin typeface="Verdana"/>
                <a:cs typeface="Verdana"/>
              </a:rPr>
              <a:t> </a:t>
            </a:r>
            <a:r>
              <a:rPr sz="2050" spc="90" dirty="0" smtClean="0">
                <a:latin typeface="Verdana"/>
                <a:cs typeface="Verdana"/>
              </a:rPr>
              <a:t>and</a:t>
            </a:r>
            <a:r>
              <a:rPr sz="2050" spc="-165" dirty="0" smtClean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memo</a:t>
            </a:r>
            <a:r>
              <a:rPr sz="2050" spc="5" dirty="0">
                <a:latin typeface="Verdana"/>
                <a:cs typeface="Verdana"/>
              </a:rPr>
              <a:t>r</a:t>
            </a:r>
            <a:r>
              <a:rPr sz="2050" spc="-105" dirty="0">
                <a:latin typeface="Verdana"/>
                <a:cs typeface="Verdana"/>
              </a:rPr>
              <a:t>ie</a:t>
            </a:r>
            <a:r>
              <a:rPr sz="2050" spc="-110" dirty="0">
                <a:latin typeface="Verdana"/>
                <a:cs typeface="Verdana"/>
              </a:rPr>
              <a:t>s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</a:t>
            </a:r>
            <a:r>
              <a:rPr sz="2050" spc="-50" dirty="0">
                <a:latin typeface="Verdana"/>
                <a:cs typeface="Verdana"/>
              </a:rPr>
              <a:t>r</a:t>
            </a:r>
            <a:r>
              <a:rPr sz="2050" spc="12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80" dirty="0">
                <a:latin typeface="Verdana"/>
                <a:cs typeface="Verdana"/>
              </a:rPr>
              <a:t>connecte</a:t>
            </a:r>
            <a:r>
              <a:rPr sz="2050" spc="100" dirty="0">
                <a:latin typeface="Verdana"/>
                <a:cs typeface="Verdana"/>
              </a:rPr>
              <a:t>d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vi</a:t>
            </a:r>
            <a:r>
              <a:rPr sz="2050" spc="-2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 dirty="0">
              <a:latin typeface="Verdana"/>
              <a:cs typeface="Verdana"/>
            </a:endParaRPr>
          </a:p>
          <a:p>
            <a:pPr marL="271780" marR="5080" indent="-259079" algn="just">
              <a:lnSpc>
                <a:spcPct val="100699"/>
              </a:lnSpc>
              <a:spcBef>
                <a:spcPts val="279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35" dirty="0">
                <a:latin typeface="Verdana"/>
                <a:cs typeface="Verdana"/>
              </a:rPr>
              <a:t>Since </a:t>
            </a:r>
            <a:r>
              <a:rPr sz="2050" spc="-45" dirty="0">
                <a:latin typeface="Verdana"/>
                <a:cs typeface="Verdana"/>
              </a:rPr>
              <a:t>these </a:t>
            </a:r>
            <a:r>
              <a:rPr sz="2050" spc="-50" dirty="0">
                <a:latin typeface="Verdana"/>
                <a:cs typeface="Verdana"/>
              </a:rPr>
              <a:t>switches </a:t>
            </a:r>
            <a:r>
              <a:rPr sz="2050" spc="-130" dirty="0">
                <a:latin typeface="Verdana"/>
                <a:cs typeface="Verdana"/>
              </a:rPr>
              <a:t>must </a:t>
            </a:r>
            <a:r>
              <a:rPr sz="2050" spc="35" dirty="0">
                <a:latin typeface="Verdana"/>
                <a:cs typeface="Verdana"/>
              </a:rPr>
              <a:t>operate </a:t>
            </a:r>
            <a:r>
              <a:rPr sz="2050" spc="-100" dirty="0">
                <a:latin typeface="Verdana"/>
                <a:cs typeface="Verdana"/>
              </a:rPr>
              <a:t>in </a:t>
            </a:r>
            <a:r>
              <a:rPr sz="2050" i="1" spc="55" dirty="0">
                <a:latin typeface="Calibri"/>
                <a:cs typeface="Calibri"/>
              </a:rPr>
              <a:t>O</a:t>
            </a:r>
            <a:r>
              <a:rPr sz="2050" spc="55" dirty="0">
                <a:latin typeface="Cambria"/>
                <a:cs typeface="Cambria"/>
              </a:rPr>
              <a:t>(1) </a:t>
            </a:r>
            <a:r>
              <a:rPr sz="2050" spc="-60" dirty="0">
                <a:latin typeface="Verdana"/>
                <a:cs typeface="Verdana"/>
              </a:rPr>
              <a:t>time </a:t>
            </a:r>
            <a:r>
              <a:rPr sz="2050" spc="35" dirty="0">
                <a:latin typeface="Verdana"/>
                <a:cs typeface="Verdana"/>
              </a:rPr>
              <a:t>at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45" dirty="0">
                <a:latin typeface="Verdana"/>
                <a:cs typeface="Verdana"/>
              </a:rPr>
              <a:t>level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words, </a:t>
            </a:r>
            <a:r>
              <a:rPr sz="2050" spc="-105" dirty="0">
                <a:latin typeface="Verdana"/>
                <a:cs typeface="Verdana"/>
              </a:rPr>
              <a:t>for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114" dirty="0">
                <a:latin typeface="Verdana"/>
                <a:cs typeface="Verdana"/>
              </a:rPr>
              <a:t>system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i="1" spc="-15" dirty="0">
                <a:latin typeface="Calibri"/>
                <a:cs typeface="Calibri"/>
              </a:rPr>
              <a:t>p</a:t>
            </a:r>
            <a:r>
              <a:rPr sz="2050" i="1" spc="-10" dirty="0">
                <a:latin typeface="Calibri"/>
                <a:cs typeface="Calibri"/>
              </a:rPr>
              <a:t> </a:t>
            </a:r>
            <a:r>
              <a:rPr sz="2050" spc="-60" dirty="0">
                <a:latin typeface="Verdana"/>
                <a:cs typeface="Verdana"/>
              </a:rPr>
              <a:t>processors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i="1" spc="190" dirty="0">
                <a:latin typeface="Calibri"/>
                <a:cs typeface="Calibri"/>
              </a:rPr>
              <a:t>m </a:t>
            </a:r>
            <a:r>
              <a:rPr sz="2050" spc="-80" dirty="0">
                <a:latin typeface="Verdana"/>
                <a:cs typeface="Verdana"/>
              </a:rPr>
              <a:t>words,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spc="-45" dirty="0">
                <a:latin typeface="Verdana"/>
                <a:cs typeface="Verdana"/>
              </a:rPr>
              <a:t>switch 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complexit</a:t>
            </a:r>
            <a:r>
              <a:rPr sz="2050" spc="-20" dirty="0">
                <a:latin typeface="Verdana"/>
                <a:cs typeface="Verdana"/>
              </a:rPr>
              <a:t>y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55" dirty="0">
                <a:latin typeface="Verdana"/>
                <a:cs typeface="Verdana"/>
              </a:rPr>
              <a:t>i</a:t>
            </a:r>
            <a:r>
              <a:rPr sz="2050" spc="-275" dirty="0">
                <a:latin typeface="Verdana"/>
                <a:cs typeface="Verdana"/>
              </a:rPr>
              <a:t>s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i="1" spc="285" dirty="0">
                <a:latin typeface="Calibri"/>
                <a:cs typeface="Calibri"/>
              </a:rPr>
              <a:t>O</a:t>
            </a:r>
            <a:r>
              <a:rPr sz="2050" spc="20" dirty="0">
                <a:latin typeface="Cambria"/>
                <a:cs typeface="Cambria"/>
              </a:rPr>
              <a:t>(</a:t>
            </a:r>
            <a:r>
              <a:rPr sz="2050" i="1" spc="100" dirty="0">
                <a:latin typeface="Calibri"/>
                <a:cs typeface="Calibri"/>
              </a:rPr>
              <a:t>m</a:t>
            </a:r>
            <a:r>
              <a:rPr sz="2050" i="1" spc="70" dirty="0">
                <a:latin typeface="Calibri"/>
                <a:cs typeface="Calibri"/>
              </a:rPr>
              <a:t>p</a:t>
            </a:r>
            <a:r>
              <a:rPr sz="2050" spc="20" dirty="0">
                <a:latin typeface="Cambria"/>
                <a:cs typeface="Cambria"/>
              </a:rPr>
              <a:t>)</a:t>
            </a:r>
            <a:r>
              <a:rPr sz="2050" spc="-175" dirty="0">
                <a:latin typeface="Verdana"/>
                <a:cs typeface="Verdana"/>
              </a:rPr>
              <a:t>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 dirty="0">
              <a:latin typeface="Verdana"/>
              <a:cs typeface="Verdana"/>
            </a:endParaRPr>
          </a:p>
          <a:p>
            <a:pPr marL="271145" marR="8255" indent="-259079" algn="just">
              <a:lnSpc>
                <a:spcPct val="101000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65" dirty="0">
                <a:latin typeface="Verdana"/>
                <a:cs typeface="Verdana"/>
              </a:rPr>
              <a:t>Clearly, </a:t>
            </a:r>
            <a:r>
              <a:rPr sz="2050" spc="-105" dirty="0">
                <a:latin typeface="Verdana"/>
                <a:cs typeface="Verdana"/>
              </a:rPr>
              <a:t>for </a:t>
            </a:r>
            <a:r>
              <a:rPr sz="2050" spc="-15" dirty="0">
                <a:latin typeface="Verdana"/>
                <a:cs typeface="Verdana"/>
              </a:rPr>
              <a:t>meaningful </a:t>
            </a:r>
            <a:r>
              <a:rPr sz="2050" spc="-50" dirty="0">
                <a:latin typeface="Verdana"/>
                <a:cs typeface="Verdana"/>
              </a:rPr>
              <a:t>values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i="1" spc="-15" dirty="0">
                <a:latin typeface="Calibri"/>
                <a:cs typeface="Calibri"/>
              </a:rPr>
              <a:t>p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i="1" spc="5" dirty="0">
                <a:latin typeface="Calibri"/>
                <a:cs typeface="Calibri"/>
              </a:rPr>
              <a:t>m</a:t>
            </a:r>
            <a:r>
              <a:rPr sz="2050" spc="5" dirty="0">
                <a:latin typeface="Verdana"/>
                <a:cs typeface="Verdana"/>
              </a:rPr>
              <a:t>,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65" dirty="0">
                <a:latin typeface="Verdana"/>
                <a:cs typeface="Verdana"/>
              </a:rPr>
              <a:t>true </a:t>
            </a:r>
            <a:r>
              <a:rPr sz="2050" spc="25" dirty="0">
                <a:latin typeface="Verdana"/>
                <a:cs typeface="Verdana"/>
              </a:rPr>
              <a:t>PRAM </a:t>
            </a:r>
            <a:r>
              <a:rPr sz="2050" spc="-215" dirty="0">
                <a:latin typeface="Verdana"/>
                <a:cs typeface="Verdana"/>
              </a:rPr>
              <a:t>is </a:t>
            </a:r>
            <a:r>
              <a:rPr sz="2050" spc="-20" dirty="0">
                <a:latin typeface="Verdana"/>
                <a:cs typeface="Verdana"/>
              </a:rPr>
              <a:t>not 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realizable.</a:t>
            </a: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183" y="370496"/>
            <a:ext cx="73628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Interconnection</a:t>
            </a:r>
            <a:r>
              <a:rPr spc="-15" dirty="0"/>
              <a:t> </a:t>
            </a:r>
            <a:r>
              <a:rPr spc="-110" dirty="0"/>
              <a:t>Networks</a:t>
            </a:r>
            <a:r>
              <a:rPr spc="-20" dirty="0"/>
              <a:t> </a:t>
            </a:r>
            <a:r>
              <a:rPr spc="-165" dirty="0"/>
              <a:t>for</a:t>
            </a:r>
            <a:r>
              <a:rPr spc="-20" dirty="0"/>
              <a:t> </a:t>
            </a:r>
            <a:r>
              <a:rPr spc="-70" dirty="0"/>
              <a:t>Parallel</a:t>
            </a:r>
            <a:r>
              <a:rPr dirty="0"/>
              <a:t> </a:t>
            </a:r>
            <a:r>
              <a:rPr spc="-25" dirty="0"/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03" y="1343373"/>
            <a:ext cx="8194675" cy="459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8255" indent="-259079" algn="just">
              <a:lnSpc>
                <a:spcPct val="100499"/>
              </a:lnSpc>
              <a:spcBef>
                <a:spcPts val="10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20" dirty="0">
                <a:latin typeface="Verdana"/>
                <a:cs typeface="Verdana"/>
              </a:rPr>
              <a:t>Interconnection</a:t>
            </a:r>
            <a:r>
              <a:rPr sz="2050" spc="-6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networks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carry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95" dirty="0">
                <a:latin typeface="Verdana"/>
                <a:cs typeface="Verdana"/>
              </a:rPr>
              <a:t>data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between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processors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memory.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•"/>
            </a:pPr>
            <a:endParaRPr sz="230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40" dirty="0">
                <a:latin typeface="Verdana"/>
                <a:cs typeface="Verdana"/>
              </a:rPr>
              <a:t>Interconnects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85" dirty="0">
                <a:latin typeface="Verdana"/>
                <a:cs typeface="Verdana"/>
              </a:rPr>
              <a:t>made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links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25" dirty="0">
                <a:latin typeface="Verdana"/>
                <a:cs typeface="Verdana"/>
              </a:rPr>
              <a:t>(wires,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fiber).</a:t>
            </a:r>
            <a:endParaRPr sz="2050">
              <a:latin typeface="Verdana"/>
              <a:cs typeface="Verdana"/>
            </a:endParaRPr>
          </a:p>
          <a:p>
            <a:pPr marL="271145" indent="-259079">
              <a:lnSpc>
                <a:spcPct val="100000"/>
              </a:lnSpc>
              <a:spcBef>
                <a:spcPts val="2810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40" dirty="0">
                <a:latin typeface="Verdana"/>
                <a:cs typeface="Verdana"/>
              </a:rPr>
              <a:t>Interconnects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classified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static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5" dirty="0">
                <a:latin typeface="Verdana"/>
                <a:cs typeface="Verdana"/>
              </a:rPr>
              <a:t>dynamic.</a:t>
            </a:r>
            <a:endParaRPr sz="2050">
              <a:latin typeface="Verdana"/>
              <a:cs typeface="Verdana"/>
            </a:endParaRPr>
          </a:p>
          <a:p>
            <a:pPr marL="271780" marR="8255" indent="-259079" algn="just">
              <a:lnSpc>
                <a:spcPct val="101000"/>
              </a:lnSpc>
              <a:spcBef>
                <a:spcPts val="2780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50" dirty="0">
                <a:latin typeface="Verdana"/>
                <a:cs typeface="Verdana"/>
              </a:rPr>
              <a:t>Static </a:t>
            </a:r>
            <a:r>
              <a:rPr sz="2050" spc="-80" dirty="0">
                <a:latin typeface="Verdana"/>
                <a:cs typeface="Verdana"/>
              </a:rPr>
              <a:t>networks </a:t>
            </a:r>
            <a:r>
              <a:rPr sz="2050" spc="-75" dirty="0">
                <a:latin typeface="Verdana"/>
                <a:cs typeface="Verdana"/>
              </a:rPr>
              <a:t>consist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55" dirty="0">
                <a:latin typeface="Verdana"/>
                <a:cs typeface="Verdana"/>
              </a:rPr>
              <a:t>point-to-point </a:t>
            </a:r>
            <a:r>
              <a:rPr sz="2050" spc="15" dirty="0">
                <a:latin typeface="Verdana"/>
                <a:cs typeface="Verdana"/>
              </a:rPr>
              <a:t>communication </a:t>
            </a:r>
            <a:r>
              <a:rPr sz="2050" spc="-170" dirty="0">
                <a:latin typeface="Verdana"/>
                <a:cs typeface="Verdana"/>
              </a:rPr>
              <a:t>links 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60" dirty="0">
                <a:latin typeface="Verdana"/>
                <a:cs typeface="Verdana"/>
              </a:rPr>
              <a:t>among </a:t>
            </a:r>
            <a:r>
              <a:rPr sz="2050" spc="-30" dirty="0">
                <a:latin typeface="Verdana"/>
                <a:cs typeface="Verdana"/>
              </a:rPr>
              <a:t>processing </a:t>
            </a:r>
            <a:r>
              <a:rPr sz="2050" spc="5" dirty="0">
                <a:latin typeface="Verdana"/>
                <a:cs typeface="Verdana"/>
              </a:rPr>
              <a:t>nodes </a:t>
            </a:r>
            <a:r>
              <a:rPr sz="2050" spc="90" dirty="0">
                <a:latin typeface="Verdana"/>
                <a:cs typeface="Verdana"/>
              </a:rPr>
              <a:t>and </a:t>
            </a:r>
            <a:r>
              <a:rPr sz="2050" spc="10" dirty="0">
                <a:latin typeface="Verdana"/>
                <a:cs typeface="Verdana"/>
              </a:rPr>
              <a:t>are </a:t>
            </a:r>
            <a:r>
              <a:rPr sz="2050" spc="-35" dirty="0">
                <a:latin typeface="Verdana"/>
                <a:cs typeface="Verdana"/>
              </a:rPr>
              <a:t>also </a:t>
            </a:r>
            <a:r>
              <a:rPr sz="2050" spc="-50" dirty="0">
                <a:latin typeface="Verdana"/>
                <a:cs typeface="Verdana"/>
              </a:rPr>
              <a:t>referred </a:t>
            </a:r>
            <a:r>
              <a:rPr sz="2050" spc="-5" dirty="0">
                <a:latin typeface="Verdana"/>
                <a:cs typeface="Verdana"/>
              </a:rPr>
              <a:t>to </a:t>
            </a:r>
            <a:r>
              <a:rPr sz="2050" spc="-45" dirty="0">
                <a:latin typeface="Verdana"/>
                <a:cs typeface="Verdana"/>
              </a:rPr>
              <a:t>as </a:t>
            </a:r>
            <a:r>
              <a:rPr sz="2050" i="1" spc="45" dirty="0">
                <a:latin typeface="Trebuchet MS"/>
                <a:cs typeface="Trebuchet MS"/>
              </a:rPr>
              <a:t>direct </a:t>
            </a:r>
            <a:r>
              <a:rPr sz="2050" i="1" spc="50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Verdana"/>
                <a:cs typeface="Verdana"/>
              </a:rPr>
              <a:t>networks.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>
              <a:latin typeface="Verdana"/>
              <a:cs typeface="Verdana"/>
            </a:endParaRPr>
          </a:p>
          <a:p>
            <a:pPr marL="271145" marR="5080" indent="-259079" algn="just">
              <a:lnSpc>
                <a:spcPct val="100699"/>
              </a:lnSpc>
              <a:spcBef>
                <a:spcPts val="5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dirty="0">
                <a:latin typeface="Verdana"/>
                <a:cs typeface="Verdana"/>
              </a:rPr>
              <a:t>Dynamic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networks</a:t>
            </a:r>
            <a:r>
              <a:rPr sz="2050" spc="-220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</a:t>
            </a:r>
            <a:r>
              <a:rPr sz="2050" spc="-23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built</a:t>
            </a:r>
            <a:r>
              <a:rPr sz="2050" spc="-204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using</a:t>
            </a:r>
            <a:r>
              <a:rPr sz="2050" spc="-23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switches</a:t>
            </a:r>
            <a:r>
              <a:rPr sz="2050" spc="-254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24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communication </a:t>
            </a:r>
            <a:r>
              <a:rPr sz="2050" spc="-710" dirty="0">
                <a:latin typeface="Verdana"/>
                <a:cs typeface="Verdana"/>
              </a:rPr>
              <a:t> </a:t>
            </a:r>
            <a:r>
              <a:rPr sz="2050" spc="-160" dirty="0">
                <a:latin typeface="Verdana"/>
                <a:cs typeface="Verdana"/>
              </a:rPr>
              <a:t>links.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Dynamic</a:t>
            </a:r>
            <a:r>
              <a:rPr sz="2050" spc="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networks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spc="10" dirty="0">
                <a:latin typeface="Verdana"/>
                <a:cs typeface="Verdana"/>
              </a:rPr>
              <a:t>are </a:t>
            </a:r>
            <a:r>
              <a:rPr sz="2050" spc="-35" dirty="0">
                <a:latin typeface="Verdana"/>
                <a:cs typeface="Verdana"/>
              </a:rPr>
              <a:t>also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referred</a:t>
            </a:r>
            <a:r>
              <a:rPr sz="2050" spc="-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to</a:t>
            </a:r>
            <a:r>
              <a:rPr sz="205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i="1" spc="20" dirty="0">
                <a:latin typeface="Trebuchet MS"/>
                <a:cs typeface="Trebuchet MS"/>
              </a:rPr>
              <a:t>indirect </a:t>
            </a:r>
            <a:r>
              <a:rPr sz="2050" i="1" spc="25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Verdana"/>
                <a:cs typeface="Verdana"/>
              </a:rPr>
              <a:t>networks.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70496"/>
            <a:ext cx="70021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Static</a:t>
            </a:r>
            <a:r>
              <a:rPr spc="-20" dirty="0"/>
              <a:t> </a:t>
            </a:r>
            <a:r>
              <a:rPr spc="55" dirty="0"/>
              <a:t>and</a:t>
            </a:r>
            <a:r>
              <a:rPr spc="-5" dirty="0"/>
              <a:t> </a:t>
            </a:r>
            <a:r>
              <a:rPr spc="15" dirty="0"/>
              <a:t>Dynamic</a:t>
            </a:r>
            <a:r>
              <a:rPr spc="-50" dirty="0"/>
              <a:t> </a:t>
            </a:r>
            <a:r>
              <a:rPr spc="-60" dirty="0"/>
              <a:t>Interconnection</a:t>
            </a:r>
            <a:r>
              <a:rPr spc="-5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5284609" y="1489138"/>
            <a:ext cx="1283335" cy="1283335"/>
          </a:xfrm>
          <a:custGeom>
            <a:avLst/>
            <a:gdLst/>
            <a:ahLst/>
            <a:cxnLst/>
            <a:rect l="l" t="t" r="r" b="b"/>
            <a:pathLst>
              <a:path w="1283334" h="1283335">
                <a:moveTo>
                  <a:pt x="213868" y="213868"/>
                </a:moveTo>
                <a:lnTo>
                  <a:pt x="356450" y="641616"/>
                </a:lnTo>
                <a:lnTo>
                  <a:pt x="641604" y="356450"/>
                </a:lnTo>
                <a:lnTo>
                  <a:pt x="213868" y="213868"/>
                </a:lnTo>
                <a:close/>
              </a:path>
              <a:path w="1283334" h="1283335">
                <a:moveTo>
                  <a:pt x="1069352" y="213868"/>
                </a:moveTo>
                <a:lnTo>
                  <a:pt x="641604" y="356450"/>
                </a:lnTo>
                <a:lnTo>
                  <a:pt x="926769" y="641616"/>
                </a:lnTo>
                <a:lnTo>
                  <a:pt x="1069352" y="213868"/>
                </a:lnTo>
                <a:close/>
              </a:path>
              <a:path w="1283334" h="1283335">
                <a:moveTo>
                  <a:pt x="926769" y="641616"/>
                </a:moveTo>
                <a:lnTo>
                  <a:pt x="641604" y="926782"/>
                </a:lnTo>
                <a:lnTo>
                  <a:pt x="1069352" y="1069352"/>
                </a:lnTo>
                <a:lnTo>
                  <a:pt x="926769" y="641616"/>
                </a:lnTo>
                <a:close/>
              </a:path>
              <a:path w="1283334" h="1283335">
                <a:moveTo>
                  <a:pt x="213868" y="1069352"/>
                </a:moveTo>
                <a:lnTo>
                  <a:pt x="356450" y="641616"/>
                </a:lnTo>
                <a:lnTo>
                  <a:pt x="641604" y="926782"/>
                </a:lnTo>
                <a:lnTo>
                  <a:pt x="213868" y="1069352"/>
                </a:lnTo>
                <a:close/>
              </a:path>
              <a:path w="1283334" h="1283335">
                <a:moveTo>
                  <a:pt x="0" y="1283233"/>
                </a:moveTo>
                <a:lnTo>
                  <a:pt x="213868" y="1069352"/>
                </a:lnTo>
              </a:path>
              <a:path w="1283334" h="1283335">
                <a:moveTo>
                  <a:pt x="1283220" y="1283233"/>
                </a:moveTo>
                <a:lnTo>
                  <a:pt x="1069352" y="1069352"/>
                </a:lnTo>
              </a:path>
              <a:path w="1283334" h="1283335">
                <a:moveTo>
                  <a:pt x="1283220" y="0"/>
                </a:moveTo>
                <a:lnTo>
                  <a:pt x="1069352" y="213868"/>
                </a:lnTo>
              </a:path>
              <a:path w="1283334" h="1283335">
                <a:moveTo>
                  <a:pt x="0" y="0"/>
                </a:moveTo>
                <a:lnTo>
                  <a:pt x="213868" y="2138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0173" y="1506969"/>
            <a:ext cx="1265555" cy="1265555"/>
          </a:xfrm>
          <a:custGeom>
            <a:avLst/>
            <a:gdLst/>
            <a:ahLst/>
            <a:cxnLst/>
            <a:rect l="l" t="t" r="r" b="b"/>
            <a:pathLst>
              <a:path w="1265554" h="1265555">
                <a:moveTo>
                  <a:pt x="1265402" y="1265402"/>
                </a:moveTo>
                <a:lnTo>
                  <a:pt x="1051534" y="1051521"/>
                </a:lnTo>
              </a:path>
              <a:path w="1265554" h="1265555">
                <a:moveTo>
                  <a:pt x="0" y="0"/>
                </a:moveTo>
                <a:lnTo>
                  <a:pt x="196049" y="196037"/>
                </a:lnTo>
              </a:path>
              <a:path w="1265554" h="1265555">
                <a:moveTo>
                  <a:pt x="1051534" y="196037"/>
                </a:moveTo>
                <a:lnTo>
                  <a:pt x="1247584" y="0"/>
                </a:lnTo>
              </a:path>
              <a:path w="1265554" h="1265555">
                <a:moveTo>
                  <a:pt x="0" y="1247571"/>
                </a:moveTo>
                <a:lnTo>
                  <a:pt x="160401" y="1087170"/>
                </a:lnTo>
                <a:lnTo>
                  <a:pt x="160401" y="160401"/>
                </a:lnTo>
                <a:lnTo>
                  <a:pt x="1087170" y="160401"/>
                </a:lnTo>
                <a:lnTo>
                  <a:pt x="1087170" y="1087170"/>
                </a:lnTo>
                <a:lnTo>
                  <a:pt x="160401" y="10871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7792" y="1096226"/>
            <a:ext cx="57721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Times New Roman"/>
                <a:cs typeface="Times New Roman"/>
              </a:rPr>
              <a:t>Static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spc="-5" dirty="0">
                <a:latin typeface="Times New Roman"/>
                <a:cs typeface="Times New Roman"/>
              </a:rPr>
              <a:t>network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905" y="1096226"/>
            <a:ext cx="65659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Times New Roman"/>
                <a:cs typeface="Times New Roman"/>
              </a:rPr>
              <a:t>Indirect</a:t>
            </a:r>
            <a:r>
              <a:rPr sz="750" spc="-30" dirty="0">
                <a:latin typeface="Times New Roman"/>
                <a:cs typeface="Times New Roman"/>
              </a:rPr>
              <a:t> </a:t>
            </a:r>
            <a:r>
              <a:rPr sz="750" spc="-5" dirty="0">
                <a:latin typeface="Times New Roman"/>
                <a:cs typeface="Times New Roman"/>
              </a:rPr>
              <a:t>network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5292" y="2914130"/>
            <a:ext cx="73596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Times New Roman"/>
                <a:cs typeface="Times New Roman"/>
              </a:rPr>
              <a:t>Switching</a:t>
            </a:r>
            <a:r>
              <a:rPr sz="750" spc="-25" dirty="0">
                <a:latin typeface="Times New Roman"/>
                <a:cs typeface="Times New Roman"/>
              </a:rPr>
              <a:t> </a:t>
            </a:r>
            <a:r>
              <a:rPr sz="750" spc="-5" dirty="0">
                <a:latin typeface="Times New Roman"/>
                <a:cs typeface="Times New Roman"/>
              </a:rPr>
              <a:t>element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5050" y="3003242"/>
            <a:ext cx="64643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Times New Roman"/>
                <a:cs typeface="Times New Roman"/>
              </a:rPr>
              <a:t>Processing</a:t>
            </a:r>
            <a:r>
              <a:rPr sz="750" spc="-30" dirty="0">
                <a:latin typeface="Times New Roman"/>
                <a:cs typeface="Times New Roman"/>
              </a:rPr>
              <a:t> </a:t>
            </a:r>
            <a:r>
              <a:rPr sz="750" spc="-5" dirty="0">
                <a:latin typeface="Times New Roman"/>
                <a:cs typeface="Times New Roman"/>
              </a:rPr>
              <a:t>node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3517" y="2896307"/>
            <a:ext cx="98933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Times New Roman"/>
                <a:cs typeface="Times New Roman"/>
              </a:rPr>
              <a:t>Network interface/switch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25301" y="1429830"/>
            <a:ext cx="1402080" cy="1402080"/>
            <a:chOff x="5225301" y="1429830"/>
            <a:chExt cx="1402080" cy="14020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301" y="2677414"/>
              <a:ext cx="154265" cy="1542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2873" y="2677414"/>
              <a:ext cx="154265" cy="154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2873" y="1429830"/>
              <a:ext cx="154265" cy="154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5301" y="1429830"/>
              <a:ext cx="154265" cy="1542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53962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3962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3962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53962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27192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27192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431843" y="1440801"/>
            <a:ext cx="1424307" cy="1403732"/>
            <a:chOff x="3430257" y="1417053"/>
            <a:chExt cx="1427480" cy="142748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0618" y="2677414"/>
              <a:ext cx="154265" cy="15426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31844" y="1418640"/>
              <a:ext cx="1424305" cy="1424305"/>
            </a:xfrm>
            <a:custGeom>
              <a:avLst/>
              <a:gdLst/>
              <a:ahLst/>
              <a:cxnLst/>
              <a:rect l="l" t="t" r="r" b="b"/>
              <a:pathLst>
                <a:path w="1424304" h="1424305">
                  <a:moveTo>
                    <a:pt x="1424228" y="712114"/>
                  </a:moveTo>
                  <a:lnTo>
                    <a:pt x="1422585" y="760870"/>
                  </a:lnTo>
                  <a:lnTo>
                    <a:pt x="1417728" y="808744"/>
                  </a:lnTo>
                  <a:lnTo>
                    <a:pt x="1409761" y="855631"/>
                  </a:lnTo>
                  <a:lnTo>
                    <a:pt x="1398791" y="901423"/>
                  </a:lnTo>
                  <a:lnTo>
                    <a:pt x="1384925" y="946016"/>
                  </a:lnTo>
                  <a:lnTo>
                    <a:pt x="1368267" y="989303"/>
                  </a:lnTo>
                  <a:lnTo>
                    <a:pt x="1348925" y="1031177"/>
                  </a:lnTo>
                  <a:lnTo>
                    <a:pt x="1327005" y="1071533"/>
                  </a:lnTo>
                  <a:lnTo>
                    <a:pt x="1302611" y="1110265"/>
                  </a:lnTo>
                  <a:lnTo>
                    <a:pt x="1275851" y="1147267"/>
                  </a:lnTo>
                  <a:lnTo>
                    <a:pt x="1246831" y="1182433"/>
                  </a:lnTo>
                  <a:lnTo>
                    <a:pt x="1215656" y="1215656"/>
                  </a:lnTo>
                  <a:lnTo>
                    <a:pt x="1182433" y="1246831"/>
                  </a:lnTo>
                  <a:lnTo>
                    <a:pt x="1147267" y="1275851"/>
                  </a:lnTo>
                  <a:lnTo>
                    <a:pt x="1110265" y="1302611"/>
                  </a:lnTo>
                  <a:lnTo>
                    <a:pt x="1071533" y="1327005"/>
                  </a:lnTo>
                  <a:lnTo>
                    <a:pt x="1031177" y="1348925"/>
                  </a:lnTo>
                  <a:lnTo>
                    <a:pt x="989303" y="1368267"/>
                  </a:lnTo>
                  <a:lnTo>
                    <a:pt x="946016" y="1384925"/>
                  </a:lnTo>
                  <a:lnTo>
                    <a:pt x="901423" y="1398791"/>
                  </a:lnTo>
                  <a:lnTo>
                    <a:pt x="855631" y="1409761"/>
                  </a:lnTo>
                  <a:lnTo>
                    <a:pt x="808744" y="1417728"/>
                  </a:lnTo>
                  <a:lnTo>
                    <a:pt x="760870" y="1422585"/>
                  </a:lnTo>
                  <a:lnTo>
                    <a:pt x="712114" y="1424228"/>
                  </a:lnTo>
                  <a:lnTo>
                    <a:pt x="663359" y="1422585"/>
                  </a:lnTo>
                  <a:lnTo>
                    <a:pt x="615486" y="1417728"/>
                  </a:lnTo>
                  <a:lnTo>
                    <a:pt x="568601" y="1409761"/>
                  </a:lnTo>
                  <a:lnTo>
                    <a:pt x="522809" y="1398791"/>
                  </a:lnTo>
                  <a:lnTo>
                    <a:pt x="478217" y="1384925"/>
                  </a:lnTo>
                  <a:lnTo>
                    <a:pt x="434931" y="1368267"/>
                  </a:lnTo>
                  <a:lnTo>
                    <a:pt x="393056" y="1348925"/>
                  </a:lnTo>
                  <a:lnTo>
                    <a:pt x="352700" y="1327005"/>
                  </a:lnTo>
                  <a:lnTo>
                    <a:pt x="313968" y="1302611"/>
                  </a:lnTo>
                  <a:lnTo>
                    <a:pt x="276966" y="1275851"/>
                  </a:lnTo>
                  <a:lnTo>
                    <a:pt x="241800" y="1246831"/>
                  </a:lnTo>
                  <a:lnTo>
                    <a:pt x="208576" y="1215656"/>
                  </a:lnTo>
                  <a:lnTo>
                    <a:pt x="177401" y="1182433"/>
                  </a:lnTo>
                  <a:lnTo>
                    <a:pt x="148380" y="1147267"/>
                  </a:lnTo>
                  <a:lnTo>
                    <a:pt x="121620" y="1110265"/>
                  </a:lnTo>
                  <a:lnTo>
                    <a:pt x="97226" y="1071533"/>
                  </a:lnTo>
                  <a:lnTo>
                    <a:pt x="75305" y="1031177"/>
                  </a:lnTo>
                  <a:lnTo>
                    <a:pt x="55962" y="989303"/>
                  </a:lnTo>
                  <a:lnTo>
                    <a:pt x="39304" y="946016"/>
                  </a:lnTo>
                  <a:lnTo>
                    <a:pt x="25438" y="901423"/>
                  </a:lnTo>
                  <a:lnTo>
                    <a:pt x="14468" y="855631"/>
                  </a:lnTo>
                  <a:lnTo>
                    <a:pt x="6500" y="808744"/>
                  </a:lnTo>
                  <a:lnTo>
                    <a:pt x="1642" y="760870"/>
                  </a:lnTo>
                  <a:lnTo>
                    <a:pt x="0" y="712114"/>
                  </a:lnTo>
                  <a:lnTo>
                    <a:pt x="1642" y="663358"/>
                  </a:lnTo>
                  <a:lnTo>
                    <a:pt x="6500" y="615483"/>
                  </a:lnTo>
                  <a:lnTo>
                    <a:pt x="14468" y="568597"/>
                  </a:lnTo>
                  <a:lnTo>
                    <a:pt x="25438" y="522804"/>
                  </a:lnTo>
                  <a:lnTo>
                    <a:pt x="39304" y="478212"/>
                  </a:lnTo>
                  <a:lnTo>
                    <a:pt x="55962" y="434925"/>
                  </a:lnTo>
                  <a:lnTo>
                    <a:pt x="75305" y="393051"/>
                  </a:lnTo>
                  <a:lnTo>
                    <a:pt x="97226" y="352694"/>
                  </a:lnTo>
                  <a:lnTo>
                    <a:pt x="121620" y="313962"/>
                  </a:lnTo>
                  <a:lnTo>
                    <a:pt x="148380" y="276960"/>
                  </a:lnTo>
                  <a:lnTo>
                    <a:pt x="177401" y="241795"/>
                  </a:lnTo>
                  <a:lnTo>
                    <a:pt x="208576" y="208572"/>
                  </a:lnTo>
                  <a:lnTo>
                    <a:pt x="241800" y="177397"/>
                  </a:lnTo>
                  <a:lnTo>
                    <a:pt x="276966" y="148376"/>
                  </a:lnTo>
                  <a:lnTo>
                    <a:pt x="313968" y="121616"/>
                  </a:lnTo>
                  <a:lnTo>
                    <a:pt x="352700" y="97223"/>
                  </a:lnTo>
                  <a:lnTo>
                    <a:pt x="393056" y="75302"/>
                  </a:lnTo>
                  <a:lnTo>
                    <a:pt x="434931" y="55960"/>
                  </a:lnTo>
                  <a:lnTo>
                    <a:pt x="478217" y="39303"/>
                  </a:lnTo>
                  <a:lnTo>
                    <a:pt x="522809" y="25437"/>
                  </a:lnTo>
                  <a:lnTo>
                    <a:pt x="568601" y="14467"/>
                  </a:lnTo>
                  <a:lnTo>
                    <a:pt x="615486" y="6500"/>
                  </a:lnTo>
                  <a:lnTo>
                    <a:pt x="663359" y="1642"/>
                  </a:lnTo>
                  <a:lnTo>
                    <a:pt x="712114" y="0"/>
                  </a:lnTo>
                  <a:lnTo>
                    <a:pt x="760870" y="1642"/>
                  </a:lnTo>
                  <a:lnTo>
                    <a:pt x="808744" y="6500"/>
                  </a:lnTo>
                  <a:lnTo>
                    <a:pt x="855631" y="14467"/>
                  </a:lnTo>
                  <a:lnTo>
                    <a:pt x="901423" y="25437"/>
                  </a:lnTo>
                  <a:lnTo>
                    <a:pt x="946016" y="39303"/>
                  </a:lnTo>
                  <a:lnTo>
                    <a:pt x="989303" y="55960"/>
                  </a:lnTo>
                  <a:lnTo>
                    <a:pt x="1031177" y="75302"/>
                  </a:lnTo>
                  <a:lnTo>
                    <a:pt x="1071533" y="97223"/>
                  </a:lnTo>
                  <a:lnTo>
                    <a:pt x="1110265" y="121616"/>
                  </a:lnTo>
                  <a:lnTo>
                    <a:pt x="1147267" y="148376"/>
                  </a:lnTo>
                  <a:lnTo>
                    <a:pt x="1182433" y="177397"/>
                  </a:lnTo>
                  <a:lnTo>
                    <a:pt x="1215656" y="208572"/>
                  </a:lnTo>
                  <a:lnTo>
                    <a:pt x="1246831" y="241795"/>
                  </a:lnTo>
                  <a:lnTo>
                    <a:pt x="1275851" y="276960"/>
                  </a:lnTo>
                  <a:lnTo>
                    <a:pt x="1302611" y="313962"/>
                  </a:lnTo>
                  <a:lnTo>
                    <a:pt x="1327005" y="352694"/>
                  </a:lnTo>
                  <a:lnTo>
                    <a:pt x="1348925" y="393051"/>
                  </a:lnTo>
                  <a:lnTo>
                    <a:pt x="1368267" y="434925"/>
                  </a:lnTo>
                  <a:lnTo>
                    <a:pt x="1384925" y="478212"/>
                  </a:lnTo>
                  <a:lnTo>
                    <a:pt x="1398791" y="522804"/>
                  </a:lnTo>
                  <a:lnTo>
                    <a:pt x="1409761" y="568597"/>
                  </a:lnTo>
                  <a:lnTo>
                    <a:pt x="1417728" y="615483"/>
                  </a:lnTo>
                  <a:lnTo>
                    <a:pt x="1422585" y="663358"/>
                  </a:lnTo>
                  <a:lnTo>
                    <a:pt x="1424228" y="7121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2103" y="1431315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4" h="151765">
                  <a:moveTo>
                    <a:pt x="151295" y="75653"/>
                  </a:moveTo>
                  <a:lnTo>
                    <a:pt x="145350" y="46205"/>
                  </a:lnTo>
                  <a:lnTo>
                    <a:pt x="129138" y="22158"/>
                  </a:lnTo>
                  <a:lnTo>
                    <a:pt x="105094" y="5945"/>
                  </a:lnTo>
                  <a:lnTo>
                    <a:pt x="75653" y="0"/>
                  </a:lnTo>
                  <a:lnTo>
                    <a:pt x="46205" y="5945"/>
                  </a:lnTo>
                  <a:lnTo>
                    <a:pt x="22158" y="22158"/>
                  </a:lnTo>
                  <a:lnTo>
                    <a:pt x="5945" y="46205"/>
                  </a:lnTo>
                  <a:lnTo>
                    <a:pt x="0" y="75653"/>
                  </a:lnTo>
                  <a:lnTo>
                    <a:pt x="5945" y="105094"/>
                  </a:lnTo>
                  <a:lnTo>
                    <a:pt x="22158" y="129138"/>
                  </a:lnTo>
                  <a:lnTo>
                    <a:pt x="46205" y="145350"/>
                  </a:lnTo>
                  <a:lnTo>
                    <a:pt x="75653" y="151295"/>
                  </a:lnTo>
                  <a:lnTo>
                    <a:pt x="105094" y="145350"/>
                  </a:lnTo>
                  <a:lnTo>
                    <a:pt x="129138" y="129138"/>
                  </a:lnTo>
                  <a:lnTo>
                    <a:pt x="145350" y="105094"/>
                  </a:lnTo>
                  <a:lnTo>
                    <a:pt x="151295" y="75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2103" y="1431315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4" h="151765">
                  <a:moveTo>
                    <a:pt x="151295" y="75653"/>
                  </a:moveTo>
                  <a:lnTo>
                    <a:pt x="145350" y="105094"/>
                  </a:lnTo>
                  <a:lnTo>
                    <a:pt x="129138" y="129138"/>
                  </a:lnTo>
                  <a:lnTo>
                    <a:pt x="105094" y="145350"/>
                  </a:lnTo>
                  <a:lnTo>
                    <a:pt x="75653" y="151295"/>
                  </a:lnTo>
                  <a:lnTo>
                    <a:pt x="46205" y="145350"/>
                  </a:lnTo>
                  <a:lnTo>
                    <a:pt x="22158" y="129138"/>
                  </a:lnTo>
                  <a:lnTo>
                    <a:pt x="5945" y="105094"/>
                  </a:lnTo>
                  <a:lnTo>
                    <a:pt x="0" y="75653"/>
                  </a:lnTo>
                  <a:lnTo>
                    <a:pt x="5945" y="46205"/>
                  </a:lnTo>
                  <a:lnTo>
                    <a:pt x="22158" y="22158"/>
                  </a:lnTo>
                  <a:lnTo>
                    <a:pt x="46205" y="5945"/>
                  </a:lnTo>
                  <a:lnTo>
                    <a:pt x="75653" y="0"/>
                  </a:lnTo>
                  <a:lnTo>
                    <a:pt x="105094" y="5945"/>
                  </a:lnTo>
                  <a:lnTo>
                    <a:pt x="129138" y="22158"/>
                  </a:lnTo>
                  <a:lnTo>
                    <a:pt x="145350" y="46205"/>
                  </a:lnTo>
                  <a:lnTo>
                    <a:pt x="151295" y="756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3034" y="2677414"/>
              <a:ext cx="154265" cy="1542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92103" y="1431315"/>
              <a:ext cx="151765" cy="151765"/>
            </a:xfrm>
            <a:custGeom>
              <a:avLst/>
              <a:gdLst/>
              <a:ahLst/>
              <a:cxnLst/>
              <a:rect l="l" t="t" r="r" b="b"/>
              <a:pathLst>
                <a:path w="151764" h="151765">
                  <a:moveTo>
                    <a:pt x="151295" y="75653"/>
                  </a:moveTo>
                  <a:lnTo>
                    <a:pt x="145350" y="105094"/>
                  </a:lnTo>
                  <a:lnTo>
                    <a:pt x="129138" y="129138"/>
                  </a:lnTo>
                  <a:lnTo>
                    <a:pt x="105094" y="145350"/>
                  </a:lnTo>
                  <a:lnTo>
                    <a:pt x="75653" y="151295"/>
                  </a:lnTo>
                  <a:lnTo>
                    <a:pt x="46205" y="145350"/>
                  </a:lnTo>
                  <a:lnTo>
                    <a:pt x="22158" y="129138"/>
                  </a:lnTo>
                  <a:lnTo>
                    <a:pt x="5945" y="105094"/>
                  </a:lnTo>
                  <a:lnTo>
                    <a:pt x="0" y="75653"/>
                  </a:lnTo>
                  <a:lnTo>
                    <a:pt x="5945" y="46205"/>
                  </a:lnTo>
                  <a:lnTo>
                    <a:pt x="22158" y="22158"/>
                  </a:lnTo>
                  <a:lnTo>
                    <a:pt x="46205" y="5945"/>
                  </a:lnTo>
                  <a:lnTo>
                    <a:pt x="75653" y="0"/>
                  </a:lnTo>
                  <a:lnTo>
                    <a:pt x="105094" y="5945"/>
                  </a:lnTo>
                  <a:lnTo>
                    <a:pt x="129138" y="22158"/>
                  </a:lnTo>
                  <a:lnTo>
                    <a:pt x="145350" y="46205"/>
                  </a:lnTo>
                  <a:lnTo>
                    <a:pt x="151295" y="756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3034" y="1429830"/>
              <a:ext cx="154265" cy="1542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489655" y="268838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89655" y="144080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7235" y="144080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71912" y="144080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7235" y="268838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19493" y="144080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19493" y="268838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176190" y="1238140"/>
            <a:ext cx="1278255" cy="1785620"/>
            <a:chOff x="5176190" y="1238140"/>
            <a:chExt cx="1278255" cy="1785620"/>
          </a:xfrm>
        </p:grpSpPr>
        <p:sp>
          <p:nvSpPr>
            <p:cNvPr id="37" name="object 37"/>
            <p:cNvSpPr/>
            <p:nvPr/>
          </p:nvSpPr>
          <p:spPr>
            <a:xfrm>
              <a:off x="5854928" y="1774304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580" y="142580"/>
                  </a:moveTo>
                  <a:lnTo>
                    <a:pt x="142580" y="0"/>
                  </a:lnTo>
                  <a:lnTo>
                    <a:pt x="0" y="0"/>
                  </a:lnTo>
                  <a:lnTo>
                    <a:pt x="0" y="142580"/>
                  </a:lnTo>
                  <a:lnTo>
                    <a:pt x="142580" y="14258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54928" y="1774304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0" y="0"/>
                  </a:moveTo>
                  <a:lnTo>
                    <a:pt x="0" y="142580"/>
                  </a:lnTo>
                  <a:lnTo>
                    <a:pt x="142580" y="142580"/>
                  </a:lnTo>
                  <a:lnTo>
                    <a:pt x="14258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99862" y="1604391"/>
              <a:ext cx="1052830" cy="1052830"/>
            </a:xfrm>
            <a:custGeom>
              <a:avLst/>
              <a:gdLst/>
              <a:ahLst/>
              <a:cxnLst/>
              <a:rect l="l" t="t" r="r" b="b"/>
              <a:pathLst>
                <a:path w="1052829" h="1052830">
                  <a:moveTo>
                    <a:pt x="1052715" y="526364"/>
                  </a:moveTo>
                  <a:lnTo>
                    <a:pt x="1050564" y="574274"/>
                  </a:lnTo>
                  <a:lnTo>
                    <a:pt x="1044235" y="620978"/>
                  </a:lnTo>
                  <a:lnTo>
                    <a:pt x="1033913" y="666292"/>
                  </a:lnTo>
                  <a:lnTo>
                    <a:pt x="1019785" y="710029"/>
                  </a:lnTo>
                  <a:lnTo>
                    <a:pt x="1002035" y="752004"/>
                  </a:lnTo>
                  <a:lnTo>
                    <a:pt x="980851" y="792030"/>
                  </a:lnTo>
                  <a:lnTo>
                    <a:pt x="956418" y="829922"/>
                  </a:lnTo>
                  <a:lnTo>
                    <a:pt x="928921" y="865494"/>
                  </a:lnTo>
                  <a:lnTo>
                    <a:pt x="898547" y="898559"/>
                  </a:lnTo>
                  <a:lnTo>
                    <a:pt x="865481" y="928934"/>
                  </a:lnTo>
                  <a:lnTo>
                    <a:pt x="829909" y="956430"/>
                  </a:lnTo>
                  <a:lnTo>
                    <a:pt x="792017" y="980864"/>
                  </a:lnTo>
                  <a:lnTo>
                    <a:pt x="751991" y="1002048"/>
                  </a:lnTo>
                  <a:lnTo>
                    <a:pt x="710017" y="1019797"/>
                  </a:lnTo>
                  <a:lnTo>
                    <a:pt x="666279" y="1033926"/>
                  </a:lnTo>
                  <a:lnTo>
                    <a:pt x="620966" y="1044247"/>
                  </a:lnTo>
                  <a:lnTo>
                    <a:pt x="574261" y="1050577"/>
                  </a:lnTo>
                  <a:lnTo>
                    <a:pt x="526351" y="1052728"/>
                  </a:lnTo>
                  <a:lnTo>
                    <a:pt x="478443" y="1050577"/>
                  </a:lnTo>
                  <a:lnTo>
                    <a:pt x="431740" y="1044247"/>
                  </a:lnTo>
                  <a:lnTo>
                    <a:pt x="386428" y="1033926"/>
                  </a:lnTo>
                  <a:lnTo>
                    <a:pt x="342692" y="1019797"/>
                  </a:lnTo>
                  <a:lnTo>
                    <a:pt x="300719" y="1002048"/>
                  </a:lnTo>
                  <a:lnTo>
                    <a:pt x="260694" y="980864"/>
                  </a:lnTo>
                  <a:lnTo>
                    <a:pt x="222803" y="956430"/>
                  </a:lnTo>
                  <a:lnTo>
                    <a:pt x="187232" y="928934"/>
                  </a:lnTo>
                  <a:lnTo>
                    <a:pt x="154166" y="898559"/>
                  </a:lnTo>
                  <a:lnTo>
                    <a:pt x="123793" y="865494"/>
                  </a:lnTo>
                  <a:lnTo>
                    <a:pt x="96296" y="829922"/>
                  </a:lnTo>
                  <a:lnTo>
                    <a:pt x="71863" y="792030"/>
                  </a:lnTo>
                  <a:lnTo>
                    <a:pt x="50679" y="752004"/>
                  </a:lnTo>
                  <a:lnTo>
                    <a:pt x="32930" y="710029"/>
                  </a:lnTo>
                  <a:lnTo>
                    <a:pt x="18802" y="666292"/>
                  </a:lnTo>
                  <a:lnTo>
                    <a:pt x="8480" y="620978"/>
                  </a:lnTo>
                  <a:lnTo>
                    <a:pt x="2151" y="574274"/>
                  </a:lnTo>
                  <a:lnTo>
                    <a:pt x="0" y="526364"/>
                  </a:lnTo>
                  <a:lnTo>
                    <a:pt x="2151" y="478454"/>
                  </a:lnTo>
                  <a:lnTo>
                    <a:pt x="8480" y="431749"/>
                  </a:lnTo>
                  <a:lnTo>
                    <a:pt x="18802" y="386435"/>
                  </a:lnTo>
                  <a:lnTo>
                    <a:pt x="32930" y="342698"/>
                  </a:lnTo>
                  <a:lnTo>
                    <a:pt x="50679" y="300724"/>
                  </a:lnTo>
                  <a:lnTo>
                    <a:pt x="71863" y="260698"/>
                  </a:lnTo>
                  <a:lnTo>
                    <a:pt x="96296" y="222806"/>
                  </a:lnTo>
                  <a:lnTo>
                    <a:pt x="123793" y="187234"/>
                  </a:lnTo>
                  <a:lnTo>
                    <a:pt x="154166" y="154168"/>
                  </a:lnTo>
                  <a:lnTo>
                    <a:pt x="187232" y="123794"/>
                  </a:lnTo>
                  <a:lnTo>
                    <a:pt x="222803" y="96297"/>
                  </a:lnTo>
                  <a:lnTo>
                    <a:pt x="260694" y="71864"/>
                  </a:lnTo>
                  <a:lnTo>
                    <a:pt x="300719" y="50679"/>
                  </a:lnTo>
                  <a:lnTo>
                    <a:pt x="342692" y="32930"/>
                  </a:lnTo>
                  <a:lnTo>
                    <a:pt x="386428" y="18802"/>
                  </a:lnTo>
                  <a:lnTo>
                    <a:pt x="431740" y="8480"/>
                  </a:lnTo>
                  <a:lnTo>
                    <a:pt x="478443" y="2151"/>
                  </a:lnTo>
                  <a:lnTo>
                    <a:pt x="526351" y="0"/>
                  </a:lnTo>
                  <a:lnTo>
                    <a:pt x="574261" y="2151"/>
                  </a:lnTo>
                  <a:lnTo>
                    <a:pt x="620966" y="8480"/>
                  </a:lnTo>
                  <a:lnTo>
                    <a:pt x="666279" y="18802"/>
                  </a:lnTo>
                  <a:lnTo>
                    <a:pt x="710017" y="32930"/>
                  </a:lnTo>
                  <a:lnTo>
                    <a:pt x="751991" y="50679"/>
                  </a:lnTo>
                  <a:lnTo>
                    <a:pt x="792017" y="71864"/>
                  </a:lnTo>
                  <a:lnTo>
                    <a:pt x="829909" y="96297"/>
                  </a:lnTo>
                  <a:lnTo>
                    <a:pt x="865481" y="123794"/>
                  </a:lnTo>
                  <a:lnTo>
                    <a:pt x="898547" y="154168"/>
                  </a:lnTo>
                  <a:lnTo>
                    <a:pt x="928921" y="187234"/>
                  </a:lnTo>
                  <a:lnTo>
                    <a:pt x="956418" y="222806"/>
                  </a:lnTo>
                  <a:lnTo>
                    <a:pt x="980851" y="260698"/>
                  </a:lnTo>
                  <a:lnTo>
                    <a:pt x="1002035" y="300724"/>
                  </a:lnTo>
                  <a:lnTo>
                    <a:pt x="1019785" y="342698"/>
                  </a:lnTo>
                  <a:lnTo>
                    <a:pt x="1033913" y="386435"/>
                  </a:lnTo>
                  <a:lnTo>
                    <a:pt x="1044235" y="431749"/>
                  </a:lnTo>
                  <a:lnTo>
                    <a:pt x="1050564" y="478454"/>
                  </a:lnTo>
                  <a:lnTo>
                    <a:pt x="1052715" y="5263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54928" y="234462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580" y="142580"/>
                  </a:moveTo>
                  <a:lnTo>
                    <a:pt x="142580" y="0"/>
                  </a:lnTo>
                  <a:lnTo>
                    <a:pt x="0" y="0"/>
                  </a:lnTo>
                  <a:lnTo>
                    <a:pt x="0" y="142580"/>
                  </a:lnTo>
                  <a:lnTo>
                    <a:pt x="142580" y="14258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54928" y="2344623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0" y="0"/>
                  </a:moveTo>
                  <a:lnTo>
                    <a:pt x="0" y="142580"/>
                  </a:lnTo>
                  <a:lnTo>
                    <a:pt x="142580" y="142580"/>
                  </a:lnTo>
                  <a:lnTo>
                    <a:pt x="14258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9762" y="2059470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580" y="142580"/>
                  </a:moveTo>
                  <a:lnTo>
                    <a:pt x="142580" y="0"/>
                  </a:lnTo>
                  <a:lnTo>
                    <a:pt x="0" y="0"/>
                  </a:lnTo>
                  <a:lnTo>
                    <a:pt x="0" y="142580"/>
                  </a:lnTo>
                  <a:lnTo>
                    <a:pt x="142580" y="14258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69762" y="2059470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0" y="0"/>
                  </a:moveTo>
                  <a:lnTo>
                    <a:pt x="0" y="142580"/>
                  </a:lnTo>
                  <a:lnTo>
                    <a:pt x="142580" y="142580"/>
                  </a:lnTo>
                  <a:lnTo>
                    <a:pt x="14258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0094" y="2059470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580" y="142580"/>
                  </a:moveTo>
                  <a:lnTo>
                    <a:pt x="142580" y="0"/>
                  </a:lnTo>
                  <a:lnTo>
                    <a:pt x="0" y="0"/>
                  </a:lnTo>
                  <a:lnTo>
                    <a:pt x="0" y="142580"/>
                  </a:lnTo>
                  <a:lnTo>
                    <a:pt x="142580" y="14258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0094" y="2059470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0" y="0"/>
                  </a:moveTo>
                  <a:lnTo>
                    <a:pt x="0" y="142580"/>
                  </a:lnTo>
                  <a:lnTo>
                    <a:pt x="142580" y="142580"/>
                  </a:lnTo>
                  <a:lnTo>
                    <a:pt x="14258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6190" y="2846527"/>
              <a:ext cx="72668" cy="17684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27406" y="2527226"/>
              <a:ext cx="10160" cy="37465"/>
            </a:xfrm>
            <a:custGeom>
              <a:avLst/>
              <a:gdLst/>
              <a:ahLst/>
              <a:cxnLst/>
              <a:rect l="l" t="t" r="r" b="b"/>
              <a:pathLst>
                <a:path w="10160" h="37464">
                  <a:moveTo>
                    <a:pt x="10149" y="37208"/>
                  </a:moveTo>
                  <a:lnTo>
                    <a:pt x="0" y="0"/>
                  </a:lnTo>
                  <a:lnTo>
                    <a:pt x="10149" y="3720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27406" y="2527226"/>
              <a:ext cx="10160" cy="37465"/>
            </a:xfrm>
            <a:custGeom>
              <a:avLst/>
              <a:gdLst/>
              <a:ahLst/>
              <a:cxnLst/>
              <a:rect l="l" t="t" r="r" b="b"/>
              <a:pathLst>
                <a:path w="10160" h="37464">
                  <a:moveTo>
                    <a:pt x="10149" y="372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25032" y="2527211"/>
              <a:ext cx="23495" cy="45720"/>
            </a:xfrm>
            <a:custGeom>
              <a:avLst/>
              <a:gdLst/>
              <a:ahLst/>
              <a:cxnLst/>
              <a:rect l="l" t="t" r="r" b="b"/>
              <a:pathLst>
                <a:path w="23495" h="45719">
                  <a:moveTo>
                    <a:pt x="22974" y="30886"/>
                  </a:moveTo>
                  <a:lnTo>
                    <a:pt x="2374" y="0"/>
                  </a:lnTo>
                  <a:lnTo>
                    <a:pt x="0" y="37223"/>
                  </a:lnTo>
                  <a:lnTo>
                    <a:pt x="14655" y="45542"/>
                  </a:lnTo>
                  <a:lnTo>
                    <a:pt x="22974" y="30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25032" y="2527211"/>
              <a:ext cx="23495" cy="45720"/>
            </a:xfrm>
            <a:custGeom>
              <a:avLst/>
              <a:gdLst/>
              <a:ahLst/>
              <a:cxnLst/>
              <a:rect l="l" t="t" r="r" b="b"/>
              <a:pathLst>
                <a:path w="23495" h="45719">
                  <a:moveTo>
                    <a:pt x="22974" y="30886"/>
                  </a:moveTo>
                  <a:lnTo>
                    <a:pt x="2374" y="0"/>
                  </a:lnTo>
                  <a:lnTo>
                    <a:pt x="0" y="37223"/>
                  </a:lnTo>
                  <a:lnTo>
                    <a:pt x="14655" y="45542"/>
                  </a:lnTo>
                  <a:lnTo>
                    <a:pt x="22974" y="308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9762" y="1239625"/>
              <a:ext cx="176530" cy="387985"/>
            </a:xfrm>
            <a:custGeom>
              <a:avLst/>
              <a:gdLst/>
              <a:ahLst/>
              <a:cxnLst/>
              <a:rect l="l" t="t" r="r" b="b"/>
              <a:pathLst>
                <a:path w="176529" h="387985">
                  <a:moveTo>
                    <a:pt x="0" y="0"/>
                  </a:moveTo>
                  <a:lnTo>
                    <a:pt x="163649" y="360015"/>
                  </a:lnTo>
                </a:path>
                <a:path w="176529" h="387985">
                  <a:moveTo>
                    <a:pt x="163649" y="360015"/>
                  </a:moveTo>
                  <a:lnTo>
                    <a:pt x="176249" y="3877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20270" y="1583804"/>
              <a:ext cx="26034" cy="43815"/>
            </a:xfrm>
            <a:custGeom>
              <a:avLst/>
              <a:gdLst/>
              <a:ahLst/>
              <a:cxnLst/>
              <a:rect l="l" t="t" r="r" b="b"/>
              <a:pathLst>
                <a:path w="26035" h="43814">
                  <a:moveTo>
                    <a:pt x="25742" y="43561"/>
                  </a:moveTo>
                  <a:lnTo>
                    <a:pt x="21780" y="5930"/>
                  </a:lnTo>
                  <a:lnTo>
                    <a:pt x="5943" y="0"/>
                  </a:lnTo>
                  <a:lnTo>
                    <a:pt x="0" y="15836"/>
                  </a:lnTo>
                  <a:lnTo>
                    <a:pt x="25742" y="43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20270" y="1583804"/>
              <a:ext cx="26034" cy="43815"/>
            </a:xfrm>
            <a:custGeom>
              <a:avLst/>
              <a:gdLst/>
              <a:ahLst/>
              <a:cxnLst/>
              <a:rect l="l" t="t" r="r" b="b"/>
              <a:pathLst>
                <a:path w="26035" h="43814">
                  <a:moveTo>
                    <a:pt x="0" y="15836"/>
                  </a:moveTo>
                  <a:lnTo>
                    <a:pt x="25742" y="43561"/>
                  </a:lnTo>
                  <a:lnTo>
                    <a:pt x="21780" y="5930"/>
                  </a:lnTo>
                  <a:lnTo>
                    <a:pt x="5943" y="0"/>
                  </a:lnTo>
                  <a:lnTo>
                    <a:pt x="0" y="15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27192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27192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271909" y="2688381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643440" y="1238140"/>
            <a:ext cx="1208405" cy="1678305"/>
            <a:chOff x="3643440" y="1238140"/>
            <a:chExt cx="1208405" cy="1678305"/>
          </a:xfrm>
        </p:grpSpPr>
        <p:sp>
          <p:nvSpPr>
            <p:cNvPr id="58" name="object 58"/>
            <p:cNvSpPr/>
            <p:nvPr/>
          </p:nvSpPr>
          <p:spPr>
            <a:xfrm>
              <a:off x="3644925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44925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23600" y="2812758"/>
              <a:ext cx="18415" cy="36830"/>
            </a:xfrm>
            <a:custGeom>
              <a:avLst/>
              <a:gdLst/>
              <a:ahLst/>
              <a:cxnLst/>
              <a:rect l="l" t="t" r="r" b="b"/>
              <a:pathLst>
                <a:path w="18414" h="36830">
                  <a:moveTo>
                    <a:pt x="18222" y="36448"/>
                  </a:moveTo>
                  <a:lnTo>
                    <a:pt x="0" y="0"/>
                  </a:lnTo>
                  <a:lnTo>
                    <a:pt x="18222" y="3644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23600" y="2812758"/>
              <a:ext cx="18415" cy="36830"/>
            </a:xfrm>
            <a:custGeom>
              <a:avLst/>
              <a:gdLst/>
              <a:ahLst/>
              <a:cxnLst/>
              <a:rect l="l" t="t" r="r" b="b"/>
              <a:pathLst>
                <a:path w="18414" h="36830">
                  <a:moveTo>
                    <a:pt x="18222" y="364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3206" y="2812364"/>
              <a:ext cx="26670" cy="42545"/>
            </a:xfrm>
            <a:custGeom>
              <a:avLst/>
              <a:gdLst/>
              <a:ahLst/>
              <a:cxnLst/>
              <a:rect l="l" t="t" r="r" b="b"/>
              <a:pathLst>
                <a:path w="26670" h="42544">
                  <a:moveTo>
                    <a:pt x="26530" y="26543"/>
                  </a:moveTo>
                  <a:lnTo>
                    <a:pt x="0" y="0"/>
                  </a:lnTo>
                  <a:lnTo>
                    <a:pt x="5143" y="36842"/>
                  </a:lnTo>
                  <a:lnTo>
                    <a:pt x="20980" y="42379"/>
                  </a:lnTo>
                  <a:lnTo>
                    <a:pt x="26530" y="26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23206" y="2812364"/>
              <a:ext cx="26670" cy="42545"/>
            </a:xfrm>
            <a:custGeom>
              <a:avLst/>
              <a:gdLst/>
              <a:ahLst/>
              <a:cxnLst/>
              <a:rect l="l" t="t" r="r" b="b"/>
              <a:pathLst>
                <a:path w="26670" h="42544">
                  <a:moveTo>
                    <a:pt x="26530" y="26543"/>
                  </a:moveTo>
                  <a:lnTo>
                    <a:pt x="0" y="0"/>
                  </a:lnTo>
                  <a:lnTo>
                    <a:pt x="5143" y="36842"/>
                  </a:lnTo>
                  <a:lnTo>
                    <a:pt x="20980" y="42379"/>
                  </a:lnTo>
                  <a:lnTo>
                    <a:pt x="26530" y="265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86542" y="2633474"/>
              <a:ext cx="246379" cy="281940"/>
            </a:xfrm>
            <a:custGeom>
              <a:avLst/>
              <a:gdLst/>
              <a:ahLst/>
              <a:cxnLst/>
              <a:rect l="l" t="t" r="r" b="b"/>
              <a:pathLst>
                <a:path w="246379" h="281939">
                  <a:moveTo>
                    <a:pt x="0" y="281467"/>
                  </a:moveTo>
                  <a:lnTo>
                    <a:pt x="230113" y="18488"/>
                  </a:lnTo>
                </a:path>
                <a:path w="246379" h="281939">
                  <a:moveTo>
                    <a:pt x="230113" y="18488"/>
                  </a:moveTo>
                  <a:lnTo>
                    <a:pt x="2462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00410" y="2633357"/>
              <a:ext cx="33020" cy="36195"/>
            </a:xfrm>
            <a:custGeom>
              <a:avLst/>
              <a:gdLst/>
              <a:ahLst/>
              <a:cxnLst/>
              <a:rect l="l" t="t" r="r" b="b"/>
              <a:pathLst>
                <a:path w="33020" h="36194">
                  <a:moveTo>
                    <a:pt x="32473" y="0"/>
                  </a:moveTo>
                  <a:lnTo>
                    <a:pt x="0" y="18605"/>
                  </a:lnTo>
                  <a:lnTo>
                    <a:pt x="800" y="35636"/>
                  </a:lnTo>
                  <a:lnTo>
                    <a:pt x="17830" y="34455"/>
                  </a:lnTo>
                  <a:lnTo>
                    <a:pt x="32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00410" y="2633357"/>
              <a:ext cx="33020" cy="36195"/>
            </a:xfrm>
            <a:custGeom>
              <a:avLst/>
              <a:gdLst/>
              <a:ahLst/>
              <a:cxnLst/>
              <a:rect l="l" t="t" r="r" b="b"/>
              <a:pathLst>
                <a:path w="33020" h="36194">
                  <a:moveTo>
                    <a:pt x="17830" y="34455"/>
                  </a:moveTo>
                  <a:lnTo>
                    <a:pt x="32473" y="0"/>
                  </a:lnTo>
                  <a:lnTo>
                    <a:pt x="0" y="18605"/>
                  </a:lnTo>
                  <a:lnTo>
                    <a:pt x="800" y="35636"/>
                  </a:lnTo>
                  <a:lnTo>
                    <a:pt x="17830" y="344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0995" y="1238140"/>
              <a:ext cx="72680" cy="17684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644925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44925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1708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1708" y="163172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71708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71290" y="71290"/>
                  </a:moveTo>
                  <a:lnTo>
                    <a:pt x="71290" y="0"/>
                  </a:lnTo>
                  <a:lnTo>
                    <a:pt x="0" y="0"/>
                  </a:lnTo>
                  <a:lnTo>
                    <a:pt x="0" y="71290"/>
                  </a:lnTo>
                  <a:lnTo>
                    <a:pt x="71290" y="7129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71708" y="255849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0"/>
                  </a:moveTo>
                  <a:lnTo>
                    <a:pt x="0" y="71290"/>
                  </a:lnTo>
                  <a:lnTo>
                    <a:pt x="71290" y="71290"/>
                  </a:lnTo>
                  <a:lnTo>
                    <a:pt x="71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32763" y="3202652"/>
            <a:ext cx="798385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61540" marR="5080" indent="-2149475">
              <a:lnSpc>
                <a:spcPct val="101000"/>
              </a:lnSpc>
              <a:spcBef>
                <a:spcPts val="90"/>
              </a:spcBef>
            </a:pPr>
            <a:r>
              <a:rPr sz="2050" spc="-30" dirty="0">
                <a:latin typeface="Verdana"/>
                <a:cs typeface="Verdana"/>
              </a:rPr>
              <a:t>Classification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interconnection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networks: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(a)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static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network;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(b)</a:t>
            </a:r>
            <a:r>
              <a:rPr sz="2050" spc="-16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30" dirty="0">
                <a:latin typeface="Verdana"/>
                <a:cs typeface="Verdana"/>
              </a:rPr>
              <a:t>dynamic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5" dirty="0">
                <a:latin typeface="Verdana"/>
                <a:cs typeface="Verdana"/>
              </a:rPr>
              <a:t>k.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304" y="364399"/>
            <a:ext cx="39217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Interconnection</a:t>
            </a:r>
            <a:r>
              <a:rPr spc="-55" dirty="0"/>
              <a:t> </a:t>
            </a:r>
            <a:r>
              <a:rPr spc="-1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11" y="1335752"/>
            <a:ext cx="8188959" cy="2623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65" dirty="0">
                <a:latin typeface="Verdana"/>
                <a:cs typeface="Verdana"/>
              </a:rPr>
              <a:t>Switches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lang="en-US" sz="2050" spc="-180" dirty="0" smtClean="0">
                <a:latin typeface="Verdana"/>
                <a:cs typeface="Verdana"/>
              </a:rPr>
              <a:t> </a:t>
            </a:r>
            <a:r>
              <a:rPr sz="2050" spc="85" dirty="0" smtClean="0">
                <a:latin typeface="Verdana"/>
                <a:cs typeface="Verdana"/>
              </a:rPr>
              <a:t>map</a:t>
            </a:r>
            <a:r>
              <a:rPr sz="2050" spc="-165" dirty="0" smtClean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fixed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number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inputs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lang="en-US" sz="2050" spc="-120" dirty="0" smtClean="0">
                <a:latin typeface="Verdana"/>
                <a:cs typeface="Verdana"/>
              </a:rPr>
              <a:t> </a:t>
            </a:r>
            <a:r>
              <a:rPr sz="2050" spc="-5" dirty="0" smtClean="0">
                <a:latin typeface="Verdana"/>
                <a:cs typeface="Verdana"/>
              </a:rPr>
              <a:t>to</a:t>
            </a:r>
            <a:r>
              <a:rPr sz="2050" spc="-140" dirty="0" smtClean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outputs.</a:t>
            </a:r>
            <a:endParaRPr sz="2050" dirty="0">
              <a:latin typeface="Verdana"/>
              <a:cs typeface="Verdana"/>
            </a:endParaRPr>
          </a:p>
          <a:p>
            <a:pPr marL="271780" marR="5080" indent="-259715" algn="just">
              <a:lnSpc>
                <a:spcPct val="101000"/>
              </a:lnSpc>
              <a:spcBef>
                <a:spcPts val="2785"/>
              </a:spcBef>
              <a:buFont typeface="Georgia"/>
              <a:buChar char="•"/>
              <a:tabLst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 </a:t>
            </a:r>
            <a:r>
              <a:rPr sz="2050" spc="-25" dirty="0">
                <a:latin typeface="Verdana"/>
                <a:cs typeface="Verdana"/>
              </a:rPr>
              <a:t>total </a:t>
            </a:r>
            <a:r>
              <a:rPr sz="2050" spc="-30" dirty="0">
                <a:latin typeface="Verdana"/>
                <a:cs typeface="Verdana"/>
              </a:rPr>
              <a:t>number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80" dirty="0">
                <a:latin typeface="Verdana"/>
                <a:cs typeface="Verdana"/>
              </a:rPr>
              <a:t>ports </a:t>
            </a:r>
            <a:r>
              <a:rPr sz="2050" spc="35" dirty="0">
                <a:latin typeface="Verdana"/>
                <a:cs typeface="Verdana"/>
              </a:rPr>
              <a:t>on </a:t>
            </a:r>
            <a:r>
              <a:rPr sz="2050" spc="180" dirty="0">
                <a:latin typeface="Verdana"/>
                <a:cs typeface="Verdana"/>
              </a:rPr>
              <a:t>a </a:t>
            </a:r>
            <a:r>
              <a:rPr sz="2050" spc="-45" dirty="0">
                <a:latin typeface="Verdana"/>
                <a:cs typeface="Verdana"/>
              </a:rPr>
              <a:t>switch </a:t>
            </a:r>
            <a:r>
              <a:rPr sz="2050" spc="-215" dirty="0">
                <a:latin typeface="Verdana"/>
                <a:cs typeface="Verdana"/>
              </a:rPr>
              <a:t>is</a:t>
            </a:r>
            <a:r>
              <a:rPr sz="2050" spc="-2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 </a:t>
            </a:r>
            <a:r>
              <a:rPr sz="2050" i="1" spc="185" dirty="0">
                <a:latin typeface="Trebuchet MS"/>
                <a:cs typeface="Trebuchet MS"/>
              </a:rPr>
              <a:t>degree </a:t>
            </a:r>
            <a:r>
              <a:rPr sz="2050" spc="15" dirty="0">
                <a:latin typeface="Verdana"/>
                <a:cs typeface="Verdana"/>
              </a:rPr>
              <a:t>of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1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switch.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2250" dirty="0">
              <a:latin typeface="Verdana"/>
              <a:cs typeface="Verdana"/>
            </a:endParaRPr>
          </a:p>
          <a:p>
            <a:pPr marL="271780" marR="5080" indent="-259079" algn="just">
              <a:lnSpc>
                <a:spcPct val="100699"/>
              </a:lnSpc>
              <a:buFont typeface="Georgia"/>
              <a:buChar char="•"/>
              <a:tabLst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4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cost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4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switch</a:t>
            </a:r>
            <a:r>
              <a:rPr sz="2050" spc="-70" dirty="0">
                <a:latin typeface="Verdana"/>
                <a:cs typeface="Verdana"/>
              </a:rPr>
              <a:t> grows</a:t>
            </a:r>
            <a:r>
              <a:rPr sz="2050" spc="-6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3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square</a:t>
            </a:r>
            <a:r>
              <a:rPr sz="2050" spc="-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30" dirty="0">
                <a:latin typeface="Verdana"/>
                <a:cs typeface="Verdana"/>
              </a:rPr>
              <a:t> </a:t>
            </a:r>
            <a:r>
              <a:rPr sz="2050" spc="55" dirty="0">
                <a:latin typeface="Verdana"/>
                <a:cs typeface="Verdana"/>
              </a:rPr>
              <a:t>degree</a:t>
            </a:r>
            <a:r>
              <a:rPr sz="2050" spc="-5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5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switch,</a:t>
            </a:r>
            <a:r>
              <a:rPr sz="2050" spc="-26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23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peripheral</a:t>
            </a:r>
            <a:r>
              <a:rPr sz="2050" spc="-24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hardware</a:t>
            </a:r>
            <a:r>
              <a:rPr sz="2050" spc="-26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linearly</a:t>
            </a:r>
            <a:r>
              <a:rPr sz="2050" spc="-23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25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245" dirty="0">
                <a:latin typeface="Verdana"/>
                <a:cs typeface="Verdana"/>
              </a:rPr>
              <a:t> </a:t>
            </a:r>
            <a:r>
              <a:rPr sz="2050" spc="25" dirty="0">
                <a:latin typeface="Verdana"/>
                <a:cs typeface="Verdana"/>
              </a:rPr>
              <a:t>degree,</a:t>
            </a:r>
            <a:r>
              <a:rPr sz="2050" spc="-22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26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55" dirty="0">
                <a:latin typeface="Verdana"/>
                <a:cs typeface="Verdana"/>
              </a:rPr>
              <a:t>packaging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costs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linearly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number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pins.</a:t>
            </a: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780" y="370496"/>
            <a:ext cx="69678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Interconnection</a:t>
            </a:r>
            <a:r>
              <a:rPr spc="-5" dirty="0"/>
              <a:t> </a:t>
            </a:r>
            <a:r>
              <a:rPr spc="-120" dirty="0"/>
              <a:t>Networks:</a:t>
            </a:r>
            <a:r>
              <a:rPr spc="140" dirty="0"/>
              <a:t> </a:t>
            </a:r>
            <a:r>
              <a:rPr spc="-105" dirty="0"/>
              <a:t>Network</a:t>
            </a:r>
            <a:r>
              <a:rPr spc="-15" dirty="0"/>
              <a:t> </a:t>
            </a:r>
            <a:r>
              <a:rPr spc="-9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587" y="1343373"/>
            <a:ext cx="8191500" cy="3292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4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60" dirty="0" smtClean="0">
                <a:latin typeface="Verdana"/>
                <a:cs typeface="Verdana"/>
              </a:rPr>
              <a:t>P</a:t>
            </a:r>
            <a:r>
              <a:rPr sz="2050" spc="-155" dirty="0" smtClean="0">
                <a:latin typeface="Verdana"/>
                <a:cs typeface="Verdana"/>
              </a:rPr>
              <a:t>r</a:t>
            </a:r>
            <a:r>
              <a:rPr sz="2050" spc="-30" dirty="0" smtClean="0">
                <a:latin typeface="Verdana"/>
                <a:cs typeface="Verdana"/>
              </a:rPr>
              <a:t>ocesso</a:t>
            </a:r>
            <a:r>
              <a:rPr sz="2050" spc="5" dirty="0" smtClean="0">
                <a:latin typeface="Verdana"/>
                <a:cs typeface="Verdana"/>
              </a:rPr>
              <a:t>r</a:t>
            </a:r>
            <a:r>
              <a:rPr sz="2050" spc="-270" dirty="0" smtClean="0">
                <a:latin typeface="Verdana"/>
                <a:cs typeface="Verdana"/>
              </a:rPr>
              <a:t>s</a:t>
            </a:r>
            <a:r>
              <a:rPr lang="en-US" sz="2050" spc="-270" dirty="0" smtClean="0">
                <a:latin typeface="Verdana"/>
                <a:cs typeface="Verdana"/>
              </a:rPr>
              <a:t> </a:t>
            </a:r>
            <a:r>
              <a:rPr sz="2050" spc="-170" dirty="0" smtClean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tal</a:t>
            </a:r>
            <a:r>
              <a:rPr sz="2050" spc="-85" dirty="0">
                <a:latin typeface="Verdana"/>
                <a:cs typeface="Verdana"/>
              </a:rPr>
              <a:t>k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</a:t>
            </a:r>
            <a:r>
              <a:rPr sz="2050" dirty="0">
                <a:latin typeface="Verdana"/>
                <a:cs typeface="Verdana"/>
              </a:rPr>
              <a:t>o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vi</a:t>
            </a:r>
            <a:r>
              <a:rPr sz="2050" spc="-20" dirty="0">
                <a:latin typeface="Verdana"/>
                <a:cs typeface="Verdana"/>
              </a:rPr>
              <a:t>a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0" dirty="0">
                <a:latin typeface="Verdana"/>
                <a:cs typeface="Verdana"/>
              </a:rPr>
              <a:t>k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inter</a:t>
            </a:r>
            <a:r>
              <a:rPr sz="2050" spc="-140" dirty="0">
                <a:latin typeface="Verdana"/>
                <a:cs typeface="Verdana"/>
              </a:rPr>
              <a:t>f</a:t>
            </a:r>
            <a:r>
              <a:rPr sz="2050" spc="95" dirty="0">
                <a:latin typeface="Verdana"/>
                <a:cs typeface="Verdana"/>
              </a:rPr>
              <a:t>ace.</a:t>
            </a:r>
            <a:endParaRPr sz="2050" dirty="0">
              <a:latin typeface="Verdana"/>
              <a:cs typeface="Verdana"/>
            </a:endParaRPr>
          </a:p>
          <a:p>
            <a:pPr marL="271145" marR="5080" indent="-259079">
              <a:lnSpc>
                <a:spcPct val="100499"/>
              </a:lnSpc>
              <a:spcBef>
                <a:spcPts val="279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network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interface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may</a:t>
            </a:r>
            <a:r>
              <a:rPr sz="2050" spc="-200" dirty="0">
                <a:latin typeface="Verdana"/>
                <a:cs typeface="Verdana"/>
              </a:rPr>
              <a:t> </a:t>
            </a:r>
            <a:r>
              <a:rPr sz="2050" spc="50" dirty="0">
                <a:latin typeface="Verdana"/>
                <a:cs typeface="Verdana"/>
              </a:rPr>
              <a:t>hang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off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I/O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bus</a:t>
            </a:r>
            <a:r>
              <a:rPr sz="2050" spc="-17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or</a:t>
            </a:r>
            <a:r>
              <a:rPr sz="2050" spc="-185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-17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memory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bus.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eorgia"/>
              <a:buChar char="•"/>
            </a:pPr>
            <a:endParaRPr sz="2250" dirty="0">
              <a:latin typeface="Verdana"/>
              <a:cs typeface="Verdana"/>
            </a:endParaRPr>
          </a:p>
          <a:p>
            <a:pPr marL="271780" marR="11430" indent="-259715">
              <a:lnSpc>
                <a:spcPct val="101000"/>
              </a:lnSpc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220" dirty="0">
                <a:latin typeface="Verdana"/>
                <a:cs typeface="Verdana"/>
              </a:rPr>
              <a:t>In</a:t>
            </a:r>
            <a:r>
              <a:rPr sz="2050" spc="229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229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physical</a:t>
            </a:r>
            <a:r>
              <a:rPr sz="2050" spc="26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sense,</a:t>
            </a:r>
            <a:r>
              <a:rPr sz="2050" spc="315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this</a:t>
            </a:r>
            <a:r>
              <a:rPr sz="2050" spc="25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distinguishes</a:t>
            </a:r>
            <a:r>
              <a:rPr sz="2050" spc="215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23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cluster</a:t>
            </a:r>
            <a:r>
              <a:rPr sz="2050" spc="270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from</a:t>
            </a:r>
            <a:r>
              <a:rPr sz="2050" spc="210" dirty="0">
                <a:latin typeface="Verdana"/>
                <a:cs typeface="Verdana"/>
              </a:rPr>
              <a:t> </a:t>
            </a:r>
            <a:r>
              <a:rPr sz="2050" spc="180" dirty="0">
                <a:latin typeface="Verdana"/>
                <a:cs typeface="Verdana"/>
              </a:rPr>
              <a:t>a</a:t>
            </a:r>
            <a:r>
              <a:rPr sz="2050" spc="240" dirty="0">
                <a:latin typeface="Verdana"/>
                <a:cs typeface="Verdana"/>
              </a:rPr>
              <a:t> </a:t>
            </a:r>
            <a:r>
              <a:rPr sz="2050" spc="-90" dirty="0">
                <a:latin typeface="Verdana"/>
                <a:cs typeface="Verdana"/>
              </a:rPr>
              <a:t>tightly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70" dirty="0">
                <a:latin typeface="Verdana"/>
                <a:cs typeface="Verdana"/>
              </a:rPr>
              <a:t>coupled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multicomputer.</a:t>
            </a:r>
            <a:endParaRPr sz="2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Georgia"/>
              <a:buChar char="•"/>
            </a:pPr>
            <a:endParaRPr sz="2250" dirty="0">
              <a:latin typeface="Verdana"/>
              <a:cs typeface="Verdana"/>
            </a:endParaRPr>
          </a:p>
          <a:p>
            <a:pPr marL="271780" marR="6985" indent="-259079">
              <a:lnSpc>
                <a:spcPct val="101000"/>
              </a:lnSpc>
              <a:spcBef>
                <a:spcPts val="5"/>
              </a:spcBef>
              <a:buFont typeface="Georgia"/>
              <a:buChar char="•"/>
              <a:tabLst>
                <a:tab pos="271145" algn="l"/>
                <a:tab pos="271780" algn="l"/>
              </a:tabLst>
            </a:pPr>
            <a:r>
              <a:rPr sz="2050" spc="-110" dirty="0">
                <a:latin typeface="Verdana"/>
                <a:cs typeface="Verdana"/>
              </a:rPr>
              <a:t>The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relative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speeds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10" dirty="0">
                <a:latin typeface="Verdana"/>
                <a:cs typeface="Verdana"/>
              </a:rPr>
              <a:t> </a:t>
            </a:r>
            <a:r>
              <a:rPr sz="2050" spc="-15" dirty="0">
                <a:latin typeface="Verdana"/>
                <a:cs typeface="Verdana"/>
              </a:rPr>
              <a:t>the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I/O</a:t>
            </a:r>
            <a:r>
              <a:rPr sz="2050" spc="15" dirty="0">
                <a:latin typeface="Verdana"/>
                <a:cs typeface="Verdana"/>
              </a:rPr>
              <a:t> </a:t>
            </a:r>
            <a:r>
              <a:rPr sz="2050" spc="90" dirty="0">
                <a:latin typeface="Verdana"/>
                <a:cs typeface="Verdana"/>
              </a:rPr>
              <a:t>and</a:t>
            </a:r>
            <a:r>
              <a:rPr sz="2050" spc="-1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memory</a:t>
            </a:r>
            <a:r>
              <a:rPr sz="205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buses</a:t>
            </a:r>
            <a:r>
              <a:rPr sz="2050" spc="20" dirty="0">
                <a:latin typeface="Verdana"/>
                <a:cs typeface="Verdana"/>
              </a:rPr>
              <a:t> </a:t>
            </a:r>
            <a:r>
              <a:rPr sz="2050" spc="35" dirty="0">
                <a:latin typeface="Verdana"/>
                <a:cs typeface="Verdana"/>
              </a:rPr>
              <a:t>impact</a:t>
            </a:r>
            <a:r>
              <a:rPr sz="2050" spc="4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 </a:t>
            </a:r>
            <a:r>
              <a:rPr sz="2050" spc="-70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per</a:t>
            </a:r>
            <a:r>
              <a:rPr sz="2050" spc="-90" dirty="0">
                <a:latin typeface="Verdana"/>
                <a:cs typeface="Verdana"/>
              </a:rPr>
              <a:t>f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dirty="0">
                <a:latin typeface="Verdana"/>
                <a:cs typeface="Verdana"/>
              </a:rPr>
              <a:t>r</a:t>
            </a:r>
            <a:r>
              <a:rPr sz="2050" spc="-95" dirty="0">
                <a:latin typeface="Verdana"/>
                <a:cs typeface="Verdana"/>
              </a:rPr>
              <a:t>m</a:t>
            </a:r>
            <a:r>
              <a:rPr sz="2050" spc="130" dirty="0">
                <a:latin typeface="Verdana"/>
                <a:cs typeface="Verdana"/>
              </a:rPr>
              <a:t>ance</a:t>
            </a:r>
            <a:r>
              <a:rPr sz="2050" spc="-190" dirty="0">
                <a:latin typeface="Verdana"/>
                <a:cs typeface="Verdana"/>
              </a:rPr>
              <a:t> </a:t>
            </a:r>
            <a:r>
              <a:rPr sz="2050" spc="15" dirty="0">
                <a:latin typeface="Verdana"/>
                <a:cs typeface="Verdana"/>
              </a:rPr>
              <a:t>of</a:t>
            </a:r>
            <a:r>
              <a:rPr sz="2050" spc="-15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</a:t>
            </a:r>
            <a:r>
              <a:rPr sz="2050" spc="-10" dirty="0">
                <a:latin typeface="Verdana"/>
                <a:cs typeface="Verdana"/>
              </a:rPr>
              <a:t>e</a:t>
            </a:r>
            <a:r>
              <a:rPr sz="2050" spc="-145" dirty="0">
                <a:latin typeface="Verdana"/>
                <a:cs typeface="Verdana"/>
              </a:rPr>
              <a:t> </a:t>
            </a:r>
            <a:r>
              <a:rPr sz="2050" spc="-5" dirty="0">
                <a:latin typeface="Verdana"/>
                <a:cs typeface="Verdana"/>
              </a:rPr>
              <a:t>net</a:t>
            </a:r>
            <a:r>
              <a:rPr sz="2050" spc="-60" dirty="0">
                <a:latin typeface="Verdana"/>
                <a:cs typeface="Verdana"/>
              </a:rPr>
              <a:t>w</a:t>
            </a:r>
            <a:r>
              <a:rPr sz="2050" spc="-85" dirty="0">
                <a:latin typeface="Verdana"/>
                <a:cs typeface="Verdana"/>
              </a:rPr>
              <a:t>o</a:t>
            </a:r>
            <a:r>
              <a:rPr sz="2050" spc="-25" dirty="0">
                <a:latin typeface="Verdana"/>
                <a:cs typeface="Verdana"/>
              </a:rPr>
              <a:t>r</a:t>
            </a:r>
            <a:r>
              <a:rPr sz="2050" spc="-185" dirty="0">
                <a:latin typeface="Verdana"/>
                <a:cs typeface="Verdana"/>
              </a:rPr>
              <a:t>k.</a:t>
            </a: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2847</Words>
  <Application>Microsoft Office PowerPoint</Application>
  <PresentationFormat>Custom</PresentationFormat>
  <Paragraphs>670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Architecture of an Ideal Parallel Computer</vt:lpstr>
      <vt:lpstr>Architecture of an Ideal Parallel Computer</vt:lpstr>
      <vt:lpstr>Architecture of an Ideal Parallel Computer</vt:lpstr>
      <vt:lpstr>Physical Complexity of an Ideal Parallel Computer</vt:lpstr>
      <vt:lpstr>Interconnection Networks for Parallel Computers</vt:lpstr>
      <vt:lpstr>Static and Dynamic Interconnection Networks</vt:lpstr>
      <vt:lpstr>Interconnection Networks</vt:lpstr>
      <vt:lpstr>Interconnection Networks: Network Interfaces</vt:lpstr>
      <vt:lpstr>Network Topologies</vt:lpstr>
      <vt:lpstr>Network Topologies: Buses</vt:lpstr>
      <vt:lpstr>Network Topologies: Buses</vt:lpstr>
      <vt:lpstr>Network Topologies: Crossbars</vt:lpstr>
      <vt:lpstr>Network Topologies: Crossbars</vt:lpstr>
      <vt:lpstr>Network Topologies: Multistage Networks</vt:lpstr>
      <vt:lpstr>Network Topologies: Multistage Networks</vt:lpstr>
      <vt:lpstr>Network Topologies: Multistage Omega Network</vt:lpstr>
      <vt:lpstr>Network Topologies: Multistage Omega Network</vt:lpstr>
      <vt:lpstr>Network Topologies: Multistage Omega Network</vt:lpstr>
      <vt:lpstr>Network Topologies: Multistage Omega Network</vt:lpstr>
      <vt:lpstr>Network Topologies: Multistage Omega Network –  Routing</vt:lpstr>
      <vt:lpstr>Network Topologies: Multistage Omega Network –  Routing</vt:lpstr>
      <vt:lpstr>Network Topologies: Completely Connected Network</vt:lpstr>
      <vt:lpstr>Network Topologies: Completely Connected and Star  Connected Networks</vt:lpstr>
      <vt:lpstr>Network Topologies: Star Connected Network</vt:lpstr>
      <vt:lpstr>Network Topologies: Linear Arrays, Meshes, and k-d Meshes</vt:lpstr>
      <vt:lpstr>Network Topologies: Linear Arrays</vt:lpstr>
      <vt:lpstr>Network Topologies: Two- and Three Dimensional  Meshes</vt:lpstr>
      <vt:lpstr>Network Topologies: Hypercubes and their  Construction</vt:lpstr>
      <vt:lpstr>Network Topologies: Properties of Hypercubes</vt:lpstr>
      <vt:lpstr>Network Topologies: Tree-Based Networks</vt:lpstr>
      <vt:lpstr>Network Topologies: Tree Properties</vt:lpstr>
      <vt:lpstr>Network Topologies: Fat Trees</vt:lpstr>
      <vt:lpstr>Evaluating Static Interconnection Networks</vt:lpstr>
      <vt:lpstr>Evaluating Static Interconnection Networks</vt:lpstr>
      <vt:lpstr>Evaluating Dynamic Interconnection Networks</vt:lpstr>
      <vt:lpstr>Cache Coherence in Multiprocessor Systems</vt:lpstr>
      <vt:lpstr>Cache Coherence in Multiprocessor Systems</vt:lpstr>
      <vt:lpstr>Cache Coherence: Update and Invalidate Protocols</vt:lpstr>
      <vt:lpstr>Maintaining Coherence Using Invalidate Protocols</vt:lpstr>
      <vt:lpstr>Maintaining Coherence Using Invalidate Protocols</vt:lpstr>
      <vt:lpstr>Maintaining Coherence Using Invalidate Protocols</vt:lpstr>
      <vt:lpstr>Snoopy Cache Systems</vt:lpstr>
      <vt:lpstr>Performance of Snoopy Caches</vt:lpstr>
      <vt:lpstr>Directory Based Systems</vt:lpstr>
      <vt:lpstr>Directory Based Systems</vt:lpstr>
      <vt:lpstr>Performance of Directory Based Schemes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Krishnapriya</dc:creator>
  <cp:lastModifiedBy>IIITS</cp:lastModifiedBy>
  <cp:revision>6</cp:revision>
  <dcterms:created xsi:type="dcterms:W3CDTF">2022-01-24T03:55:27Z</dcterms:created>
  <dcterms:modified xsi:type="dcterms:W3CDTF">2022-01-25T05:32:09Z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2022-01-24T00:00:00Z</vt:filetime>
  </property>
</Properties>
</file>