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1" r:id="rId8"/>
    <p:sldId id="270" r:id="rId9"/>
    <p:sldId id="262" r:id="rId10"/>
    <p:sldId id="263" r:id="rId11"/>
    <p:sldId id="264" r:id="rId12"/>
    <p:sldId id="265" r:id="rId13"/>
    <p:sldId id="266" r:id="rId14"/>
    <p:sldId id="267" r:id="rId15"/>
    <p:sldId id="268" r:id="rId16"/>
    <p:sldId id="26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6E6B36D-E999-4728-86A0-CC61DCAA74BA}"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A2D91-1D61-4FD0-9007-C2196B60D081}" type="slidenum">
              <a:rPr lang="en-US" smtClean="0"/>
              <a:t>‹#›</a:t>
            </a:fld>
            <a:endParaRPr lang="en-US"/>
          </a:p>
        </p:txBody>
      </p:sp>
    </p:spTree>
    <p:extLst>
      <p:ext uri="{BB962C8B-B14F-4D97-AF65-F5344CB8AC3E}">
        <p14:creationId xmlns:p14="http://schemas.microsoft.com/office/powerpoint/2010/main" val="764574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E6B36D-E999-4728-86A0-CC61DCAA74BA}"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A2D91-1D61-4FD0-9007-C2196B60D081}" type="slidenum">
              <a:rPr lang="en-US" smtClean="0"/>
              <a:t>‹#›</a:t>
            </a:fld>
            <a:endParaRPr lang="en-US"/>
          </a:p>
        </p:txBody>
      </p:sp>
    </p:spTree>
    <p:extLst>
      <p:ext uri="{BB962C8B-B14F-4D97-AF65-F5344CB8AC3E}">
        <p14:creationId xmlns:p14="http://schemas.microsoft.com/office/powerpoint/2010/main" val="2765924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E6B36D-E999-4728-86A0-CC61DCAA74BA}"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A2D91-1D61-4FD0-9007-C2196B60D081}" type="slidenum">
              <a:rPr lang="en-US" smtClean="0"/>
              <a:t>‹#›</a:t>
            </a:fld>
            <a:endParaRPr lang="en-US"/>
          </a:p>
        </p:txBody>
      </p:sp>
    </p:spTree>
    <p:extLst>
      <p:ext uri="{BB962C8B-B14F-4D97-AF65-F5344CB8AC3E}">
        <p14:creationId xmlns:p14="http://schemas.microsoft.com/office/powerpoint/2010/main" val="2109049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E6B36D-E999-4728-86A0-CC61DCAA74BA}"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A2D91-1D61-4FD0-9007-C2196B60D081}" type="slidenum">
              <a:rPr lang="en-US" smtClean="0"/>
              <a:t>‹#›</a:t>
            </a:fld>
            <a:endParaRPr lang="en-US"/>
          </a:p>
        </p:txBody>
      </p:sp>
    </p:spTree>
    <p:extLst>
      <p:ext uri="{BB962C8B-B14F-4D97-AF65-F5344CB8AC3E}">
        <p14:creationId xmlns:p14="http://schemas.microsoft.com/office/powerpoint/2010/main" val="2398070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E6B36D-E999-4728-86A0-CC61DCAA74BA}"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A2D91-1D61-4FD0-9007-C2196B60D081}" type="slidenum">
              <a:rPr lang="en-US" smtClean="0"/>
              <a:t>‹#›</a:t>
            </a:fld>
            <a:endParaRPr lang="en-US"/>
          </a:p>
        </p:txBody>
      </p:sp>
    </p:spTree>
    <p:extLst>
      <p:ext uri="{BB962C8B-B14F-4D97-AF65-F5344CB8AC3E}">
        <p14:creationId xmlns:p14="http://schemas.microsoft.com/office/powerpoint/2010/main" val="2290928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6E6B36D-E999-4728-86A0-CC61DCAA74BA}" type="datetimeFigureOut">
              <a:rPr lang="en-US" smtClean="0"/>
              <a:t>3/29/2022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DA2D91-1D61-4FD0-9007-C2196B60D081}" type="slidenum">
              <a:rPr lang="en-US" smtClean="0"/>
              <a:t>‹#›</a:t>
            </a:fld>
            <a:endParaRPr lang="en-US"/>
          </a:p>
        </p:txBody>
      </p:sp>
    </p:spTree>
    <p:extLst>
      <p:ext uri="{BB962C8B-B14F-4D97-AF65-F5344CB8AC3E}">
        <p14:creationId xmlns:p14="http://schemas.microsoft.com/office/powerpoint/2010/main" val="2733517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6E6B36D-E999-4728-86A0-CC61DCAA74BA}" type="datetimeFigureOut">
              <a:rPr lang="en-US" smtClean="0"/>
              <a:t>3/29/2022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DA2D91-1D61-4FD0-9007-C2196B60D081}" type="slidenum">
              <a:rPr lang="en-US" smtClean="0"/>
              <a:t>‹#›</a:t>
            </a:fld>
            <a:endParaRPr lang="en-US"/>
          </a:p>
        </p:txBody>
      </p:sp>
    </p:spTree>
    <p:extLst>
      <p:ext uri="{BB962C8B-B14F-4D97-AF65-F5344CB8AC3E}">
        <p14:creationId xmlns:p14="http://schemas.microsoft.com/office/powerpoint/2010/main" val="166281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6E6B36D-E999-4728-86A0-CC61DCAA74BA}" type="datetimeFigureOut">
              <a:rPr lang="en-US" smtClean="0"/>
              <a:t>3/29/2022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DA2D91-1D61-4FD0-9007-C2196B60D081}" type="slidenum">
              <a:rPr lang="en-US" smtClean="0"/>
              <a:t>‹#›</a:t>
            </a:fld>
            <a:endParaRPr lang="en-US"/>
          </a:p>
        </p:txBody>
      </p:sp>
    </p:spTree>
    <p:extLst>
      <p:ext uri="{BB962C8B-B14F-4D97-AF65-F5344CB8AC3E}">
        <p14:creationId xmlns:p14="http://schemas.microsoft.com/office/powerpoint/2010/main" val="2115225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E6B36D-E999-4728-86A0-CC61DCAA74BA}" type="datetimeFigureOut">
              <a:rPr lang="en-US" smtClean="0"/>
              <a:t>3/29/2022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DA2D91-1D61-4FD0-9007-C2196B60D081}" type="slidenum">
              <a:rPr lang="en-US" smtClean="0"/>
              <a:t>‹#›</a:t>
            </a:fld>
            <a:endParaRPr lang="en-US"/>
          </a:p>
        </p:txBody>
      </p:sp>
    </p:spTree>
    <p:extLst>
      <p:ext uri="{BB962C8B-B14F-4D97-AF65-F5344CB8AC3E}">
        <p14:creationId xmlns:p14="http://schemas.microsoft.com/office/powerpoint/2010/main" val="3648471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E6B36D-E999-4728-86A0-CC61DCAA74BA}" type="datetimeFigureOut">
              <a:rPr lang="en-US" smtClean="0"/>
              <a:t>3/29/2022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DA2D91-1D61-4FD0-9007-C2196B60D081}" type="slidenum">
              <a:rPr lang="en-US" smtClean="0"/>
              <a:t>‹#›</a:t>
            </a:fld>
            <a:endParaRPr lang="en-US"/>
          </a:p>
        </p:txBody>
      </p:sp>
    </p:spTree>
    <p:extLst>
      <p:ext uri="{BB962C8B-B14F-4D97-AF65-F5344CB8AC3E}">
        <p14:creationId xmlns:p14="http://schemas.microsoft.com/office/powerpoint/2010/main" val="1373231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E6B36D-E999-4728-86A0-CC61DCAA74BA}" type="datetimeFigureOut">
              <a:rPr lang="en-US" smtClean="0"/>
              <a:t>3/29/2022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DA2D91-1D61-4FD0-9007-C2196B60D081}" type="slidenum">
              <a:rPr lang="en-US" smtClean="0"/>
              <a:t>‹#›</a:t>
            </a:fld>
            <a:endParaRPr lang="en-US"/>
          </a:p>
        </p:txBody>
      </p:sp>
    </p:spTree>
    <p:extLst>
      <p:ext uri="{BB962C8B-B14F-4D97-AF65-F5344CB8AC3E}">
        <p14:creationId xmlns:p14="http://schemas.microsoft.com/office/powerpoint/2010/main" val="3419190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E6B36D-E999-4728-86A0-CC61DCAA74BA}" type="datetimeFigureOut">
              <a:rPr lang="en-US" smtClean="0"/>
              <a:t>3/29/2022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DA2D91-1D61-4FD0-9007-C2196B60D081}" type="slidenum">
              <a:rPr lang="en-US" smtClean="0"/>
              <a:t>‹#›</a:t>
            </a:fld>
            <a:endParaRPr lang="en-US"/>
          </a:p>
        </p:txBody>
      </p:sp>
    </p:spTree>
    <p:extLst>
      <p:ext uri="{BB962C8B-B14F-4D97-AF65-F5344CB8AC3E}">
        <p14:creationId xmlns:p14="http://schemas.microsoft.com/office/powerpoint/2010/main" val="3583244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CUDA</a:t>
            </a:r>
          </a:p>
        </p:txBody>
      </p:sp>
      <p:sp>
        <p:nvSpPr>
          <p:cNvPr id="3" name="Subtitle 2"/>
          <p:cNvSpPr>
            <a:spLocks noGrp="1"/>
          </p:cNvSpPr>
          <p:nvPr>
            <p:ph type="subTitle" idx="1"/>
          </p:nvPr>
        </p:nvSpPr>
        <p:spPr/>
        <p:txBody>
          <a:bodyPr/>
          <a:lstStyle/>
          <a:p>
            <a:r>
              <a:rPr lang="en-US" dirty="0"/>
              <a:t>Instructor</a:t>
            </a:r>
          </a:p>
          <a:p>
            <a:r>
              <a:rPr lang="en-US" dirty="0"/>
              <a:t>Dr. B Krishna </a:t>
            </a:r>
            <a:r>
              <a:rPr lang="en-US" dirty="0" err="1"/>
              <a:t>Priya</a:t>
            </a:r>
            <a:endParaRPr lang="en-US" dirty="0"/>
          </a:p>
        </p:txBody>
      </p:sp>
    </p:spTree>
    <p:extLst>
      <p:ext uri="{BB962C8B-B14F-4D97-AF65-F5344CB8AC3E}">
        <p14:creationId xmlns:p14="http://schemas.microsoft.com/office/powerpoint/2010/main" val="3402113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Autofit/>
          </a:bodyPr>
          <a:lstStyle/>
          <a:p>
            <a:pPr algn="just"/>
            <a:r>
              <a:rPr lang="en-US" sz="2400" dirty="0"/>
              <a:t>1992- Silicon Graphics opened the programming interface to its hardware by releasing the OpenGL library. Silicon Graphics intended OpenGL to be used as a standardized, platform-independent method for writing 3D graphics applications</a:t>
            </a:r>
          </a:p>
          <a:p>
            <a:pPr algn="just"/>
            <a:r>
              <a:rPr lang="en-US" sz="2400" dirty="0"/>
              <a:t>1992s</a:t>
            </a:r>
          </a:p>
          <a:p>
            <a:pPr marL="0" indent="0" algn="just">
              <a:buNone/>
            </a:pPr>
            <a:r>
              <a:rPr lang="en-US" sz="2400" dirty="0"/>
              <a:t>	 1. Doom, Duke </a:t>
            </a:r>
            <a:r>
              <a:rPr lang="en-US" sz="2400" dirty="0" err="1"/>
              <a:t>Nukem</a:t>
            </a:r>
            <a:r>
              <a:rPr lang="en-US" sz="2400" dirty="0"/>
              <a:t> 3D, and Quake helped ignite a quest to create progressively more realistic 3D environments for PC gaming.</a:t>
            </a:r>
          </a:p>
          <a:p>
            <a:pPr marL="0" indent="0" algn="just">
              <a:buNone/>
            </a:pPr>
            <a:r>
              <a:rPr lang="en-US" sz="2400" dirty="0"/>
              <a:t>  	2.NVIDIA, ATI Technologies, and 3dfx Interactive began releasing graphics accelerators that were affordable computing enough to attract widespread attention. </a:t>
            </a:r>
          </a:p>
        </p:txBody>
      </p:sp>
    </p:spTree>
    <p:extLst>
      <p:ext uri="{BB962C8B-B14F-4D97-AF65-F5344CB8AC3E}">
        <p14:creationId xmlns:p14="http://schemas.microsoft.com/office/powerpoint/2010/main" val="952368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lnSpcReduction="10000"/>
          </a:bodyPr>
          <a:lstStyle/>
          <a:p>
            <a:pPr algn="just"/>
            <a:r>
              <a:rPr lang="en-US" dirty="0"/>
              <a:t>NVIDIA’s GeForce 256-transform and lighting computations could be performed directly on the graphics processor, thereby enhancing the potential for even more visually interesting applications.</a:t>
            </a:r>
          </a:p>
          <a:p>
            <a:pPr algn="just"/>
            <a:r>
              <a:rPr lang="en-US" dirty="0"/>
              <a:t>NVIDIA’s release of the GeForce 3 series was the computing industry’s first chip to implement Microsoft’s then-new DirectX 8.0 standard.</a:t>
            </a:r>
          </a:p>
        </p:txBody>
      </p:sp>
    </p:spTree>
    <p:extLst>
      <p:ext uri="{BB962C8B-B14F-4D97-AF65-F5344CB8AC3E}">
        <p14:creationId xmlns:p14="http://schemas.microsoft.com/office/powerpoint/2010/main" val="958341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Early GPU Computing</a:t>
            </a:r>
          </a:p>
        </p:txBody>
      </p:sp>
      <p:sp>
        <p:nvSpPr>
          <p:cNvPr id="3" name="Content Placeholder 2"/>
          <p:cNvSpPr>
            <a:spLocks noGrp="1"/>
          </p:cNvSpPr>
          <p:nvPr>
            <p:ph idx="1"/>
          </p:nvPr>
        </p:nvSpPr>
        <p:spPr/>
        <p:txBody>
          <a:bodyPr>
            <a:normAutofit/>
          </a:bodyPr>
          <a:lstStyle/>
          <a:p>
            <a:pPr algn="just"/>
            <a:r>
              <a:rPr lang="en-US" dirty="0"/>
              <a:t>The GPUs of the early 2000s were designed to produce a color for every pixel on the screen using programmable arithmetic units known as pixel shaders. </a:t>
            </a:r>
          </a:p>
          <a:p>
            <a:pPr algn="just"/>
            <a:r>
              <a:rPr lang="en-US" dirty="0"/>
              <a:t>A pixel </a:t>
            </a:r>
            <a:r>
              <a:rPr lang="en-US" dirty="0" err="1"/>
              <a:t>shader</a:t>
            </a:r>
            <a:r>
              <a:rPr lang="en-US" dirty="0"/>
              <a:t> uses its (</a:t>
            </a:r>
            <a:r>
              <a:rPr lang="en-US" dirty="0" err="1"/>
              <a:t>x,y</a:t>
            </a:r>
            <a:r>
              <a:rPr lang="en-US" dirty="0"/>
              <a:t>) position on the screen as well as some additional information to combine various inputs in computing a final color.</a:t>
            </a:r>
          </a:p>
          <a:p>
            <a:pPr algn="just"/>
            <a:endParaRPr lang="en-US" dirty="0"/>
          </a:p>
        </p:txBody>
      </p:sp>
    </p:spTree>
    <p:extLst>
      <p:ext uri="{BB962C8B-B14F-4D97-AF65-F5344CB8AC3E}">
        <p14:creationId xmlns:p14="http://schemas.microsoft.com/office/powerpoint/2010/main" val="2372399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Autofit/>
          </a:bodyPr>
          <a:lstStyle/>
          <a:p>
            <a:pPr algn="just"/>
            <a:r>
              <a:rPr lang="en-US" sz="2300" dirty="0"/>
              <a:t>The additional information could be input colors, texture coordinates, or other attributes that would be passed to the shader when it ran. </a:t>
            </a:r>
          </a:p>
          <a:p>
            <a:pPr algn="just"/>
            <a:r>
              <a:rPr lang="en-US" sz="2300" dirty="0"/>
              <a:t>The arithmetic being performed on the input colors and textures was completely controlled by the programmer, researchers observed that these input “colors” could actually be any data</a:t>
            </a:r>
          </a:p>
          <a:p>
            <a:pPr algn="just"/>
            <a:r>
              <a:rPr lang="en-US" sz="2300" dirty="0"/>
              <a:t> Inputs were actually numerical data signifying something other than color, programmers could then program the pixel shaders to perform arbitrary computations on this data. </a:t>
            </a:r>
          </a:p>
          <a:p>
            <a:pPr algn="just"/>
            <a:r>
              <a:rPr lang="en-US" sz="2300" dirty="0"/>
              <a:t>The results would be handed back to the GPU as the final pixel “color,” although the colors would simply be the result of whatever computations the programmer had instructed the GPU to perform on their inputs. </a:t>
            </a:r>
          </a:p>
        </p:txBody>
      </p:sp>
    </p:spTree>
    <p:extLst>
      <p:ext uri="{BB962C8B-B14F-4D97-AF65-F5344CB8AC3E}">
        <p14:creationId xmlns:p14="http://schemas.microsoft.com/office/powerpoint/2010/main" val="1348581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CUDA Architecture</a:t>
            </a:r>
          </a:p>
        </p:txBody>
      </p:sp>
      <p:sp>
        <p:nvSpPr>
          <p:cNvPr id="3" name="Content Placeholder 2"/>
          <p:cNvSpPr>
            <a:spLocks noGrp="1"/>
          </p:cNvSpPr>
          <p:nvPr>
            <p:ph idx="1"/>
          </p:nvPr>
        </p:nvSpPr>
        <p:spPr/>
        <p:txBody>
          <a:bodyPr>
            <a:normAutofit fontScale="85000" lnSpcReduction="10000"/>
          </a:bodyPr>
          <a:lstStyle/>
          <a:p>
            <a:pPr algn="just"/>
            <a:r>
              <a:rPr lang="en-US" dirty="0"/>
              <a:t>The GeForce 8800 GTX was also the first GPU to be built with NVIDIA’s CUDA Architecture.</a:t>
            </a:r>
          </a:p>
          <a:p>
            <a:pPr algn="just"/>
            <a:r>
              <a:rPr lang="en-US" dirty="0"/>
              <a:t>The CUDA Architecture included a unified shader pipeline, allowing each and every arithmetic logic unit (ALU) on the chip to be marshaled by a program intending to perform general-purpose computations.</a:t>
            </a:r>
          </a:p>
          <a:p>
            <a:pPr algn="just"/>
            <a:r>
              <a:rPr lang="en-US" dirty="0"/>
              <a:t>NVIDIA intended this new family of graphics processors to be used for general-purpose computing.</a:t>
            </a:r>
          </a:p>
          <a:p>
            <a:pPr algn="just"/>
            <a:r>
              <a:rPr lang="en-US" dirty="0"/>
              <a:t>The execution units on the GPU were allowed arbitrary read and write access to memory as well as access to a software-managed cache known as shared memory. </a:t>
            </a:r>
          </a:p>
        </p:txBody>
      </p:sp>
    </p:spTree>
    <p:extLst>
      <p:ext uri="{BB962C8B-B14F-4D97-AF65-F5344CB8AC3E}">
        <p14:creationId xmlns:p14="http://schemas.microsoft.com/office/powerpoint/2010/main" val="2314196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CUDA Architecture</a:t>
            </a:r>
          </a:p>
        </p:txBody>
      </p:sp>
      <p:sp>
        <p:nvSpPr>
          <p:cNvPr id="3" name="Content Placeholder 2"/>
          <p:cNvSpPr>
            <a:spLocks noGrp="1"/>
          </p:cNvSpPr>
          <p:nvPr>
            <p:ph idx="1"/>
          </p:nvPr>
        </p:nvSpPr>
        <p:spPr/>
        <p:txBody>
          <a:bodyPr/>
          <a:lstStyle/>
          <a:p>
            <a:pPr algn="just"/>
            <a:r>
              <a:rPr lang="en-US" dirty="0"/>
              <a:t>CUDA C became the first language specifically designed by a GPU company to facilitate general-purpose computing on GPUs.</a:t>
            </a:r>
          </a:p>
          <a:p>
            <a:pPr algn="just"/>
            <a:r>
              <a:rPr lang="en-US" dirty="0"/>
              <a:t>A specialized hardware driver to exploit the CUDA Architecture’s massive computational power. </a:t>
            </a:r>
          </a:p>
        </p:txBody>
      </p:sp>
    </p:spTree>
    <p:extLst>
      <p:ext uri="{BB962C8B-B14F-4D97-AF65-F5344CB8AC3E}">
        <p14:creationId xmlns:p14="http://schemas.microsoft.com/office/powerpoint/2010/main" val="829184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CUDA</a:t>
            </a:r>
          </a:p>
        </p:txBody>
      </p:sp>
      <p:sp>
        <p:nvSpPr>
          <p:cNvPr id="3" name="Content Placeholder 2"/>
          <p:cNvSpPr>
            <a:spLocks noGrp="1"/>
          </p:cNvSpPr>
          <p:nvPr>
            <p:ph idx="1"/>
          </p:nvPr>
        </p:nvSpPr>
        <p:spPr/>
        <p:txBody>
          <a:bodyPr/>
          <a:lstStyle/>
          <a:p>
            <a:r>
              <a:rPr lang="en-US" dirty="0"/>
              <a:t>Medical Imaging</a:t>
            </a:r>
          </a:p>
          <a:p>
            <a:r>
              <a:rPr lang="en-US" dirty="0"/>
              <a:t>Computational fluids Dynamics</a:t>
            </a:r>
          </a:p>
          <a:p>
            <a:r>
              <a:rPr lang="en-US" dirty="0"/>
              <a:t>Environment science</a:t>
            </a:r>
          </a:p>
        </p:txBody>
      </p:sp>
    </p:spTree>
    <p:extLst>
      <p:ext uri="{BB962C8B-B14F-4D97-AF65-F5344CB8AC3E}">
        <p14:creationId xmlns:p14="http://schemas.microsoft.com/office/powerpoint/2010/main" val="1005650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fontScale="85000" lnSpcReduction="20000"/>
          </a:bodyPr>
          <a:lstStyle/>
          <a:p>
            <a:r>
              <a:rPr lang="en-IN" dirty="0"/>
              <a:t>The Age of Parallel Processing</a:t>
            </a:r>
          </a:p>
          <a:p>
            <a:r>
              <a:rPr lang="en-IN" dirty="0"/>
              <a:t> Central Processing Units</a:t>
            </a:r>
          </a:p>
          <a:p>
            <a:r>
              <a:rPr lang="en-IN" dirty="0"/>
              <a:t>The Rise of GPU Computing</a:t>
            </a:r>
          </a:p>
          <a:p>
            <a:r>
              <a:rPr lang="en-IN" dirty="0"/>
              <a:t>A brief history of GPUs</a:t>
            </a:r>
          </a:p>
          <a:p>
            <a:r>
              <a:rPr lang="en-IN" dirty="0"/>
              <a:t> Early GPU computing, CUDA:  What is CUDA architecture</a:t>
            </a:r>
          </a:p>
          <a:p>
            <a:r>
              <a:rPr lang="en-IN" dirty="0"/>
              <a:t>using the CUDA architecture</a:t>
            </a:r>
          </a:p>
          <a:p>
            <a:r>
              <a:rPr lang="en-IN" dirty="0"/>
              <a:t>Applications of CUDA</a:t>
            </a:r>
          </a:p>
          <a:p>
            <a:pPr lvl="1"/>
            <a:r>
              <a:rPr lang="en-IN" dirty="0"/>
              <a:t>Medical Imaging</a:t>
            </a:r>
          </a:p>
          <a:p>
            <a:pPr lvl="1"/>
            <a:r>
              <a:rPr lang="en-IN" dirty="0"/>
              <a:t>Computational Fluid Dynamics</a:t>
            </a:r>
          </a:p>
          <a:p>
            <a:pPr lvl="1"/>
            <a:r>
              <a:rPr lang="en-IN" dirty="0"/>
              <a:t> Environmental Science</a:t>
            </a:r>
            <a:endParaRPr lang="en-US" dirty="0"/>
          </a:p>
        </p:txBody>
      </p:sp>
    </p:spTree>
    <p:extLst>
      <p:ext uri="{BB962C8B-B14F-4D97-AF65-F5344CB8AC3E}">
        <p14:creationId xmlns:p14="http://schemas.microsoft.com/office/powerpoint/2010/main" val="2561356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of Parallel Processing</a:t>
            </a:r>
          </a:p>
        </p:txBody>
      </p:sp>
      <p:sp>
        <p:nvSpPr>
          <p:cNvPr id="3" name="Content Placeholder 2"/>
          <p:cNvSpPr>
            <a:spLocks noGrp="1"/>
          </p:cNvSpPr>
          <p:nvPr>
            <p:ph idx="1"/>
          </p:nvPr>
        </p:nvSpPr>
        <p:spPr/>
        <p:txBody>
          <a:bodyPr>
            <a:normAutofit lnSpcReduction="10000"/>
          </a:bodyPr>
          <a:lstStyle/>
          <a:p>
            <a:r>
              <a:rPr lang="en-US" dirty="0"/>
              <a:t>2010- Computers are shipped with multicore central processor. Example:</a:t>
            </a:r>
          </a:p>
          <a:p>
            <a:pPr lvl="1"/>
            <a:r>
              <a:rPr lang="en-US" dirty="0"/>
              <a:t>Dual-core</a:t>
            </a:r>
          </a:p>
          <a:p>
            <a:pPr lvl="1"/>
            <a:r>
              <a:rPr lang="en-US" dirty="0"/>
              <a:t>low-end netbook machines  to 8- and 16-core </a:t>
            </a:r>
          </a:p>
          <a:p>
            <a:pPr marL="457200" lvl="1" indent="0">
              <a:buNone/>
            </a:pPr>
            <a:r>
              <a:rPr lang="en-US" dirty="0"/>
              <a:t>      workstation computers-     supercomputer/ mainframe   </a:t>
            </a:r>
          </a:p>
          <a:p>
            <a:pPr lvl="1">
              <a:buFontTx/>
              <a:buChar char="-"/>
            </a:pPr>
            <a:r>
              <a:rPr lang="en-US" dirty="0"/>
              <a:t>Portable Music Player</a:t>
            </a:r>
          </a:p>
          <a:p>
            <a:pPr lvl="1">
              <a:buFontTx/>
              <a:buChar char="-"/>
            </a:pPr>
            <a:r>
              <a:rPr lang="en-US" dirty="0"/>
              <a:t>Mobile Phone</a:t>
            </a:r>
          </a:p>
          <a:p>
            <a:pPr marL="457200" lvl="1" indent="0">
              <a:buNone/>
            </a:pPr>
            <a:r>
              <a:rPr lang="en-US" dirty="0"/>
              <a:t>   </a:t>
            </a:r>
          </a:p>
        </p:txBody>
      </p:sp>
    </p:spTree>
    <p:extLst>
      <p:ext uri="{BB962C8B-B14F-4D97-AF65-F5344CB8AC3E}">
        <p14:creationId xmlns:p14="http://schemas.microsoft.com/office/powerpoint/2010/main" val="2797090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fontScale="92500" lnSpcReduction="10000"/>
          </a:bodyPr>
          <a:lstStyle/>
          <a:p>
            <a:pPr algn="just"/>
            <a:r>
              <a:rPr lang="en-US" dirty="0"/>
              <a:t>Software developers will need to cope with a variety of parallel computing platforms and technologies in order to provide novel and rich experiences for an increasingly sophisticated base of users</a:t>
            </a:r>
          </a:p>
          <a:p>
            <a:pPr algn="just"/>
            <a:r>
              <a:rPr lang="en-US" dirty="0"/>
              <a:t>Command prompts are out and multithreaded graphical interfaces are in.</a:t>
            </a:r>
          </a:p>
          <a:p>
            <a:pPr algn="just"/>
            <a:r>
              <a:rPr lang="en-US" dirty="0"/>
              <a:t>Cellular phones that only make calls are out and phones that can simultaneously play music, browse the Web, and provide GPS services are in. </a:t>
            </a:r>
          </a:p>
        </p:txBody>
      </p:sp>
    </p:spTree>
    <p:extLst>
      <p:ext uri="{BB962C8B-B14F-4D97-AF65-F5344CB8AC3E}">
        <p14:creationId xmlns:p14="http://schemas.microsoft.com/office/powerpoint/2010/main" val="3626268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 Processing Unit</a:t>
            </a:r>
          </a:p>
        </p:txBody>
      </p:sp>
      <p:sp>
        <p:nvSpPr>
          <p:cNvPr id="3" name="Content Placeholder 2"/>
          <p:cNvSpPr>
            <a:spLocks noGrp="1"/>
          </p:cNvSpPr>
          <p:nvPr>
            <p:ph idx="1"/>
          </p:nvPr>
        </p:nvSpPr>
        <p:spPr/>
        <p:txBody>
          <a:bodyPr>
            <a:normAutofit fontScale="92500"/>
          </a:bodyPr>
          <a:lstStyle/>
          <a:p>
            <a:pPr algn="just"/>
            <a:r>
              <a:rPr lang="en-US" dirty="0"/>
              <a:t>1980s, consumer central processing units (CPUs) ran with internal clocks operating around 1MHz. </a:t>
            </a:r>
          </a:p>
          <a:p>
            <a:pPr algn="just"/>
            <a:r>
              <a:rPr lang="en-US" dirty="0"/>
              <a:t>30 years later- most desktop processors have clock speeds between 1GHz and 4GHz, nearly 1,000 times faster than the clock on the processing original personal computer.</a:t>
            </a:r>
          </a:p>
          <a:p>
            <a:pPr algn="just"/>
            <a:r>
              <a:rPr lang="en-US" dirty="0"/>
              <a:t>Increasing the CPU clock speed -performance has been improved, it has always been a reliable source for improved performance.</a:t>
            </a:r>
          </a:p>
        </p:txBody>
      </p:sp>
    </p:spTree>
    <p:extLst>
      <p:ext uri="{BB962C8B-B14F-4D97-AF65-F5344CB8AC3E}">
        <p14:creationId xmlns:p14="http://schemas.microsoft.com/office/powerpoint/2010/main" val="3710400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a:xfrm>
            <a:off x="457200" y="1166018"/>
            <a:ext cx="5486400" cy="4525963"/>
          </a:xfrm>
        </p:spPr>
        <p:txBody>
          <a:bodyPr>
            <a:normAutofit fontScale="92500" lnSpcReduction="20000"/>
          </a:bodyPr>
          <a:lstStyle/>
          <a:p>
            <a:pPr algn="just"/>
            <a:r>
              <a:rPr lang="en-US" dirty="0"/>
              <a:t>limitations </a:t>
            </a:r>
          </a:p>
          <a:p>
            <a:pPr lvl="1" algn="just"/>
            <a:r>
              <a:rPr lang="en-US" dirty="0"/>
              <a:t>Limitations of fabrication of integrated circuits.</a:t>
            </a:r>
          </a:p>
          <a:p>
            <a:pPr marL="457200" lvl="1" indent="0" algn="just">
              <a:buNone/>
            </a:pPr>
            <a:endParaRPr lang="en-US" dirty="0"/>
          </a:p>
          <a:p>
            <a:pPr lvl="1" algn="just"/>
            <a:r>
              <a:rPr lang="en-US" dirty="0"/>
              <a:t>Power and heat restrictions as well as a rapidly approaching physical limit to transistor size.</a:t>
            </a:r>
          </a:p>
          <a:p>
            <a:pPr lvl="1" algn="just"/>
            <a:endParaRPr lang="en-US" dirty="0"/>
          </a:p>
          <a:p>
            <a:pPr algn="just"/>
            <a:r>
              <a:rPr lang="en-US" dirty="0"/>
              <a:t>Overcome the Limitations</a:t>
            </a:r>
          </a:p>
          <a:p>
            <a:pPr marL="457200" lvl="1" indent="0" algn="just">
              <a:buNone/>
            </a:pPr>
            <a:r>
              <a:rPr lang="en-US" dirty="0"/>
              <a:t>Personal Computers-  three-, four-, six-, and eight-core central processor units</a:t>
            </a:r>
          </a:p>
        </p:txBody>
      </p:sp>
      <p:pic>
        <p:nvPicPr>
          <p:cNvPr id="1026" name="Picture 2" descr="Micro Chip With Hot Heat Sink Stock Photo, Picture And Royalty Free Image.  Image 15887556.">
            <a:extLst>
              <a:ext uri="{FF2B5EF4-FFF2-40B4-BE49-F238E27FC236}">
                <a16:creationId xmlns:a16="http://schemas.microsoft.com/office/drawing/2014/main" id="{5EEB4D24-BF40-446F-B7D4-D65DE1A10A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7112" y="1828800"/>
            <a:ext cx="2466975" cy="2751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453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D81AF-7E4F-47CD-9B0D-66B5DB4769B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9E3B9A1-4F1D-416B-8E84-7A3F7C9B7C1B}"/>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7F83E5D1-E4BC-4BA3-ACDD-50A02AF6EFD8}"/>
              </a:ext>
            </a:extLst>
          </p:cNvPr>
          <p:cNvPicPr>
            <a:picLocks noChangeAspect="1"/>
          </p:cNvPicPr>
          <p:nvPr/>
        </p:nvPicPr>
        <p:blipFill>
          <a:blip r:embed="rId2"/>
          <a:stretch>
            <a:fillRect/>
          </a:stretch>
        </p:blipFill>
        <p:spPr>
          <a:xfrm>
            <a:off x="457200" y="228866"/>
            <a:ext cx="8458200" cy="6208319"/>
          </a:xfrm>
          <a:prstGeom prst="rect">
            <a:avLst/>
          </a:prstGeom>
        </p:spPr>
      </p:pic>
    </p:spTree>
    <p:extLst>
      <p:ext uri="{BB962C8B-B14F-4D97-AF65-F5344CB8AC3E}">
        <p14:creationId xmlns:p14="http://schemas.microsoft.com/office/powerpoint/2010/main" val="3761711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D4585-35E5-4C24-92E4-CCEED8DE4B1A}"/>
              </a:ext>
            </a:extLst>
          </p:cNvPr>
          <p:cNvSpPr>
            <a:spLocks noGrp="1"/>
          </p:cNvSpPr>
          <p:nvPr>
            <p:ph type="title"/>
          </p:nvPr>
        </p:nvSpPr>
        <p:spPr/>
        <p:txBody>
          <a:bodyPr/>
          <a:lstStyle/>
          <a:p>
            <a:r>
              <a:rPr lang="en-US" dirty="0"/>
              <a:t>Contd..</a:t>
            </a:r>
            <a:endParaRPr lang="en-IN" dirty="0"/>
          </a:p>
        </p:txBody>
      </p:sp>
      <p:pic>
        <p:nvPicPr>
          <p:cNvPr id="4" name="Content Placeholder 3">
            <a:extLst>
              <a:ext uri="{FF2B5EF4-FFF2-40B4-BE49-F238E27FC236}">
                <a16:creationId xmlns:a16="http://schemas.microsoft.com/office/drawing/2014/main" id="{CB6B8ECA-0EFE-4062-9A5D-C43944FB141D}"/>
              </a:ext>
            </a:extLst>
          </p:cNvPr>
          <p:cNvPicPr>
            <a:picLocks noGrp="1" noChangeAspect="1"/>
          </p:cNvPicPr>
          <p:nvPr>
            <p:ph idx="1"/>
          </p:nvPr>
        </p:nvPicPr>
        <p:blipFill>
          <a:blip r:embed="rId2"/>
          <a:stretch>
            <a:fillRect/>
          </a:stretch>
        </p:blipFill>
        <p:spPr>
          <a:xfrm>
            <a:off x="1714500" y="1853406"/>
            <a:ext cx="5715000" cy="4019550"/>
          </a:xfrm>
          <a:prstGeom prst="rect">
            <a:avLst/>
          </a:prstGeom>
        </p:spPr>
      </p:pic>
    </p:spTree>
    <p:extLst>
      <p:ext uri="{BB962C8B-B14F-4D97-AF65-F5344CB8AC3E}">
        <p14:creationId xmlns:p14="http://schemas.microsoft.com/office/powerpoint/2010/main" val="4192973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Rise of GPU Computing</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A Brief History of GPU</a:t>
            </a:r>
          </a:p>
          <a:p>
            <a:pPr algn="just"/>
            <a:r>
              <a:rPr lang="en-US" dirty="0"/>
              <a:t>In the late 1980s and early 1990s, the growth in popularity of graphically driven operating systems such as Microsoft Windows helped create a market for a new type of processor. </a:t>
            </a:r>
          </a:p>
          <a:p>
            <a:pPr algn="just"/>
            <a:r>
              <a:rPr lang="en-US" dirty="0"/>
              <a:t>1990s-2D display accelerators are used  for the personal computers. These display accelerators offered hardware-assisted bitmap operations to assist in the display and usability of graphical operating systems.</a:t>
            </a:r>
          </a:p>
        </p:txBody>
      </p:sp>
    </p:spTree>
    <p:extLst>
      <p:ext uri="{BB962C8B-B14F-4D97-AF65-F5344CB8AC3E}">
        <p14:creationId xmlns:p14="http://schemas.microsoft.com/office/powerpoint/2010/main" val="42595502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TotalTime>
  <Words>805</Words>
  <Application>Microsoft Office PowerPoint</Application>
  <PresentationFormat>On-screen Show (4:3)</PresentationFormat>
  <Paragraphs>70</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CUDA</vt:lpstr>
      <vt:lpstr>Outline</vt:lpstr>
      <vt:lpstr>Agile of Parallel Processing</vt:lpstr>
      <vt:lpstr>Contd..</vt:lpstr>
      <vt:lpstr>Central Processing Unit</vt:lpstr>
      <vt:lpstr>Contd..</vt:lpstr>
      <vt:lpstr>PowerPoint Presentation</vt:lpstr>
      <vt:lpstr>Contd..</vt:lpstr>
      <vt:lpstr>The Rise of GPU Computing</vt:lpstr>
      <vt:lpstr>Contd..</vt:lpstr>
      <vt:lpstr>Contd.</vt:lpstr>
      <vt:lpstr>Early GPU Computing</vt:lpstr>
      <vt:lpstr>PowerPoint Presentation</vt:lpstr>
      <vt:lpstr>CUDA Architecture</vt:lpstr>
      <vt:lpstr>Using the CUDA Architecture</vt:lpstr>
      <vt:lpstr>Applications of CUDA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CUDA</dc:title>
  <dc:creator>IIITS</dc:creator>
  <cp:lastModifiedBy>P Srinivasarao Nayak</cp:lastModifiedBy>
  <cp:revision>14</cp:revision>
  <dcterms:created xsi:type="dcterms:W3CDTF">2022-03-25T08:51:52Z</dcterms:created>
  <dcterms:modified xsi:type="dcterms:W3CDTF">2022-03-29T07:07:02Z</dcterms:modified>
</cp:coreProperties>
</file>