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62" autoAdjust="0"/>
  </p:normalViewPr>
  <p:slideViewPr>
    <p:cSldViewPr>
      <p:cViewPr varScale="1">
        <p:scale>
          <a:sx n="68" d="100"/>
          <a:sy n="68" d="100"/>
        </p:scale>
        <p:origin x="143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B75926-A998-4DFC-AD29-02A56505D8D1}"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2397638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75926-A998-4DFC-AD29-02A56505D8D1}"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926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75926-A998-4DFC-AD29-02A56505D8D1}"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237195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75926-A998-4DFC-AD29-02A56505D8D1}"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239558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5926-A998-4DFC-AD29-02A56505D8D1}"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295893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B75926-A998-4DFC-AD29-02A56505D8D1}"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376198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B75926-A998-4DFC-AD29-02A56505D8D1}"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191654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B75926-A998-4DFC-AD29-02A56505D8D1}"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27793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75926-A998-4DFC-AD29-02A56505D8D1}"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417662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B75926-A998-4DFC-AD29-02A56505D8D1}"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364764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B75926-A998-4DFC-AD29-02A56505D8D1}"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54332-82FA-4335-BC61-D7A4E73D1616}" type="slidenum">
              <a:rPr lang="en-US" smtClean="0"/>
              <a:t>‹#›</a:t>
            </a:fld>
            <a:endParaRPr lang="en-US"/>
          </a:p>
        </p:txBody>
      </p:sp>
    </p:spTree>
    <p:extLst>
      <p:ext uri="{BB962C8B-B14F-4D97-AF65-F5344CB8AC3E}">
        <p14:creationId xmlns:p14="http://schemas.microsoft.com/office/powerpoint/2010/main" val="2926110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75926-A998-4DFC-AD29-02A56505D8D1}" type="datetimeFigureOut">
              <a:rPr lang="en-US" smtClean="0"/>
              <a:t>4/5/2022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54332-82FA-4335-BC61-D7A4E73D1616}" type="slidenum">
              <a:rPr lang="en-US" smtClean="0"/>
              <a:t>‹#›</a:t>
            </a:fld>
            <a:endParaRPr lang="en-US"/>
          </a:p>
        </p:txBody>
      </p:sp>
    </p:spTree>
    <p:extLst>
      <p:ext uri="{BB962C8B-B14F-4D97-AF65-F5344CB8AC3E}">
        <p14:creationId xmlns:p14="http://schemas.microsoft.com/office/powerpoint/2010/main" val="82888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CUDA C</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102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77500" lnSpcReduction="20000"/>
          </a:bodyPr>
          <a:lstStyle/>
          <a:p>
            <a:r>
              <a:rPr lang="en-US" dirty="0"/>
              <a:t>The compiler cannot protect you from this mistake, either. It will be perfectly happy to allow dereferences of device pointers in your host code because it looks like any other pointer in the application. We can summarize the restrictions on the usage of device pointer as follows: </a:t>
            </a:r>
          </a:p>
          <a:p>
            <a:r>
              <a:rPr lang="en-US" dirty="0"/>
              <a:t>Pass pointers allocated with </a:t>
            </a:r>
            <a:r>
              <a:rPr lang="en-US" dirty="0" err="1"/>
              <a:t>cudaMalloc</a:t>
            </a:r>
            <a:r>
              <a:rPr lang="en-US" dirty="0"/>
              <a:t>() to functions that execute on the device. </a:t>
            </a:r>
          </a:p>
          <a:p>
            <a:r>
              <a:rPr lang="en-US" dirty="0"/>
              <a:t>Use pointers allocated with </a:t>
            </a:r>
            <a:r>
              <a:rPr lang="en-US" dirty="0" err="1"/>
              <a:t>cudaMalloc</a:t>
            </a:r>
            <a:r>
              <a:rPr lang="en-US" dirty="0"/>
              <a:t>()to read or write memory from code that executes on the device. </a:t>
            </a:r>
          </a:p>
          <a:p>
            <a:r>
              <a:rPr lang="en-US" dirty="0"/>
              <a:t>Pass pointers allocated with </a:t>
            </a:r>
            <a:r>
              <a:rPr lang="en-US" dirty="0" err="1"/>
              <a:t>cudaMalloc</a:t>
            </a:r>
            <a:r>
              <a:rPr lang="en-US" dirty="0"/>
              <a:t>()to functions that execute on the host. </a:t>
            </a:r>
          </a:p>
          <a:p>
            <a:r>
              <a:rPr lang="en-US" dirty="0"/>
              <a:t>Cannot use pointers allocated with </a:t>
            </a:r>
            <a:r>
              <a:rPr lang="en-US" dirty="0" err="1"/>
              <a:t>cudaMalloc</a:t>
            </a:r>
            <a:r>
              <a:rPr lang="en-US" dirty="0"/>
              <a:t>()to read or write memory from code that executes on the host</a:t>
            </a:r>
          </a:p>
        </p:txBody>
      </p:sp>
    </p:spTree>
    <p:extLst>
      <p:ext uri="{BB962C8B-B14F-4D97-AF65-F5344CB8AC3E}">
        <p14:creationId xmlns:p14="http://schemas.microsoft.com/office/powerpoint/2010/main" val="74051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77500" lnSpcReduction="20000"/>
          </a:bodyPr>
          <a:lstStyle/>
          <a:p>
            <a:r>
              <a:rPr lang="en-US" altLang="en-US" sz="3200" dirty="0" err="1">
                <a:ea typeface="ＭＳ Ｐゴシック" panose="020B0600070205080204" pitchFamily="34" charset="-128"/>
              </a:rPr>
              <a:t>cudaMemcpy</a:t>
            </a:r>
            <a:r>
              <a:rPr lang="en-US" altLang="en-US" sz="3200" dirty="0">
                <a:ea typeface="ＭＳ Ｐゴシック" panose="020B0600070205080204" pitchFamily="34" charset="-128"/>
              </a:rPr>
              <a:t>( void *</a:t>
            </a:r>
            <a:r>
              <a:rPr lang="en-US" altLang="en-US" sz="3200" dirty="0" err="1">
                <a:ea typeface="ＭＳ Ｐゴシック" panose="020B0600070205080204" pitchFamily="34" charset="-128"/>
              </a:rPr>
              <a:t>dst</a:t>
            </a:r>
            <a:r>
              <a:rPr lang="en-US" altLang="en-US" sz="3200" dirty="0">
                <a:ea typeface="ＭＳ Ｐゴシック" panose="020B0600070205080204" pitchFamily="34" charset="-128"/>
              </a:rPr>
              <a:t>,   void *</a:t>
            </a:r>
            <a:r>
              <a:rPr lang="en-US" altLang="en-US" sz="3200" dirty="0" err="1">
                <a:ea typeface="ＭＳ Ｐゴシック" panose="020B0600070205080204" pitchFamily="34" charset="-128"/>
              </a:rPr>
              <a:t>src</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size_t</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nbytes</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enum</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cudaMemcpyKind</a:t>
            </a:r>
            <a:r>
              <a:rPr lang="en-US" altLang="en-US" sz="3200" dirty="0">
                <a:ea typeface="ＭＳ Ｐゴシック" panose="020B0600070205080204" pitchFamily="34" charset="-128"/>
              </a:rPr>
              <a:t> direction); </a:t>
            </a:r>
          </a:p>
          <a:p>
            <a:pPr marL="0" indent="0">
              <a:buNone/>
            </a:pPr>
            <a:r>
              <a:rPr lang="en-US" dirty="0"/>
              <a:t> </a:t>
            </a:r>
          </a:p>
          <a:p>
            <a:r>
              <a:rPr lang="en-US" dirty="0" err="1"/>
              <a:t>cudaMemcpy</a:t>
            </a:r>
            <a:r>
              <a:rPr lang="en-US" dirty="0"/>
              <a:t>() :memory on a device through calls to from host code. </a:t>
            </a:r>
          </a:p>
          <a:p>
            <a:r>
              <a:rPr lang="en-US" dirty="0"/>
              <a:t>These calls behave exactly like standard C </a:t>
            </a:r>
            <a:r>
              <a:rPr lang="en-US" dirty="0" err="1"/>
              <a:t>memcpy</a:t>
            </a:r>
            <a:r>
              <a:rPr lang="en-US" dirty="0"/>
              <a:t>() with an additional parameter to specify which of the source and destination pointers point to device memory. </a:t>
            </a:r>
          </a:p>
          <a:p>
            <a:r>
              <a:rPr lang="en-US" dirty="0"/>
              <a:t>In the example, notice that the last parameter to </a:t>
            </a:r>
            <a:r>
              <a:rPr lang="en-US" dirty="0" err="1"/>
              <a:t>cudaMemcpy</a:t>
            </a:r>
            <a:r>
              <a:rPr lang="en-US" dirty="0"/>
              <a:t>() is </a:t>
            </a:r>
            <a:r>
              <a:rPr lang="en-US" dirty="0" err="1"/>
              <a:t>cudaMemcpyDeviceToHost</a:t>
            </a:r>
            <a:r>
              <a:rPr lang="en-US" dirty="0"/>
              <a:t>, instructing the runtime that the source pointer is a device pointer and the destination pointer is a host pointer</a:t>
            </a:r>
          </a:p>
        </p:txBody>
      </p:sp>
    </p:spTree>
    <p:extLst>
      <p:ext uri="{BB962C8B-B14F-4D97-AF65-F5344CB8AC3E}">
        <p14:creationId xmlns:p14="http://schemas.microsoft.com/office/powerpoint/2010/main" val="208026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92500" lnSpcReduction="10000"/>
          </a:bodyPr>
          <a:lstStyle/>
          <a:p>
            <a:r>
              <a:rPr lang="en-US" dirty="0" err="1"/>
              <a:t>cudaMemcpyHostToDevice</a:t>
            </a:r>
            <a:r>
              <a:rPr lang="en-US" dirty="0"/>
              <a:t> would indicate the opposite situation, where the source data is on the host and the destination is an address on the device. </a:t>
            </a:r>
          </a:p>
          <a:p>
            <a:r>
              <a:rPr lang="en-US" dirty="0"/>
              <a:t>Finally, we can even specify that both pointers are on the device by passing </a:t>
            </a:r>
            <a:r>
              <a:rPr lang="en-US" dirty="0" err="1"/>
              <a:t>cudaMemcpyDeviceToDevice</a:t>
            </a:r>
            <a:r>
              <a:rPr lang="en-US" dirty="0"/>
              <a:t>. </a:t>
            </a:r>
          </a:p>
          <a:p>
            <a:r>
              <a:rPr lang="en-US" dirty="0"/>
              <a:t>If the source and destination pointers are both on the host, we would simply use standard C’s </a:t>
            </a:r>
            <a:r>
              <a:rPr lang="en-US" dirty="0" err="1"/>
              <a:t>memcpy</a:t>
            </a:r>
            <a:r>
              <a:rPr lang="en-US" dirty="0"/>
              <a:t>() routine to copy between them</a:t>
            </a:r>
          </a:p>
        </p:txBody>
      </p:sp>
    </p:spTree>
    <p:extLst>
      <p:ext uri="{BB962C8B-B14F-4D97-AF65-F5344CB8AC3E}">
        <p14:creationId xmlns:p14="http://schemas.microsoft.com/office/powerpoint/2010/main" val="3552840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devices</a:t>
            </a:r>
          </a:p>
        </p:txBody>
      </p:sp>
      <p:sp>
        <p:nvSpPr>
          <p:cNvPr id="3" name="Content Placeholder 2"/>
          <p:cNvSpPr>
            <a:spLocks noGrp="1"/>
          </p:cNvSpPr>
          <p:nvPr>
            <p:ph idx="1"/>
          </p:nvPr>
        </p:nvSpPr>
        <p:spPr/>
        <p:txBody>
          <a:bodyPr>
            <a:normAutofit/>
          </a:bodyPr>
          <a:lstStyle/>
          <a:p>
            <a:r>
              <a:rPr lang="en-US" dirty="0" err="1"/>
              <a:t>cudaGetDeviceCount</a:t>
            </a:r>
            <a:r>
              <a:rPr lang="en-US" dirty="0"/>
              <a:t>(): to know how many devices in the system were built on the CUDA architecture. These devices will be capable of executing kernels written in CUDA C.</a:t>
            </a:r>
          </a:p>
          <a:p>
            <a:r>
              <a:rPr lang="en-US" dirty="0" err="1"/>
              <a:t>int</a:t>
            </a:r>
            <a:r>
              <a:rPr lang="en-US" dirty="0"/>
              <a:t> count; HANDLE_ERROR( </a:t>
            </a:r>
            <a:r>
              <a:rPr lang="en-US" dirty="0" err="1"/>
              <a:t>cudaGetDeviceCount</a:t>
            </a:r>
            <a:r>
              <a:rPr lang="en-US" dirty="0"/>
              <a:t>( &amp;count ) );</a:t>
            </a:r>
          </a:p>
          <a:p>
            <a:r>
              <a:rPr lang="en-US" dirty="0" err="1"/>
              <a:t>cudaDeviceProp</a:t>
            </a:r>
            <a:r>
              <a:rPr lang="en-US" dirty="0"/>
              <a:t> structure returns(see from the textbook)</a:t>
            </a:r>
          </a:p>
        </p:txBody>
      </p:sp>
    </p:spTree>
    <p:extLst>
      <p:ext uri="{BB962C8B-B14F-4D97-AF65-F5344CB8AC3E}">
        <p14:creationId xmlns:p14="http://schemas.microsoft.com/office/powerpoint/2010/main" val="287764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Properties</a:t>
            </a:r>
          </a:p>
        </p:txBody>
      </p:sp>
      <p:sp>
        <p:nvSpPr>
          <p:cNvPr id="3" name="Content Placeholder 2"/>
          <p:cNvSpPr>
            <a:spLocks noGrp="1"/>
          </p:cNvSpPr>
          <p:nvPr>
            <p:ph idx="1"/>
          </p:nvPr>
        </p:nvSpPr>
        <p:spPr/>
        <p:txBody>
          <a:bodyPr>
            <a:normAutofit lnSpcReduction="10000"/>
          </a:bodyPr>
          <a:lstStyle/>
          <a:p>
            <a:r>
              <a:rPr lang="en-US" dirty="0" err="1"/>
              <a:t>cudaDeviceProp</a:t>
            </a:r>
            <a:r>
              <a:rPr lang="en-US" dirty="0"/>
              <a:t> prop; </a:t>
            </a:r>
            <a:r>
              <a:rPr lang="en-US" dirty="0" err="1"/>
              <a:t>memset</a:t>
            </a:r>
            <a:r>
              <a:rPr lang="en-US" dirty="0"/>
              <a:t>( &amp;prop, 0, </a:t>
            </a:r>
            <a:r>
              <a:rPr lang="en-US" dirty="0" err="1"/>
              <a:t>sizeof</a:t>
            </a:r>
            <a:r>
              <a:rPr lang="en-US" dirty="0"/>
              <a:t>( </a:t>
            </a:r>
            <a:r>
              <a:rPr lang="en-US" dirty="0" err="1"/>
              <a:t>cudaDeviceProp</a:t>
            </a:r>
            <a:r>
              <a:rPr lang="en-US" dirty="0"/>
              <a:t> ) ); </a:t>
            </a:r>
            <a:r>
              <a:rPr lang="en-US" dirty="0" err="1"/>
              <a:t>prop.major</a:t>
            </a:r>
            <a:r>
              <a:rPr lang="en-US" dirty="0"/>
              <a:t> = 1; </a:t>
            </a:r>
            <a:r>
              <a:rPr lang="en-US" dirty="0" err="1"/>
              <a:t>prop.minor</a:t>
            </a:r>
            <a:r>
              <a:rPr lang="en-US" dirty="0"/>
              <a:t> = 3</a:t>
            </a:r>
          </a:p>
          <a:p>
            <a:r>
              <a:rPr lang="en-US" dirty="0" err="1"/>
              <a:t>cudaGetDeviceCount</a:t>
            </a:r>
            <a:r>
              <a:rPr lang="en-US" dirty="0"/>
              <a:t>() and </a:t>
            </a:r>
            <a:r>
              <a:rPr lang="en-US" dirty="0" err="1"/>
              <a:t>cudaGetDeviceProperties</a:t>
            </a:r>
            <a:r>
              <a:rPr lang="en-US" dirty="0"/>
              <a:t>(), we could iterate through each device and look for one that either has a major version greater than 1 or has a major version of 1 and minor version greater than or equal to 3</a:t>
            </a:r>
          </a:p>
        </p:txBody>
      </p:sp>
    </p:spTree>
    <p:extLst>
      <p:ext uri="{BB962C8B-B14F-4D97-AF65-F5344CB8AC3E}">
        <p14:creationId xmlns:p14="http://schemas.microsoft.com/office/powerpoint/2010/main" val="676161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err="1"/>
              <a:t>cudaChooseDevice</a:t>
            </a:r>
            <a:r>
              <a:rPr lang="en-US" dirty="0"/>
              <a:t>() to have the CUDA runtime find a device that satisfies this constraint. The call to </a:t>
            </a:r>
            <a:r>
              <a:rPr lang="en-US" dirty="0" err="1"/>
              <a:t>cudaChooseDevice</a:t>
            </a:r>
            <a:r>
              <a:rPr lang="en-US" dirty="0"/>
              <a:t>() returns a device ID that we can then pass to </a:t>
            </a:r>
            <a:r>
              <a:rPr lang="en-US" dirty="0" err="1"/>
              <a:t>cudaSetDevice</a:t>
            </a:r>
            <a:r>
              <a:rPr lang="en-US" dirty="0"/>
              <a:t>().</a:t>
            </a:r>
          </a:p>
        </p:txBody>
      </p:sp>
    </p:spTree>
    <p:extLst>
      <p:ext uri="{BB962C8B-B14F-4D97-AF65-F5344CB8AC3E}">
        <p14:creationId xmlns:p14="http://schemas.microsoft.com/office/powerpoint/2010/main" val="268430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IIITS\Pictures\cuda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4377" y="1600200"/>
            <a:ext cx="673524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434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5E0B-E3E2-4242-A188-50B7E154709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C665F5-FF0C-4B6E-8759-2AC5085490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6432"/>
            <a:ext cx="8762586" cy="6134368"/>
          </a:xfrm>
        </p:spPr>
      </p:pic>
    </p:spTree>
    <p:extLst>
      <p:ext uri="{BB962C8B-B14F-4D97-AF65-F5344CB8AC3E}">
        <p14:creationId xmlns:p14="http://schemas.microsoft.com/office/powerpoint/2010/main" val="3357734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00BA-391F-4D83-B9BE-AEB67679397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A1FBE96-3F7A-4D07-A2E2-5D4A8D70F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457200"/>
            <a:ext cx="8382000" cy="6248400"/>
          </a:xfrm>
        </p:spPr>
      </p:pic>
    </p:spTree>
    <p:extLst>
      <p:ext uri="{BB962C8B-B14F-4D97-AF65-F5344CB8AC3E}">
        <p14:creationId xmlns:p14="http://schemas.microsoft.com/office/powerpoint/2010/main" val="125062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C054-056C-4A98-9FD2-D15D65BB851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2DD66C5-B69A-4146-AAED-21F142CAE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81000"/>
            <a:ext cx="8229600" cy="6202362"/>
          </a:xfrm>
        </p:spPr>
      </p:pic>
    </p:spTree>
    <p:extLst>
      <p:ext uri="{BB962C8B-B14F-4D97-AF65-F5344CB8AC3E}">
        <p14:creationId xmlns:p14="http://schemas.microsoft.com/office/powerpoint/2010/main" val="404035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IN" dirty="0"/>
              <a:t>Introduction to CUDA C</a:t>
            </a:r>
          </a:p>
          <a:p>
            <a:r>
              <a:rPr lang="en-IN" dirty="0"/>
              <a:t>A First Program, Hello world </a:t>
            </a:r>
          </a:p>
          <a:p>
            <a:r>
              <a:rPr lang="en-IN" dirty="0"/>
              <a:t>A kernel call</a:t>
            </a:r>
          </a:p>
          <a:p>
            <a:r>
              <a:rPr lang="en-IN" dirty="0"/>
              <a:t>Passing parameters</a:t>
            </a:r>
          </a:p>
          <a:p>
            <a:r>
              <a:rPr lang="en-IN" dirty="0"/>
              <a:t> Querying devices</a:t>
            </a:r>
          </a:p>
          <a:p>
            <a:r>
              <a:rPr lang="en-IN" dirty="0"/>
              <a:t> Using device properties</a:t>
            </a:r>
            <a:endParaRPr lang="en-US" dirty="0"/>
          </a:p>
        </p:txBody>
      </p:sp>
    </p:spTree>
    <p:extLst>
      <p:ext uri="{BB962C8B-B14F-4D97-AF65-F5344CB8AC3E}">
        <p14:creationId xmlns:p14="http://schemas.microsoft.com/office/powerpoint/2010/main" val="108282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First Program</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#include "../common/</a:t>
            </a:r>
            <a:r>
              <a:rPr lang="en-US" dirty="0" err="1"/>
              <a:t>book.h</a:t>
            </a:r>
            <a:r>
              <a:rPr lang="en-US" dirty="0"/>
              <a:t>" </a:t>
            </a:r>
          </a:p>
          <a:p>
            <a:pPr marL="0" indent="0">
              <a:buNone/>
            </a:pPr>
            <a:r>
              <a:rPr lang="en-US" dirty="0" err="1"/>
              <a:t>int</a:t>
            </a:r>
            <a:r>
              <a:rPr lang="en-US" dirty="0"/>
              <a:t> main( void ) </a:t>
            </a:r>
          </a:p>
          <a:p>
            <a:pPr marL="0" indent="0">
              <a:buNone/>
            </a:pPr>
            <a:r>
              <a:rPr lang="en-US" dirty="0"/>
              <a:t>{ </a:t>
            </a:r>
          </a:p>
          <a:p>
            <a:pPr marL="457200" lvl="1" indent="0">
              <a:buNone/>
            </a:pPr>
            <a:r>
              <a:rPr lang="en-US" dirty="0" err="1"/>
              <a:t>printf</a:t>
            </a:r>
            <a:r>
              <a:rPr lang="en-US" dirty="0"/>
              <a:t>( "Hello, World!\n" ); </a:t>
            </a:r>
          </a:p>
          <a:p>
            <a:pPr marL="0" indent="0">
              <a:buNone/>
            </a:pPr>
            <a:r>
              <a:rPr lang="en-US" dirty="0"/>
              <a:t>      return 0; </a:t>
            </a:r>
          </a:p>
          <a:p>
            <a:pPr marL="0" indent="0">
              <a:buNone/>
            </a:pPr>
            <a:r>
              <a:rPr lang="en-US" dirty="0"/>
              <a:t>}</a:t>
            </a:r>
          </a:p>
          <a:p>
            <a:pPr marL="0" indent="0">
              <a:buNone/>
            </a:pPr>
            <a:r>
              <a:rPr lang="en-US" dirty="0"/>
              <a:t>-Example illustrates that there is no basic difference between  Standard C and </a:t>
            </a:r>
            <a:r>
              <a:rPr lang="en-US" dirty="0" err="1"/>
              <a:t>Cuda</a:t>
            </a:r>
            <a:r>
              <a:rPr lang="en-US" dirty="0"/>
              <a:t> C</a:t>
            </a:r>
          </a:p>
          <a:p>
            <a:pPr marL="0" indent="0">
              <a:buNone/>
            </a:pPr>
            <a:r>
              <a:rPr lang="en-US" dirty="0"/>
              <a:t>- This program runs entirely on Host</a:t>
            </a:r>
          </a:p>
        </p:txBody>
      </p:sp>
    </p:spTree>
    <p:extLst>
      <p:ext uri="{BB962C8B-B14F-4D97-AF65-F5344CB8AC3E}">
        <p14:creationId xmlns:p14="http://schemas.microsoft.com/office/powerpoint/2010/main" val="179908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First Program</a:t>
            </a:r>
          </a:p>
        </p:txBody>
      </p:sp>
      <p:sp>
        <p:nvSpPr>
          <p:cNvPr id="3" name="Content Placeholder 2"/>
          <p:cNvSpPr>
            <a:spLocks noGrp="1"/>
          </p:cNvSpPr>
          <p:nvPr>
            <p:ph idx="1"/>
          </p:nvPr>
        </p:nvSpPr>
        <p:spPr/>
        <p:txBody>
          <a:bodyPr/>
          <a:lstStyle/>
          <a:p>
            <a:r>
              <a:rPr lang="en-US" dirty="0"/>
              <a:t>Host= CPU + System Memory</a:t>
            </a:r>
          </a:p>
          <a:p>
            <a:r>
              <a:rPr lang="en-US" dirty="0"/>
              <a:t>Device= GPU+ its Memory</a:t>
            </a:r>
          </a:p>
          <a:p>
            <a:r>
              <a:rPr lang="en-US" dirty="0"/>
              <a:t>A function that executes on the Device is Kernel</a:t>
            </a:r>
          </a:p>
        </p:txBody>
      </p:sp>
    </p:spTree>
    <p:extLst>
      <p:ext uri="{BB962C8B-B14F-4D97-AF65-F5344CB8AC3E}">
        <p14:creationId xmlns:p14="http://schemas.microsoft.com/office/powerpoint/2010/main" val="204922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#include&lt;</a:t>
            </a:r>
            <a:r>
              <a:rPr lang="en-US" dirty="0" err="1"/>
              <a:t>iostream.h</a:t>
            </a:r>
            <a:r>
              <a:rPr lang="en-US" dirty="0"/>
              <a:t>&gt;</a:t>
            </a:r>
          </a:p>
          <a:p>
            <a:pPr marL="0" indent="0">
              <a:buNone/>
            </a:pPr>
            <a:r>
              <a:rPr lang="en-US" dirty="0"/>
              <a:t>_ _global_ _void kernel(void) {</a:t>
            </a:r>
          </a:p>
          <a:p>
            <a:pPr marL="0" indent="0">
              <a:buNone/>
            </a:pPr>
            <a:r>
              <a:rPr lang="en-US" dirty="0"/>
              <a:t>}</a:t>
            </a:r>
          </a:p>
          <a:p>
            <a:pPr marL="0" indent="0">
              <a:buNone/>
            </a:pPr>
            <a:r>
              <a:rPr lang="en-US" dirty="0" err="1"/>
              <a:t>Int</a:t>
            </a:r>
            <a:r>
              <a:rPr lang="en-US" dirty="0"/>
              <a:t> main(void){</a:t>
            </a:r>
          </a:p>
          <a:p>
            <a:pPr marL="0" indent="0">
              <a:buNone/>
            </a:pPr>
            <a:r>
              <a:rPr lang="en-US" dirty="0"/>
              <a:t>kernel&lt;&lt;&lt;1,1&gt;&gt;&gt;{};</a:t>
            </a:r>
          </a:p>
          <a:p>
            <a:pPr marL="0" indent="0">
              <a:buNone/>
            </a:pPr>
            <a:r>
              <a:rPr lang="en-US" dirty="0" err="1"/>
              <a:t>printf</a:t>
            </a:r>
            <a:r>
              <a:rPr lang="en-US" dirty="0"/>
              <a:t>(“Hello, World\n”);</a:t>
            </a:r>
          </a:p>
          <a:p>
            <a:pPr marL="0" indent="0">
              <a:buNone/>
            </a:pPr>
            <a:r>
              <a:rPr lang="en-US" dirty="0"/>
              <a:t>return 0;</a:t>
            </a:r>
          </a:p>
          <a:p>
            <a:pPr marL="0" indent="0">
              <a:buNone/>
            </a:pPr>
            <a:r>
              <a:rPr lang="en-US" dirty="0"/>
              <a:t>}</a:t>
            </a:r>
          </a:p>
          <a:p>
            <a:r>
              <a:rPr lang="en-US" dirty="0"/>
              <a:t>The angle brackets denote arguments are passed to the runtime system. </a:t>
            </a:r>
          </a:p>
          <a:p>
            <a:r>
              <a:rPr lang="en-US" dirty="0"/>
              <a:t>These are not arguments to the device code but are parameters that will influence how the runtime will launch our device code</a:t>
            </a:r>
          </a:p>
        </p:txBody>
      </p:sp>
    </p:spTree>
    <p:extLst>
      <p:ext uri="{BB962C8B-B14F-4D97-AF65-F5344CB8AC3E}">
        <p14:creationId xmlns:p14="http://schemas.microsoft.com/office/powerpoint/2010/main" val="150471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92500" lnSpcReduction="20000"/>
          </a:bodyPr>
          <a:lstStyle/>
          <a:p>
            <a:pPr marL="0" indent="0" algn="just">
              <a:buNone/>
            </a:pPr>
            <a:endParaRPr lang="en-US" dirty="0"/>
          </a:p>
          <a:p>
            <a:pPr algn="just"/>
            <a:r>
              <a:rPr lang="en-US" dirty="0"/>
              <a:t>CUDA C adds the __global__ qualifier to standard C. </a:t>
            </a:r>
          </a:p>
          <a:p>
            <a:pPr algn="just"/>
            <a:r>
              <a:rPr lang="en-US" dirty="0"/>
              <a:t>This mechanism alerts the compiler that a function should be compiled to run on a device instead of the host. </a:t>
            </a:r>
          </a:p>
          <a:p>
            <a:pPr algn="just"/>
            <a:r>
              <a:rPr lang="en-US" dirty="0"/>
              <a:t>Example: </a:t>
            </a:r>
            <a:r>
              <a:rPr lang="en-US" dirty="0" err="1"/>
              <a:t>nvcc</a:t>
            </a:r>
            <a:r>
              <a:rPr lang="en-US" dirty="0"/>
              <a:t> gives the function kernel() to the compiler that handles device code, and it feeds main() to the host compiler.</a:t>
            </a:r>
          </a:p>
          <a:p>
            <a:pPr algn="just"/>
            <a:r>
              <a:rPr lang="en-US" dirty="0"/>
              <a:t>Host code to one compiler and device code to another compiler</a:t>
            </a:r>
          </a:p>
        </p:txBody>
      </p:sp>
    </p:spTree>
    <p:extLst>
      <p:ext uri="{BB962C8B-B14F-4D97-AF65-F5344CB8AC3E}">
        <p14:creationId xmlns:p14="http://schemas.microsoft.com/office/powerpoint/2010/main" val="398769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a:t>
            </a:r>
          </a:p>
        </p:txBody>
      </p:sp>
      <p:sp>
        <p:nvSpPr>
          <p:cNvPr id="3" name="Content Placeholder 2"/>
          <p:cNvSpPr>
            <a:spLocks noGrp="1"/>
          </p:cNvSpPr>
          <p:nvPr>
            <p:ph idx="1"/>
          </p:nvPr>
        </p:nvSpPr>
        <p:spPr/>
        <p:txBody>
          <a:bodyPr>
            <a:normAutofit fontScale="55000" lnSpcReduction="20000"/>
          </a:bodyPr>
          <a:lstStyle/>
          <a:p>
            <a:r>
              <a:rPr lang="en-US" dirty="0"/>
              <a:t>#include "</a:t>
            </a:r>
            <a:r>
              <a:rPr lang="en-US" dirty="0" err="1"/>
              <a:t>book.h</a:t>
            </a:r>
            <a:r>
              <a:rPr lang="en-US" dirty="0"/>
              <a:t>“</a:t>
            </a:r>
          </a:p>
          <a:p>
            <a:r>
              <a:rPr lang="en-US" dirty="0"/>
              <a:t> __global__ void add( </a:t>
            </a:r>
            <a:r>
              <a:rPr lang="en-US" dirty="0" err="1"/>
              <a:t>int</a:t>
            </a:r>
            <a:r>
              <a:rPr lang="en-US" dirty="0"/>
              <a:t> a, </a:t>
            </a:r>
            <a:r>
              <a:rPr lang="en-US" dirty="0" err="1"/>
              <a:t>int</a:t>
            </a:r>
            <a:r>
              <a:rPr lang="en-US" dirty="0"/>
              <a:t> b, </a:t>
            </a:r>
            <a:r>
              <a:rPr lang="en-US" dirty="0" err="1"/>
              <a:t>int</a:t>
            </a:r>
            <a:r>
              <a:rPr lang="en-US" dirty="0"/>
              <a:t> *c )</a:t>
            </a:r>
          </a:p>
          <a:p>
            <a:r>
              <a:rPr lang="en-US" dirty="0"/>
              <a:t> { *c = a + b; </a:t>
            </a:r>
          </a:p>
          <a:p>
            <a:r>
              <a:rPr lang="en-US" dirty="0"/>
              <a:t>}</a:t>
            </a:r>
          </a:p>
          <a:p>
            <a:r>
              <a:rPr lang="en-US" dirty="0"/>
              <a:t> </a:t>
            </a:r>
            <a:r>
              <a:rPr lang="en-US" dirty="0" err="1"/>
              <a:t>int</a:t>
            </a:r>
            <a:r>
              <a:rPr lang="en-US" dirty="0"/>
              <a:t> main( void ) </a:t>
            </a:r>
          </a:p>
          <a:p>
            <a:r>
              <a:rPr lang="en-US" dirty="0"/>
              <a:t>{</a:t>
            </a:r>
          </a:p>
          <a:p>
            <a:r>
              <a:rPr lang="en-US" dirty="0"/>
              <a:t> </a:t>
            </a:r>
            <a:r>
              <a:rPr lang="en-US" dirty="0" err="1"/>
              <a:t>int</a:t>
            </a:r>
            <a:r>
              <a:rPr lang="en-US" dirty="0"/>
              <a:t> c; </a:t>
            </a:r>
            <a:r>
              <a:rPr lang="en-US" dirty="0" err="1"/>
              <a:t>int</a:t>
            </a:r>
            <a:r>
              <a:rPr lang="en-US" dirty="0"/>
              <a:t> *</a:t>
            </a:r>
            <a:r>
              <a:rPr lang="en-US" dirty="0" err="1"/>
              <a:t>dev_c</a:t>
            </a:r>
            <a:r>
              <a:rPr lang="en-US" dirty="0"/>
              <a:t>; </a:t>
            </a:r>
          </a:p>
          <a:p>
            <a:r>
              <a:rPr lang="en-US" dirty="0"/>
              <a:t>HANDLE_ERROR( </a:t>
            </a:r>
            <a:r>
              <a:rPr lang="en-US" dirty="0" err="1"/>
              <a:t>cudaMalloc</a:t>
            </a:r>
            <a:r>
              <a:rPr lang="en-US" dirty="0"/>
              <a:t>( (void**)&amp;</a:t>
            </a:r>
            <a:r>
              <a:rPr lang="en-US" dirty="0" err="1"/>
              <a:t>dev_c</a:t>
            </a:r>
            <a:r>
              <a:rPr lang="en-US" dirty="0"/>
              <a:t>, </a:t>
            </a:r>
            <a:r>
              <a:rPr lang="en-US" dirty="0" err="1"/>
              <a:t>sizeof</a:t>
            </a:r>
            <a:r>
              <a:rPr lang="en-US" dirty="0"/>
              <a:t>(</a:t>
            </a:r>
            <a:r>
              <a:rPr lang="en-US" dirty="0" err="1"/>
              <a:t>int</a:t>
            </a:r>
            <a:r>
              <a:rPr lang="en-US" dirty="0"/>
              <a:t>) ) ); </a:t>
            </a:r>
          </a:p>
          <a:p>
            <a:r>
              <a:rPr lang="en-US" dirty="0"/>
              <a:t>add&lt;&lt;1,1&gt;&gt;( 2, 7, </a:t>
            </a:r>
            <a:r>
              <a:rPr lang="en-US" dirty="0" err="1"/>
              <a:t>dev_c</a:t>
            </a:r>
            <a:r>
              <a:rPr lang="en-US" dirty="0"/>
              <a:t> ); </a:t>
            </a:r>
          </a:p>
          <a:p>
            <a:r>
              <a:rPr lang="en-US" dirty="0"/>
              <a:t>HANDLE_ERROR( </a:t>
            </a:r>
            <a:r>
              <a:rPr lang="en-US" dirty="0" err="1"/>
              <a:t>cudaMemcpy</a:t>
            </a:r>
            <a:r>
              <a:rPr lang="en-US" dirty="0"/>
              <a:t>( &amp;c, </a:t>
            </a:r>
            <a:r>
              <a:rPr lang="en-US" dirty="0" err="1"/>
              <a:t>dev_c</a:t>
            </a:r>
            <a:r>
              <a:rPr lang="en-US" dirty="0"/>
              <a:t>, </a:t>
            </a:r>
            <a:r>
              <a:rPr lang="en-US" dirty="0" err="1"/>
              <a:t>sizeof</a:t>
            </a:r>
            <a:r>
              <a:rPr lang="en-US" dirty="0"/>
              <a:t>(</a:t>
            </a:r>
            <a:r>
              <a:rPr lang="en-US" dirty="0" err="1"/>
              <a:t>int</a:t>
            </a:r>
            <a:r>
              <a:rPr lang="en-US" dirty="0"/>
              <a:t>), </a:t>
            </a:r>
            <a:r>
              <a:rPr lang="en-US" dirty="0" err="1"/>
              <a:t>cudaMemcpyDeviceToHost</a:t>
            </a:r>
            <a:r>
              <a:rPr lang="en-US" dirty="0"/>
              <a:t> ) ); </a:t>
            </a:r>
          </a:p>
          <a:p>
            <a:r>
              <a:rPr lang="en-US" dirty="0" err="1"/>
              <a:t>printf</a:t>
            </a:r>
            <a:r>
              <a:rPr lang="en-US" dirty="0"/>
              <a:t>( "2 + 7 = %d\n", c ); </a:t>
            </a:r>
          </a:p>
          <a:p>
            <a:r>
              <a:rPr lang="en-US" dirty="0" err="1"/>
              <a:t>cudaFree</a:t>
            </a:r>
            <a:r>
              <a:rPr lang="en-US" dirty="0"/>
              <a:t>( </a:t>
            </a:r>
            <a:r>
              <a:rPr lang="en-US" dirty="0" err="1"/>
              <a:t>dev_c</a:t>
            </a:r>
            <a:r>
              <a:rPr lang="en-US" dirty="0"/>
              <a:t> );</a:t>
            </a:r>
          </a:p>
          <a:p>
            <a:r>
              <a:rPr lang="en-US" dirty="0"/>
              <a:t> return 0; </a:t>
            </a:r>
          </a:p>
          <a:p>
            <a:r>
              <a:rPr lang="en-US" dirty="0"/>
              <a:t>}</a:t>
            </a:r>
          </a:p>
          <a:p>
            <a:endParaRPr lang="en-US" dirty="0"/>
          </a:p>
        </p:txBody>
      </p:sp>
    </p:spTree>
    <p:extLst>
      <p:ext uri="{BB962C8B-B14F-4D97-AF65-F5344CB8AC3E}">
        <p14:creationId xmlns:p14="http://schemas.microsoft.com/office/powerpoint/2010/main" val="168840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92500" lnSpcReduction="10000"/>
          </a:bodyPr>
          <a:lstStyle/>
          <a:p>
            <a:pPr algn="just"/>
            <a:r>
              <a:rPr lang="en-US" dirty="0"/>
              <a:t>Pass parameters to a kernel as done with any C function. </a:t>
            </a:r>
          </a:p>
          <a:p>
            <a:pPr algn="just"/>
            <a:r>
              <a:rPr lang="en-US" dirty="0"/>
              <a:t>Allocate memory to do anything useful on a device, such as return values to the host.</a:t>
            </a:r>
          </a:p>
          <a:p>
            <a:pPr algn="just"/>
            <a:r>
              <a:rPr lang="en-US" dirty="0"/>
              <a:t>Angle-bracket syntax notwithstanding, a kernel call looks and acts exactly like any function call in standard C. </a:t>
            </a:r>
          </a:p>
          <a:p>
            <a:pPr algn="just"/>
            <a:r>
              <a:rPr lang="en-US" dirty="0"/>
              <a:t>The runtime system takes care of any complexity introduced by the fact that these parameters need to get from the host to the device</a:t>
            </a:r>
          </a:p>
        </p:txBody>
      </p:sp>
    </p:spTree>
    <p:extLst>
      <p:ext uri="{BB962C8B-B14F-4D97-AF65-F5344CB8AC3E}">
        <p14:creationId xmlns:p14="http://schemas.microsoft.com/office/powerpoint/2010/main" val="402215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85000" lnSpcReduction="20000"/>
          </a:bodyPr>
          <a:lstStyle/>
          <a:p>
            <a:r>
              <a:rPr lang="en-US" dirty="0"/>
              <a:t>HANDLE_ERROR(): calls is a utility macro, It simply detects that the call has returned an error, prints the associated error message, and exits the application with an EXIT_FAILURE code.</a:t>
            </a:r>
          </a:p>
          <a:p>
            <a:pPr marL="0" indent="0">
              <a:buNone/>
            </a:pPr>
            <a:endParaRPr lang="en-US" dirty="0"/>
          </a:p>
          <a:p>
            <a:r>
              <a:rPr lang="en-US" dirty="0" err="1"/>
              <a:t>cudaMalloc</a:t>
            </a:r>
            <a:r>
              <a:rPr lang="en-US" dirty="0"/>
              <a:t>():allocation of memory, but it tells the CUDA runtime to allocate the memory on the device. </a:t>
            </a:r>
          </a:p>
          <a:p>
            <a:r>
              <a:rPr lang="en-US" dirty="0" err="1"/>
              <a:t>cudaMalloc</a:t>
            </a:r>
            <a:r>
              <a:rPr lang="en-US" dirty="0"/>
              <a:t>( (void**)&amp;</a:t>
            </a:r>
            <a:r>
              <a:rPr lang="en-US" dirty="0" err="1"/>
              <a:t>dev_c</a:t>
            </a:r>
            <a:r>
              <a:rPr lang="en-US" dirty="0"/>
              <a:t>, </a:t>
            </a:r>
            <a:r>
              <a:rPr lang="en-US" dirty="0" err="1"/>
              <a:t>sizeof</a:t>
            </a:r>
            <a:r>
              <a:rPr lang="en-US" dirty="0"/>
              <a:t>(</a:t>
            </a:r>
            <a:r>
              <a:rPr lang="en-US" dirty="0" err="1"/>
              <a:t>int</a:t>
            </a:r>
            <a:r>
              <a:rPr lang="en-US" dirty="0"/>
              <a:t>) )</a:t>
            </a:r>
          </a:p>
          <a:p>
            <a:r>
              <a:rPr lang="en-US" dirty="0"/>
              <a:t>The first argument is a pointer to the pointer you want to hold the address of the newly allocated memory, and the second parameter is the size of the allocation you want to make. </a:t>
            </a:r>
          </a:p>
        </p:txBody>
      </p:sp>
    </p:spTree>
    <p:extLst>
      <p:ext uri="{BB962C8B-B14F-4D97-AF65-F5344CB8AC3E}">
        <p14:creationId xmlns:p14="http://schemas.microsoft.com/office/powerpoint/2010/main" val="3967476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TotalTime>
  <Words>1009</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Introduction to CUDA C</vt:lpstr>
      <vt:lpstr>outline</vt:lpstr>
      <vt:lpstr>A First Program</vt:lpstr>
      <vt:lpstr>A First Program</vt:lpstr>
      <vt:lpstr>Contd..</vt:lpstr>
      <vt:lpstr>Contd..</vt:lpstr>
      <vt:lpstr>Passing Parameter</vt:lpstr>
      <vt:lpstr>Contd.</vt:lpstr>
      <vt:lpstr>Contd.</vt:lpstr>
      <vt:lpstr>Contd..</vt:lpstr>
      <vt:lpstr>Contd..</vt:lpstr>
      <vt:lpstr>Contd..</vt:lpstr>
      <vt:lpstr>Querying devices</vt:lpstr>
      <vt:lpstr>Device Properties</vt:lpstr>
      <vt:lpstr>Contd..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CUDA C</dc:title>
  <dc:creator>IIITS</dc:creator>
  <cp:lastModifiedBy>P Srinivasarao Nayak</cp:lastModifiedBy>
  <cp:revision>15</cp:revision>
  <dcterms:created xsi:type="dcterms:W3CDTF">2022-03-28T03:48:47Z</dcterms:created>
  <dcterms:modified xsi:type="dcterms:W3CDTF">2022-04-05T09:18:53Z</dcterms:modified>
</cp:coreProperties>
</file>