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8" r:id="rId2"/>
    <p:sldId id="382" r:id="rId3"/>
    <p:sldId id="262" r:id="rId4"/>
    <p:sldId id="283" r:id="rId5"/>
    <p:sldId id="284" r:id="rId6"/>
    <p:sldId id="282" r:id="rId7"/>
    <p:sldId id="263" r:id="rId8"/>
    <p:sldId id="265" r:id="rId9"/>
    <p:sldId id="383" r:id="rId10"/>
    <p:sldId id="269" r:id="rId11"/>
    <p:sldId id="277" r:id="rId12"/>
    <p:sldId id="278" r:id="rId13"/>
    <p:sldId id="275" r:id="rId14"/>
    <p:sldId id="279" r:id="rId15"/>
    <p:sldId id="276" r:id="rId16"/>
    <p:sldId id="280" r:id="rId17"/>
    <p:sldId id="380" r:id="rId18"/>
    <p:sldId id="293" r:id="rId19"/>
    <p:sldId id="294" r:id="rId20"/>
    <p:sldId id="295" r:id="rId21"/>
    <p:sldId id="296" r:id="rId22"/>
    <p:sldId id="297" r:id="rId23"/>
    <p:sldId id="299" r:id="rId24"/>
    <p:sldId id="300" r:id="rId25"/>
    <p:sldId id="301" r:id="rId26"/>
    <p:sldId id="302" r:id="rId27"/>
    <p:sldId id="384" r:id="rId28"/>
    <p:sldId id="303" r:id="rId29"/>
    <p:sldId id="385" r:id="rId30"/>
    <p:sldId id="306" r:id="rId31"/>
    <p:sldId id="386" r:id="rId32"/>
    <p:sldId id="308" r:id="rId33"/>
    <p:sldId id="309" r:id="rId34"/>
    <p:sldId id="31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8AD"/>
    <a:srgbClr val="FF0701"/>
    <a:srgbClr val="336DCB"/>
    <a:srgbClr val="2D7FD1"/>
    <a:srgbClr val="35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8A9FF-1657-48C9-8423-2B8DB00E072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B422E-CB49-4F45-B37A-B37AF236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86A39C4-2CCE-4644-82EC-FC47E3759F5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77DF73A-744A-48DE-ABBC-0E810D8855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0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811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338AD"/>
                </a:solidFill>
                <a:latin typeface="+mn-lt"/>
              </a:rPr>
              <a:t>    </a:t>
            </a:r>
            <a:r>
              <a:rPr lang="en-US" sz="3600" b="1" dirty="0">
                <a:solidFill>
                  <a:srgbClr val="1338AD"/>
                </a:solidFill>
                <a:latin typeface="+mn-lt"/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0010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                         </a:t>
            </a:r>
            <a:r>
              <a:rPr lang="en-US" sz="3200" b="1" dirty="0">
                <a:solidFill>
                  <a:schemeClr val="tx1"/>
                </a:solidFill>
                <a:latin typeface="Franklin Gothic Book" pitchFamily="34" charset="0"/>
              </a:rPr>
              <a:t>Unit-1: Introduction</a:t>
            </a:r>
          </a:p>
          <a:p>
            <a:r>
              <a:rPr lang="en-US" sz="2800" dirty="0">
                <a:solidFill>
                  <a:srgbClr val="E83855"/>
                </a:solidFill>
              </a:rPr>
              <a:t>			          </a:t>
            </a:r>
            <a:endParaRPr lang="en-US" b="1" dirty="0">
              <a:solidFill>
                <a:srgbClr val="E83855"/>
              </a:solidFill>
            </a:endParaRPr>
          </a:p>
          <a:p>
            <a:r>
              <a:rPr lang="en-US" b="1" dirty="0">
                <a:solidFill>
                  <a:srgbClr val="E83855"/>
                </a:solidFill>
              </a:rPr>
              <a:t>	                   </a:t>
            </a:r>
            <a:r>
              <a:rPr lang="en-US" sz="2800" b="1" dirty="0">
                <a:solidFill>
                  <a:srgbClr val="D12705"/>
                </a:solidFill>
              </a:rPr>
              <a:t>Dr. Piyush Joshi</a:t>
            </a:r>
          </a:p>
          <a:p>
            <a:endParaRPr lang="en-US" sz="2000" b="1" dirty="0">
              <a:solidFill>
                <a:srgbClr val="D12705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           	</a:t>
            </a:r>
            <a:r>
              <a:rPr lang="en-US" b="1" dirty="0">
                <a:solidFill>
                  <a:srgbClr val="0070C0"/>
                </a:solidFill>
              </a:rPr>
              <a:t>    Indian Institute of Information Technology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	       Sri City, Andhra Pradesh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334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Representing Digital Images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476375"/>
            <a:ext cx="4843463" cy="4857750"/>
          </a:xfrm>
          <a:prstGeom prst="rect">
            <a:avLst/>
          </a:prstGeom>
          <a:noFill/>
          <a:ln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1536700"/>
            <a:ext cx="1450975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08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Representing Digital Images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53328"/>
              </p:ext>
            </p:extLst>
          </p:nvPr>
        </p:nvGraphicFramePr>
        <p:xfrm>
          <a:off x="469900" y="2667000"/>
          <a:ext cx="80835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43300" imgH="914400" progId="Equation.DSMT4">
                  <p:embed/>
                </p:oleObj>
              </mc:Choice>
              <mc:Fallback>
                <p:oleObj name="Equation" r:id="rId3" imgW="354330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667000"/>
                        <a:ext cx="80835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752600"/>
                <a:ext cx="7511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The representation of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numerical array as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52600"/>
                <a:ext cx="7511159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705" t="-11765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5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Representing Digital Images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752600"/>
                <a:ext cx="8750344" cy="2534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SzPct val="125000"/>
                  <a:buFont typeface="Arial" pitchFamily="34" charset="0"/>
                  <a:buChar char="•"/>
                </a:pPr>
                <a:r>
                  <a:rPr lang="en-US" sz="2800" dirty="0">
                    <a:latin typeface="Franklin Gothic Book" pitchFamily="34" charset="0"/>
                    <a:cs typeface="Times New Roman" pitchFamily="18" charset="0"/>
                  </a:rPr>
                  <a:t>Discrete intensity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𝑳</m:t>
                        </m:r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,  </m:t>
                    </m:r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𝑳</m:t>
                    </m:r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𝟐</m:t>
                    </m:r>
                    <m:r>
                      <a:rPr lang="en-US" sz="2800" b="1" i="1" baseline="30000" smtClean="0">
                        <a:latin typeface="Cambria Math"/>
                        <a:cs typeface="Times New Roman" pitchFamily="18" charset="0"/>
                      </a:rPr>
                      <m:t>𝒌</m:t>
                    </m:r>
                  </m:oMath>
                </a14:m>
                <a:r>
                  <a:rPr lang="en-US" sz="2800" dirty="0">
                    <a:latin typeface="Franklin Gothic Book" pitchFamily="34" charset="0"/>
                    <a:cs typeface="Times New Roman" pitchFamily="18" charset="0"/>
                  </a:rPr>
                  <a:t> </a:t>
                </a:r>
                <a:endParaRPr lang="en-US" sz="2800" baseline="30000" dirty="0">
                  <a:latin typeface="Franklin Gothic Book" pitchFamily="34" charset="0"/>
                  <a:cs typeface="Times New Roman" pitchFamily="18" charset="0"/>
                </a:endParaRPr>
              </a:p>
              <a:p>
                <a:pPr marL="457200" indent="-457200">
                  <a:buSzPct val="125000"/>
                  <a:buFont typeface="Arial" pitchFamily="34" charset="0"/>
                  <a:buChar char="•"/>
                </a:pPr>
                <a:endParaRPr lang="en-US" sz="2800" baseline="30000" dirty="0">
                  <a:latin typeface="Franklin Gothic Book" pitchFamily="34" charset="0"/>
                  <a:cs typeface="Times New Roman" pitchFamily="18" charset="0"/>
                </a:endParaRPr>
              </a:p>
              <a:p>
                <a:pPr marL="457200" indent="-457200">
                  <a:buSzPct val="125000"/>
                  <a:buFont typeface="Arial" pitchFamily="34" charset="0"/>
                  <a:buChar char="•"/>
                </a:pPr>
                <a:r>
                  <a:rPr lang="en-US" sz="2800" dirty="0">
                    <a:latin typeface="Franklin Gothic Book" pitchFamily="34" charset="0"/>
                    <a:cs typeface="Times New Roman" pitchFamily="18" charset="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latin typeface="Franklin Gothic Book" pitchFamily="34" charset="0"/>
                    <a:cs typeface="Times New Roman" pitchFamily="18" charset="0"/>
                  </a:rPr>
                  <a:t> bits required to store a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𝑵</m:t>
                    </m:r>
                  </m:oMath>
                </a14:m>
                <a:r>
                  <a:rPr lang="en-US" sz="2800" b="1" dirty="0">
                    <a:latin typeface="Franklin Gothic Book" pitchFamily="34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Franklin Gothic Book" pitchFamily="34" charset="0"/>
                    <a:cs typeface="Times New Roman" pitchFamily="18" charset="0"/>
                  </a:rPr>
                  <a:t>digitized</a:t>
                </a:r>
              </a:p>
              <a:p>
                <a:pPr>
                  <a:buSzPct val="125000"/>
                </a:pPr>
                <a:r>
                  <a:rPr lang="en-US" sz="2800" dirty="0">
                    <a:latin typeface="Franklin Gothic Book" pitchFamily="34" charset="0"/>
                    <a:cs typeface="Times New Roman" pitchFamily="18" charset="0"/>
                  </a:rPr>
                  <a:t>     Image </a:t>
                </a:r>
              </a:p>
              <a:p>
                <a:endParaRPr lang="en-US" sz="2800" dirty="0">
                  <a:latin typeface="Franklin Gothic Book" pitchFamily="34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     </m:t>
                    </m:r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𝒃</m:t>
                    </m:r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𝑵</m:t>
                    </m:r>
                    <m:r>
                      <a:rPr lang="en-US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𝒌</m:t>
                    </m:r>
                  </m:oMath>
                </a14:m>
                <a:r>
                  <a:rPr lang="en-US" sz="2800" b="1" dirty="0">
                    <a:latin typeface="Franklin Gothic Book" pitchFamily="34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52600"/>
                <a:ext cx="8750344" cy="2534027"/>
              </a:xfrm>
              <a:prstGeom prst="rect">
                <a:avLst/>
              </a:prstGeom>
              <a:blipFill rotWithShape="1">
                <a:blip r:embed="rId3"/>
                <a:stretch>
                  <a:fillRect l="-1812" t="-5301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10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Spatial and Intensity Resolution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828800"/>
            <a:ext cx="7696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Spatial Resolution</a:t>
            </a:r>
          </a:p>
          <a:p>
            <a:pPr marL="800100" lvl="1" indent="-342900">
              <a:buSzPct val="100000"/>
              <a:buFont typeface="Wingdings" pitchFamily="2" charset="2"/>
              <a:buChar char="Ø"/>
            </a:pPr>
            <a:r>
              <a:rPr lang="en-US" sz="2400" b="1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Franklin Gothic Book" pitchFamily="34" charset="0"/>
                <a:cs typeface="Times New Roman" pitchFamily="18" charset="0"/>
              </a:rPr>
              <a:t>a measure of smallest discernible detail in an image</a:t>
            </a:r>
          </a:p>
          <a:p>
            <a:pPr marL="800100" lvl="1" indent="-342900">
              <a:buSzPct val="100000"/>
              <a:buFont typeface="Wingdings" pitchFamily="2" charset="2"/>
              <a:buChar char="Ø"/>
            </a:pPr>
            <a:r>
              <a:rPr lang="en-US" sz="2400" dirty="0">
                <a:latin typeface="Franklin Gothic Book" pitchFamily="34" charset="0"/>
                <a:cs typeface="Times New Roman" pitchFamily="18" charset="0"/>
              </a:rPr>
              <a:t> stated with </a:t>
            </a:r>
            <a:r>
              <a:rPr lang="en-US" sz="2400" b="1" dirty="0">
                <a:latin typeface="Franklin Gothic Book" pitchFamily="34" charset="0"/>
                <a:cs typeface="Times New Roman" pitchFamily="18" charset="0"/>
              </a:rPr>
              <a:t>dots (pixels) per unit distance, dots per inch (dpi)</a:t>
            </a:r>
          </a:p>
          <a:p>
            <a:pPr lvl="1">
              <a:buSzPct val="100000"/>
            </a:pPr>
            <a:endParaRPr lang="en-US" sz="2400" b="1" i="1" dirty="0">
              <a:latin typeface="Franklin Gothic Book" pitchFamily="34" charset="0"/>
              <a:cs typeface="Times New Roman" pitchFamily="18" charset="0"/>
            </a:endParaRPr>
          </a:p>
          <a:p>
            <a:pPr marL="342900" indent="-342900">
              <a:buSzPct val="125000"/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Intensity Resolution</a:t>
            </a:r>
          </a:p>
          <a:p>
            <a:pPr marL="800100" lvl="1" indent="-342900">
              <a:buSzPct val="100000"/>
              <a:buFont typeface="Wingdings" pitchFamily="2" charset="2"/>
              <a:buChar char="Ø"/>
            </a:pPr>
            <a:r>
              <a:rPr lang="en-US" sz="2400" b="1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Franklin Gothic Book" pitchFamily="34" charset="0"/>
                <a:cs typeface="Times New Roman" pitchFamily="18" charset="0"/>
              </a:rPr>
              <a:t>the smallest discernible change in intensity level</a:t>
            </a:r>
          </a:p>
          <a:p>
            <a:pPr marL="800100" lvl="1" indent="-342900">
              <a:buSzPct val="100000"/>
              <a:buFont typeface="Wingdings" pitchFamily="2" charset="2"/>
              <a:buChar char="Ø"/>
            </a:pPr>
            <a:r>
              <a:rPr lang="en-US" sz="2400" dirty="0">
                <a:latin typeface="Franklin Gothic Book" pitchFamily="34" charset="0"/>
                <a:cs typeface="Times New Roman" pitchFamily="18" charset="0"/>
              </a:rPr>
              <a:t> stated with </a:t>
            </a:r>
            <a:r>
              <a:rPr lang="en-US" sz="2400" b="1" dirty="0">
                <a:latin typeface="Franklin Gothic Book" pitchFamily="34" charset="0"/>
                <a:cs typeface="Times New Roman" pitchFamily="18" charset="0"/>
              </a:rPr>
              <a:t>8 bits, 16 bits, 24 bits, </a:t>
            </a:r>
            <a:r>
              <a:rPr lang="en-US" sz="2400" dirty="0">
                <a:latin typeface="Franklin Gothic Book" pitchFamily="34" charset="0"/>
                <a:cs typeface="Times New Roman" pitchFamily="18" charset="0"/>
              </a:rPr>
              <a:t>etc.</a:t>
            </a:r>
            <a:endParaRPr lang="en-US" sz="2400" b="1" i="1" dirty="0">
              <a:latin typeface="Franklin Gothic Book" pitchFamily="34" charset="0"/>
              <a:cs typeface="Times New Roman" pitchFamily="18" charset="0"/>
            </a:endParaRPr>
          </a:p>
          <a:p>
            <a:pPr lvl="1">
              <a:buSzPct val="125000"/>
            </a:pPr>
            <a:endParaRPr lang="en-US" sz="2400" b="1" i="1" dirty="0">
              <a:latin typeface="Franklin Gothic Book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5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Spatial and Intensity Resolution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22912"/>
            <a:ext cx="6484938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56360"/>
            <a:ext cx="3583190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9FAEE-FEB5-35DB-4CB6-DB8BAA6B6622}"/>
              </a:ext>
            </a:extLst>
          </p:cNvPr>
          <p:cNvSpPr txBox="1"/>
          <p:nvPr/>
        </p:nvSpPr>
        <p:spPr>
          <a:xfrm>
            <a:off x="304800" y="224028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very fine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5870-93CD-AFCE-CFBB-9C9DA5C6C1BD}"/>
              </a:ext>
            </a:extLst>
          </p:cNvPr>
          <p:cNvSpPr txBox="1"/>
          <p:nvPr/>
        </p:nvSpPr>
        <p:spPr>
          <a:xfrm>
            <a:off x="6097790" y="4599707"/>
            <a:ext cx="289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very coarse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40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Spatial and Intensity Resolution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371292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65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Spatial and Intensity Resolution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46" y="1447800"/>
            <a:ext cx="5396336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18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Unit-1: Introduction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20000"/>
              <a:buNone/>
            </a:pPr>
            <a:r>
              <a:rPr lang="en-US" dirty="0"/>
              <a:t>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</a:rPr>
              <a:t>Sub-topics: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200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Franklin Gothic Book" pitchFamily="34" charset="0"/>
                <a:ea typeface="Arial Unicode MS" pitchFamily="34" charset="-128"/>
                <a:cs typeface="Times New Roman" pitchFamily="18" charset="0"/>
              </a:rPr>
              <a:t>Introduction to Digital Image Processing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20000"/>
            </a:pPr>
            <a:r>
              <a:rPr lang="en-US" sz="2800" b="1" dirty="0">
                <a:latin typeface="Franklin Gothic Book" pitchFamily="34" charset="0"/>
                <a:ea typeface="Arial Unicode MS" pitchFamily="34" charset="-128"/>
                <a:cs typeface="Times New Roman" pitchFamily="18" charset="0"/>
              </a:rPr>
              <a:t> Elements of Visual Perception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20000"/>
            </a:pPr>
            <a:r>
              <a:rPr lang="en-US" sz="2800" b="1" dirty="0">
                <a:latin typeface="Franklin Gothic Book" pitchFamily="34" charset="0"/>
                <a:ea typeface="Arial Unicode MS" pitchFamily="34" charset="-128"/>
                <a:cs typeface="Times New Roman" pitchFamily="18" charset="0"/>
              </a:rPr>
              <a:t> Image Sensing and Acquisition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20000"/>
            </a:pPr>
            <a:r>
              <a:rPr lang="en-US" sz="2800" b="1" dirty="0">
                <a:latin typeface="Franklin Gothic Book" pitchFamily="34" charset="0"/>
                <a:ea typeface="Arial Unicode MS" pitchFamily="34" charset="-128"/>
                <a:cs typeface="Times New Roman" pitchFamily="18" charset="0"/>
              </a:rPr>
              <a:t> Image Sampling and Quantization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20000"/>
            </a:pPr>
            <a:r>
              <a:rPr lang="en-US" sz="2800" b="1" dirty="0">
                <a:latin typeface="Franklin Gothic Book" pitchFamily="34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1338AD"/>
                </a:solidFill>
                <a:latin typeface="Franklin Gothic Book" pitchFamily="34" charset="0"/>
                <a:ea typeface="Arial Unicode MS" pitchFamily="34" charset="-128"/>
                <a:cs typeface="Times New Roman" pitchFamily="18" charset="0"/>
              </a:rPr>
              <a:t>Relationship between pixels</a:t>
            </a:r>
          </a:p>
          <a:p>
            <a:pPr marL="0" lvl="1" indent="0">
              <a:lnSpc>
                <a:spcPct val="150000"/>
              </a:lnSpc>
              <a:buSzPct val="120000"/>
              <a:buNone/>
            </a:pPr>
            <a:endParaRPr lang="en-US" sz="2800" b="1" dirty="0">
              <a:solidFill>
                <a:srgbClr val="1338AD"/>
              </a:solidFill>
              <a:latin typeface="Baskerville Old Face" pitchFamily="18" charset="0"/>
              <a:ea typeface="Arial Unicode MS" pitchFamily="34" charset="-128"/>
              <a:cs typeface="Times New Roman" pitchFamily="18" charset="0"/>
            </a:endParaRPr>
          </a:p>
          <a:p>
            <a:pPr marL="0" indent="0">
              <a:buSzPct val="120000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589306"/>
            <a:ext cx="42982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30000"/>
              <a:buFont typeface="Arial" pitchFamily="34" charset="0"/>
              <a:buChar char="•"/>
            </a:pPr>
            <a:r>
              <a:rPr lang="en-US" sz="2400" b="1" dirty="0">
                <a:latin typeface="Baskerville Old Face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Franklin Gothic Book" pitchFamily="34" charset="0"/>
                <a:cs typeface="Times New Roman" pitchFamily="18" charset="0"/>
              </a:rPr>
              <a:t>Neighbourhood</a:t>
            </a:r>
          </a:p>
          <a:p>
            <a:pPr marL="342900" indent="-342900">
              <a:lnSpc>
                <a:spcPct val="200000"/>
              </a:lnSpc>
              <a:buSzPct val="130000"/>
              <a:buFont typeface="Arial" pitchFamily="34" charset="0"/>
              <a:buChar char="•"/>
            </a:pPr>
            <a:r>
              <a:rPr lang="en-US" sz="2800" b="1" dirty="0">
                <a:latin typeface="Franklin Gothic Book" pitchFamily="34" charset="0"/>
                <a:cs typeface="Times New Roman" pitchFamily="18" charset="0"/>
              </a:rPr>
              <a:t> Adjacency</a:t>
            </a:r>
          </a:p>
          <a:p>
            <a:pPr marL="342900" indent="-342900">
              <a:lnSpc>
                <a:spcPct val="200000"/>
              </a:lnSpc>
              <a:buSzPct val="130000"/>
              <a:buFont typeface="Arial" pitchFamily="34" charset="0"/>
              <a:buChar char="•"/>
            </a:pPr>
            <a:r>
              <a:rPr lang="en-US" sz="2800" b="1" dirty="0">
                <a:latin typeface="Franklin Gothic Book" pitchFamily="34" charset="0"/>
                <a:cs typeface="Times New Roman" pitchFamily="18" charset="0"/>
              </a:rPr>
              <a:t> Connectivity</a:t>
            </a:r>
          </a:p>
          <a:p>
            <a:pPr marL="342900" indent="-342900">
              <a:lnSpc>
                <a:spcPct val="200000"/>
              </a:lnSpc>
              <a:buSzPct val="130000"/>
              <a:buFont typeface="Arial" pitchFamily="34" charset="0"/>
              <a:buChar char="•"/>
            </a:pPr>
            <a:r>
              <a:rPr lang="en-US" sz="2800" b="1" dirty="0">
                <a:latin typeface="Franklin Gothic Book" pitchFamily="34" charset="0"/>
                <a:cs typeface="Times New Roman" pitchFamily="18" charset="0"/>
              </a:rPr>
              <a:t> Paths</a:t>
            </a:r>
          </a:p>
          <a:p>
            <a:pPr marL="342900" indent="-342900">
              <a:lnSpc>
                <a:spcPct val="200000"/>
              </a:lnSpc>
              <a:buSzPct val="130000"/>
              <a:buFont typeface="Arial" pitchFamily="34" charset="0"/>
              <a:buChar char="•"/>
            </a:pPr>
            <a:r>
              <a:rPr lang="en-US" sz="2800" b="1" dirty="0">
                <a:latin typeface="Franklin Gothic Book" pitchFamily="34" charset="0"/>
                <a:cs typeface="Times New Roman" pitchFamily="18" charset="0"/>
              </a:rPr>
              <a:t> Regions and boundaries</a:t>
            </a:r>
          </a:p>
        </p:txBody>
      </p:sp>
    </p:spTree>
    <p:extLst>
      <p:ext uri="{BB962C8B-B14F-4D97-AF65-F5344CB8AC3E}">
        <p14:creationId xmlns:p14="http://schemas.microsoft.com/office/powerpoint/2010/main" val="209328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600200"/>
                <a:ext cx="7848600" cy="533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buFont typeface="+mj-lt"/>
                  <a:buAutoNum type="alphaUcPeriod"/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Neighbors</a:t>
                </a:r>
                <a:r>
                  <a:rPr lang="en-US" sz="2400" b="1" dirty="0">
                    <a:cs typeface="Times New Roman" pitchFamily="18" charset="0"/>
                  </a:rPr>
                  <a:t> </a:t>
                </a:r>
                <a:r>
                  <a:rPr lang="en-US" sz="2400" dirty="0">
                    <a:cs typeface="Times New Roman" pitchFamily="18" charset="0"/>
                  </a:rPr>
                  <a:t>of a pixel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at coordinates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</a:p>
              <a:p>
                <a:pPr>
                  <a:lnSpc>
                    <a:spcPct val="80000"/>
                  </a:lnSpc>
                  <a:buFont typeface="Arial" charset="0"/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4-neighbors of p</a:t>
                </a:r>
                <a:r>
                  <a:rPr lang="en-US" sz="2400" dirty="0">
                    <a:cs typeface="Times New Roman" pitchFamily="18" charset="0"/>
                  </a:rPr>
                  <a:t>, denoted by </a:t>
                </a:r>
                <a:r>
                  <a:rPr lang="en-US" sz="2400" b="1" dirty="0">
                    <a:cs typeface="Times New Roman" pitchFamily="18" charset="0"/>
                  </a:rPr>
                  <a:t>N</a:t>
                </a:r>
                <a:r>
                  <a:rPr lang="en-US" sz="2400" b="1" baseline="-25000" dirty="0">
                    <a:cs typeface="Times New Roman" pitchFamily="18" charset="0"/>
                  </a:rPr>
                  <a:t>4</a:t>
                </a:r>
                <a:r>
                  <a:rPr lang="en-US" sz="2400" b="1" dirty="0">
                    <a:cs typeface="Times New Roman" pitchFamily="18" charset="0"/>
                  </a:rPr>
                  <a:t>(p)</a:t>
                </a:r>
                <a:r>
                  <a:rPr lang="en-US" sz="2400" dirty="0">
                    <a:cs typeface="Times New Roman" pitchFamily="18" charset="0"/>
                  </a:rPr>
                  <a:t>: </a:t>
                </a:r>
                <a:endParaRPr lang="en-US" sz="2400" i="1" dirty="0">
                  <a:latin typeface="Cambria Math"/>
                  <a:cs typeface="Times New Roman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 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+1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</a:p>
              <a:p>
                <a:pPr marL="914400" lvl="1" indent="-457200">
                  <a:lnSpc>
                    <a:spcPct val="80000"/>
                  </a:lnSpc>
                  <a:buFont typeface="+mj-lt"/>
                  <a:buAutoNum type="alphaLcPeriod"/>
                </a:pPr>
                <a:endParaRPr lang="en-US" sz="2400" i="1" dirty="0">
                  <a:cs typeface="Times New Roman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4 diagonal neighbors of p</a:t>
                </a:r>
                <a:r>
                  <a:rPr lang="en-US" sz="2400" dirty="0">
                    <a:cs typeface="Times New Roman" pitchFamily="18" charset="0"/>
                  </a:rPr>
                  <a:t>, denoted by </a:t>
                </a:r>
                <a:r>
                  <a:rPr lang="en-US" sz="2400" b="1" dirty="0">
                    <a:cs typeface="Times New Roman" pitchFamily="18" charset="0"/>
                  </a:rPr>
                  <a:t>N</a:t>
                </a:r>
                <a:r>
                  <a:rPr lang="en-US" sz="2400" b="1" baseline="-25000" dirty="0">
                    <a:cs typeface="Times New Roman" pitchFamily="18" charset="0"/>
                  </a:rPr>
                  <a:t>D</a:t>
                </a:r>
                <a:r>
                  <a:rPr lang="en-US" sz="2400" b="1" dirty="0">
                    <a:cs typeface="Times New Roman" pitchFamily="18" charset="0"/>
                  </a:rPr>
                  <a:t>(p)</a:t>
                </a:r>
                <a:r>
                  <a:rPr lang="en-US" sz="2400" dirty="0">
                    <a:cs typeface="Times New Roman" pitchFamily="18" charset="0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−1,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+1,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+1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+1)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  <a:p>
                <a:pPr marL="914400" lvl="1" indent="-457200">
                  <a:lnSpc>
                    <a:spcPct val="80000"/>
                  </a:lnSpc>
                  <a:buFont typeface="+mj-lt"/>
                  <a:buAutoNum type="alphaLcPeriod"/>
                </a:pPr>
                <a:endParaRPr lang="en-US" sz="2400" i="1" dirty="0">
                  <a:cs typeface="Times New Roman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8 neighbors of p</a:t>
                </a:r>
                <a:r>
                  <a:rPr lang="en-US" sz="2400" dirty="0">
                    <a:cs typeface="Times New Roman" pitchFamily="18" charset="0"/>
                  </a:rPr>
                  <a:t>, denoted </a:t>
                </a:r>
                <a:r>
                  <a:rPr lang="en-US" sz="2400" b="1" dirty="0">
                    <a:cs typeface="Times New Roman" pitchFamily="18" charset="0"/>
                  </a:rPr>
                  <a:t>N</a:t>
                </a:r>
                <a:r>
                  <a:rPr lang="en-US" sz="2400" b="1" baseline="-25000" dirty="0">
                    <a:cs typeface="Times New Roman" pitchFamily="18" charset="0"/>
                  </a:rPr>
                  <a:t>8</a:t>
                </a:r>
                <a:r>
                  <a:rPr lang="en-US" sz="2400" b="1" dirty="0">
                    <a:cs typeface="Times New Roman" pitchFamily="18" charset="0"/>
                  </a:rPr>
                  <a:t>(p): </a:t>
                </a:r>
                <a:r>
                  <a:rPr lang="en-US" sz="2400" dirty="0">
                    <a:cs typeface="Times New Roman" pitchFamily="18" charset="0"/>
                  </a:rPr>
                  <a:t>                              N</a:t>
                </a:r>
                <a:r>
                  <a:rPr lang="en-US" sz="2400" baseline="-25000" dirty="0">
                    <a:cs typeface="Times New Roman" pitchFamily="18" charset="0"/>
                  </a:rPr>
                  <a:t>8</a:t>
                </a:r>
                <a:r>
                  <a:rPr lang="en-US" sz="2400" dirty="0">
                    <a:cs typeface="Times New Roman" pitchFamily="18" charset="0"/>
                  </a:rPr>
                  <a:t>(p) = N</a:t>
                </a:r>
                <a:r>
                  <a:rPr lang="en-US" sz="2400" baseline="-25000" dirty="0">
                    <a:cs typeface="Times New Roman" pitchFamily="18" charset="0"/>
                  </a:rPr>
                  <a:t>4</a:t>
                </a:r>
                <a:r>
                  <a:rPr lang="en-US" sz="2400" dirty="0">
                    <a:cs typeface="Times New Roman" pitchFamily="18" charset="0"/>
                  </a:rPr>
                  <a:t>(p) U N</a:t>
                </a:r>
                <a:r>
                  <a:rPr lang="en-US" sz="2400" baseline="-25000" dirty="0">
                    <a:cs typeface="Times New Roman" pitchFamily="18" charset="0"/>
                  </a:rPr>
                  <a:t>D</a:t>
                </a:r>
                <a:r>
                  <a:rPr lang="en-US" sz="2400" dirty="0">
                    <a:cs typeface="Times New Roman" pitchFamily="18" charset="0"/>
                  </a:rPr>
                  <a:t>(p)</a:t>
                </a:r>
              </a:p>
              <a:p>
                <a:pPr>
                  <a:lnSpc>
                    <a:spcPct val="150000"/>
                  </a:lnSpc>
                  <a:buSzPct val="125000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7848600" cy="5336846"/>
              </a:xfrm>
              <a:prstGeom prst="rect">
                <a:avLst/>
              </a:prstGeom>
              <a:blipFill rotWithShape="1">
                <a:blip r:embed="rId3"/>
                <a:stretch>
                  <a:fillRect l="-1009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49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F309-57EF-7369-659F-2C2A4E32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Brightness Adaption and Discrimination </a:t>
            </a:r>
            <a:b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1B85A-AED7-B311-7DC0-165838EF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439012"/>
            <a:ext cx="8439150" cy="10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7848600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Adjacency</a:t>
            </a:r>
          </a:p>
          <a:p>
            <a:pPr>
              <a:buFont typeface="Arial" charset="0"/>
              <a:buNone/>
            </a:pPr>
            <a:r>
              <a:rPr lang="en-US" sz="2400" dirty="0">
                <a:cs typeface="Times New Roman" pitchFamily="18" charset="0"/>
              </a:rPr>
              <a:t>    Let V be the set of intensity values. </a:t>
            </a:r>
          </a:p>
          <a:p>
            <a:pPr>
              <a:buFont typeface="Arial" charset="0"/>
              <a:buNone/>
            </a:pPr>
            <a:endParaRPr lang="en-US" sz="2400" dirty="0">
              <a:cs typeface="Times New Roman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4-adjacency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:</a:t>
            </a:r>
            <a:r>
              <a:rPr lang="en-US" sz="2400" dirty="0">
                <a:cs typeface="Times New Roman" pitchFamily="18" charset="0"/>
              </a:rPr>
              <a:t> Two pixels p and q with values from V are 4-adjacent if q is in the set N</a:t>
            </a:r>
            <a:r>
              <a:rPr lang="en-US" sz="2400" baseline="-25000" dirty="0">
                <a:cs typeface="Times New Roman" pitchFamily="18" charset="0"/>
              </a:rPr>
              <a:t>4</a:t>
            </a:r>
            <a:r>
              <a:rPr lang="en-US" sz="2400" dirty="0">
                <a:cs typeface="Times New Roman" pitchFamily="18" charset="0"/>
              </a:rPr>
              <a:t>(p).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>
              <a:cs typeface="Times New Roman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8-adjacency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:</a:t>
            </a:r>
            <a:r>
              <a:rPr lang="en-US" sz="2400" dirty="0">
                <a:cs typeface="Times New Roman" pitchFamily="18" charset="0"/>
              </a:rPr>
              <a:t> Two pixels p and q with values from V are 8-adjacent if q is in the set N</a:t>
            </a:r>
            <a:r>
              <a:rPr lang="en-US" sz="2400" baseline="-25000" dirty="0">
                <a:cs typeface="Times New Roman" pitchFamily="18" charset="0"/>
              </a:rPr>
              <a:t>8</a:t>
            </a:r>
            <a:r>
              <a:rPr lang="en-US" sz="2400" dirty="0">
                <a:cs typeface="Times New Roman" pitchFamily="18" charset="0"/>
              </a:rPr>
              <a:t>(p).</a:t>
            </a:r>
          </a:p>
          <a:p>
            <a:pPr>
              <a:lnSpc>
                <a:spcPct val="90000"/>
              </a:lnSpc>
              <a:buSzPct val="12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043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c.  m-adjacency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400" dirty="0"/>
              <a:t> Two pixels p and q with values from V are m-adjacent if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 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q is in the set N</a:t>
            </a:r>
            <a:r>
              <a:rPr lang="en-US" sz="2400" baseline="-25000" dirty="0"/>
              <a:t>4</a:t>
            </a:r>
            <a:r>
              <a:rPr lang="en-US" sz="2400" dirty="0"/>
              <a:t>(p), or</a:t>
            </a:r>
          </a:p>
          <a:p>
            <a:pPr marL="971550" lvl="1" indent="-514350">
              <a:buFont typeface="+mj-lt"/>
              <a:buAutoNum type="romanLcPeriod"/>
            </a:pPr>
            <a:endParaRPr lang="en-US" sz="2400" dirty="0"/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q is in the set N</a:t>
            </a:r>
            <a:r>
              <a:rPr lang="en-US" sz="2400" baseline="-25000" dirty="0"/>
              <a:t>D</a:t>
            </a:r>
            <a:r>
              <a:rPr lang="en-US" sz="2400" dirty="0"/>
              <a:t>(p) and the set N</a:t>
            </a:r>
            <a:r>
              <a:rPr lang="en-US" sz="2400" baseline="-25000" dirty="0"/>
              <a:t>4</a:t>
            </a:r>
            <a:r>
              <a:rPr lang="en-US" sz="2400" dirty="0"/>
              <a:t>(p)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sz="2400" dirty="0"/>
              <a:t> N</a:t>
            </a:r>
            <a:r>
              <a:rPr lang="en-US" sz="2400" baseline="-25000" dirty="0"/>
              <a:t>4</a:t>
            </a:r>
            <a:r>
              <a:rPr lang="en-US" sz="2400" dirty="0"/>
              <a:t>(q) has no pixels whose values are from V.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54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600200"/>
                <a:ext cx="7848600" cy="523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80000"/>
                  </a:lnSpc>
                  <a:buFont typeface="+mj-lt"/>
                  <a:buAutoNum type="alphaUcPeriod"/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Path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400" dirty="0"/>
                  <a:t>A (digital)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path</a:t>
                </a:r>
                <a:r>
                  <a:rPr lang="en-US" sz="2400" dirty="0"/>
                  <a:t> (or curve) from pixel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with coordinates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pixel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400" dirty="0"/>
                  <a:t> with coordinates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is a sequence of distinct pixels with coordinates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;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are adjacent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cs typeface="Tahoma" pitchFamily="34" charset="0"/>
                  </a:rPr>
                  <a:t>.</a:t>
                </a:r>
              </a:p>
              <a:p>
                <a:pPr marL="457200" indent="-457200">
                  <a:lnSpc>
                    <a:spcPct val="80000"/>
                  </a:lnSpc>
                  <a:buFont typeface="+mj-lt"/>
                  <a:buAutoNum type="alphaLcPeriod"/>
                </a:pPr>
                <a:endParaRPr lang="en-US" sz="2400" dirty="0">
                  <a:cs typeface="Tahoma" pitchFamily="34" charset="0"/>
                </a:endParaRPr>
              </a:p>
              <a:p>
                <a:pPr marL="457200" indent="-45720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length</a:t>
                </a:r>
                <a:r>
                  <a:rPr lang="en-US" sz="2400" i="1" dirty="0"/>
                  <a:t> </a:t>
                </a:r>
                <a:r>
                  <a:rPr lang="en-US" sz="2400" dirty="0"/>
                  <a:t>of the path.</a:t>
                </a:r>
              </a:p>
              <a:p>
                <a:pPr marL="457200" indent="-457200">
                  <a:lnSpc>
                    <a:spcPct val="80000"/>
                  </a:lnSpc>
                  <a:buFont typeface="+mj-lt"/>
                  <a:buAutoNum type="alphaLcPeriod"/>
                </a:pPr>
                <a:endParaRPr lang="en-US" sz="2400" dirty="0"/>
              </a:p>
              <a:p>
                <a:pPr marL="457200" indent="-45720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the path is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closed</a:t>
                </a:r>
                <a:r>
                  <a:rPr lang="en-US" sz="2400" dirty="0"/>
                  <a:t> path.</a:t>
                </a:r>
              </a:p>
              <a:p>
                <a:pPr marL="457200" indent="-457200">
                  <a:lnSpc>
                    <a:spcPct val="80000"/>
                  </a:lnSpc>
                  <a:buFont typeface="+mj-lt"/>
                  <a:buAutoNum type="alphaLcPeriod"/>
                </a:pPr>
                <a:endParaRPr lang="en-US" sz="2400" dirty="0"/>
              </a:p>
              <a:p>
                <a:pPr marL="457200" indent="-45720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sz="2400" dirty="0"/>
                  <a:t>We can define 4-, 8-, and m-paths based on the type of adjacency used.</a:t>
                </a:r>
              </a:p>
              <a:p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7848600" cy="5230599"/>
              </a:xfrm>
              <a:prstGeom prst="rect">
                <a:avLst/>
              </a:prstGeom>
              <a:blipFill rotWithShape="1">
                <a:blip r:embed="rId3"/>
                <a:stretch>
                  <a:fillRect l="-1009" t="-2214" r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3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600200"/>
                <a:ext cx="7848600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Franklin Gothic Book" pitchFamily="34" charset="0"/>
                  </a:rPr>
                  <a:t>Connected in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/>
                      </a:rPr>
                      <m:t>𝐒</m:t>
                    </m:r>
                  </m:oMath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Franklin Gothic Book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400" dirty="0"/>
                  <a:t>   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represent a subset of pixels in an image. Two pixels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with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400" dirty="0"/>
                  <a:t> with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are said to be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connected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if there exists a path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</a:rPr>
                        <m:t>…,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>
                  <a:buFont typeface="Wingdings" pitchFamily="2" charset="2"/>
                  <a:buNone/>
                </a:pPr>
                <a:r>
                  <a:rPr lang="en-US" sz="2400" dirty="0"/>
                  <a:t>where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 0≤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7848600" cy="3847207"/>
              </a:xfrm>
              <a:prstGeom prst="rect">
                <a:avLst/>
              </a:prstGeom>
              <a:blipFill rotWithShape="1">
                <a:blip r:embed="rId3"/>
                <a:stretch>
                  <a:fillRect l="-1553" t="-1426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48A7162-CEBA-BD91-F2AF-2A2BB9237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618765"/>
            <a:ext cx="6810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37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Pixels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600200"/>
                <a:ext cx="7848600" cy="5059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buFont typeface="Arial" charset="0"/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 represent a subset of pixels in an image </a:t>
                </a:r>
              </a:p>
              <a:p>
                <a:pPr>
                  <a:lnSpc>
                    <a:spcPct val="90000"/>
                  </a:lnSpc>
                  <a:buFont typeface="Arial" charset="0"/>
                  <a:buNone/>
                </a:pPr>
                <a:endParaRPr lang="en-US" sz="2400" dirty="0"/>
              </a:p>
              <a:p>
                <a:pPr marL="342900" indent="-342900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For every pixel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, the set of pixels in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 that are connected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called a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connected component</a:t>
                </a:r>
                <a:r>
                  <a:rPr lang="en-US" sz="28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 has only one connected component, 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connected set</a:t>
                </a:r>
                <a:r>
                  <a:rPr lang="en-US" sz="2400" b="1" dirty="0"/>
                  <a:t>.</a:t>
                </a:r>
              </a:p>
              <a:p>
                <a:pPr marL="342900" indent="-342900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We call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sz="2400" dirty="0"/>
                  <a:t> a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region</a:t>
                </a:r>
                <a:r>
                  <a:rPr lang="en-US" sz="2400" dirty="0"/>
                  <a:t> of the image if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400" dirty="0"/>
                  <a:t> is a connected set.</a:t>
                </a:r>
              </a:p>
              <a:p>
                <a:pPr marL="342900" indent="-342900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Two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/>
                  <a:t> are said to be</a:t>
                </a:r>
                <a:r>
                  <a:rPr lang="en-US" sz="2400" b="1" i="1" dirty="0"/>
                  <a:t>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adjacent</a:t>
                </a:r>
                <a:r>
                  <a:rPr lang="en-US" sz="2400" dirty="0"/>
                  <a:t> if their union forms a connected set. </a:t>
                </a:r>
              </a:p>
              <a:p>
                <a:pPr marL="342900" indent="-342900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Regions that are not to be adjacent are said to be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disjoint</a:t>
                </a:r>
                <a:r>
                  <a:rPr lang="en-US" sz="2400" b="1" i="1" dirty="0"/>
                  <a:t>.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7848600" cy="5059847"/>
              </a:xfrm>
              <a:prstGeom prst="rect">
                <a:avLst/>
              </a:prstGeom>
              <a:blipFill rotWithShape="1">
                <a:blip r:embed="rId3"/>
                <a:stretch>
                  <a:fillRect l="-1165" t="-1566" r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84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600200"/>
                <a:ext cx="7848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  <a:buFont typeface="Wingdings" pitchFamily="2" charset="2"/>
                  <a:buChar char="q"/>
                </a:pP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Boundary (or border)</a:t>
                </a:r>
              </a:p>
              <a:p>
                <a:pPr marL="914400" lvl="1" indent="-457200">
                  <a:lnSpc>
                    <a:spcPct val="90000"/>
                  </a:lnSpc>
                  <a:buFont typeface="Wingdings" pitchFamily="2" charset="2"/>
                  <a:buChar char="§"/>
                </a:pPr>
                <a:r>
                  <a:rPr lang="en-US" sz="2400" dirty="0"/>
                  <a:t>The </a:t>
                </a:r>
                <a:r>
                  <a:rPr lang="en-US" sz="28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boundary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of the region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400" dirty="0"/>
                  <a:t> is the set of pixels in the region that have one or more neighbors that are not in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lnSpc>
                    <a:spcPct val="90000"/>
                  </a:lnSpc>
                  <a:buFont typeface="Wingdings" pitchFamily="2" charset="2"/>
                  <a:buChar char="§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400" dirty="0"/>
                  <a:t> happens to be an entire image, then its boundary is defined as the set of pixels in the first and last rows and columns of the image.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7848600" cy="2862322"/>
              </a:xfrm>
              <a:prstGeom prst="rect">
                <a:avLst/>
              </a:prstGeom>
              <a:blipFill>
                <a:blip r:embed="rId3"/>
                <a:stretch>
                  <a:fillRect l="-1320" t="-3838" r="-1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223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7848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</a:rPr>
              <a:t>Distance Measure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indent="-609600">
              <a:buFont typeface="Wingdings" pitchFamily="2" charset="2"/>
              <a:buChar char="q"/>
            </a:pPr>
            <a:r>
              <a:rPr lang="en-US" sz="2400" dirty="0"/>
              <a:t>Given pixels </a:t>
            </a:r>
            <a:r>
              <a:rPr lang="en-US" sz="2400" i="1" dirty="0"/>
              <a:t>p, q </a:t>
            </a:r>
            <a:r>
              <a:rPr lang="en-US" sz="2400" dirty="0"/>
              <a:t>and </a:t>
            </a:r>
            <a:r>
              <a:rPr lang="en-US" sz="2400" i="1" dirty="0"/>
              <a:t>z </a:t>
            </a:r>
            <a:r>
              <a:rPr lang="en-US" sz="2400" dirty="0"/>
              <a:t>with coordinates (x, y), (s, t), (u, v) respectively, the distance function D has following properties:</a:t>
            </a:r>
          </a:p>
          <a:p>
            <a:pPr marL="609600" indent="-609600"/>
            <a:endParaRPr lang="en-US" sz="2400" dirty="0"/>
          </a:p>
          <a:p>
            <a:pPr marL="1524000" lvl="2" indent="-609600">
              <a:buFont typeface="Arial" charset="0"/>
              <a:buAutoNum type="alphaLcPeriod"/>
            </a:pPr>
            <a:r>
              <a:rPr lang="en-US" sz="2400" dirty="0"/>
              <a:t>D(p, q) </a:t>
            </a:r>
            <a:r>
              <a:rPr lang="en-US" sz="2400" dirty="0">
                <a:cs typeface="Tahoma" pitchFamily="34" charset="0"/>
              </a:rPr>
              <a:t>≥ </a:t>
            </a:r>
            <a:r>
              <a:rPr lang="en-US" sz="2400" dirty="0"/>
              <a:t>0      [D(p, q) = 0, </a:t>
            </a:r>
            <a:r>
              <a:rPr lang="en-US" sz="2400" dirty="0" err="1"/>
              <a:t>iff</a:t>
            </a:r>
            <a:r>
              <a:rPr lang="en-US" sz="2400" dirty="0"/>
              <a:t> p = q]</a:t>
            </a:r>
          </a:p>
          <a:p>
            <a:pPr marL="1524000" lvl="2" indent="-609600">
              <a:buFont typeface="Arial" charset="0"/>
              <a:buAutoNum type="alphaLcPeriod"/>
            </a:pPr>
            <a:endParaRPr lang="en-US" sz="2400" dirty="0"/>
          </a:p>
          <a:p>
            <a:pPr marL="1524000" lvl="2" indent="-609600">
              <a:buFont typeface="Arial" charset="0"/>
              <a:buAutoNum type="alphaLcPeriod"/>
            </a:pPr>
            <a:r>
              <a:rPr lang="en-US" sz="2400" dirty="0"/>
              <a:t>D(p, q) = D(q, p)</a:t>
            </a:r>
          </a:p>
          <a:p>
            <a:pPr marL="1524000" lvl="2" indent="-609600">
              <a:buFont typeface="Arial" charset="0"/>
              <a:buAutoNum type="alphaLcPeriod"/>
            </a:pPr>
            <a:endParaRPr lang="en-US" sz="2400" dirty="0"/>
          </a:p>
          <a:p>
            <a:pPr marL="1524000" lvl="2" indent="-609600">
              <a:buFont typeface="Arial" charset="0"/>
              <a:buAutoNum type="alphaLcPeriod"/>
            </a:pPr>
            <a:r>
              <a:rPr lang="en-US" sz="2400" dirty="0"/>
              <a:t>D(p, z) </a:t>
            </a:r>
            <a:r>
              <a:rPr lang="en-US" sz="2400" dirty="0">
                <a:cs typeface="Tahoma" pitchFamily="34" charset="0"/>
              </a:rPr>
              <a:t>≤ </a:t>
            </a:r>
            <a:r>
              <a:rPr lang="en-US" sz="2400" dirty="0"/>
              <a:t>D(p, q) + D(q, z)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398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B01B-08CA-56B1-CFCB-7EC53AC0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95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Relationship between Pixels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659553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</a:rPr>
              <a:t>Distance Measure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The following are the different Distance measures: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Euclidean Distance 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     D</a:t>
            </a:r>
            <a:r>
              <a:rPr lang="en-US" sz="2400" baseline="-25000" dirty="0"/>
              <a:t>e</a:t>
            </a:r>
            <a:r>
              <a:rPr lang="en-US" sz="2400" dirty="0"/>
              <a:t>(p, q) = [(x-s)</a:t>
            </a:r>
            <a:r>
              <a:rPr lang="en-US" sz="2400" baseline="30000" dirty="0"/>
              <a:t>2</a:t>
            </a:r>
            <a:r>
              <a:rPr lang="en-US" sz="2400" dirty="0"/>
              <a:t> + (y-t)</a:t>
            </a:r>
            <a:r>
              <a:rPr lang="en-US" sz="2400" baseline="30000" dirty="0"/>
              <a:t>2</a:t>
            </a:r>
            <a:r>
              <a:rPr lang="en-US" sz="2400" dirty="0"/>
              <a:t>]</a:t>
            </a:r>
            <a:r>
              <a:rPr lang="en-US" sz="2400" baseline="30000" dirty="0"/>
              <a:t>1/2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City Block Distance: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     D</a:t>
            </a:r>
            <a:r>
              <a:rPr lang="en-US" sz="2400" baseline="-25000" dirty="0"/>
              <a:t>4</a:t>
            </a:r>
            <a:r>
              <a:rPr lang="en-US" sz="2400" dirty="0"/>
              <a:t>(p, q) = |x-s| + |y-t|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Chess Board Distance: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                D</a:t>
            </a:r>
            <a:r>
              <a:rPr lang="en-US" sz="2400" baseline="-25000" dirty="0"/>
              <a:t>8</a:t>
            </a:r>
            <a:r>
              <a:rPr lang="en-US" sz="2400" dirty="0"/>
              <a:t>(p, q) = max(|x-s|, |y-t|)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426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1EB9-3CD0-9622-6597-EADA4E3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Elements of Visual Perception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601" y="1447800"/>
            <a:ext cx="6270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Brightness Adaption and Discrimination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368684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3" y="2301240"/>
            <a:ext cx="1929953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056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Mathematical Operations in DIP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7848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Linear vs. Nonlinear Operation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H is said to be a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linear operator</a:t>
            </a:r>
            <a:endParaRPr lang="en-US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H is said to be a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nonlinear operator </a:t>
            </a:r>
            <a:r>
              <a:rPr lang="en-US" sz="2400" dirty="0"/>
              <a:t>if it does not meet the above qualification.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228542"/>
              </p:ext>
            </p:extLst>
          </p:nvPr>
        </p:nvGraphicFramePr>
        <p:xfrm>
          <a:off x="1031875" y="2309813"/>
          <a:ext cx="2989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309813"/>
                        <a:ext cx="29892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45250" y="3340100"/>
            <a:ext cx="2046288" cy="565150"/>
          </a:xfrm>
          <a:prstGeom prst="wedgeRoundRectCallout">
            <a:avLst>
              <a:gd name="adj1" fmla="val -98333"/>
              <a:gd name="adj2" fmla="val 5870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/>
              <a:t>Additivity</a:t>
            </a:r>
            <a:endParaRPr lang="en-US" b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45250" y="4294188"/>
            <a:ext cx="2046288" cy="565150"/>
          </a:xfrm>
          <a:prstGeom prst="wedgeRoundRectCallout">
            <a:avLst>
              <a:gd name="adj1" fmla="val -100347"/>
              <a:gd name="adj2" fmla="val 505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Homogeneity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710895"/>
              </p:ext>
            </p:extLst>
          </p:nvPr>
        </p:nvGraphicFramePr>
        <p:xfrm>
          <a:off x="987425" y="2947988"/>
          <a:ext cx="4414838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117440" progId="Equation.DSMT4">
                  <p:embed/>
                </p:oleObj>
              </mc:Choice>
              <mc:Fallback>
                <p:oleObj name="Equation" r:id="rId5" imgW="20062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947988"/>
                        <a:ext cx="4414838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526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A17E-7514-587A-2D99-2648CD41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11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Mathematical Operations in DIP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4464" y="1600200"/>
                <a:ext cx="7848600" cy="524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Franklin Gothic Book" pitchFamily="34" charset="0"/>
                    <a:cs typeface="Times New Roman" pitchFamily="18" charset="0"/>
                  </a:rPr>
                  <a:t>Example: Addition of Noisy Images for Noise Reduction</a:t>
                </a:r>
              </a:p>
              <a:p>
                <a:pPr>
                  <a:lnSpc>
                    <a:spcPct val="150000"/>
                  </a:lnSpc>
                  <a:buFont typeface="Arial" charset="0"/>
                  <a:buNone/>
                </a:pPr>
                <a:r>
                  <a:rPr lang="en-US" sz="2400" b="1" dirty="0">
                    <a:solidFill>
                      <a:srgbClr val="1338AD"/>
                    </a:solidFill>
                    <a:cs typeface="Times New Roman" pitchFamily="18" charset="0"/>
                  </a:rPr>
                  <a:t>Noiseless image: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Font typeface="Arial" charset="0"/>
                  <a:buNone/>
                </a:pPr>
                <a:r>
                  <a:rPr lang="en-US" sz="2400" b="1" dirty="0">
                    <a:solidFill>
                      <a:srgbClr val="1338AD"/>
                    </a:solidFill>
                    <a:cs typeface="Times New Roman" pitchFamily="18" charset="0"/>
                  </a:rPr>
                  <a:t>Noise:</a:t>
                </a:r>
                <a:r>
                  <a:rPr lang="en-US" sz="2400" dirty="0">
                    <a:cs typeface="Times New Roman" pitchFamily="18" charset="0"/>
                  </a:rPr>
                  <a:t> n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 </a:t>
                </a:r>
                <a:r>
                  <a:rPr lang="en-US" dirty="0">
                    <a:cs typeface="Times New Roman" pitchFamily="18" charset="0"/>
                  </a:rPr>
                  <a:t>(at every pair of coordinates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, the noise is uncorrelated and has zero average value)</a:t>
                </a:r>
              </a:p>
              <a:p>
                <a:pPr>
                  <a:lnSpc>
                    <a:spcPct val="150000"/>
                  </a:lnSpc>
                  <a:buFont typeface="Arial" charset="0"/>
                  <a:buNone/>
                </a:pPr>
                <a:r>
                  <a:rPr lang="en-US" sz="2400" b="1" dirty="0">
                    <a:solidFill>
                      <a:srgbClr val="1338AD"/>
                    </a:solidFill>
                    <a:cs typeface="Times New Roman" pitchFamily="18" charset="0"/>
                  </a:rPr>
                  <a:t>Noisy image: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Times New Roman" pitchFamily="18" charset="0"/>
                      </a:rPr>
                      <m:t>𝐠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sz="2400" b="1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Times New Roman" pitchFamily="18" charset="0"/>
                      </a:rPr>
                      <m:t>𝐠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cs typeface="Times New Roman" pitchFamily="18" charset="0"/>
                  </a:rPr>
                  <a:t>Reducing the noise by adding a set of noisy images,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latin typeface="Cambria Math"/>
                                <a:cs typeface="Times New Roman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=1,2,…,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      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/>
                  <a:t>                     </a:t>
                </a:r>
              </a:p>
              <a:p>
                <a:endParaRPr lang="en-US" sz="2400" b="1" i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64" y="1600200"/>
                <a:ext cx="7848600" cy="5247590"/>
              </a:xfrm>
              <a:prstGeom prst="rect">
                <a:avLst/>
              </a:prstGeom>
              <a:blipFill rotWithShape="1">
                <a:blip r:embed="rId4"/>
                <a:stretch>
                  <a:fillRect l="-1632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10048"/>
              </p:ext>
            </p:extLst>
          </p:nvPr>
        </p:nvGraphicFramePr>
        <p:xfrm>
          <a:off x="2743200" y="5696365"/>
          <a:ext cx="3352800" cy="10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431800" progId="Equation.DSMT4">
                  <p:embed/>
                </p:oleObj>
              </mc:Choice>
              <mc:Fallback>
                <p:oleObj name="Equation" r:id="rId5" imgW="1435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96365"/>
                        <a:ext cx="3352800" cy="1009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535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Mathematical Operations in DIP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60658"/>
              </p:ext>
            </p:extLst>
          </p:nvPr>
        </p:nvGraphicFramePr>
        <p:xfrm>
          <a:off x="2522538" y="1981200"/>
          <a:ext cx="3192462" cy="9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5100" imgH="431800" progId="Equation.DSMT4">
                  <p:embed/>
                </p:oleObj>
              </mc:Choice>
              <mc:Fallback>
                <p:oleObj name="Equation" r:id="rId3" imgW="1435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981200"/>
                        <a:ext cx="3192462" cy="96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258848"/>
              </p:ext>
            </p:extLst>
          </p:nvPr>
        </p:nvGraphicFramePr>
        <p:xfrm>
          <a:off x="609600" y="3048000"/>
          <a:ext cx="41148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1625600" progId="Equation.DSMT4">
                  <p:embed/>
                </p:oleObj>
              </mc:Choice>
              <mc:Fallback>
                <p:oleObj name="Equation" r:id="rId5" imgW="19685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4114800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371600"/>
            <a:ext cx="73258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Addition of Noisy Images for Noise Reduction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94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Mathematical Operations in DIP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850" y="1386840"/>
            <a:ext cx="6395750" cy="539496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06352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Elements of Visual Perception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601" y="1447800"/>
            <a:ext cx="6270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Brightness Adaption and Discrimination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402305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82862"/>
            <a:ext cx="1949041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Elements of Visual Perception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601" y="1447800"/>
            <a:ext cx="6270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Brightness Adaption and Discrimination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9950"/>
            <a:ext cx="451521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06" y="2286000"/>
            <a:ext cx="1783394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8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Elements of Visual Perception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601" y="1447800"/>
            <a:ext cx="6270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Brightness Adaption and Discrimination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199"/>
            <a:ext cx="3402844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2368549"/>
            <a:ext cx="1440126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A26E2-1133-FD14-EF59-A4329CFF668C}"/>
              </a:ext>
            </a:extLst>
          </p:cNvPr>
          <p:cNvSpPr txBox="1"/>
          <p:nvPr/>
        </p:nvSpPr>
        <p:spPr>
          <a:xfrm>
            <a:off x="6024484" y="4395995"/>
            <a:ext cx="220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visual system depends what surrounding 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9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Elements of Visual Perception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8" y="2377440"/>
            <a:ext cx="7385362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3601" y="1447800"/>
            <a:ext cx="6270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Brightness Adaption and Discrimination </a:t>
            </a:r>
          </a:p>
        </p:txBody>
      </p:sp>
    </p:spTree>
    <p:extLst>
      <p:ext uri="{BB962C8B-B14F-4D97-AF65-F5344CB8AC3E}">
        <p14:creationId xmlns:p14="http://schemas.microsoft.com/office/powerpoint/2010/main" val="223257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6CEA"/>
                </a:solidFill>
              </a:rPr>
              <a:t>Elements of Visual Perception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3400"/>
            <a:ext cx="9906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01" y="1447800"/>
            <a:ext cx="6270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ranklin Gothic Book" pitchFamily="34" charset="0"/>
                <a:cs typeface="Times New Roman" pitchFamily="18" charset="0"/>
              </a:rPr>
              <a:t>Brightness Adaption and Discrimination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2257425"/>
            <a:ext cx="499903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31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D974-BEEE-15D5-D0FC-0FCADDBA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</a:t>
            </a:r>
            <a:r>
              <a:rPr lang="en-US" dirty="0"/>
              <a:t> of an edge</a:t>
            </a:r>
            <a:endParaRPr lang="en-IN" dirty="0"/>
          </a:p>
        </p:txBody>
      </p:sp>
      <p:pic>
        <p:nvPicPr>
          <p:cNvPr id="1028" name="Picture 4" descr="Cornsweet Optical Illusion Lateral Inhibition">
            <a:extLst>
              <a:ext uri="{FF2B5EF4-FFF2-40B4-BE49-F238E27FC236}">
                <a16:creationId xmlns:a16="http://schemas.microsoft.com/office/drawing/2014/main" id="{E176DAB1-EE2A-E9AC-28CF-BD65B0D05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77000" cy="50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4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30731</TotalTime>
  <Words>1165</Words>
  <Application>Microsoft Office PowerPoint</Application>
  <PresentationFormat>On-screen Show (4:3)</PresentationFormat>
  <Paragraphs>169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Baskerville Old Face</vt:lpstr>
      <vt:lpstr>Calibri</vt:lpstr>
      <vt:lpstr>Cambria Math</vt:lpstr>
      <vt:lpstr>Franklin Gothic Book</vt:lpstr>
      <vt:lpstr>Times New Roman</vt:lpstr>
      <vt:lpstr>Wingdings</vt:lpstr>
      <vt:lpstr>Clarity</vt:lpstr>
      <vt:lpstr>Equation</vt:lpstr>
      <vt:lpstr>    Digital Image Processing</vt:lpstr>
      <vt:lpstr>Brightness Adaption and Discrimination  </vt:lpstr>
      <vt:lpstr>Elements of Visual Perception</vt:lpstr>
      <vt:lpstr>Elements of Visual Perception</vt:lpstr>
      <vt:lpstr>Elements of Visual Perception</vt:lpstr>
      <vt:lpstr>Elements of Visual Perception</vt:lpstr>
      <vt:lpstr>Elements of Visual Perception</vt:lpstr>
      <vt:lpstr>Elements of Visual Perception</vt:lpstr>
      <vt:lpstr>Importance of an edge</vt:lpstr>
      <vt:lpstr>Representing Digital Images </vt:lpstr>
      <vt:lpstr>Representing Digital Images </vt:lpstr>
      <vt:lpstr>Representing Digital Images </vt:lpstr>
      <vt:lpstr>Spatial and Intensity Resolution</vt:lpstr>
      <vt:lpstr>Spatial and Intensity Resolution</vt:lpstr>
      <vt:lpstr>Spatial and Intensity Resolution</vt:lpstr>
      <vt:lpstr>Spatial and Intensity Resolution</vt:lpstr>
      <vt:lpstr>Unit-1: Introduction </vt:lpstr>
      <vt:lpstr>Relationship between Pixels</vt:lpstr>
      <vt:lpstr>Relationship between Pixels</vt:lpstr>
      <vt:lpstr>Relationship between Pixels</vt:lpstr>
      <vt:lpstr>Relationship between Pixels</vt:lpstr>
      <vt:lpstr>Relationship between Pixels</vt:lpstr>
      <vt:lpstr>Relationship between Pixels</vt:lpstr>
      <vt:lpstr>Relationship between Pixels</vt:lpstr>
      <vt:lpstr>Relationship between Pixels</vt:lpstr>
      <vt:lpstr>Relationship between Pixels</vt:lpstr>
      <vt:lpstr>PowerPoint Presentation</vt:lpstr>
      <vt:lpstr>Relationship between Pixels</vt:lpstr>
      <vt:lpstr>PowerPoint Presentation</vt:lpstr>
      <vt:lpstr>Mathematical Operations in DIP</vt:lpstr>
      <vt:lpstr>PowerPoint Presentation</vt:lpstr>
      <vt:lpstr>Mathematical Operations in DIP</vt:lpstr>
      <vt:lpstr>Mathematical Operations in DIP</vt:lpstr>
      <vt:lpstr>Mathematical Operations in DIP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Mrinmoy Ghorai</dc:creator>
  <cp:lastModifiedBy>piyushjoshi3839data@gmail.com</cp:lastModifiedBy>
  <cp:revision>161</cp:revision>
  <dcterms:created xsi:type="dcterms:W3CDTF">2020-07-25T14:39:14Z</dcterms:created>
  <dcterms:modified xsi:type="dcterms:W3CDTF">2022-09-02T05:52:18Z</dcterms:modified>
</cp:coreProperties>
</file>