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8" r:id="rId2"/>
    <p:sldId id="260" r:id="rId3"/>
    <p:sldId id="345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4" r:id="rId17"/>
    <p:sldId id="346" r:id="rId18"/>
    <p:sldId id="289" r:id="rId19"/>
    <p:sldId id="294" r:id="rId20"/>
    <p:sldId id="295" r:id="rId21"/>
    <p:sldId id="348" r:id="rId22"/>
    <p:sldId id="355" r:id="rId23"/>
    <p:sldId id="356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11" r:id="rId34"/>
    <p:sldId id="357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8AD"/>
    <a:srgbClr val="FF0701"/>
    <a:srgbClr val="336DCB"/>
    <a:srgbClr val="2D7FD1"/>
    <a:srgbClr val="35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984B-A03C-4B0D-BFB1-C97DB38315D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Unit-2: Image Enhancement in Spatial Domain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CDAFE-40D6-4BCC-9B37-14EA699C4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35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8A9FF-1657-48C9-8423-2B8DB00E072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Unit-2: Image Enhancement in Spatial Domain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422E-CB49-4F45-B37A-B37AF236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40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422E-CB49-4F45-B37A-B37AF236119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268F9CB-1D2D-4CC8-AC33-70C11D33E14B}" type="datetime1">
              <a:rPr lang="en-US" smtClean="0"/>
              <a:t>11/4/2022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5C7AA-E828-4C07-84B1-26608C776AEF}" type="slidenum">
              <a:rPr lang="en-US"/>
              <a:pPr/>
              <a:t>32</a:t>
            </a:fld>
            <a:endParaRPr lang="en-US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2523-46C1-4763-8323-D50611096C62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9F99-478B-4CE1-9A64-42ACC7E47FB7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1AC-68F4-4DE4-BEF5-AF0B2B6AFB89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EBC-9913-4C55-AE5D-2A9CA8CFCDF4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968-198A-4BA3-8E5C-A65666815C49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BF23-6AC4-4F97-A5CD-227D308ED143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CA0-9D60-4824-BC9E-BB922E64F7C8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BCCD-82E7-4B8F-AEB0-647E1DEDB0C7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AAA6-7E7D-4281-9E2D-F96E87A20172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B66-E696-44F4-9FB8-8C5E5E63360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4802-7D05-4CAE-B365-34DBA02539D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EA1C70-2D00-4A45-8259-DB8FB5D3D1A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Unit-2: Image Enhancement in Spatial Domain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811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338AD"/>
                </a:solidFill>
                <a:latin typeface="+mn-lt"/>
              </a:rPr>
              <a:t>    </a:t>
            </a:r>
            <a:r>
              <a:rPr lang="en-US" sz="3600" b="1" dirty="0">
                <a:solidFill>
                  <a:srgbClr val="1338AD"/>
                </a:solidFill>
                <a:latin typeface="+mn-lt"/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81400"/>
            <a:ext cx="87630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                </a:t>
            </a:r>
            <a:r>
              <a:rPr lang="en-US" sz="3300" b="1" dirty="0">
                <a:solidFill>
                  <a:schemeClr val="tx1"/>
                </a:solidFill>
                <a:latin typeface="Franklin Gothic Book" pitchFamily="34" charset="0"/>
              </a:rPr>
              <a:t>Unit-5: Image Compression  </a:t>
            </a:r>
          </a:p>
          <a:p>
            <a:r>
              <a:rPr lang="en-US" sz="2800" dirty="0">
                <a:solidFill>
                  <a:srgbClr val="E83855"/>
                </a:solidFill>
              </a:rPr>
              <a:t>			          </a:t>
            </a:r>
            <a:endParaRPr lang="en-US" b="1" dirty="0">
              <a:solidFill>
                <a:srgbClr val="E83855"/>
              </a:solidFill>
            </a:endParaRPr>
          </a:p>
          <a:p>
            <a:r>
              <a:rPr lang="en-US" b="1" dirty="0">
                <a:solidFill>
                  <a:srgbClr val="E83855"/>
                </a:solidFill>
              </a:rPr>
              <a:t>	                   </a:t>
            </a:r>
            <a:r>
              <a:rPr lang="en-US" sz="2800" b="1" dirty="0">
                <a:solidFill>
                  <a:srgbClr val="D12705"/>
                </a:solidFill>
              </a:rPr>
              <a:t>Dr. </a:t>
            </a:r>
            <a:r>
              <a:rPr lang="en-US" sz="2800" b="1">
                <a:solidFill>
                  <a:srgbClr val="D12705"/>
                </a:solidFill>
              </a:rPr>
              <a:t>Piyush Joshi</a:t>
            </a:r>
            <a:endParaRPr lang="en-US" sz="2800" b="1" dirty="0">
              <a:solidFill>
                <a:srgbClr val="D12705"/>
              </a:solidFill>
            </a:endParaRPr>
          </a:p>
          <a:p>
            <a:endParaRPr lang="en-US" sz="2000" b="1" dirty="0">
              <a:solidFill>
                <a:srgbClr val="D12705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           	</a:t>
            </a:r>
            <a:r>
              <a:rPr lang="en-US" b="1" dirty="0">
                <a:solidFill>
                  <a:srgbClr val="0070C0"/>
                </a:solidFill>
              </a:rPr>
              <a:t>    Indian Institute of Information Technology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	       Sri City, Andhra Pradesh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334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Coding Redundancy</a:t>
            </a:r>
          </a:p>
          <a:p>
            <a:r>
              <a:rPr lang="en-US" altLang="en-US" sz="2400" dirty="0"/>
              <a:t>To compare the efficiency of different coding schemes, we need to compute the </a:t>
            </a:r>
            <a:r>
              <a:rPr lang="en-US" altLang="en-US" sz="2400" dirty="0">
                <a:solidFill>
                  <a:srgbClr val="1338AD"/>
                </a:solidFill>
              </a:rPr>
              <a:t>average number of symbols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en-US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altLang="en-US" sz="2400" dirty="0"/>
              <a:t> per code word.</a:t>
            </a:r>
          </a:p>
          <a:p>
            <a:endParaRPr lang="en-US" altLang="en-US" sz="2400" dirty="0">
              <a:solidFill>
                <a:srgbClr val="1338AD"/>
              </a:solidFill>
            </a:endParaRPr>
          </a:p>
          <a:p>
            <a:r>
              <a:rPr lang="en-US" altLang="en-US" sz="2400" dirty="0">
                <a:solidFill>
                  <a:srgbClr val="1338AD"/>
                </a:solidFill>
              </a:rPr>
              <a:t>Example:</a:t>
            </a:r>
            <a:r>
              <a:rPr lang="en-US" altLang="en-US" sz="2400" dirty="0"/>
              <a:t>      </a:t>
            </a:r>
            <a:r>
              <a:rPr lang="en-US" altLang="en-US" sz="2400" b="1" dirty="0"/>
              <a:t>N x M </a:t>
            </a:r>
            <a:r>
              <a:rPr lang="en-US" altLang="en-US" sz="2400" dirty="0"/>
              <a:t>image</a:t>
            </a:r>
          </a:p>
          <a:p>
            <a:r>
              <a:rPr lang="en-US" altLang="en-US" sz="2400" b="1" dirty="0"/>
              <a:t>		</a:t>
            </a:r>
            <a:r>
              <a:rPr lang="en-US" altLang="en-US" sz="2400" b="1" dirty="0" err="1"/>
              <a:t>r</a:t>
            </a:r>
            <a:r>
              <a:rPr lang="en-US" altLang="en-US" sz="2400" b="1" baseline="-25000" dirty="0" err="1"/>
              <a:t>k</a:t>
            </a:r>
            <a:r>
              <a:rPr lang="en-US" altLang="en-US" sz="2400" dirty="0"/>
              <a:t>: k-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gray level</a:t>
            </a:r>
          </a:p>
          <a:p>
            <a:r>
              <a:rPr lang="en-US" altLang="en-US" sz="2400" b="1" dirty="0"/>
              <a:t>		l(</a:t>
            </a:r>
            <a:r>
              <a:rPr lang="en-US" altLang="en-US" sz="2400" b="1" dirty="0" err="1"/>
              <a:t>r</a:t>
            </a:r>
            <a:r>
              <a:rPr lang="en-US" altLang="en-US" sz="2400" b="1" baseline="-25000" dirty="0" err="1"/>
              <a:t>k</a:t>
            </a:r>
            <a:r>
              <a:rPr lang="en-US" altLang="en-US" sz="2400" b="1" dirty="0"/>
              <a:t>)</a:t>
            </a:r>
            <a:r>
              <a:rPr lang="en-US" altLang="en-US" sz="2400" dirty="0"/>
              <a:t>:</a:t>
            </a:r>
            <a:r>
              <a:rPr lang="en-US" altLang="en-US" sz="2400" b="1" dirty="0"/>
              <a:t> </a:t>
            </a:r>
            <a:r>
              <a:rPr lang="en-US" altLang="en-US" sz="2400" dirty="0"/>
              <a:t># of bits for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k</a:t>
            </a:r>
            <a:endParaRPr lang="en-US" altLang="en-US" sz="2400" baseline="-25000" dirty="0"/>
          </a:p>
          <a:p>
            <a:r>
              <a:rPr lang="en-US" altLang="en-US" sz="2400" b="1" dirty="0"/>
              <a:t>		P(</a:t>
            </a:r>
            <a:r>
              <a:rPr lang="en-US" altLang="en-US" sz="2400" b="1" dirty="0" err="1"/>
              <a:t>r</a:t>
            </a:r>
            <a:r>
              <a:rPr lang="en-US" altLang="en-US" sz="2400" b="1" baseline="-25000" dirty="0" err="1"/>
              <a:t>k</a:t>
            </a:r>
            <a:r>
              <a:rPr lang="en-US" altLang="en-US" sz="2400" b="1" dirty="0"/>
              <a:t>)</a:t>
            </a:r>
            <a:r>
              <a:rPr lang="en-US" altLang="en-US" sz="2400" dirty="0"/>
              <a:t>:</a:t>
            </a:r>
            <a:r>
              <a:rPr lang="en-US" altLang="en-US" sz="2400" b="1" dirty="0"/>
              <a:t> </a:t>
            </a:r>
            <a:r>
              <a:rPr lang="en-US" altLang="en-US" sz="2400" dirty="0"/>
              <a:t>probability of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k</a:t>
            </a:r>
            <a:endParaRPr lang="en-US" altLang="en-US" sz="2400" baseline="-25000" dirty="0"/>
          </a:p>
          <a:p>
            <a:endParaRPr lang="en-US" altLang="en-US" sz="2400" dirty="0"/>
          </a:p>
          <a:p>
            <a:endParaRPr 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Average Image Size:</a:t>
            </a:r>
            <a:endParaRPr lang="en-US" sz="24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9" b="27463"/>
          <a:stretch>
            <a:fillRect/>
          </a:stretch>
        </p:blipFill>
        <p:spPr bwMode="auto">
          <a:xfrm>
            <a:off x="312554" y="4572000"/>
            <a:ext cx="646924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5" t="68613" r="49065"/>
          <a:stretch>
            <a:fillRect/>
          </a:stretch>
        </p:blipFill>
        <p:spPr bwMode="auto">
          <a:xfrm>
            <a:off x="3273425" y="5715000"/>
            <a:ext cx="1284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6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Coding Redundancy</a:t>
            </a:r>
          </a:p>
          <a:p>
            <a:pPr>
              <a:defRPr/>
            </a:pPr>
            <a:r>
              <a:rPr lang="en-US" sz="2400" dirty="0">
                <a:solidFill>
                  <a:srgbClr val="1338AD"/>
                </a:solidFill>
              </a:rPr>
              <a:t>Case 1:</a:t>
            </a:r>
            <a:r>
              <a:rPr lang="en-US" sz="2400" dirty="0"/>
              <a:t>  l(</a:t>
            </a:r>
            <a:r>
              <a:rPr lang="en-US" sz="2400" dirty="0" err="1"/>
              <a:t>r</a:t>
            </a:r>
            <a:r>
              <a:rPr lang="en-US" sz="2400" baseline="-25000" dirty="0" err="1"/>
              <a:t>k</a:t>
            </a:r>
            <a:r>
              <a:rPr lang="en-US" sz="2400" dirty="0"/>
              <a:t>) = </a:t>
            </a:r>
            <a:r>
              <a:rPr lang="en-US" sz="2400" dirty="0">
                <a:solidFill>
                  <a:srgbClr val="1338AD"/>
                </a:solidFill>
              </a:rPr>
              <a:t>fixed length </a:t>
            </a:r>
            <a:r>
              <a:rPr lang="en-US" sz="2400" dirty="0"/>
              <a:t>(code 1)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7910554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24600"/>
            <a:ext cx="3749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9" descr="gonz_p3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t="18298" r="34473" b="11937"/>
          <a:stretch>
            <a:fillRect/>
          </a:stretch>
        </p:blipFill>
        <p:spPr bwMode="auto">
          <a:xfrm>
            <a:off x="2133600" y="2133600"/>
            <a:ext cx="4527203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30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Coding Redundancy</a:t>
            </a:r>
          </a:p>
          <a:p>
            <a:r>
              <a:rPr lang="en-US" sz="2400" dirty="0">
                <a:solidFill>
                  <a:srgbClr val="1338AD"/>
                </a:solidFill>
              </a:rPr>
              <a:t>Case 2:</a:t>
            </a:r>
            <a:r>
              <a:rPr lang="en-US" sz="2400" dirty="0"/>
              <a:t>  l(</a:t>
            </a:r>
            <a:r>
              <a:rPr lang="en-US" sz="2400" dirty="0" err="1"/>
              <a:t>r</a:t>
            </a:r>
            <a:r>
              <a:rPr lang="en-US" sz="2400" baseline="-25000" dirty="0" err="1"/>
              <a:t>k</a:t>
            </a:r>
            <a:r>
              <a:rPr lang="en-US" sz="2400" dirty="0"/>
              <a:t>) = </a:t>
            </a:r>
            <a:r>
              <a:rPr lang="en-US" sz="2400" dirty="0">
                <a:solidFill>
                  <a:srgbClr val="1338AD"/>
                </a:solidFill>
              </a:rPr>
              <a:t>variable length </a:t>
            </a:r>
            <a:r>
              <a:rPr lang="en-US" sz="2400" dirty="0"/>
              <a:t>(code 2 – Huffman code)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51"/>
          <a:stretch>
            <a:fillRect/>
          </a:stretch>
        </p:blipFill>
        <p:spPr bwMode="auto">
          <a:xfrm>
            <a:off x="1019969" y="4892040"/>
            <a:ext cx="3105721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1"/>
          <a:stretch>
            <a:fillRect/>
          </a:stretch>
        </p:blipFill>
        <p:spPr bwMode="auto">
          <a:xfrm>
            <a:off x="4841436" y="4800600"/>
            <a:ext cx="3036533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38200" y="5654040"/>
            <a:ext cx="372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Total number of bits: 2.7NM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07561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58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Interpixel Redundancy</a:t>
            </a:r>
          </a:p>
          <a:p>
            <a:r>
              <a:rPr lang="en-US" altLang="en-US" sz="2400" dirty="0"/>
              <a:t>Interpixel redundancy </a:t>
            </a:r>
          </a:p>
          <a:p>
            <a:r>
              <a:rPr lang="en-US" altLang="en-US" sz="2400" dirty="0"/>
              <a:t>implies that pixel values </a:t>
            </a:r>
          </a:p>
          <a:p>
            <a:r>
              <a:rPr lang="en-US" altLang="en-US" sz="2400" dirty="0"/>
              <a:t>are correlated (i.e., a </a:t>
            </a:r>
          </a:p>
          <a:p>
            <a:r>
              <a:rPr lang="en-US" altLang="en-US" sz="2400" dirty="0"/>
              <a:t>pixel value can be </a:t>
            </a:r>
          </a:p>
          <a:p>
            <a:r>
              <a:rPr lang="en-US" altLang="en-US" sz="2400" dirty="0"/>
              <a:t>reasonably predicted by </a:t>
            </a:r>
          </a:p>
          <a:p>
            <a:r>
              <a:rPr lang="en-US" altLang="en-US" sz="2400" dirty="0"/>
              <a:t>its neighbors).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62" y="1402080"/>
            <a:ext cx="5079838" cy="53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57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Interpixel Redundancy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/>
              <a:t>To reduce </a:t>
            </a:r>
            <a:r>
              <a:rPr lang="en-US" altLang="en-US" sz="2400" dirty="0" err="1"/>
              <a:t>interpixel</a:t>
            </a:r>
            <a:r>
              <a:rPr lang="en-US" altLang="en-US" sz="2400" dirty="0"/>
              <a:t> redundancy, some kind of a </a:t>
            </a:r>
            <a:r>
              <a:rPr lang="en-US" altLang="en-US" sz="2400" dirty="0">
                <a:solidFill>
                  <a:srgbClr val="1338AD"/>
                </a:solidFill>
              </a:rPr>
              <a:t>transformation </a:t>
            </a:r>
            <a:r>
              <a:rPr lang="en-US" altLang="en-US" sz="2400" dirty="0"/>
              <a:t>must be applied on the data.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7" descr="gonz_p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71182"/>
          <a:stretch>
            <a:fillRect/>
          </a:stretch>
        </p:blipFill>
        <p:spPr bwMode="auto">
          <a:xfrm>
            <a:off x="1362075" y="3263900"/>
            <a:ext cx="35687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gonz_p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58107" r="3470" b="8252"/>
          <a:stretch>
            <a:fillRect/>
          </a:stretch>
        </p:blipFill>
        <p:spPr bwMode="auto">
          <a:xfrm>
            <a:off x="5121275" y="3289300"/>
            <a:ext cx="381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0513" y="3614738"/>
            <a:ext cx="871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sz="1600"/>
              <a:t>Original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5495925"/>
            <a:ext cx="129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sz="1600"/>
              <a:t>Binary image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257800"/>
            <a:ext cx="405899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13" descr="gonz_p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8" b="42816"/>
          <a:stretch>
            <a:fillRect/>
          </a:stretch>
        </p:blipFill>
        <p:spPr bwMode="auto">
          <a:xfrm>
            <a:off x="1401763" y="5187950"/>
            <a:ext cx="35687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295900" y="5014913"/>
            <a:ext cx="3597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1338AD"/>
                </a:solidFill>
              </a:rPr>
              <a:t>11 ……………0000……………………..11…..000….</a:t>
            </a:r>
            <a:r>
              <a:rPr lang="en-US" altLang="en-US" sz="12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27275" y="2571750"/>
            <a:ext cx="127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u="sng"/>
              <a:t>Example</a:t>
            </a:r>
            <a:endParaRPr lang="en-US" altLang="en-US"/>
          </a:p>
        </p:txBody>
      </p:sp>
      <p:sp>
        <p:nvSpPr>
          <p:cNvPr id="17" name="Down Arrow 16"/>
          <p:cNvSpPr>
            <a:spLocks noChangeArrowheads="1"/>
          </p:cNvSpPr>
          <p:nvPr/>
        </p:nvSpPr>
        <p:spPr bwMode="auto">
          <a:xfrm>
            <a:off x="2819400" y="4562475"/>
            <a:ext cx="381000" cy="533400"/>
          </a:xfrm>
          <a:prstGeom prst="down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3232150" y="4608513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rgbClr val="1338AD"/>
                </a:solidFill>
              </a:rPr>
              <a:t>threshold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6035675" y="2633663"/>
            <a:ext cx="2537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Additional savings using </a:t>
            </a:r>
          </a:p>
          <a:p>
            <a:r>
              <a:rPr lang="en-US" altLang="en-US" sz="1800" dirty="0">
                <a:solidFill>
                  <a:srgbClr val="1338AD"/>
                </a:solidFill>
              </a:rPr>
              <a:t>run-length</a:t>
            </a:r>
            <a:r>
              <a:rPr lang="en-US" altLang="en-US" sz="1800" dirty="0"/>
              <a:t> coding</a:t>
            </a:r>
          </a:p>
        </p:txBody>
      </p:sp>
    </p:spTree>
    <p:extLst>
      <p:ext uri="{BB962C8B-B14F-4D97-AF65-F5344CB8AC3E}">
        <p14:creationId xmlns:p14="http://schemas.microsoft.com/office/powerpoint/2010/main" val="183508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Psychovisual Redundancy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/>
              <a:t>The human eye is more sensitive to the </a:t>
            </a:r>
            <a:r>
              <a:rPr lang="en-US" altLang="en-US" sz="2400" dirty="0">
                <a:solidFill>
                  <a:srgbClr val="1338AD"/>
                </a:solidFill>
              </a:rPr>
              <a:t>lower</a:t>
            </a:r>
            <a:r>
              <a:rPr lang="en-US" altLang="en-US" sz="2400" dirty="0"/>
              <a:t> frequencies than to the </a:t>
            </a:r>
            <a:r>
              <a:rPr lang="en-US" altLang="en-US" sz="2400" dirty="0">
                <a:solidFill>
                  <a:srgbClr val="1338AD"/>
                </a:solidFill>
              </a:rPr>
              <a:t>higher </a:t>
            </a:r>
            <a:r>
              <a:rPr lang="en-US" altLang="en-US" sz="2400" dirty="0"/>
              <a:t>frequencies in the visual spectrum.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1338AD"/>
                </a:solidFill>
              </a:rPr>
              <a:t>Idea:</a:t>
            </a:r>
            <a:r>
              <a:rPr lang="en-US" altLang="en-US" sz="2400" dirty="0"/>
              <a:t> discard data that is perceptually insignificant.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657600" y="615315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C=8/4 = 2:1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912EA-F0B6-9162-E05E-9C762C8F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105150"/>
            <a:ext cx="5724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Image Compression Model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47F9A-A7B4-75E1-7DC1-75921D83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647825"/>
            <a:ext cx="86010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86FB-8F1B-B6EF-09EF-877F6D98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9F2-F072-934B-ACAC-A5CE4377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DB2C-7767-D7D8-2CFD-587A9336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418E3-ADED-980C-E749-14F6728C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7225"/>
            <a:ext cx="82962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Fidelity Criteria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Grp="1" noChangeArrowheads="1"/>
              </p:cNvSpPr>
              <p:nvPr/>
            </p:nvSpPr>
            <p:spPr bwMode="auto">
              <a:xfrm>
                <a:off x="685800" y="18288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2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Font typeface="Wingdings" pitchFamily="2" charset="2"/>
                  <a:buChar char="§"/>
                </a:pPr>
                <a:r>
                  <a:rPr lang="en-US" altLang="en-US" dirty="0"/>
                  <a:t>How close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𝑓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r>
                      <a:rPr lang="en-US" altLang="en-US" b="0" i="1" smtClean="0">
                        <a:latin typeface="Cambria Math"/>
                      </a:rPr>
                      <m:t>𝑦</m:t>
                    </m:r>
                    <m:r>
                      <a:rPr lang="en-US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to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r>
                      <a:rPr lang="en-US" altLang="en-US" b="0" i="1" smtClean="0">
                        <a:latin typeface="Cambria Math"/>
                      </a:rPr>
                      <m:t>𝑦</m:t>
                    </m:r>
                    <m:r>
                      <a:rPr lang="en-US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?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Char char="§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Font typeface="Wingdings" pitchFamily="2" charset="2"/>
                  <a:buChar char="§"/>
                </a:pPr>
                <a:r>
                  <a:rPr lang="en-US" altLang="en-US" dirty="0"/>
                  <a:t>Criteria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Char char="§"/>
                </a:pPr>
                <a:r>
                  <a:rPr lang="en-US" altLang="en-US" u="sng" dirty="0"/>
                  <a:t>Subjective:</a:t>
                </a:r>
                <a:r>
                  <a:rPr lang="en-US" altLang="en-US" dirty="0"/>
                  <a:t> based on </a:t>
                </a:r>
                <a:r>
                  <a:rPr lang="en-US" altLang="en-US" dirty="0">
                    <a:solidFill>
                      <a:srgbClr val="1338AD"/>
                    </a:solidFill>
                  </a:rPr>
                  <a:t>human </a:t>
                </a:r>
                <a:r>
                  <a:rPr lang="en-US" altLang="en-US" dirty="0"/>
                  <a:t>observers  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Char char="§"/>
                </a:pPr>
                <a:r>
                  <a:rPr lang="en-US" altLang="en-US" u="sng" dirty="0"/>
                  <a:t>Objective: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1338AD"/>
                    </a:solidFill>
                  </a:rPr>
                  <a:t>mathematically</a:t>
                </a:r>
                <a:r>
                  <a:rPr lang="en-US" altLang="en-US" dirty="0"/>
                  <a:t> defined criteria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7772400" cy="4114800"/>
              </a:xfrm>
              <a:prstGeom prst="rect">
                <a:avLst/>
              </a:prstGeom>
              <a:blipFill rotWithShape="1">
                <a:blip r:embed="rId3"/>
                <a:stretch>
                  <a:fillRect l="-12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599"/>
            <a:ext cx="7662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76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Lossless Coding Techniques</a:t>
            </a:r>
            <a:endParaRPr lang="en-US" sz="2800" dirty="0"/>
          </a:p>
          <a:p>
            <a:pPr lvl="1"/>
            <a:endParaRPr lang="en-US" sz="2400" dirty="0">
              <a:solidFill>
                <a:srgbClr val="0066FF"/>
              </a:solidFill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Statistical Encoding</a:t>
            </a:r>
          </a:p>
          <a:p>
            <a:pPr marL="800100" lvl="1" indent="-342900">
              <a:buClr>
                <a:srgbClr val="0066FF"/>
              </a:buClr>
              <a:buFont typeface="Arial" pitchFamily="34" charset="0"/>
              <a:buChar char="─"/>
            </a:pPr>
            <a:r>
              <a:rPr lang="en-US" sz="2400" dirty="0">
                <a:solidFill>
                  <a:srgbClr val="0066FF"/>
                </a:solidFill>
              </a:rPr>
              <a:t>Huffman Coding</a:t>
            </a:r>
          </a:p>
          <a:p>
            <a:pPr marL="800100" lvl="1" indent="-342900">
              <a:buClr>
                <a:srgbClr val="0066FF"/>
              </a:buClr>
              <a:buFont typeface="Arial" pitchFamily="34" charset="0"/>
              <a:buChar char="─"/>
            </a:pPr>
            <a:r>
              <a:rPr lang="en-US" sz="2400" dirty="0">
                <a:solidFill>
                  <a:srgbClr val="0066FF"/>
                </a:solidFill>
              </a:rPr>
              <a:t>Arithmetic Coding</a:t>
            </a:r>
          </a:p>
          <a:p>
            <a:pPr marL="800100" lvl="1" indent="-342900">
              <a:buClr>
                <a:srgbClr val="0066FF"/>
              </a:buClr>
              <a:buFont typeface="Arial" pitchFamily="34" charset="0"/>
              <a:buChar char="─"/>
            </a:pPr>
            <a:r>
              <a:rPr lang="en-US" sz="2400" dirty="0">
                <a:solidFill>
                  <a:srgbClr val="0066FF"/>
                </a:solidFill>
              </a:rPr>
              <a:t>Lempel-Ziv-Welch (LZW) Coding</a:t>
            </a:r>
          </a:p>
          <a:p>
            <a:pPr lvl="1">
              <a:buClr>
                <a:srgbClr val="0066FF"/>
              </a:buClr>
            </a:pPr>
            <a:endParaRPr lang="en-US" sz="2400" dirty="0">
              <a:solidFill>
                <a:srgbClr val="0066FF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Repetitive Sequence Encoding</a:t>
            </a:r>
          </a:p>
          <a:p>
            <a:pPr marL="800100" lvl="1" indent="-342900">
              <a:buFont typeface="Arial" pitchFamily="34" charset="0"/>
              <a:buChar char="─"/>
            </a:pPr>
            <a:r>
              <a:rPr lang="en-US" sz="2400" dirty="0">
                <a:solidFill>
                  <a:srgbClr val="0066FF"/>
                </a:solidFill>
                <a:cs typeface="Times New Roman" pitchFamily="18" charset="0"/>
              </a:rPr>
              <a:t>Run-Length Encoding (RLE)</a:t>
            </a:r>
            <a:endParaRPr lang="en-US" sz="2400" dirty="0">
              <a:solidFill>
                <a:srgbClr val="0066FF"/>
              </a:solidFill>
            </a:endParaRPr>
          </a:p>
          <a:p>
            <a:pPr lvl="1">
              <a:buClr>
                <a:srgbClr val="0066FF"/>
              </a:buClr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265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Goal: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Reduce the amount of data required to represent a digital image.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The underlying basis of reduction process is the removal of redundant data.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Usages: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Data storage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Data transmission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Applications: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Video conferencing, broadcast television, remote sensing, document and medical imaging etc.</a:t>
            </a: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Huffman Coding</a:t>
            </a:r>
            <a:endParaRPr lang="en-US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Addresses </a:t>
            </a:r>
            <a:r>
              <a:rPr lang="en-US" sz="2400" b="1" dirty="0"/>
              <a:t>coding redundancy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66FF"/>
                </a:solidFill>
              </a:rPr>
              <a:t>variable-length</a:t>
            </a:r>
            <a:r>
              <a:rPr lang="en-US" sz="2400" dirty="0"/>
              <a:t> coding technique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/>
              <a:t>Source symbols are encoded </a:t>
            </a:r>
            <a:r>
              <a:rPr lang="en-US" altLang="en-US" sz="2400" dirty="0">
                <a:solidFill>
                  <a:srgbClr val="0066FF"/>
                </a:solidFill>
              </a:rPr>
              <a:t>one</a:t>
            </a:r>
            <a:r>
              <a:rPr lang="en-US" altLang="en-US" sz="2400" dirty="0"/>
              <a:t> at a time!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/>
              <a:t>There is a </a:t>
            </a:r>
            <a:r>
              <a:rPr lang="en-US" altLang="en-US" sz="2400" dirty="0">
                <a:solidFill>
                  <a:srgbClr val="0066FF"/>
                </a:solidFill>
              </a:rPr>
              <a:t>one-to-one correspondence </a:t>
            </a:r>
            <a:r>
              <a:rPr lang="en-US" altLang="en-US" sz="2400" dirty="0"/>
              <a:t>between source symbols and code words.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66FF"/>
                </a:solidFill>
              </a:rPr>
              <a:t>Optimal code </a:t>
            </a:r>
            <a:r>
              <a:rPr lang="en-US" altLang="en-US" sz="2400" dirty="0"/>
              <a:t>- minimizes code word length per source symbol.</a:t>
            </a:r>
            <a:endParaRPr lang="en-US" altLang="en-US" sz="2400" u="sng" dirty="0"/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3863"/>
            <a:ext cx="7515225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7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9CB-B7DF-E04C-C787-B4B342FD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2313D-7D8D-5C54-1547-96BD989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3149-3121-0CA2-5F8C-23C27F44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3869-E3D8-D896-5337-58FB88A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7138A-72C7-6516-CE0C-D476CA75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E7C78-2018-37C7-2F09-984BFC75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A76B-5D92-0174-8AF0-6A1978DB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94E9A-333C-704D-2128-DC1BF1B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28A16-BEF1-7A1A-3D1D-40EA4CB7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Huffman Coding:  </a:t>
            </a:r>
            <a:r>
              <a:rPr lang="en-US" sz="2800" b="1" dirty="0">
                <a:solidFill>
                  <a:srgbClr val="0066FF"/>
                </a:solidFill>
                <a:latin typeface="Baskerville Old Face" pitchFamily="18" charset="0"/>
              </a:rPr>
              <a:t>Forward Pass</a:t>
            </a:r>
          </a:p>
          <a:p>
            <a:r>
              <a:rPr lang="en-US" sz="2400" b="1" dirty="0"/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Sort probabilities per symbol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Combine the lowest two probabilities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Repeat </a:t>
            </a:r>
            <a:r>
              <a:rPr lang="en-US" altLang="en-US" sz="2400" b="1" dirty="0"/>
              <a:t>Step2</a:t>
            </a:r>
            <a:r>
              <a:rPr lang="en-US" altLang="en-US" sz="2400" dirty="0"/>
              <a:t> until only two probabilities remain.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429000"/>
            <a:ext cx="5713412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436937"/>
            <a:ext cx="1712912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4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Huffman Coding:  </a:t>
            </a:r>
            <a:r>
              <a:rPr lang="en-US" sz="2800" b="1" dirty="0">
                <a:solidFill>
                  <a:srgbClr val="0066FF"/>
                </a:solidFill>
                <a:latin typeface="Baskerville Old Face" pitchFamily="18" charset="0"/>
              </a:rPr>
              <a:t>Backward Pass</a:t>
            </a:r>
          </a:p>
          <a:p>
            <a:pPr marL="0" lvl="1"/>
            <a:endParaRPr lang="en-US" sz="2400" dirty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/>
              <a:t>Assign code symbols going backwards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490202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03825"/>
            <a:ext cx="1363663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41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Huffman Coding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err="1">
                <a:solidFill>
                  <a:srgbClr val="0066FF"/>
                </a:solidFill>
              </a:rPr>
              <a:t>L</a:t>
            </a:r>
            <a:r>
              <a:rPr lang="en-US" altLang="en-US" sz="2400" baseline="-25000" dirty="0" err="1">
                <a:solidFill>
                  <a:srgbClr val="0066FF"/>
                </a:solidFill>
              </a:rPr>
              <a:t>avg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assuming </a:t>
            </a:r>
            <a:r>
              <a:rPr lang="en-US" altLang="en-US" sz="2400" dirty="0">
                <a:solidFill>
                  <a:srgbClr val="0066FF"/>
                </a:solidFill>
              </a:rPr>
              <a:t>binary coding</a:t>
            </a:r>
            <a:r>
              <a:rPr lang="en-US" altLang="en-US" sz="2400" dirty="0"/>
              <a:t>:</a:t>
            </a:r>
            <a:endParaRPr lang="en-US" altLang="en-US" sz="2400" baseline="-25000" dirty="0"/>
          </a:p>
          <a:p>
            <a:pPr marL="457200" indent="-457200">
              <a:buFont typeface="Wingdings" pitchFamily="2" charset="2"/>
              <a:buChar char="§"/>
            </a:pPr>
            <a:endParaRPr lang="en-US" altLang="en-US" sz="2800" dirty="0">
              <a:solidFill>
                <a:srgbClr val="FFFF00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altLang="en-US" sz="2800" dirty="0">
              <a:solidFill>
                <a:srgbClr val="FFFF00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altLang="en-US" sz="2800" dirty="0">
              <a:solidFill>
                <a:srgbClr val="FFFF00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altLang="en-US" sz="2800" dirty="0">
              <a:solidFill>
                <a:srgbClr val="FFFF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en-US" sz="2400" dirty="0">
              <a:solidFill>
                <a:srgbClr val="0066FF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err="1">
                <a:solidFill>
                  <a:srgbClr val="0066FF"/>
                </a:solidFill>
              </a:rPr>
              <a:t>L</a:t>
            </a:r>
            <a:r>
              <a:rPr lang="en-US" altLang="en-US" sz="2400" baseline="-25000" dirty="0" err="1">
                <a:solidFill>
                  <a:srgbClr val="0066FF"/>
                </a:solidFill>
              </a:rPr>
              <a:t>avg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assuming </a:t>
            </a:r>
            <a:r>
              <a:rPr lang="en-US" altLang="en-US" sz="2400" dirty="0">
                <a:solidFill>
                  <a:srgbClr val="0066FF"/>
                </a:solidFill>
              </a:rPr>
              <a:t>Huffman coding</a:t>
            </a:r>
            <a:r>
              <a:rPr lang="en-US" altLang="en-US" sz="2400" dirty="0"/>
              <a:t>:</a:t>
            </a:r>
            <a:endParaRPr lang="en-US" sz="2800" b="1" dirty="0">
              <a:solidFill>
                <a:srgbClr val="0066FF"/>
              </a:solidFill>
              <a:latin typeface="Baskerville Old Face" pitchFamily="18" charset="0"/>
            </a:endParaRPr>
          </a:p>
          <a:p>
            <a:pPr marL="0" lvl="1"/>
            <a:endParaRPr lang="en-US" sz="2400" dirty="0"/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4900613"/>
            <a:ext cx="382587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26138"/>
            <a:ext cx="7267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2438400"/>
            <a:ext cx="649287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55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Arithmetic Coding</a:t>
            </a:r>
            <a:endParaRPr lang="en-US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Addresses </a:t>
            </a:r>
            <a:r>
              <a:rPr lang="en-US" sz="2400" b="1" dirty="0"/>
              <a:t>coding redundancy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/>
              <a:t>Huffman coding encodes source symbols </a:t>
            </a:r>
            <a:r>
              <a:rPr lang="en-US" altLang="en-US" sz="2400" dirty="0">
                <a:solidFill>
                  <a:srgbClr val="0066FF"/>
                </a:solidFill>
              </a:rPr>
              <a:t>one</a:t>
            </a:r>
            <a:r>
              <a:rPr lang="en-US" altLang="en-US" sz="2400" dirty="0"/>
              <a:t> at a time which might not be efficient.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/>
              <a:t>Arithmetic coding encodes </a:t>
            </a:r>
            <a:r>
              <a:rPr lang="en-US" altLang="en-US" sz="2400" dirty="0">
                <a:solidFill>
                  <a:srgbClr val="0066FF"/>
                </a:solidFill>
              </a:rPr>
              <a:t>sequences</a:t>
            </a:r>
            <a:r>
              <a:rPr lang="en-US" altLang="en-US" sz="2400" dirty="0"/>
              <a:t> of source symbols to </a:t>
            </a:r>
            <a:r>
              <a:rPr lang="en-US" altLang="en-US" sz="2400" dirty="0">
                <a:solidFill>
                  <a:srgbClr val="0066FF"/>
                </a:solidFill>
              </a:rPr>
              <a:t>variable length </a:t>
            </a:r>
            <a:r>
              <a:rPr lang="en-US" altLang="en-US" sz="2400" dirty="0"/>
              <a:t>code words.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en-US" sz="2400" dirty="0"/>
              <a:t>There is </a:t>
            </a:r>
            <a:r>
              <a:rPr lang="en-US" altLang="en-US" sz="2400" dirty="0">
                <a:solidFill>
                  <a:srgbClr val="0066FF"/>
                </a:solidFill>
              </a:rPr>
              <a:t>no</a:t>
            </a:r>
            <a:r>
              <a:rPr lang="en-US" altLang="en-US" sz="2400" dirty="0"/>
              <a:t> one-to-one correspondence between source symbols and code words.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en-US" sz="2400" dirty="0"/>
              <a:t>Slower than Huffman coding but can achieve better compression.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69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Arithmetic Coding</a:t>
            </a:r>
            <a:endParaRPr lang="en-US" sz="2800" dirty="0"/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en-US" altLang="en-US" sz="2400" dirty="0"/>
              <a:t> Map a sequence of symbols to a number (arithmetic code)   </a:t>
            </a:r>
          </a:p>
          <a:p>
            <a:pPr>
              <a:defRPr/>
            </a:pPr>
            <a:r>
              <a:rPr lang="en-US" altLang="en-US" sz="2400" dirty="0"/>
              <a:t>    in the interval [0, 1).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en-US" altLang="en-US" sz="2400" dirty="0"/>
              <a:t> Encoding the arithmetic code is more efficient.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marL="285750" indent="-285750">
              <a:buFont typeface="Wingdings" pitchFamily="2" charset="2"/>
              <a:buChar char="§"/>
              <a:defRPr/>
            </a:pPr>
            <a:endParaRPr lang="en-US" altLang="en-US" sz="2400" dirty="0"/>
          </a:p>
          <a:p>
            <a:pPr marL="285750" indent="-285750">
              <a:buFont typeface="Wingdings" pitchFamily="2" charset="2"/>
              <a:buChar char="§"/>
              <a:defRPr/>
            </a:pPr>
            <a:endParaRPr lang="en-US" altLang="en-US" sz="2400" dirty="0"/>
          </a:p>
          <a:p>
            <a:pPr marL="285750" indent="-285750">
              <a:buFont typeface="Wingdings" pitchFamily="2" charset="2"/>
              <a:buChar char="§"/>
              <a:defRPr/>
            </a:pPr>
            <a:endParaRPr lang="en-US" altLang="en-US" sz="2400" dirty="0"/>
          </a:p>
          <a:p>
            <a:pPr marL="285750" indent="-285750">
              <a:buFont typeface="Wingdings" pitchFamily="2" charset="2"/>
              <a:buChar char="§"/>
              <a:defRPr/>
            </a:pPr>
            <a:endParaRPr lang="en-US" altLang="en-US" sz="2400" dirty="0"/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en-US" altLang="en-US" sz="2400" dirty="0"/>
              <a:t>The mapping depends on the probabilities of the symbols.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en-US" altLang="en-US" sz="2400" dirty="0"/>
              <a:t>The mapping is built as each symbol arrives.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2000" y="2848768"/>
            <a:ext cx="6838859" cy="1554480"/>
            <a:chOff x="647700" y="3518387"/>
            <a:chExt cx="6838859" cy="1554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" y="3518387"/>
              <a:ext cx="6838859" cy="155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95499" y="3581400"/>
              <a:ext cx="1971629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l-GR" altLang="en-US" dirty="0">
                  <a:solidFill>
                    <a:schemeClr val="accent2"/>
                  </a:solidFill>
                </a:rPr>
                <a:t>α</a:t>
              </a:r>
              <a:r>
                <a:rPr lang="en-US" altLang="en-US" baseline="-25000" dirty="0">
                  <a:solidFill>
                    <a:schemeClr val="accent2"/>
                  </a:solidFill>
                </a:rPr>
                <a:t>1</a:t>
              </a:r>
              <a:r>
                <a:rPr lang="en-US" altLang="en-US" dirty="0">
                  <a:solidFill>
                    <a:schemeClr val="accent2"/>
                  </a:solidFill>
                </a:rPr>
                <a:t> </a:t>
              </a:r>
              <a:r>
                <a:rPr lang="el-GR" altLang="en-US" dirty="0">
                  <a:solidFill>
                    <a:schemeClr val="accent2"/>
                  </a:solidFill>
                </a:rPr>
                <a:t>α</a:t>
              </a:r>
              <a:r>
                <a:rPr lang="en-US" altLang="en-US" baseline="-25000" dirty="0">
                  <a:solidFill>
                    <a:schemeClr val="accent2"/>
                  </a:solidFill>
                </a:rPr>
                <a:t>2</a:t>
              </a:r>
              <a:r>
                <a:rPr lang="en-US" altLang="en-US" dirty="0">
                  <a:solidFill>
                    <a:schemeClr val="accent2"/>
                  </a:solidFill>
                </a:rPr>
                <a:t> </a:t>
              </a:r>
              <a:r>
                <a:rPr lang="el-GR" altLang="en-US" dirty="0">
                  <a:solidFill>
                    <a:schemeClr val="accent2"/>
                  </a:solidFill>
                </a:rPr>
                <a:t>α</a:t>
              </a:r>
              <a:r>
                <a:rPr lang="en-US" altLang="en-US" baseline="-25000" dirty="0">
                  <a:solidFill>
                    <a:schemeClr val="accent2"/>
                  </a:solidFill>
                </a:rPr>
                <a:t>3</a:t>
              </a:r>
              <a:r>
                <a:rPr lang="en-US" altLang="en-US" dirty="0">
                  <a:solidFill>
                    <a:schemeClr val="accent2"/>
                  </a:solidFill>
                </a:rPr>
                <a:t> </a:t>
              </a:r>
              <a:r>
                <a:rPr lang="el-GR" altLang="en-US" dirty="0">
                  <a:solidFill>
                    <a:schemeClr val="accent2"/>
                  </a:solidFill>
                </a:rPr>
                <a:t>α</a:t>
              </a:r>
              <a:r>
                <a:rPr lang="en-US" altLang="en-US" baseline="-25000" dirty="0">
                  <a:solidFill>
                    <a:schemeClr val="accent2"/>
                  </a:solidFill>
                </a:rPr>
                <a:t>3</a:t>
              </a:r>
              <a:r>
                <a:rPr lang="en-US" altLang="en-US" dirty="0">
                  <a:solidFill>
                    <a:schemeClr val="accent2"/>
                  </a:solidFill>
                </a:rPr>
                <a:t> </a:t>
              </a:r>
              <a:r>
                <a:rPr lang="el-GR" altLang="en-US" dirty="0">
                  <a:solidFill>
                    <a:schemeClr val="accent2"/>
                  </a:solidFill>
                </a:rPr>
                <a:t>α</a:t>
              </a:r>
              <a:r>
                <a:rPr lang="en-US" altLang="en-US" baseline="-25000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9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Arithmetic Coding</a:t>
            </a:r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20083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en-US" sz="2400" dirty="0"/>
              <a:t>Start with the interval [0, 1) 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6FF"/>
                </a:solidFill>
              </a:rPr>
              <a:t>A sub-interval of [0,1) is chosen to represent the first symbol (based on its probability of occurrence). 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en-US" sz="2400" dirty="0"/>
              <a:t>As more symbols are encoded, the sub-interval gets smaller and smaller.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66FF"/>
                </a:solidFill>
              </a:rPr>
              <a:t>At the end, the symbol sequence is encoded by a number within the final interval.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800167" cy="12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64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DE7B-2E7B-67F9-3CFF-3029DD0B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C63A7-7CE7-21F8-07A6-A51C60D1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Unit-2: Image Enhancement in Spatial Domain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1CEDA-B726-41CA-35A9-104898EB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A53B1-D7F1-73B3-3F00-BD5A860B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3056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Arithmetic Coding: </a:t>
            </a:r>
            <a:r>
              <a:rPr lang="en-US" sz="2800" b="1" dirty="0">
                <a:solidFill>
                  <a:srgbClr val="0066FF"/>
                </a:solidFill>
                <a:latin typeface="Baskerville Old Face" pitchFamily="18" charset="0"/>
              </a:rPr>
              <a:t>Example</a:t>
            </a:r>
            <a:endParaRPr lang="en-US" sz="2400" dirty="0">
              <a:solidFill>
                <a:srgbClr val="0066FF"/>
              </a:solidFill>
            </a:endParaRPr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0050"/>
            <a:ext cx="6215063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2254250"/>
            <a:ext cx="163671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4878387"/>
            <a:ext cx="46863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5075237"/>
            <a:ext cx="1870075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236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Arithmetic Coding: </a:t>
            </a:r>
            <a:r>
              <a:rPr lang="en-US" sz="2800" b="1" dirty="0">
                <a:solidFill>
                  <a:srgbClr val="0066FF"/>
                </a:solidFill>
                <a:latin typeface="Baskerville Old Face" pitchFamily="18" charset="0"/>
              </a:rPr>
              <a:t>Example</a:t>
            </a:r>
            <a:endParaRPr lang="en-US" sz="2400" dirty="0">
              <a:solidFill>
                <a:srgbClr val="0066FF"/>
              </a:solidFill>
            </a:endParaRPr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sp>
        <p:nvSpPr>
          <p:cNvPr id="13" name="Text Box 4"/>
          <p:cNvSpPr>
            <a:spLocks noGrp="1"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400" dirty="0"/>
              <a:t>The arithmetic code </a:t>
            </a:r>
            <a:r>
              <a:rPr lang="en-US" altLang="en-US" sz="2400" dirty="0">
                <a:solidFill>
                  <a:srgbClr val="0066FF"/>
                </a:solidFill>
              </a:rPr>
              <a:t>0.068 </a:t>
            </a:r>
            <a:r>
              <a:rPr lang="en-US" altLang="en-US" sz="2400" dirty="0"/>
              <a:t>can be encoded using Binary Fraction:</a:t>
            </a:r>
          </a:p>
          <a:p>
            <a:pPr>
              <a:spcBef>
                <a:spcPct val="0"/>
              </a:spcBef>
              <a:defRPr/>
            </a:pPr>
            <a:endParaRPr lang="en-US" altLang="en-US" dirty="0"/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dirty="0"/>
              <a:t>   0.0068 ≈  0.000100011 (</a:t>
            </a:r>
            <a:r>
              <a:rPr lang="en-US" dirty="0">
                <a:solidFill>
                  <a:srgbClr val="0066FF"/>
                </a:solidFill>
              </a:rPr>
              <a:t>9 bits</a:t>
            </a:r>
            <a:r>
              <a:rPr lang="en-US" dirty="0"/>
              <a:t>)  </a:t>
            </a:r>
            <a:r>
              <a:rPr lang="en-US" sz="1400" dirty="0"/>
              <a:t>(subject to </a:t>
            </a:r>
            <a:r>
              <a:rPr lang="en-US" sz="1400" dirty="0">
                <a:solidFill>
                  <a:srgbClr val="FFFF00"/>
                </a:solidFill>
              </a:rPr>
              <a:t>conversion error;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sz="1400" dirty="0"/>
              <a:t>					  exact value is 0.068359375)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endParaRPr lang="en-US" altLang="en-US" dirty="0"/>
          </a:p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400" dirty="0"/>
              <a:t>Huffman Code: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en-US" dirty="0"/>
              <a:t>		</a:t>
            </a:r>
            <a:r>
              <a:rPr lang="en-US" altLang="en-US" sz="2200" dirty="0"/>
              <a:t>0100011001 (</a:t>
            </a:r>
            <a:r>
              <a:rPr lang="en-US" altLang="en-US" sz="2200" dirty="0">
                <a:solidFill>
                  <a:srgbClr val="0066FF"/>
                </a:solidFill>
              </a:rPr>
              <a:t>10 bits</a:t>
            </a:r>
            <a:r>
              <a:rPr lang="en-US" altLang="en-US" sz="2200" dirty="0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en-US" dirty="0"/>
          </a:p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400" dirty="0"/>
              <a:t>Fixed Binary Code: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en-US" dirty="0"/>
              <a:t>                 5 x 8 bits/symbol = </a:t>
            </a:r>
            <a:r>
              <a:rPr lang="en-US" altLang="en-US" dirty="0">
                <a:solidFill>
                  <a:srgbClr val="0066FF"/>
                </a:solidFill>
              </a:rPr>
              <a:t>40 bits</a:t>
            </a:r>
          </a:p>
          <a:p>
            <a:pPr>
              <a:spcBef>
                <a:spcPct val="0"/>
              </a:spcBef>
              <a:defRPr/>
            </a:pPr>
            <a:endParaRPr lang="en-US" altLang="en-US" dirty="0"/>
          </a:p>
          <a:p>
            <a:pPr>
              <a:spcBef>
                <a:spcPct val="0"/>
              </a:spcBef>
              <a:defRPr/>
            </a:pPr>
            <a:endParaRPr lang="en-US" altLang="en-US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b="1" u="sng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b="1" u="sng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b="1" dirty="0"/>
              <a:t>    </a:t>
            </a:r>
            <a:endParaRPr lang="en-US" alt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29287" y="4191000"/>
            <a:ext cx="181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l-GR" altLang="en-US">
                <a:solidFill>
                  <a:schemeClr val="accent2"/>
                </a:solidFill>
              </a:rPr>
              <a:t>α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l-GR" altLang="en-US">
                <a:solidFill>
                  <a:schemeClr val="accent2"/>
                </a:solidFill>
              </a:rPr>
              <a:t>α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l-GR" altLang="en-US">
                <a:solidFill>
                  <a:schemeClr val="accent2"/>
                </a:solidFill>
              </a:rPr>
              <a:t>α</a:t>
            </a:r>
            <a:r>
              <a:rPr lang="en-US" altLang="en-US" baseline="-25000">
                <a:solidFill>
                  <a:schemeClr val="accent2"/>
                </a:solidFill>
              </a:rPr>
              <a:t>3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l-GR" altLang="en-US">
                <a:solidFill>
                  <a:schemeClr val="accent2"/>
                </a:solidFill>
              </a:rPr>
              <a:t>α</a:t>
            </a:r>
            <a:r>
              <a:rPr lang="en-US" altLang="en-US" baseline="-25000">
                <a:solidFill>
                  <a:schemeClr val="accent2"/>
                </a:solidFill>
              </a:rPr>
              <a:t>3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l-GR" altLang="en-US">
                <a:solidFill>
                  <a:schemeClr val="accent2"/>
                </a:solidFill>
              </a:rPr>
              <a:t>α</a:t>
            </a:r>
            <a:r>
              <a:rPr lang="en-US" altLang="en-US" baseline="-2500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377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6096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2286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Line 4"/>
          <p:cNvSpPr>
            <a:spLocks noChangeShapeType="1"/>
          </p:cNvSpPr>
          <p:nvPr/>
        </p:nvSpPr>
        <p:spPr bwMode="auto">
          <a:xfrm>
            <a:off x="2286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1.0</a:t>
            </a:r>
          </a:p>
        </p:txBody>
      </p:sp>
      <p:sp>
        <p:nvSpPr>
          <p:cNvPr id="868358" name="Line 6"/>
          <p:cNvSpPr>
            <a:spLocks noChangeShapeType="1"/>
          </p:cNvSpPr>
          <p:nvPr/>
        </p:nvSpPr>
        <p:spPr bwMode="auto">
          <a:xfrm>
            <a:off x="228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647700" y="32067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0.8</a:t>
            </a:r>
          </a:p>
        </p:txBody>
      </p:sp>
      <p:sp>
        <p:nvSpPr>
          <p:cNvPr id="868360" name="Line 8"/>
          <p:cNvSpPr>
            <a:spLocks noChangeShapeType="1"/>
          </p:cNvSpPr>
          <p:nvPr/>
        </p:nvSpPr>
        <p:spPr bwMode="auto">
          <a:xfrm>
            <a:off x="228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1" name="Line 9"/>
          <p:cNvSpPr>
            <a:spLocks noChangeShapeType="1"/>
          </p:cNvSpPr>
          <p:nvPr/>
        </p:nvSpPr>
        <p:spPr bwMode="auto">
          <a:xfrm>
            <a:off x="228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2" name="Text Box 10"/>
          <p:cNvSpPr txBox="1">
            <a:spLocks noChangeArrowheads="1"/>
          </p:cNvSpPr>
          <p:nvPr/>
        </p:nvSpPr>
        <p:spPr bwMode="auto">
          <a:xfrm>
            <a:off x="628650" y="47307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0.4</a:t>
            </a:r>
          </a:p>
        </p:txBody>
      </p:sp>
      <p:sp>
        <p:nvSpPr>
          <p:cNvPr id="868363" name="Text Box 11"/>
          <p:cNvSpPr txBox="1">
            <a:spLocks noChangeArrowheads="1"/>
          </p:cNvSpPr>
          <p:nvPr/>
        </p:nvSpPr>
        <p:spPr bwMode="auto">
          <a:xfrm>
            <a:off x="685800" y="5562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0.2</a:t>
            </a:r>
          </a:p>
        </p:txBody>
      </p:sp>
      <p:sp>
        <p:nvSpPr>
          <p:cNvPr id="868364" name="Line 12"/>
          <p:cNvSpPr>
            <a:spLocks noChangeShapeType="1"/>
          </p:cNvSpPr>
          <p:nvPr/>
        </p:nvSpPr>
        <p:spPr bwMode="auto">
          <a:xfrm>
            <a:off x="609600" y="48768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5" name="Line 13"/>
          <p:cNvSpPr>
            <a:spLocks noChangeShapeType="1"/>
          </p:cNvSpPr>
          <p:nvPr/>
        </p:nvSpPr>
        <p:spPr bwMode="auto">
          <a:xfrm>
            <a:off x="19050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6" name="Line 14"/>
          <p:cNvSpPr>
            <a:spLocks noChangeShapeType="1"/>
          </p:cNvSpPr>
          <p:nvPr/>
        </p:nvSpPr>
        <p:spPr bwMode="auto">
          <a:xfrm>
            <a:off x="15240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7" name="Line 15"/>
          <p:cNvSpPr>
            <a:spLocks noChangeShapeType="1"/>
          </p:cNvSpPr>
          <p:nvPr/>
        </p:nvSpPr>
        <p:spPr bwMode="auto">
          <a:xfrm>
            <a:off x="15240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8" name="Text Box 16"/>
          <p:cNvSpPr txBox="1">
            <a:spLocks noChangeArrowheads="1"/>
          </p:cNvSpPr>
          <p:nvPr/>
        </p:nvSpPr>
        <p:spPr bwMode="auto">
          <a:xfrm>
            <a:off x="1981200" y="2438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0.8</a:t>
            </a:r>
          </a:p>
        </p:txBody>
      </p:sp>
      <p:sp>
        <p:nvSpPr>
          <p:cNvPr id="868369" name="Line 17"/>
          <p:cNvSpPr>
            <a:spLocks noChangeShapeType="1"/>
          </p:cNvSpPr>
          <p:nvPr/>
        </p:nvSpPr>
        <p:spPr bwMode="auto">
          <a:xfrm>
            <a:off x="1524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70" name="Text Box 18"/>
          <p:cNvSpPr txBox="1">
            <a:spLocks noChangeArrowheads="1"/>
          </p:cNvSpPr>
          <p:nvPr/>
        </p:nvSpPr>
        <p:spPr bwMode="auto">
          <a:xfrm>
            <a:off x="1943100" y="32067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0.72</a:t>
            </a:r>
          </a:p>
        </p:txBody>
      </p:sp>
      <p:sp>
        <p:nvSpPr>
          <p:cNvPr id="868371" name="Line 19"/>
          <p:cNvSpPr>
            <a:spLocks noChangeShapeType="1"/>
          </p:cNvSpPr>
          <p:nvPr/>
        </p:nvSpPr>
        <p:spPr bwMode="auto">
          <a:xfrm>
            <a:off x="1524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72" name="Line 20"/>
          <p:cNvSpPr>
            <a:spLocks noChangeShapeType="1"/>
          </p:cNvSpPr>
          <p:nvPr/>
        </p:nvSpPr>
        <p:spPr bwMode="auto">
          <a:xfrm>
            <a:off x="1524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73" name="Text Box 21"/>
          <p:cNvSpPr txBox="1">
            <a:spLocks noChangeArrowheads="1"/>
          </p:cNvSpPr>
          <p:nvPr/>
        </p:nvSpPr>
        <p:spPr bwMode="auto">
          <a:xfrm>
            <a:off x="1924050" y="47307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</a:t>
            </a:r>
          </a:p>
        </p:txBody>
      </p:sp>
      <p:sp>
        <p:nvSpPr>
          <p:cNvPr id="868374" name="Text Box 22"/>
          <p:cNvSpPr txBox="1">
            <a:spLocks noChangeArrowheads="1"/>
          </p:cNvSpPr>
          <p:nvPr/>
        </p:nvSpPr>
        <p:spPr bwMode="auto">
          <a:xfrm>
            <a:off x="1981200" y="5562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0.48</a:t>
            </a:r>
          </a:p>
        </p:txBody>
      </p:sp>
      <p:sp>
        <p:nvSpPr>
          <p:cNvPr id="868375" name="Line 23"/>
          <p:cNvSpPr>
            <a:spLocks noChangeShapeType="1"/>
          </p:cNvSpPr>
          <p:nvPr/>
        </p:nvSpPr>
        <p:spPr bwMode="auto">
          <a:xfrm flipV="1">
            <a:off x="609600" y="2438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76" name="Text Box 24"/>
          <p:cNvSpPr txBox="1">
            <a:spLocks noChangeArrowheads="1"/>
          </p:cNvSpPr>
          <p:nvPr/>
        </p:nvSpPr>
        <p:spPr bwMode="auto">
          <a:xfrm>
            <a:off x="1981200" y="63690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0.4</a:t>
            </a:r>
          </a:p>
        </p:txBody>
      </p:sp>
      <p:sp>
        <p:nvSpPr>
          <p:cNvPr id="868377" name="Text Box 25"/>
          <p:cNvSpPr txBox="1">
            <a:spLocks noChangeArrowheads="1"/>
          </p:cNvSpPr>
          <p:nvPr/>
        </p:nvSpPr>
        <p:spPr bwMode="auto">
          <a:xfrm>
            <a:off x="609600" y="6324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0.0</a:t>
            </a:r>
          </a:p>
        </p:txBody>
      </p:sp>
      <p:sp>
        <p:nvSpPr>
          <p:cNvPr id="868378" name="Line 26"/>
          <p:cNvSpPr>
            <a:spLocks noChangeShapeType="1"/>
          </p:cNvSpPr>
          <p:nvPr/>
        </p:nvSpPr>
        <p:spPr bwMode="auto">
          <a:xfrm>
            <a:off x="32004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79" name="Line 27"/>
          <p:cNvSpPr>
            <a:spLocks noChangeShapeType="1"/>
          </p:cNvSpPr>
          <p:nvPr/>
        </p:nvSpPr>
        <p:spPr bwMode="auto">
          <a:xfrm>
            <a:off x="28194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80" name="Line 28"/>
          <p:cNvSpPr>
            <a:spLocks noChangeShapeType="1"/>
          </p:cNvSpPr>
          <p:nvPr/>
        </p:nvSpPr>
        <p:spPr bwMode="auto">
          <a:xfrm>
            <a:off x="28194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81" name="Text Box 29"/>
          <p:cNvSpPr txBox="1">
            <a:spLocks noChangeArrowheads="1"/>
          </p:cNvSpPr>
          <p:nvPr/>
        </p:nvSpPr>
        <p:spPr bwMode="auto">
          <a:xfrm>
            <a:off x="3276600" y="2438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0.72</a:t>
            </a:r>
          </a:p>
        </p:txBody>
      </p:sp>
      <p:sp>
        <p:nvSpPr>
          <p:cNvPr id="868382" name="Line 30"/>
          <p:cNvSpPr>
            <a:spLocks noChangeShapeType="1"/>
          </p:cNvSpPr>
          <p:nvPr/>
        </p:nvSpPr>
        <p:spPr bwMode="auto">
          <a:xfrm>
            <a:off x="28194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83" name="Text Box 31"/>
          <p:cNvSpPr txBox="1">
            <a:spLocks noChangeArrowheads="1"/>
          </p:cNvSpPr>
          <p:nvPr/>
        </p:nvSpPr>
        <p:spPr bwMode="auto">
          <a:xfrm>
            <a:off x="3238500" y="3206750"/>
            <a:ext cx="87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0.688</a:t>
            </a:r>
          </a:p>
        </p:txBody>
      </p:sp>
      <p:sp>
        <p:nvSpPr>
          <p:cNvPr id="868384" name="Line 32"/>
          <p:cNvSpPr>
            <a:spLocks noChangeShapeType="1"/>
          </p:cNvSpPr>
          <p:nvPr/>
        </p:nvSpPr>
        <p:spPr bwMode="auto">
          <a:xfrm>
            <a:off x="2819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85" name="Line 33"/>
          <p:cNvSpPr>
            <a:spLocks noChangeShapeType="1"/>
          </p:cNvSpPr>
          <p:nvPr/>
        </p:nvSpPr>
        <p:spPr bwMode="auto">
          <a:xfrm>
            <a:off x="2819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86" name="Text Box 34"/>
          <p:cNvSpPr txBox="1">
            <a:spLocks noChangeArrowheads="1"/>
          </p:cNvSpPr>
          <p:nvPr/>
        </p:nvSpPr>
        <p:spPr bwMode="auto">
          <a:xfrm>
            <a:off x="3219450" y="4730750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0.624</a:t>
            </a:r>
          </a:p>
        </p:txBody>
      </p:sp>
      <p:sp>
        <p:nvSpPr>
          <p:cNvPr id="868387" name="Line 35"/>
          <p:cNvSpPr>
            <a:spLocks noChangeShapeType="1"/>
          </p:cNvSpPr>
          <p:nvPr/>
        </p:nvSpPr>
        <p:spPr bwMode="auto">
          <a:xfrm>
            <a:off x="1905000" y="48768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88" name="Line 36"/>
          <p:cNvSpPr>
            <a:spLocks noChangeShapeType="1"/>
          </p:cNvSpPr>
          <p:nvPr/>
        </p:nvSpPr>
        <p:spPr bwMode="auto">
          <a:xfrm flipV="1">
            <a:off x="1943100" y="2438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89" name="Text Box 37"/>
          <p:cNvSpPr txBox="1">
            <a:spLocks noChangeArrowheads="1"/>
          </p:cNvSpPr>
          <p:nvPr/>
        </p:nvSpPr>
        <p:spPr bwMode="auto">
          <a:xfrm>
            <a:off x="3200400" y="5562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0.592</a:t>
            </a:r>
          </a:p>
        </p:txBody>
      </p:sp>
      <p:sp>
        <p:nvSpPr>
          <p:cNvPr id="868390" name="Line 38"/>
          <p:cNvSpPr>
            <a:spLocks noChangeShapeType="1"/>
          </p:cNvSpPr>
          <p:nvPr/>
        </p:nvSpPr>
        <p:spPr bwMode="auto">
          <a:xfrm>
            <a:off x="48006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1" name="Line 39"/>
          <p:cNvSpPr>
            <a:spLocks noChangeShapeType="1"/>
          </p:cNvSpPr>
          <p:nvPr/>
        </p:nvSpPr>
        <p:spPr bwMode="auto">
          <a:xfrm>
            <a:off x="44958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2" name="Line 40"/>
          <p:cNvSpPr>
            <a:spLocks noChangeShapeType="1"/>
          </p:cNvSpPr>
          <p:nvPr/>
        </p:nvSpPr>
        <p:spPr bwMode="auto">
          <a:xfrm>
            <a:off x="44196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3" name="Text Box 41"/>
          <p:cNvSpPr txBox="1">
            <a:spLocks noChangeArrowheads="1"/>
          </p:cNvSpPr>
          <p:nvPr/>
        </p:nvSpPr>
        <p:spPr bwMode="auto">
          <a:xfrm>
            <a:off x="4876800" y="24384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0.592</a:t>
            </a:r>
          </a:p>
        </p:txBody>
      </p:sp>
      <p:sp>
        <p:nvSpPr>
          <p:cNvPr id="868394" name="Line 42"/>
          <p:cNvSpPr>
            <a:spLocks noChangeShapeType="1"/>
          </p:cNvSpPr>
          <p:nvPr/>
        </p:nvSpPr>
        <p:spPr bwMode="auto">
          <a:xfrm>
            <a:off x="4419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5" name="Text Box 43"/>
          <p:cNvSpPr txBox="1">
            <a:spLocks noChangeArrowheads="1"/>
          </p:cNvSpPr>
          <p:nvPr/>
        </p:nvSpPr>
        <p:spPr bwMode="auto">
          <a:xfrm>
            <a:off x="4800600" y="3200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0.5856</a:t>
            </a:r>
          </a:p>
        </p:txBody>
      </p:sp>
      <p:sp>
        <p:nvSpPr>
          <p:cNvPr id="868396" name="Line 44"/>
          <p:cNvSpPr>
            <a:spLocks noChangeShapeType="1"/>
          </p:cNvSpPr>
          <p:nvPr/>
        </p:nvSpPr>
        <p:spPr bwMode="auto">
          <a:xfrm>
            <a:off x="4419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7" name="Line 45"/>
          <p:cNvSpPr>
            <a:spLocks noChangeShapeType="1"/>
          </p:cNvSpPr>
          <p:nvPr/>
        </p:nvSpPr>
        <p:spPr bwMode="auto">
          <a:xfrm>
            <a:off x="44958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8" name="Text Box 46"/>
          <p:cNvSpPr txBox="1">
            <a:spLocks noChangeArrowheads="1"/>
          </p:cNvSpPr>
          <p:nvPr/>
        </p:nvSpPr>
        <p:spPr bwMode="auto">
          <a:xfrm>
            <a:off x="4724400" y="4724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0.5728</a:t>
            </a:r>
          </a:p>
        </p:txBody>
      </p:sp>
      <p:sp>
        <p:nvSpPr>
          <p:cNvPr id="868399" name="Text Box 47"/>
          <p:cNvSpPr txBox="1">
            <a:spLocks noChangeArrowheads="1"/>
          </p:cNvSpPr>
          <p:nvPr/>
        </p:nvSpPr>
        <p:spPr bwMode="auto">
          <a:xfrm>
            <a:off x="4800600" y="5562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0.5664</a:t>
            </a:r>
          </a:p>
        </p:txBody>
      </p:sp>
      <p:sp>
        <p:nvSpPr>
          <p:cNvPr id="868400" name="Line 48"/>
          <p:cNvSpPr>
            <a:spLocks noChangeShapeType="1"/>
          </p:cNvSpPr>
          <p:nvPr/>
        </p:nvSpPr>
        <p:spPr bwMode="auto">
          <a:xfrm flipV="1">
            <a:off x="3124200" y="655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01" name="Line 49"/>
          <p:cNvSpPr>
            <a:spLocks noChangeShapeType="1"/>
          </p:cNvSpPr>
          <p:nvPr/>
        </p:nvSpPr>
        <p:spPr bwMode="auto">
          <a:xfrm flipV="1">
            <a:off x="3195638" y="2514600"/>
            <a:ext cx="1528762" cy="318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02" name="Text Box 50"/>
          <p:cNvSpPr txBox="1">
            <a:spLocks noChangeArrowheads="1"/>
          </p:cNvSpPr>
          <p:nvPr/>
        </p:nvSpPr>
        <p:spPr bwMode="auto">
          <a:xfrm>
            <a:off x="6858000" y="3352800"/>
            <a:ext cx="220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Therefore, the message is a</a:t>
            </a:r>
            <a:r>
              <a:rPr lang="en-US" sz="2400" b="1" baseline="-25000" dirty="0">
                <a:latin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</a:rPr>
              <a:t>a</a:t>
            </a:r>
            <a:r>
              <a:rPr lang="en-US" sz="2400" b="1" baseline="-25000" dirty="0">
                <a:latin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</a:rPr>
              <a:t>a</a:t>
            </a:r>
            <a:r>
              <a:rPr lang="en-US" sz="2400" b="1" baseline="-25000" dirty="0">
                <a:latin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</a:rPr>
              <a:t>a</a:t>
            </a:r>
            <a:r>
              <a:rPr lang="en-US" sz="2400" b="1" baseline="-25000" dirty="0">
                <a:latin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</a:rPr>
              <a:t>a</a:t>
            </a:r>
            <a:r>
              <a:rPr lang="en-US" sz="2400" b="1" baseline="-25000" dirty="0">
                <a:latin typeface="Times New Roman" pitchFamily="18" charset="0"/>
              </a:rPr>
              <a:t>4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68403" name="Line 51"/>
          <p:cNvSpPr>
            <a:spLocks noChangeShapeType="1"/>
          </p:cNvSpPr>
          <p:nvPr/>
        </p:nvSpPr>
        <p:spPr bwMode="auto">
          <a:xfrm>
            <a:off x="59436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04" name="Line 52"/>
          <p:cNvSpPr>
            <a:spLocks noChangeShapeType="1"/>
          </p:cNvSpPr>
          <p:nvPr/>
        </p:nvSpPr>
        <p:spPr bwMode="auto">
          <a:xfrm>
            <a:off x="56388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05" name="Line 53"/>
          <p:cNvSpPr>
            <a:spLocks noChangeShapeType="1"/>
          </p:cNvSpPr>
          <p:nvPr/>
        </p:nvSpPr>
        <p:spPr bwMode="auto">
          <a:xfrm>
            <a:off x="55626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06" name="Text Box 54"/>
          <p:cNvSpPr txBox="1">
            <a:spLocks noChangeArrowheads="1"/>
          </p:cNvSpPr>
          <p:nvPr/>
        </p:nvSpPr>
        <p:spPr bwMode="auto">
          <a:xfrm>
            <a:off x="6019800" y="24384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0.5728</a:t>
            </a:r>
          </a:p>
        </p:txBody>
      </p:sp>
      <p:sp>
        <p:nvSpPr>
          <p:cNvPr id="868407" name="Line 55"/>
          <p:cNvSpPr>
            <a:spLocks noChangeShapeType="1"/>
          </p:cNvSpPr>
          <p:nvPr/>
        </p:nvSpPr>
        <p:spPr bwMode="auto">
          <a:xfrm>
            <a:off x="5562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08" name="Text Box 56"/>
          <p:cNvSpPr txBox="1">
            <a:spLocks noChangeArrowheads="1"/>
          </p:cNvSpPr>
          <p:nvPr/>
        </p:nvSpPr>
        <p:spPr bwMode="auto">
          <a:xfrm>
            <a:off x="5943600" y="3200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0.57152</a:t>
            </a:r>
          </a:p>
        </p:txBody>
      </p:sp>
      <p:sp>
        <p:nvSpPr>
          <p:cNvPr id="868409" name="Line 57"/>
          <p:cNvSpPr>
            <a:spLocks noChangeShapeType="1"/>
          </p:cNvSpPr>
          <p:nvPr/>
        </p:nvSpPr>
        <p:spPr bwMode="auto">
          <a:xfrm>
            <a:off x="5562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10" name="Line 58"/>
          <p:cNvSpPr>
            <a:spLocks noChangeShapeType="1"/>
          </p:cNvSpPr>
          <p:nvPr/>
        </p:nvSpPr>
        <p:spPr bwMode="auto">
          <a:xfrm>
            <a:off x="56388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11" name="Text Box 59"/>
          <p:cNvSpPr txBox="1">
            <a:spLocks noChangeArrowheads="1"/>
          </p:cNvSpPr>
          <p:nvPr/>
        </p:nvSpPr>
        <p:spPr bwMode="auto">
          <a:xfrm>
            <a:off x="5943600" y="47244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056896</a:t>
            </a:r>
          </a:p>
        </p:txBody>
      </p:sp>
      <p:sp>
        <p:nvSpPr>
          <p:cNvPr id="868412" name="Text Box 60"/>
          <p:cNvSpPr txBox="1">
            <a:spLocks noChangeArrowheads="1"/>
          </p:cNvSpPr>
          <p:nvPr/>
        </p:nvSpPr>
        <p:spPr bwMode="auto">
          <a:xfrm>
            <a:off x="5943600" y="5562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0.56768</a:t>
            </a:r>
          </a:p>
        </p:txBody>
      </p:sp>
      <p:sp>
        <p:nvSpPr>
          <p:cNvPr id="868413" name="Line 61"/>
          <p:cNvSpPr>
            <a:spLocks noChangeShapeType="1"/>
          </p:cNvSpPr>
          <p:nvPr/>
        </p:nvSpPr>
        <p:spPr bwMode="auto">
          <a:xfrm>
            <a:off x="4800600" y="5715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14" name="Line 62"/>
          <p:cNvSpPr>
            <a:spLocks noChangeShapeType="1"/>
          </p:cNvSpPr>
          <p:nvPr/>
        </p:nvSpPr>
        <p:spPr bwMode="auto">
          <a:xfrm flipV="1">
            <a:off x="4800600" y="2438400"/>
            <a:ext cx="1066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415" name="Text Box 63"/>
          <p:cNvSpPr txBox="1">
            <a:spLocks noChangeArrowheads="1"/>
          </p:cNvSpPr>
          <p:nvPr/>
        </p:nvSpPr>
        <p:spPr bwMode="auto">
          <a:xfrm>
            <a:off x="228600" y="1419225"/>
            <a:ext cx="85201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Decode 0.572. The length of the message is 5.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Since 0.8&gt;code word &gt; 0.4, the first symbol should be a</a:t>
            </a:r>
            <a:r>
              <a:rPr lang="en-US" sz="2400" b="1" baseline="-25000" dirty="0">
                <a:latin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868416" name="Text Box 64"/>
          <p:cNvSpPr txBox="1">
            <a:spLocks noChangeArrowheads="1"/>
          </p:cNvSpPr>
          <p:nvPr/>
        </p:nvSpPr>
        <p:spPr bwMode="auto">
          <a:xfrm>
            <a:off x="3124200" y="65214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</a:t>
            </a:r>
          </a:p>
        </p:txBody>
      </p:sp>
      <p:sp>
        <p:nvSpPr>
          <p:cNvPr id="868417" name="Text Box 65"/>
          <p:cNvSpPr txBox="1">
            <a:spLocks noChangeArrowheads="1"/>
          </p:cNvSpPr>
          <p:nvPr/>
        </p:nvSpPr>
        <p:spPr bwMode="auto">
          <a:xfrm>
            <a:off x="4495800" y="6521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</a:t>
            </a:r>
          </a:p>
        </p:txBody>
      </p:sp>
      <p:sp>
        <p:nvSpPr>
          <p:cNvPr id="868418" name="Text Box 66"/>
          <p:cNvSpPr txBox="1">
            <a:spLocks noChangeArrowheads="1"/>
          </p:cNvSpPr>
          <p:nvPr/>
        </p:nvSpPr>
        <p:spPr bwMode="auto">
          <a:xfrm>
            <a:off x="5715000" y="65214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0.5664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17493"/>
            <a:ext cx="990600" cy="990600"/>
          </a:xfrm>
          <a:prstGeom prst="rect">
            <a:avLst/>
          </a:prstGeom>
        </p:spPr>
      </p:pic>
      <p:sp>
        <p:nvSpPr>
          <p:cNvPr id="70" name="Title 1"/>
          <p:cNvSpPr txBox="1">
            <a:spLocks/>
          </p:cNvSpPr>
          <p:nvPr/>
        </p:nvSpPr>
        <p:spPr>
          <a:xfrm>
            <a:off x="228600" y="417493"/>
            <a:ext cx="83820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8600" y="914400"/>
            <a:ext cx="8585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Arithmetic Coding: </a:t>
            </a:r>
            <a:r>
              <a:rPr lang="en-US" sz="2800" b="1" dirty="0">
                <a:solidFill>
                  <a:srgbClr val="0066FF"/>
                </a:solidFill>
                <a:latin typeface="Baskerville Old Face" pitchFamily="18" charset="0"/>
              </a:rPr>
              <a:t>Example</a:t>
            </a:r>
            <a:endParaRPr lang="en-US" sz="2400" dirty="0">
              <a:solidFill>
                <a:srgbClr val="0066FF"/>
              </a:solidFill>
            </a:endParaRPr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4" grpId="0" animBg="1"/>
      <p:bldP spid="868365" grpId="0" animBg="1"/>
      <p:bldP spid="868366" grpId="0" animBg="1"/>
      <p:bldP spid="868367" grpId="0" animBg="1"/>
      <p:bldP spid="868368" grpId="0" autoUpdateAnimBg="0"/>
      <p:bldP spid="868369" grpId="0" animBg="1"/>
      <p:bldP spid="868370" grpId="0" autoUpdateAnimBg="0"/>
      <p:bldP spid="868371" grpId="0" animBg="1"/>
      <p:bldP spid="868372" grpId="0" animBg="1"/>
      <p:bldP spid="868373" grpId="0" autoUpdateAnimBg="0"/>
      <p:bldP spid="868374" grpId="0" autoUpdateAnimBg="0"/>
      <p:bldP spid="868375" grpId="0" animBg="1"/>
      <p:bldP spid="868376" grpId="0" autoUpdateAnimBg="0"/>
      <p:bldP spid="868377" grpId="0" autoUpdateAnimBg="0"/>
      <p:bldP spid="868378" grpId="0" animBg="1"/>
      <p:bldP spid="868379" grpId="0" animBg="1"/>
      <p:bldP spid="868380" grpId="0" animBg="1"/>
      <p:bldP spid="868381" grpId="0" autoUpdateAnimBg="0"/>
      <p:bldP spid="868382" grpId="0" animBg="1"/>
      <p:bldP spid="868383" grpId="0" autoUpdateAnimBg="0"/>
      <p:bldP spid="868384" grpId="0" animBg="1"/>
      <p:bldP spid="868385" grpId="0" animBg="1"/>
      <p:bldP spid="868386" grpId="0" autoUpdateAnimBg="0"/>
      <p:bldP spid="868387" grpId="0" animBg="1"/>
      <p:bldP spid="868388" grpId="0" animBg="1"/>
      <p:bldP spid="868389" grpId="0" autoUpdateAnimBg="0"/>
      <p:bldP spid="868390" grpId="0" animBg="1"/>
      <p:bldP spid="868391" grpId="0" animBg="1"/>
      <p:bldP spid="868392" grpId="0" animBg="1"/>
      <p:bldP spid="868393" grpId="0" autoUpdateAnimBg="0"/>
      <p:bldP spid="868394" grpId="0" animBg="1"/>
      <p:bldP spid="868395" grpId="0" autoUpdateAnimBg="0"/>
      <p:bldP spid="868396" grpId="0" animBg="1"/>
      <p:bldP spid="868397" grpId="0" animBg="1"/>
      <p:bldP spid="868398" grpId="0" autoUpdateAnimBg="0"/>
      <p:bldP spid="868399" grpId="0" autoUpdateAnimBg="0"/>
      <p:bldP spid="868400" grpId="0" animBg="1"/>
      <p:bldP spid="868401" grpId="0" animBg="1"/>
      <p:bldP spid="868402" grpId="0" autoUpdateAnimBg="0"/>
      <p:bldP spid="868403" grpId="0" animBg="1"/>
      <p:bldP spid="868404" grpId="0" animBg="1"/>
      <p:bldP spid="868405" grpId="0" animBg="1"/>
      <p:bldP spid="868406" grpId="0" autoUpdateAnimBg="0"/>
      <p:bldP spid="868407" grpId="0" animBg="1"/>
      <p:bldP spid="868408" grpId="0" autoUpdateAnimBg="0"/>
      <p:bldP spid="868409" grpId="0" animBg="1"/>
      <p:bldP spid="868410" grpId="0" animBg="1"/>
      <p:bldP spid="868411" grpId="0" autoUpdateAnimBg="0"/>
      <p:bldP spid="868412" grpId="0" autoUpdateAnimBg="0"/>
      <p:bldP spid="868413" grpId="0" animBg="1"/>
      <p:bldP spid="868414" grpId="0" animBg="1"/>
      <p:bldP spid="868416" grpId="0" autoUpdateAnimBg="0"/>
      <p:bldP spid="868417" grpId="0" autoUpdateAnimBg="0"/>
      <p:bldP spid="8684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Run-Length Coding (RLC)</a:t>
            </a:r>
          </a:p>
          <a:p>
            <a:endParaRPr lang="en-US" sz="2400" dirty="0">
              <a:solidFill>
                <a:srgbClr val="0066FF"/>
              </a:solidFill>
            </a:endParaRPr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4800" y="1698625"/>
            <a:ext cx="81629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Addresses interpixel redundancy.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Run-length Encoding, or RLE is a technique used to </a:t>
            </a:r>
            <a:r>
              <a:rPr lang="en-US" sz="2400" dirty="0">
                <a:solidFill>
                  <a:srgbClr val="0066FF"/>
                </a:solidFill>
                <a:latin typeface="+mn-lt"/>
              </a:rPr>
              <a:t>reduce the size of a repeating string of characters. </a:t>
            </a:r>
            <a:endParaRPr lang="en-US" sz="2400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This repeating string is called a </a:t>
            </a:r>
            <a:r>
              <a:rPr lang="en-US" sz="2400" i="1" dirty="0">
                <a:solidFill>
                  <a:srgbClr val="0066FF"/>
                </a:solidFill>
                <a:latin typeface="+mn-lt"/>
              </a:rPr>
              <a:t>run</a:t>
            </a:r>
            <a:r>
              <a:rPr lang="en-US" sz="2400" dirty="0">
                <a:latin typeface="+mn-lt"/>
              </a:rPr>
              <a:t>, typically RLE encodes a run of symbols into two bytes, a </a:t>
            </a:r>
            <a:r>
              <a:rPr lang="en-US" sz="2400" dirty="0">
                <a:solidFill>
                  <a:srgbClr val="0066FF"/>
                </a:solidFill>
                <a:latin typeface="+mn-lt"/>
              </a:rPr>
              <a:t>count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a </a:t>
            </a:r>
            <a:r>
              <a:rPr lang="en-US" sz="2400" dirty="0">
                <a:solidFill>
                  <a:srgbClr val="0066FF"/>
                </a:solidFill>
                <a:latin typeface="+mn-lt"/>
              </a:rPr>
              <a:t>symbol</a:t>
            </a:r>
            <a:r>
              <a:rPr lang="en-US" sz="2400" dirty="0">
                <a:latin typeface="+mn-lt"/>
              </a:rPr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RLE can compress any type of data.</a:t>
            </a:r>
          </a:p>
        </p:txBody>
      </p:sp>
    </p:spTree>
    <p:extLst>
      <p:ext uri="{BB962C8B-B14F-4D97-AF65-F5344CB8AC3E}">
        <p14:creationId xmlns:p14="http://schemas.microsoft.com/office/powerpoint/2010/main" val="4201053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81FF-26A1-BDEB-528F-77558660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956E2-860C-8D30-4671-B1F1AED4C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3" y="1219201"/>
            <a:ext cx="811247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Run-Length Coding (RLC)</a:t>
            </a:r>
          </a:p>
          <a:p>
            <a:endParaRPr lang="en-US" sz="2400" dirty="0">
              <a:solidFill>
                <a:srgbClr val="0066FF"/>
              </a:solidFill>
            </a:endParaRPr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4800" y="1698625"/>
            <a:ext cx="81629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RLE cannot achieve high compression ratios compared to other compression methods.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It is easy to implement and is quick to execute.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Run-length encoding is supported by most bitmap file formats such as TIFF, BMP and PCX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495300" indent="-495300">
              <a:buFontTx/>
              <a:buNone/>
              <a:defRPr/>
            </a:pPr>
            <a:r>
              <a:rPr lang="en-US" sz="2400" dirty="0">
                <a:solidFill>
                  <a:schemeClr val="accent2"/>
                </a:solidFill>
              </a:rPr>
              <a:t>         </a:t>
            </a:r>
            <a:r>
              <a:rPr lang="en-US" sz="2400" dirty="0">
                <a:solidFill>
                  <a:srgbClr val="0066FF"/>
                </a:solidFill>
              </a:rPr>
              <a:t>1 1 1 1 1 0 0 0 0 0 0 1 </a:t>
            </a:r>
            <a:r>
              <a:rPr lang="en-US" sz="2400" dirty="0">
                <a:solidFill>
                  <a:srgbClr val="0066FF"/>
                </a:solidFill>
                <a:sym typeface="Wingdings" pitchFamily="2" charset="2"/>
              </a:rPr>
              <a:t> (1,5) (0, 6) (1, 1)</a:t>
            </a:r>
            <a:endParaRPr lang="en-US" sz="2400" dirty="0">
              <a:solidFill>
                <a:srgbClr val="0066FF"/>
              </a:solidFill>
            </a:endParaRPr>
          </a:p>
          <a:p>
            <a:pPr marL="495300" indent="-495300">
              <a:buFontTx/>
              <a:buNone/>
              <a:defRPr/>
            </a:pPr>
            <a:r>
              <a:rPr lang="en-US" sz="2400" dirty="0">
                <a:solidFill>
                  <a:srgbClr val="0066FF"/>
                </a:solidFill>
              </a:rPr>
              <a:t>         a </a:t>
            </a:r>
            <a:r>
              <a:rPr lang="en-US" sz="2400" dirty="0" err="1">
                <a:solidFill>
                  <a:srgbClr val="0066FF"/>
                </a:solidFill>
              </a:rPr>
              <a:t>a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a</a:t>
            </a:r>
            <a:r>
              <a:rPr lang="en-US" sz="2400" dirty="0">
                <a:solidFill>
                  <a:srgbClr val="0066FF"/>
                </a:solidFill>
              </a:rPr>
              <a:t> b </a:t>
            </a:r>
            <a:r>
              <a:rPr lang="en-US" sz="2400" dirty="0" err="1">
                <a:solidFill>
                  <a:srgbClr val="0066FF"/>
                </a:solidFill>
              </a:rPr>
              <a:t>b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</a:t>
            </a:r>
            <a:r>
              <a:rPr lang="en-US" sz="2400" dirty="0">
                <a:solidFill>
                  <a:srgbClr val="0066FF"/>
                </a:solidFill>
              </a:rPr>
              <a:t> c </a:t>
            </a:r>
            <a:r>
              <a:rPr lang="en-US" sz="2400" dirty="0" err="1">
                <a:solidFill>
                  <a:srgbClr val="0066FF"/>
                </a:solidFill>
              </a:rPr>
              <a:t>c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  <a:sym typeface="Wingdings" pitchFamily="2" charset="2"/>
              </a:rPr>
              <a:t> (a,3) (b, 6) (c, 2)</a:t>
            </a:r>
            <a:endParaRPr lang="en-US" sz="2400" dirty="0">
              <a:solidFill>
                <a:srgbClr val="0066FF"/>
              </a:solidFill>
            </a:endParaRPr>
          </a:p>
          <a:p>
            <a:pPr marL="0" indent="0"/>
            <a:r>
              <a:rPr lang="en-US" sz="2400" dirty="0">
                <a:solidFill>
                  <a:srgbClr val="0066FF"/>
                </a:solidFill>
                <a:latin typeface="+mn-lt"/>
              </a:rPr>
              <a:t> </a:t>
            </a:r>
            <a:endParaRPr lang="en-US" sz="2400" dirty="0">
              <a:solidFill>
                <a:srgbClr val="0066FF"/>
              </a:solidFill>
              <a:latin typeface="Times New Roman" pitchFamily="18" charset="0"/>
            </a:endParaRPr>
          </a:p>
          <a:p>
            <a:endParaRPr lang="en-US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9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09031"/>
            <a:ext cx="7659608" cy="2743200"/>
          </a:xfrm>
          <a:prstGeom prst="rect">
            <a:avLst/>
          </a:prstGeom>
          <a:solidFill>
            <a:schemeClr val="accent6">
              <a:lumMod val="75000"/>
              <a:alpha val="3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9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Data ≠ Information</a:t>
            </a:r>
          </a:p>
          <a:p>
            <a:pPr>
              <a:defRPr/>
            </a:pPr>
            <a:endParaRPr lang="en-US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2400" dirty="0"/>
              <a:t>Data and information are </a:t>
            </a:r>
            <a:r>
              <a:rPr lang="en-US" altLang="en-US" sz="2400" u="sng" dirty="0"/>
              <a:t>not</a:t>
            </a:r>
            <a:r>
              <a:rPr lang="en-US" altLang="en-US" sz="2400" dirty="0"/>
              <a:t> synonymous terms!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1338AD"/>
                </a:solidFill>
              </a:rPr>
              <a:t>Data</a:t>
            </a:r>
            <a:r>
              <a:rPr lang="en-US" altLang="en-US" sz="2400" b="1" dirty="0"/>
              <a:t> </a:t>
            </a:r>
            <a:r>
              <a:rPr lang="en-US" altLang="en-US" sz="2400" dirty="0"/>
              <a:t>is the means by which </a:t>
            </a:r>
            <a:r>
              <a:rPr lang="en-US" altLang="en-US" sz="2400" dirty="0">
                <a:solidFill>
                  <a:srgbClr val="1338AD"/>
                </a:solidFill>
              </a:rPr>
              <a:t>information</a:t>
            </a:r>
            <a:r>
              <a:rPr lang="en-US" altLang="en-US" sz="2400" dirty="0"/>
              <a:t> is conveyed.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2400" dirty="0"/>
              <a:t>The same </a:t>
            </a:r>
            <a:r>
              <a:rPr lang="en-US" altLang="en-US" sz="2400" dirty="0">
                <a:solidFill>
                  <a:srgbClr val="1338AD"/>
                </a:solidFill>
              </a:rPr>
              <a:t>information</a:t>
            </a:r>
            <a:r>
              <a:rPr lang="en-US" altLang="en-US" sz="2400" dirty="0">
                <a:solidFill>
                  <a:srgbClr val="FFFF00"/>
                </a:solidFill>
              </a:rPr>
              <a:t> </a:t>
            </a:r>
            <a:r>
              <a:rPr lang="en-US" altLang="en-US" sz="2400" dirty="0"/>
              <a:t>can be represented by different amount of </a:t>
            </a:r>
            <a:r>
              <a:rPr lang="en-US" altLang="en-US" sz="2400" dirty="0">
                <a:solidFill>
                  <a:srgbClr val="1338AD"/>
                </a:solidFill>
              </a:rPr>
              <a:t>data</a:t>
            </a:r>
            <a:r>
              <a:rPr lang="en-US" altLang="en-US" sz="2400" dirty="0"/>
              <a:t>.</a:t>
            </a:r>
          </a:p>
          <a:p>
            <a:endParaRPr lang="en-US" altLang="en-US" sz="2000" i="1" dirty="0"/>
          </a:p>
          <a:p>
            <a:r>
              <a:rPr lang="en-US" altLang="en-US" sz="2000" dirty="0"/>
              <a:t>     Ex1:</a:t>
            </a:r>
            <a:r>
              <a:rPr lang="en-US" altLang="en-US" sz="2000" i="1" dirty="0"/>
              <a:t> Your wife, Helen, will meet you at Logan Airport in Boston at 5   </a:t>
            </a:r>
          </a:p>
          <a:p>
            <a:r>
              <a:rPr lang="en-US" altLang="en-US" sz="2000" i="1" dirty="0"/>
              <a:t>     minutes past 6:00 pm tomorrow night.</a:t>
            </a:r>
          </a:p>
          <a:p>
            <a:r>
              <a:rPr lang="en-US" altLang="en-US" sz="2000" dirty="0"/>
              <a:t>     Ex2:</a:t>
            </a:r>
            <a:r>
              <a:rPr lang="en-US" altLang="en-US" sz="2000" i="1" dirty="0"/>
              <a:t> Your wife will meet you at Logan Airport at 5 minutes past 6:00 pm  </a:t>
            </a:r>
          </a:p>
          <a:p>
            <a:r>
              <a:rPr lang="en-US" altLang="en-US" sz="2000" i="1" dirty="0"/>
              <a:t>     tomorrow night.</a:t>
            </a:r>
          </a:p>
          <a:p>
            <a:r>
              <a:rPr lang="en-US" altLang="en-US" sz="2000" dirty="0"/>
              <a:t>     Ex3: </a:t>
            </a:r>
            <a:r>
              <a:rPr lang="en-US" altLang="en-US" sz="2000" i="1" dirty="0"/>
              <a:t>Helen will meet you at Logan at 6:00 pm tomorrow night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en-US" sz="2400" dirty="0">
              <a:solidFill>
                <a:srgbClr val="1338AD"/>
              </a:solidFill>
            </a:endParaRPr>
          </a:p>
          <a:p>
            <a:pPr marL="342900" lvl="1" indent="-342900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2400" dirty="0"/>
              <a:t> Goal: </a:t>
            </a:r>
            <a:r>
              <a:rPr lang="en-US" altLang="en-US" sz="2400" dirty="0">
                <a:solidFill>
                  <a:srgbClr val="1338AD"/>
                </a:solidFill>
              </a:rPr>
              <a:t>Reduce</a:t>
            </a:r>
            <a:r>
              <a:rPr lang="en-US" altLang="en-US" sz="2400" dirty="0"/>
              <a:t> the amount of data while </a:t>
            </a:r>
            <a:r>
              <a:rPr lang="en-US" altLang="en-US" sz="2400" dirty="0">
                <a:solidFill>
                  <a:srgbClr val="1338AD"/>
                </a:solidFill>
              </a:rPr>
              <a:t>preserving</a:t>
            </a:r>
            <a:r>
              <a:rPr lang="en-US" altLang="en-US" sz="2400" dirty="0"/>
              <a:t> as much information as possible!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4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1066800"/>
                <a:ext cx="8585319" cy="5275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Baskerville Old Face" pitchFamily="18" charset="0"/>
                  </a:rPr>
                  <a:t>Relative Data Redundancy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denote the number of bits in two representations of the same information, the </a:t>
                </a:r>
                <a:r>
                  <a:rPr lang="en-US" sz="2400" dirty="0">
                    <a:solidFill>
                      <a:srgbClr val="1338AD"/>
                    </a:solidFill>
                  </a:rPr>
                  <a:t>relative data redundancy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of the first dataset is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𝑅</m:t>
                      </m:r>
                      <m:r>
                        <a:rPr lang="en-US" sz="2800" b="0" i="1" smtClean="0">
                          <a:latin typeface="Cambria Math"/>
                        </a:rPr>
                        <m:t>=1−1/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       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is called the </a:t>
                </a:r>
                <a:r>
                  <a:rPr lang="en-US" sz="2400" dirty="0">
                    <a:solidFill>
                      <a:srgbClr val="1338AD"/>
                    </a:solidFill>
                  </a:rPr>
                  <a:t>compression ratio</a:t>
                </a:r>
                <a:r>
                  <a:rPr lang="en-US" sz="2400" dirty="0"/>
                  <a:t>, defined as</a:t>
                </a:r>
              </a:p>
              <a:p>
                <a:pPr>
                  <a:buFont typeface="Arial" charset="0"/>
                  <a:buNone/>
                </a:pPr>
                <a:endParaRPr lang="en-US" sz="2400" dirty="0"/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>
                  <a:buFont typeface="Arial" charset="0"/>
                  <a:buNone/>
                </a:pPr>
                <a:endParaRPr lang="en-US" sz="2400" dirty="0"/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e.g., C = 10, the corresponding relative data redundancy of 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the larger representation is 0.9, indicating that 90% of its   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data is redundant.</a:t>
                </a:r>
                <a:endParaRPr lang="en-US" sz="2800" b="1" i="1" dirty="0">
                  <a:solidFill>
                    <a:srgbClr val="1338AD"/>
                  </a:solidFill>
                  <a:latin typeface="Baskerville Old Face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85319" cy="5275034"/>
              </a:xfrm>
              <a:prstGeom prst="rect">
                <a:avLst/>
              </a:prstGeom>
              <a:blipFill rotWithShape="1">
                <a:blip r:embed="rId3"/>
                <a:stretch>
                  <a:fillRect l="-1491" t="-1156" r="-781" b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0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421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rgbClr val="1338AD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rgbClr val="1338AD"/>
                </a:solidFill>
              </a:rPr>
              <a:t>Lossless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-- Information preserving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-- Low compression ratios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Clr>
                <a:srgbClr val="1338AD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rgbClr val="1338AD"/>
                </a:solidFill>
              </a:rPr>
              <a:t>Lossy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-- Information loss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-- High compression ratios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	</a:t>
            </a:r>
            <a:r>
              <a:rPr lang="en-US" altLang="en-US" sz="2400" u="sng" dirty="0"/>
              <a:t>Trade-off:</a:t>
            </a:r>
            <a:r>
              <a:rPr lang="en-US" altLang="en-US" sz="2400" dirty="0"/>
              <a:t> information loss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/>
              <a:t>compression ratio</a:t>
            </a:r>
          </a:p>
          <a:p>
            <a:endParaRPr lang="en-US" sz="2400" b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Types of Data Redundancy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pPr marL="342900" indent="-342900">
              <a:buClr>
                <a:srgbClr val="1338AD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1338AD"/>
                </a:solidFill>
              </a:rPr>
              <a:t>Coding Redundancy</a:t>
            </a:r>
          </a:p>
          <a:p>
            <a:pPr>
              <a:buClr>
                <a:srgbClr val="1338AD"/>
              </a:buClr>
            </a:pPr>
            <a:r>
              <a:rPr lang="en-US" sz="2400" dirty="0">
                <a:solidFill>
                  <a:srgbClr val="1338AD"/>
                </a:solidFill>
              </a:rPr>
              <a:t>    </a:t>
            </a:r>
          </a:p>
          <a:p>
            <a:pPr marL="342900" indent="-342900">
              <a:buClr>
                <a:srgbClr val="1338AD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1338AD"/>
                </a:solidFill>
              </a:rPr>
              <a:t>Interpixel Redundancy</a:t>
            </a:r>
          </a:p>
          <a:p>
            <a:pPr>
              <a:buClr>
                <a:srgbClr val="1338AD"/>
              </a:buClr>
            </a:pPr>
            <a:endParaRPr lang="en-US" sz="2400" dirty="0">
              <a:solidFill>
                <a:srgbClr val="1338AD"/>
              </a:solidFill>
            </a:endParaRPr>
          </a:p>
          <a:p>
            <a:pPr marL="342900" indent="-342900">
              <a:buClr>
                <a:srgbClr val="1338AD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1338AD"/>
                </a:solidFill>
              </a:rPr>
              <a:t>Psychovisual Redundancy</a:t>
            </a: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57200"/>
            <a:ext cx="9906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296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endParaRPr lang="en-US" sz="3200" dirty="0">
              <a:solidFill>
                <a:srgbClr val="133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5853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Coding Redundancy</a:t>
            </a:r>
          </a:p>
          <a:p>
            <a:r>
              <a:rPr lang="en-US" altLang="en-US" sz="2400" dirty="0"/>
              <a:t>To reduce coding redundancy, we need efficient coding schemes.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1338AD"/>
                </a:solidFill>
              </a:rPr>
              <a:t>Code:</a:t>
            </a:r>
            <a:r>
              <a:rPr lang="en-US" altLang="en-US" sz="2400" dirty="0"/>
              <a:t> a list of </a:t>
            </a:r>
            <a:r>
              <a:rPr lang="en-US" altLang="en-US" sz="2400" dirty="0">
                <a:solidFill>
                  <a:srgbClr val="1338AD"/>
                </a:solidFill>
              </a:rPr>
              <a:t>symbols</a:t>
            </a:r>
            <a:r>
              <a:rPr lang="en-US" altLang="en-US" sz="2400" dirty="0"/>
              <a:t> (letters, numbers, bits etc.)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1338AD"/>
                </a:solidFill>
              </a:rPr>
              <a:t>Code word: </a:t>
            </a:r>
            <a:r>
              <a:rPr lang="en-US" altLang="en-US" sz="2400" dirty="0"/>
              <a:t>a sequence of symbols used to represent some information (e.g., gray levels).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1338AD"/>
                </a:solidFill>
              </a:rPr>
              <a:t>Code word length: </a:t>
            </a:r>
            <a:r>
              <a:rPr lang="en-US" altLang="en-US" sz="2400" dirty="0"/>
              <a:t>number of symbols in a code word.</a:t>
            </a:r>
          </a:p>
          <a:p>
            <a:pPr lvl="1"/>
            <a:r>
              <a:rPr lang="en-US" altLang="en-US" sz="2400" dirty="0"/>
              <a:t>-- Could be </a:t>
            </a:r>
            <a:r>
              <a:rPr lang="en-US" altLang="en-US" sz="2400" dirty="0">
                <a:solidFill>
                  <a:srgbClr val="1338AD"/>
                </a:solidFill>
              </a:rPr>
              <a:t>fixed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rgbClr val="1338AD"/>
                </a:solidFill>
              </a:rPr>
              <a:t>variable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Baskerville Old Face" pitchFamily="18" charset="0"/>
            </a:endParaRPr>
          </a:p>
          <a:p>
            <a:endParaRPr lang="en-US" sz="2400" dirty="0"/>
          </a:p>
          <a:p>
            <a:endParaRPr lang="en-US" sz="2800" b="1" i="1" dirty="0">
              <a:solidFill>
                <a:srgbClr val="1338AD"/>
              </a:solidFill>
              <a:latin typeface="Baskerville Old Face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32960"/>
            <a:ext cx="541616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4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48587</TotalTime>
  <Words>1315</Words>
  <Application>Microsoft Office PowerPoint</Application>
  <PresentationFormat>On-screen Show (4:3)</PresentationFormat>
  <Paragraphs>303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Baskerville Old Face</vt:lpstr>
      <vt:lpstr>Calibri</vt:lpstr>
      <vt:lpstr>Cambria Math</vt:lpstr>
      <vt:lpstr>Franklin Gothic Book</vt:lpstr>
      <vt:lpstr>Tahoma</vt:lpstr>
      <vt:lpstr>Times New Roman</vt:lpstr>
      <vt:lpstr>Wingdings</vt:lpstr>
      <vt:lpstr>Clarity</vt:lpstr>
      <vt:lpstr>    Digital Image Processing</vt:lpstr>
      <vt:lpstr>Image Compression</vt:lpstr>
      <vt:lpstr>PowerPoint Presentation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PowerPoint Presentation</vt:lpstr>
      <vt:lpstr>Image Compression</vt:lpstr>
      <vt:lpstr>Image Compression</vt:lpstr>
      <vt:lpstr>Image Compression</vt:lpstr>
      <vt:lpstr>PowerPoint Presentation</vt:lpstr>
      <vt:lpstr>PowerPoint Presentation</vt:lpstr>
      <vt:lpstr>PowerPoint Presentation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Image Compression</vt:lpstr>
      <vt:lpstr>PowerPoint Presentation</vt:lpstr>
      <vt:lpstr>Image Compression</vt:lpstr>
      <vt:lpstr>PowerPoint Presentation</vt:lpstr>
      <vt:lpstr>Image Compression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Mrinmoy Ghorai</dc:creator>
  <cp:lastModifiedBy>piyushjoshi3839data@gmail.com</cp:lastModifiedBy>
  <cp:revision>228</cp:revision>
  <dcterms:created xsi:type="dcterms:W3CDTF">2020-07-25T14:39:14Z</dcterms:created>
  <dcterms:modified xsi:type="dcterms:W3CDTF">2022-11-04T06:32:35Z</dcterms:modified>
</cp:coreProperties>
</file>