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8" d="100"/>
          <a:sy n="68"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6B17-7439-4A8E-98E7-47D2929F7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56A88-0F3D-430A-BED5-1E872B30C0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ACC719-9643-4E0D-8DEA-60DAAF2614EC}"/>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5" name="Footer Placeholder 4">
            <a:extLst>
              <a:ext uri="{FF2B5EF4-FFF2-40B4-BE49-F238E27FC236}">
                <a16:creationId xmlns:a16="http://schemas.microsoft.com/office/drawing/2014/main" id="{A3BA7487-9A49-4842-85EA-9E4255309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3A782-89F4-429A-B163-2D50F52984A1}"/>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336471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CE81-89AF-4606-93B4-E57765937C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8275E-E9A0-4A59-B79B-D5C902CA41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9F91F-8876-4312-B96E-E93F06BFD644}"/>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5" name="Footer Placeholder 4">
            <a:extLst>
              <a:ext uri="{FF2B5EF4-FFF2-40B4-BE49-F238E27FC236}">
                <a16:creationId xmlns:a16="http://schemas.microsoft.com/office/drawing/2014/main" id="{1FB626C6-57CB-4206-BD28-AD7B9432B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D4D07-4624-42F7-9CA9-B12BFE766426}"/>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293659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28B53-685F-413A-BFDA-DEDECC7D56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2AC2C-DF04-4DB8-97DD-AF4F7B4351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13A1D-FB04-4F46-8606-0B638B75CEC8}"/>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5" name="Footer Placeholder 4">
            <a:extLst>
              <a:ext uri="{FF2B5EF4-FFF2-40B4-BE49-F238E27FC236}">
                <a16:creationId xmlns:a16="http://schemas.microsoft.com/office/drawing/2014/main" id="{F1C512EC-7388-487E-AC6F-D1ADC0CB3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D5413-FFB1-47F1-AB79-106F7E8F2DE9}"/>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21587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9758-91CF-448A-B2AA-F3F6EF597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05CCE-3C6E-410E-ADBB-68E5A8250BB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99F7-FF95-45E8-B185-ADE4D7851FF2}"/>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5" name="Footer Placeholder 4">
            <a:extLst>
              <a:ext uri="{FF2B5EF4-FFF2-40B4-BE49-F238E27FC236}">
                <a16:creationId xmlns:a16="http://schemas.microsoft.com/office/drawing/2014/main" id="{2F1BF551-DA17-42B6-914A-020C0EBE0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156EE-0998-4C64-8DDB-DBF8AD046BC2}"/>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190332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B602-CD28-48C3-BB01-70A68313BE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F04B44-165A-4AC2-A2EF-90929D900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C5243C-16E4-4426-BBA2-739332F2251C}"/>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5" name="Footer Placeholder 4">
            <a:extLst>
              <a:ext uri="{FF2B5EF4-FFF2-40B4-BE49-F238E27FC236}">
                <a16:creationId xmlns:a16="http://schemas.microsoft.com/office/drawing/2014/main" id="{908033CE-F0D5-40B3-BD9E-E0300691F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D8DD9-B3F2-4A8F-9E12-C8635DBCEE3C}"/>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116171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D6FB-2893-435D-A901-DA4C533E54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F73E9-0DD4-49D9-B1C8-728E888672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40CC79-58CB-4514-8CD0-7333106EE5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B7FDB5-95B8-4B54-B883-8F5461D897D9}"/>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6" name="Footer Placeholder 5">
            <a:extLst>
              <a:ext uri="{FF2B5EF4-FFF2-40B4-BE49-F238E27FC236}">
                <a16:creationId xmlns:a16="http://schemas.microsoft.com/office/drawing/2014/main" id="{03D45A01-08E2-4797-9E01-9CE5082D4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04848-5B03-4610-BA86-52EC2467AE98}"/>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101678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1248-9A40-43CB-AD18-200A22C22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B1C999-E21B-4BA3-825D-EC2372081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6284F3-D71A-40E8-A715-F5FBD79234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6B358-0529-431F-92C4-EF4ECCD26B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A9B7F01-5873-437B-9ECB-EC698FFFBF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862C29-4958-49F7-B271-F7AA369A176A}"/>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8" name="Footer Placeholder 7">
            <a:extLst>
              <a:ext uri="{FF2B5EF4-FFF2-40B4-BE49-F238E27FC236}">
                <a16:creationId xmlns:a16="http://schemas.microsoft.com/office/drawing/2014/main" id="{7D3739F3-1E8D-4CB8-82E5-26DB294ED1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8385E-BA4A-478B-B28D-B6347CA26034}"/>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379213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C330-2355-4436-BA78-1CDF67791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1E17B-1FD3-48C5-81B3-E000E1D2BF22}"/>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4" name="Footer Placeholder 3">
            <a:extLst>
              <a:ext uri="{FF2B5EF4-FFF2-40B4-BE49-F238E27FC236}">
                <a16:creationId xmlns:a16="http://schemas.microsoft.com/office/drawing/2014/main" id="{54A079F9-0DD5-4F32-86FD-556B28E3E3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E52549-CFF8-4D52-8E79-B02826CA50A6}"/>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4003043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118D7F-9409-49A8-BF7F-AD96DD02C41D}"/>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3" name="Footer Placeholder 2">
            <a:extLst>
              <a:ext uri="{FF2B5EF4-FFF2-40B4-BE49-F238E27FC236}">
                <a16:creationId xmlns:a16="http://schemas.microsoft.com/office/drawing/2014/main" id="{1110C7DB-F10B-4CFD-9918-C2DD80AE0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F01FFA-A1ED-4089-8395-217297CC191F}"/>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255856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EA0D-9BF6-424F-B542-210CCEAE7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8535A7-3741-49F2-8F89-644D2F16E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126931-4903-4FFC-A392-3E75ABE50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54B680-B168-44A6-BD93-E248E03E9C8D}"/>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6" name="Footer Placeholder 5">
            <a:extLst>
              <a:ext uri="{FF2B5EF4-FFF2-40B4-BE49-F238E27FC236}">
                <a16:creationId xmlns:a16="http://schemas.microsoft.com/office/drawing/2014/main" id="{16D10C39-3DAD-411D-A60D-3F1E6431D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4E459-BC6B-427F-92A4-AB3A88AF6C9F}"/>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309514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BDD6-623F-4EBF-91D2-AC4084D49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D5D09-66A1-469F-A84C-12E27C5FB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C8E8F-AFD9-4B12-A4F6-4231C3661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BD0C84-2118-4FEF-948D-436A97423305}"/>
              </a:ext>
            </a:extLst>
          </p:cNvPr>
          <p:cNvSpPr>
            <a:spLocks noGrp="1"/>
          </p:cNvSpPr>
          <p:nvPr>
            <p:ph type="dt" sz="half" idx="10"/>
          </p:nvPr>
        </p:nvSpPr>
        <p:spPr/>
        <p:txBody>
          <a:bodyPr/>
          <a:lstStyle/>
          <a:p>
            <a:fld id="{4883B758-2AC2-4F7E-96C0-63063E83B4CA}" type="datetimeFigureOut">
              <a:rPr lang="en-US" smtClean="0"/>
              <a:t>9/3/2019</a:t>
            </a:fld>
            <a:endParaRPr lang="en-US"/>
          </a:p>
        </p:txBody>
      </p:sp>
      <p:sp>
        <p:nvSpPr>
          <p:cNvPr id="6" name="Footer Placeholder 5">
            <a:extLst>
              <a:ext uri="{FF2B5EF4-FFF2-40B4-BE49-F238E27FC236}">
                <a16:creationId xmlns:a16="http://schemas.microsoft.com/office/drawing/2014/main" id="{ABF0C6B8-0D6B-4E9F-A2EF-8C64424BE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3E75C-88A0-4AC5-955F-2111C388F1E3}"/>
              </a:ext>
            </a:extLst>
          </p:cNvPr>
          <p:cNvSpPr>
            <a:spLocks noGrp="1"/>
          </p:cNvSpPr>
          <p:nvPr>
            <p:ph type="sldNum" sz="quarter" idx="12"/>
          </p:nvPr>
        </p:nvSpPr>
        <p:spPr/>
        <p:txBody>
          <a:bodyPr/>
          <a:lstStyle/>
          <a:p>
            <a:fld id="{D5001226-03CF-4764-8C69-F3CA179ADABB}" type="slidenum">
              <a:rPr lang="en-US" smtClean="0"/>
              <a:t>‹#›</a:t>
            </a:fld>
            <a:endParaRPr lang="en-US"/>
          </a:p>
        </p:txBody>
      </p:sp>
    </p:spTree>
    <p:extLst>
      <p:ext uri="{BB962C8B-B14F-4D97-AF65-F5344CB8AC3E}">
        <p14:creationId xmlns:p14="http://schemas.microsoft.com/office/powerpoint/2010/main" val="43814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4E4BA-5D18-4B82-AF06-7F91F492CB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50AB8-53E0-4554-BF1F-6120D07E7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1BE66-EFC1-4C4C-A22D-DA94B5134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83B758-2AC2-4F7E-96C0-63063E83B4CA}" type="datetimeFigureOut">
              <a:rPr lang="en-US" smtClean="0"/>
              <a:t>9/3/2019</a:t>
            </a:fld>
            <a:endParaRPr lang="en-US"/>
          </a:p>
        </p:txBody>
      </p:sp>
      <p:sp>
        <p:nvSpPr>
          <p:cNvPr id="5" name="Footer Placeholder 4">
            <a:extLst>
              <a:ext uri="{FF2B5EF4-FFF2-40B4-BE49-F238E27FC236}">
                <a16:creationId xmlns:a16="http://schemas.microsoft.com/office/drawing/2014/main" id="{90310365-FFFF-4457-8749-D22BDCBF6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AE3EDB-ACC2-4E5A-A237-52D42DCD6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01226-03CF-4764-8C69-F3CA179ADABB}" type="slidenum">
              <a:rPr lang="en-US" smtClean="0"/>
              <a:t>‹#›</a:t>
            </a:fld>
            <a:endParaRPr lang="en-US"/>
          </a:p>
        </p:txBody>
      </p:sp>
    </p:spTree>
    <p:extLst>
      <p:ext uri="{BB962C8B-B14F-4D97-AF65-F5344CB8AC3E}">
        <p14:creationId xmlns:p14="http://schemas.microsoft.com/office/powerpoint/2010/main" val="386932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1.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C8A98A-F845-403B-8C3D-AE7C08B7F8C4}"/>
              </a:ext>
            </a:extLst>
          </p:cNvPr>
          <p:cNvSpPr/>
          <p:nvPr/>
        </p:nvSpPr>
        <p:spPr>
          <a:xfrm>
            <a:off x="1009402" y="480258"/>
            <a:ext cx="9746476" cy="2585323"/>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Understanding Blockchain Implementation Concepts in JAVA</a:t>
            </a:r>
          </a:p>
        </p:txBody>
      </p:sp>
      <p:sp>
        <p:nvSpPr>
          <p:cNvPr id="5" name="Rectangle 4">
            <a:extLst>
              <a:ext uri="{FF2B5EF4-FFF2-40B4-BE49-F238E27FC236}">
                <a16:creationId xmlns:a16="http://schemas.microsoft.com/office/drawing/2014/main" id="{587D3B6D-73AC-42F9-838C-843279F559BF}"/>
              </a:ext>
            </a:extLst>
          </p:cNvPr>
          <p:cNvSpPr/>
          <p:nvPr/>
        </p:nvSpPr>
        <p:spPr>
          <a:xfrm>
            <a:off x="3108077" y="5050353"/>
            <a:ext cx="5717592"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 Siddharth Gargava</a:t>
            </a:r>
          </a:p>
        </p:txBody>
      </p:sp>
      <p:sp>
        <p:nvSpPr>
          <p:cNvPr id="6" name="Rectangle 5">
            <a:extLst>
              <a:ext uri="{FF2B5EF4-FFF2-40B4-BE49-F238E27FC236}">
                <a16:creationId xmlns:a16="http://schemas.microsoft.com/office/drawing/2014/main" id="{12AB3B13-1AFE-47F5-BD63-3DAD0A933EB7}"/>
              </a:ext>
            </a:extLst>
          </p:cNvPr>
          <p:cNvSpPr/>
          <p:nvPr/>
        </p:nvSpPr>
        <p:spPr>
          <a:xfrm>
            <a:off x="1132200" y="3682057"/>
            <a:ext cx="10135239" cy="954107"/>
          </a:xfrm>
          <a:prstGeom prst="rect">
            <a:avLst/>
          </a:prstGeom>
          <a:noFill/>
        </p:spPr>
        <p:txBody>
          <a:bodyPr wrap="square" lIns="91440" tIns="45720" rIns="91440" bIns="45720">
            <a:spAutoFit/>
          </a:bodyPr>
          <a:lstStyle/>
          <a:p>
            <a:pPr algn="ctr"/>
            <a:r>
              <a:rPr lang="en-US" sz="2800" b="1" cap="none" spc="0" dirty="0">
                <a:ln w="0"/>
                <a:solidFill>
                  <a:schemeClr val="tx1"/>
                </a:solidFill>
                <a:effectLst>
                  <a:outerShdw blurRad="38100" dist="19050" dir="2700000" algn="tl" rotWithShape="0">
                    <a:schemeClr val="dk1">
                      <a:alpha val="40000"/>
                    </a:schemeClr>
                  </a:outerShdw>
                </a:effectLst>
              </a:rPr>
              <a:t>Project: </a:t>
            </a:r>
            <a:r>
              <a:rPr lang="en-US" sz="2800" b="0" cap="none" spc="0" dirty="0">
                <a:ln w="0"/>
                <a:solidFill>
                  <a:schemeClr val="tx1"/>
                </a:solidFill>
                <a:effectLst>
                  <a:outerShdw blurRad="38100" dist="19050" dir="2700000" algn="tl" rotWithShape="0">
                    <a:schemeClr val="dk1">
                      <a:alpha val="40000"/>
                    </a:schemeClr>
                  </a:outerShdw>
                </a:effectLst>
              </a:rPr>
              <a:t>Creating a </a:t>
            </a:r>
            <a:r>
              <a:rPr lang="en-US" sz="2800" dirty="0">
                <a:ln w="0"/>
                <a:effectLst>
                  <a:outerShdw blurRad="38100" dist="19050" dir="2700000" algn="tl" rotWithShape="0">
                    <a:schemeClr val="dk1">
                      <a:alpha val="40000"/>
                    </a:schemeClr>
                  </a:outerShdw>
                </a:effectLst>
              </a:rPr>
              <a:t>Blockchain with hashing DIFFICULTY level 5 and </a:t>
            </a:r>
            <a:r>
              <a:rPr lang="en-US" sz="2800" b="0" cap="none" spc="0" dirty="0">
                <a:ln w="0"/>
                <a:solidFill>
                  <a:schemeClr val="tx1"/>
                </a:solidFill>
                <a:effectLst>
                  <a:outerShdw blurRad="38100" dist="19050" dir="2700000" algn="tl" rotWithShape="0">
                    <a:schemeClr val="dk1">
                      <a:alpha val="40000"/>
                    </a:schemeClr>
                  </a:outerShdw>
                </a:effectLst>
              </a:rPr>
              <a:t>implementing a Proof of Work (mining) system with single miner</a:t>
            </a:r>
          </a:p>
        </p:txBody>
      </p:sp>
    </p:spTree>
    <p:extLst>
      <p:ext uri="{BB962C8B-B14F-4D97-AF65-F5344CB8AC3E}">
        <p14:creationId xmlns:p14="http://schemas.microsoft.com/office/powerpoint/2010/main" val="123134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C8EA-E187-4AC1-A22D-75DCBF9FFA3B}"/>
              </a:ext>
            </a:extLst>
          </p:cNvPr>
          <p:cNvSpPr>
            <a:spLocks noGrp="1"/>
          </p:cNvSpPr>
          <p:nvPr>
            <p:ph type="title"/>
          </p:nvPr>
        </p:nvSpPr>
        <p:spPr>
          <a:xfrm>
            <a:off x="838200" y="50165"/>
            <a:ext cx="3307080" cy="1325563"/>
          </a:xfrm>
        </p:spPr>
        <p:txBody>
          <a:bodyPr/>
          <a:lstStyle/>
          <a:p>
            <a:r>
              <a:rPr lang="en-US" dirty="0"/>
              <a:t>App JAVA file-</a:t>
            </a:r>
          </a:p>
        </p:txBody>
      </p:sp>
      <p:pic>
        <p:nvPicPr>
          <p:cNvPr id="4" name="Picture 3">
            <a:extLst>
              <a:ext uri="{FF2B5EF4-FFF2-40B4-BE49-F238E27FC236}">
                <a16:creationId xmlns:a16="http://schemas.microsoft.com/office/drawing/2014/main" id="{0C0C0DDC-DC3F-479D-BA8D-42EE95929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57" y="3393335"/>
            <a:ext cx="10008543" cy="3440602"/>
          </a:xfrm>
          <a:prstGeom prst="rect">
            <a:avLst/>
          </a:prstGeom>
        </p:spPr>
      </p:pic>
      <p:sp>
        <p:nvSpPr>
          <p:cNvPr id="5" name="TextBox 4">
            <a:extLst>
              <a:ext uri="{FF2B5EF4-FFF2-40B4-BE49-F238E27FC236}">
                <a16:creationId xmlns:a16="http://schemas.microsoft.com/office/drawing/2014/main" id="{4C046306-E809-4794-8D91-504AF5995EEF}"/>
              </a:ext>
            </a:extLst>
          </p:cNvPr>
          <p:cNvSpPr txBox="1"/>
          <p:nvPr/>
        </p:nvSpPr>
        <p:spPr>
          <a:xfrm>
            <a:off x="1106968" y="1101408"/>
            <a:ext cx="10160943" cy="1754326"/>
          </a:xfrm>
          <a:prstGeom prst="rect">
            <a:avLst/>
          </a:prstGeom>
          <a:noFill/>
        </p:spPr>
        <p:txBody>
          <a:bodyPr wrap="square" rtlCol="0">
            <a:spAutoFit/>
          </a:bodyPr>
          <a:lstStyle/>
          <a:p>
            <a:r>
              <a:rPr lang="en-US" dirty="0"/>
              <a:t>The App java file tests our blockchain implementation and outputs result-</a:t>
            </a:r>
          </a:p>
          <a:p>
            <a:endParaRPr lang="en-US" dirty="0"/>
          </a:p>
          <a:p>
            <a:pPr marL="285750" indent="-285750">
              <a:buFont typeface="Wingdings" panose="05000000000000000000" pitchFamily="2" charset="2"/>
              <a:buChar char="§"/>
            </a:pPr>
            <a:r>
              <a:rPr lang="en-US" dirty="0"/>
              <a:t>A Blockchain is instantiated</a:t>
            </a:r>
          </a:p>
          <a:p>
            <a:pPr marL="285750" indent="-285750">
              <a:buFont typeface="Wingdings" panose="05000000000000000000" pitchFamily="2" charset="2"/>
              <a:buChar char="§"/>
            </a:pPr>
            <a:r>
              <a:rPr lang="en-US" dirty="0"/>
              <a:t>A single miner increments Nonce value to mine Golden Hash block with DIFFICULTY of 5 leading zeros</a:t>
            </a:r>
          </a:p>
          <a:p>
            <a:pPr marL="285750" indent="-285750">
              <a:buFont typeface="Wingdings" panose="05000000000000000000" pitchFamily="2" charset="2"/>
              <a:buChar char="§"/>
            </a:pPr>
            <a:r>
              <a:rPr lang="en-US" dirty="0"/>
              <a:t>This new block gets appended to blockchain</a:t>
            </a:r>
          </a:p>
          <a:p>
            <a:pPr marL="285750" indent="-285750">
              <a:buFont typeface="Wingdings" panose="05000000000000000000" pitchFamily="2" charset="2"/>
              <a:buChar char="§"/>
            </a:pPr>
            <a:r>
              <a:rPr lang="en-US" dirty="0"/>
              <a:t>The Miner receives reward of 10 units for validation of block</a:t>
            </a:r>
          </a:p>
        </p:txBody>
      </p:sp>
      <p:sp>
        <p:nvSpPr>
          <p:cNvPr id="6" name="TextBox 5">
            <a:extLst>
              <a:ext uri="{FF2B5EF4-FFF2-40B4-BE49-F238E27FC236}">
                <a16:creationId xmlns:a16="http://schemas.microsoft.com/office/drawing/2014/main" id="{2F4669FC-398A-4F4C-B21D-BDC6D8170659}"/>
              </a:ext>
            </a:extLst>
          </p:cNvPr>
          <p:cNvSpPr txBox="1"/>
          <p:nvPr/>
        </p:nvSpPr>
        <p:spPr>
          <a:xfrm>
            <a:off x="5201920" y="2993523"/>
            <a:ext cx="1016000"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39946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1A96-8020-46A8-A329-D68C97DFD2D2}"/>
              </a:ext>
            </a:extLst>
          </p:cNvPr>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736DC1F4-C5DA-49D3-B521-F0A94FB98B49}"/>
              </a:ext>
            </a:extLst>
          </p:cNvPr>
          <p:cNvSpPr txBox="1"/>
          <p:nvPr/>
        </p:nvSpPr>
        <p:spPr>
          <a:xfrm>
            <a:off x="863600" y="2072640"/>
            <a:ext cx="9215120" cy="2308324"/>
          </a:xfrm>
          <a:prstGeom prst="rect">
            <a:avLst/>
          </a:prstGeom>
          <a:noFill/>
        </p:spPr>
        <p:txBody>
          <a:bodyPr wrap="square" rtlCol="0">
            <a:spAutoFit/>
          </a:bodyPr>
          <a:lstStyle/>
          <a:p>
            <a:r>
              <a:rPr lang="en-US" sz="2400" dirty="0"/>
              <a:t>This Project aims to create a Blockchain-</a:t>
            </a:r>
          </a:p>
          <a:p>
            <a:endParaRPr lang="en-US" sz="2400" dirty="0"/>
          </a:p>
          <a:p>
            <a:pPr marL="342900" indent="-342900">
              <a:buFont typeface="+mj-lt"/>
              <a:buAutoNum type="arabicPeriod"/>
            </a:pPr>
            <a:r>
              <a:rPr lang="en-US" sz="2400" dirty="0"/>
              <a:t>Made up of blocks that stores data</a:t>
            </a:r>
          </a:p>
          <a:p>
            <a:pPr marL="342900" indent="-342900">
              <a:buFont typeface="+mj-lt"/>
              <a:buAutoNum type="arabicPeriod"/>
            </a:pPr>
            <a:r>
              <a:rPr lang="en-US" sz="2400" dirty="0"/>
              <a:t>Has a unique digital signature(Hash value) that chains blocks together</a:t>
            </a:r>
          </a:p>
          <a:p>
            <a:pPr marL="342900" indent="-342900">
              <a:buFont typeface="+mj-lt"/>
              <a:buAutoNum type="arabicPeriod"/>
            </a:pPr>
            <a:r>
              <a:rPr lang="en-US" sz="2400" dirty="0"/>
              <a:t>Requires proof of work mining to validate new blocks</a:t>
            </a:r>
          </a:p>
          <a:p>
            <a:pPr marL="342900" indent="-342900">
              <a:buFont typeface="+mj-lt"/>
              <a:buAutoNum type="arabicPeriod"/>
            </a:pPr>
            <a:r>
              <a:rPr lang="en-US" sz="2400" dirty="0"/>
              <a:t>Can be checked to see if data in it is valid and unchanged</a:t>
            </a:r>
          </a:p>
        </p:txBody>
      </p:sp>
    </p:spTree>
    <p:extLst>
      <p:ext uri="{BB962C8B-B14F-4D97-AF65-F5344CB8AC3E}">
        <p14:creationId xmlns:p14="http://schemas.microsoft.com/office/powerpoint/2010/main" val="104411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64DA-DE93-4BE8-A524-998A2EEA6EA8}"/>
              </a:ext>
            </a:extLst>
          </p:cNvPr>
          <p:cNvSpPr>
            <a:spLocks noGrp="1"/>
          </p:cNvSpPr>
          <p:nvPr>
            <p:ph type="title"/>
          </p:nvPr>
        </p:nvSpPr>
        <p:spPr/>
        <p:txBody>
          <a:bodyPr/>
          <a:lstStyle/>
          <a:p>
            <a:r>
              <a:rPr lang="en-US" dirty="0"/>
              <a:t>Blockchain Technology Aim-</a:t>
            </a:r>
          </a:p>
        </p:txBody>
      </p:sp>
      <p:sp>
        <p:nvSpPr>
          <p:cNvPr id="3" name="TextBox 2">
            <a:extLst>
              <a:ext uri="{FF2B5EF4-FFF2-40B4-BE49-F238E27FC236}">
                <a16:creationId xmlns:a16="http://schemas.microsoft.com/office/drawing/2014/main" id="{E437186C-D697-4496-9F67-F870B1CA4B28}"/>
              </a:ext>
            </a:extLst>
          </p:cNvPr>
          <p:cNvSpPr txBox="1"/>
          <p:nvPr/>
        </p:nvSpPr>
        <p:spPr>
          <a:xfrm>
            <a:off x="838200" y="1858296"/>
            <a:ext cx="10713720" cy="646331"/>
          </a:xfrm>
          <a:prstGeom prst="rect">
            <a:avLst/>
          </a:prstGeom>
          <a:noFill/>
        </p:spPr>
        <p:txBody>
          <a:bodyPr wrap="square" rtlCol="0">
            <a:spAutoFit/>
          </a:bodyPr>
          <a:lstStyle/>
          <a:p>
            <a:r>
              <a:rPr lang="en-US" dirty="0"/>
              <a:t>The aim behind using Blockchain technology is to get rid of centralized systems (like Government and Banks) that govern and monitor are transactions and instead use decentralized ones. </a:t>
            </a:r>
          </a:p>
        </p:txBody>
      </p:sp>
      <p:pic>
        <p:nvPicPr>
          <p:cNvPr id="7" name="Graphic 6" descr="Office worker">
            <a:extLst>
              <a:ext uri="{FF2B5EF4-FFF2-40B4-BE49-F238E27FC236}">
                <a16:creationId xmlns:a16="http://schemas.microsoft.com/office/drawing/2014/main" id="{86D022AB-F19E-468D-AE6F-219BFC99B9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8955" y="5233220"/>
            <a:ext cx="914400" cy="914400"/>
          </a:xfrm>
          <a:prstGeom prst="rect">
            <a:avLst/>
          </a:prstGeom>
        </p:spPr>
      </p:pic>
      <p:grpSp>
        <p:nvGrpSpPr>
          <p:cNvPr id="8" name="Group 7">
            <a:extLst>
              <a:ext uri="{FF2B5EF4-FFF2-40B4-BE49-F238E27FC236}">
                <a16:creationId xmlns:a16="http://schemas.microsoft.com/office/drawing/2014/main" id="{3EFC0040-35AF-41E0-9C5F-E85FCB4EEF8D}"/>
              </a:ext>
            </a:extLst>
          </p:cNvPr>
          <p:cNvGrpSpPr/>
          <p:nvPr/>
        </p:nvGrpSpPr>
        <p:grpSpPr>
          <a:xfrm>
            <a:off x="4417466" y="3011045"/>
            <a:ext cx="1184801" cy="1138237"/>
            <a:chOff x="5558008" y="2627587"/>
            <a:chExt cx="1184801" cy="1138237"/>
          </a:xfrm>
        </p:grpSpPr>
        <p:pic>
          <p:nvPicPr>
            <p:cNvPr id="9" name="Picture 8">
              <a:extLst>
                <a:ext uri="{FF2B5EF4-FFF2-40B4-BE49-F238E27FC236}">
                  <a16:creationId xmlns:a16="http://schemas.microsoft.com/office/drawing/2014/main" id="{081DF158-BF4F-4E63-A068-CB1827D94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008" y="2627587"/>
              <a:ext cx="1184801" cy="1138237"/>
            </a:xfrm>
            <a:prstGeom prst="rect">
              <a:avLst/>
            </a:prstGeom>
          </p:spPr>
        </p:pic>
        <p:cxnSp>
          <p:nvCxnSpPr>
            <p:cNvPr id="10" name="Straight Connector 9">
              <a:extLst>
                <a:ext uri="{FF2B5EF4-FFF2-40B4-BE49-F238E27FC236}">
                  <a16:creationId xmlns:a16="http://schemas.microsoft.com/office/drawing/2014/main" id="{58D03E79-CC75-4378-9EC8-10CA24157D18}"/>
                </a:ext>
              </a:extLst>
            </p:cNvPr>
            <p:cNvCxnSpPr/>
            <p:nvPr/>
          </p:nvCxnSpPr>
          <p:spPr>
            <a:xfrm flipV="1">
              <a:off x="5654258" y="2770440"/>
              <a:ext cx="995383" cy="995384"/>
            </a:xfrm>
            <a:prstGeom prst="line">
              <a:avLst/>
            </a:prstGeom>
            <a:ln w="57150">
              <a:solidFill>
                <a:srgbClr val="FF5050"/>
              </a:solidFill>
            </a:ln>
          </p:spPr>
          <p:style>
            <a:lnRef idx="1">
              <a:schemeClr val="accent1"/>
            </a:lnRef>
            <a:fillRef idx="0">
              <a:schemeClr val="accent1"/>
            </a:fillRef>
            <a:effectRef idx="0">
              <a:schemeClr val="accent1"/>
            </a:effectRef>
            <a:fontRef idx="minor">
              <a:schemeClr val="tx1"/>
            </a:fontRef>
          </p:style>
        </p:cxnSp>
      </p:grpSp>
      <p:pic>
        <p:nvPicPr>
          <p:cNvPr id="11" name="Graphic 10" descr="Office worker">
            <a:extLst>
              <a:ext uri="{FF2B5EF4-FFF2-40B4-BE49-F238E27FC236}">
                <a16:creationId xmlns:a16="http://schemas.microsoft.com/office/drawing/2014/main" id="{C24A1C0A-2FFF-4938-AE50-D12021CE15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5321" y="5220930"/>
            <a:ext cx="914400" cy="914400"/>
          </a:xfrm>
          <a:prstGeom prst="rect">
            <a:avLst/>
          </a:prstGeom>
        </p:spPr>
      </p:pic>
      <p:cxnSp>
        <p:nvCxnSpPr>
          <p:cNvPr id="12" name="Straight Arrow Connector 11">
            <a:extLst>
              <a:ext uri="{FF2B5EF4-FFF2-40B4-BE49-F238E27FC236}">
                <a16:creationId xmlns:a16="http://schemas.microsoft.com/office/drawing/2014/main" id="{6BA3D105-9B67-4F8D-9CF0-21038FC420DC}"/>
              </a:ext>
            </a:extLst>
          </p:cNvPr>
          <p:cNvCxnSpPr/>
          <p:nvPr/>
        </p:nvCxnSpPr>
        <p:spPr>
          <a:xfrm flipV="1">
            <a:off x="3324431" y="4353374"/>
            <a:ext cx="972065" cy="864973"/>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B1DA3B1-06D9-400A-8774-3EA8E51D168B}"/>
              </a:ext>
            </a:extLst>
          </p:cNvPr>
          <p:cNvCxnSpPr/>
          <p:nvPr/>
        </p:nvCxnSpPr>
        <p:spPr>
          <a:xfrm flipH="1" flipV="1">
            <a:off x="5668209" y="4299028"/>
            <a:ext cx="1091468" cy="91221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B1748CC-7ED6-411C-87EA-2D00855ABAE7}"/>
              </a:ext>
            </a:extLst>
          </p:cNvPr>
          <p:cNvCxnSpPr/>
          <p:nvPr/>
        </p:nvCxnSpPr>
        <p:spPr>
          <a:xfrm>
            <a:off x="3733459" y="5741718"/>
            <a:ext cx="252175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Shopping cart">
            <a:extLst>
              <a:ext uri="{FF2B5EF4-FFF2-40B4-BE49-F238E27FC236}">
                <a16:creationId xmlns:a16="http://schemas.microsoft.com/office/drawing/2014/main" id="{14442819-D697-451D-8828-57D80D5C9D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2666" y="4438289"/>
            <a:ext cx="914400" cy="914400"/>
          </a:xfrm>
          <a:prstGeom prst="rect">
            <a:avLst/>
          </a:prstGeom>
        </p:spPr>
      </p:pic>
      <p:sp>
        <p:nvSpPr>
          <p:cNvPr id="17" name="TextBox 16">
            <a:extLst>
              <a:ext uri="{FF2B5EF4-FFF2-40B4-BE49-F238E27FC236}">
                <a16:creationId xmlns:a16="http://schemas.microsoft.com/office/drawing/2014/main" id="{2B8E9F18-805A-4889-A152-1BCB7E914A43}"/>
              </a:ext>
            </a:extLst>
          </p:cNvPr>
          <p:cNvSpPr txBox="1"/>
          <p:nvPr/>
        </p:nvSpPr>
        <p:spPr>
          <a:xfrm>
            <a:off x="4552666" y="5272364"/>
            <a:ext cx="934064" cy="369332"/>
          </a:xfrm>
          <a:prstGeom prst="rect">
            <a:avLst/>
          </a:prstGeom>
          <a:noFill/>
        </p:spPr>
        <p:txBody>
          <a:bodyPr wrap="square" rtlCol="0">
            <a:spAutoFit/>
          </a:bodyPr>
          <a:lstStyle/>
          <a:p>
            <a:r>
              <a:rPr lang="en-US" dirty="0"/>
              <a:t>Product</a:t>
            </a:r>
          </a:p>
        </p:txBody>
      </p:sp>
      <p:sp>
        <p:nvSpPr>
          <p:cNvPr id="18" name="TextBox 17">
            <a:extLst>
              <a:ext uri="{FF2B5EF4-FFF2-40B4-BE49-F238E27FC236}">
                <a16:creationId xmlns:a16="http://schemas.microsoft.com/office/drawing/2014/main" id="{C202E94B-4237-4AD6-AB96-B1322DD5FFB1}"/>
              </a:ext>
            </a:extLst>
          </p:cNvPr>
          <p:cNvSpPr txBox="1"/>
          <p:nvPr/>
        </p:nvSpPr>
        <p:spPr>
          <a:xfrm>
            <a:off x="6486825" y="6123543"/>
            <a:ext cx="1337187" cy="369332"/>
          </a:xfrm>
          <a:prstGeom prst="rect">
            <a:avLst/>
          </a:prstGeom>
          <a:noFill/>
        </p:spPr>
        <p:txBody>
          <a:bodyPr wrap="square" rtlCol="0">
            <a:spAutoFit/>
          </a:bodyPr>
          <a:lstStyle/>
          <a:p>
            <a:r>
              <a:rPr lang="en-US" dirty="0"/>
              <a:t>Buyer</a:t>
            </a:r>
          </a:p>
        </p:txBody>
      </p:sp>
      <p:sp>
        <p:nvSpPr>
          <p:cNvPr id="19" name="TextBox 18">
            <a:extLst>
              <a:ext uri="{FF2B5EF4-FFF2-40B4-BE49-F238E27FC236}">
                <a16:creationId xmlns:a16="http://schemas.microsoft.com/office/drawing/2014/main" id="{AF255469-D6E2-4659-8A51-94FCFE0EE9CE}"/>
              </a:ext>
            </a:extLst>
          </p:cNvPr>
          <p:cNvSpPr txBox="1"/>
          <p:nvPr/>
        </p:nvSpPr>
        <p:spPr>
          <a:xfrm>
            <a:off x="2767781" y="6172887"/>
            <a:ext cx="1337187" cy="369332"/>
          </a:xfrm>
          <a:prstGeom prst="rect">
            <a:avLst/>
          </a:prstGeom>
          <a:noFill/>
        </p:spPr>
        <p:txBody>
          <a:bodyPr wrap="square" rtlCol="0">
            <a:spAutoFit/>
          </a:bodyPr>
          <a:lstStyle/>
          <a:p>
            <a:r>
              <a:rPr lang="en-US" dirty="0"/>
              <a:t>Seller</a:t>
            </a:r>
          </a:p>
        </p:txBody>
      </p:sp>
      <p:sp>
        <p:nvSpPr>
          <p:cNvPr id="20" name="TextBox 19">
            <a:extLst>
              <a:ext uri="{FF2B5EF4-FFF2-40B4-BE49-F238E27FC236}">
                <a16:creationId xmlns:a16="http://schemas.microsoft.com/office/drawing/2014/main" id="{5BE0DCF7-2DAD-4503-B5CA-510CE412C1FC}"/>
              </a:ext>
            </a:extLst>
          </p:cNvPr>
          <p:cNvSpPr txBox="1"/>
          <p:nvPr/>
        </p:nvSpPr>
        <p:spPr>
          <a:xfrm>
            <a:off x="5941414" y="3205791"/>
            <a:ext cx="3546715" cy="661166"/>
          </a:xfrm>
          <a:prstGeom prst="rect">
            <a:avLst/>
          </a:prstGeom>
          <a:noFill/>
        </p:spPr>
        <p:txBody>
          <a:bodyPr wrap="square" rtlCol="0">
            <a:spAutoFit/>
          </a:bodyPr>
          <a:lstStyle/>
          <a:p>
            <a:r>
              <a:rPr lang="en-US" b="1" dirty="0">
                <a:solidFill>
                  <a:srgbClr val="00B0F0"/>
                </a:solidFill>
              </a:rPr>
              <a:t>This Blockchain Implementation can get rid of these Third Parties</a:t>
            </a:r>
            <a:endParaRPr lang="hu-HU" b="1" dirty="0">
              <a:solidFill>
                <a:srgbClr val="00B0F0"/>
              </a:solidFill>
            </a:endParaRPr>
          </a:p>
        </p:txBody>
      </p:sp>
    </p:spTree>
    <p:extLst>
      <p:ext uri="{BB962C8B-B14F-4D97-AF65-F5344CB8AC3E}">
        <p14:creationId xmlns:p14="http://schemas.microsoft.com/office/powerpoint/2010/main" val="19663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88C2F-109F-4D96-870C-A689CC63B6DB}"/>
              </a:ext>
            </a:extLst>
          </p:cNvPr>
          <p:cNvSpPr>
            <a:spLocks noGrp="1"/>
          </p:cNvSpPr>
          <p:nvPr>
            <p:ph type="title"/>
          </p:nvPr>
        </p:nvSpPr>
        <p:spPr/>
        <p:txBody>
          <a:bodyPr/>
          <a:lstStyle/>
          <a:p>
            <a:r>
              <a:rPr lang="en-US" dirty="0"/>
              <a:t>Understanding Blockchain in JAVA-</a:t>
            </a:r>
          </a:p>
        </p:txBody>
      </p:sp>
      <p:grpSp>
        <p:nvGrpSpPr>
          <p:cNvPr id="3" name="Group 2">
            <a:extLst>
              <a:ext uri="{FF2B5EF4-FFF2-40B4-BE49-F238E27FC236}">
                <a16:creationId xmlns:a16="http://schemas.microsoft.com/office/drawing/2014/main" id="{BFBCF63A-5FCF-4B5E-B84F-755985B18770}"/>
              </a:ext>
            </a:extLst>
          </p:cNvPr>
          <p:cNvGrpSpPr/>
          <p:nvPr/>
        </p:nvGrpSpPr>
        <p:grpSpPr>
          <a:xfrm>
            <a:off x="3647766" y="3689985"/>
            <a:ext cx="3566131" cy="2656120"/>
            <a:chOff x="3025325" y="2545145"/>
            <a:chExt cx="4493374" cy="3335126"/>
          </a:xfrm>
        </p:grpSpPr>
        <p:pic>
          <p:nvPicPr>
            <p:cNvPr id="4" name="Picture 3">
              <a:extLst>
                <a:ext uri="{FF2B5EF4-FFF2-40B4-BE49-F238E27FC236}">
                  <a16:creationId xmlns:a16="http://schemas.microsoft.com/office/drawing/2014/main" id="{B6CAD467-0F15-42D2-9F5C-642AC48F04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5325" y="4967459"/>
              <a:ext cx="666236" cy="651561"/>
            </a:xfrm>
            <a:prstGeom prst="rect">
              <a:avLst/>
            </a:prstGeom>
          </p:spPr>
        </p:pic>
        <p:pic>
          <p:nvPicPr>
            <p:cNvPr id="5" name="Picture 4">
              <a:extLst>
                <a:ext uri="{FF2B5EF4-FFF2-40B4-BE49-F238E27FC236}">
                  <a16:creationId xmlns:a16="http://schemas.microsoft.com/office/drawing/2014/main" id="{A9339733-9BD3-466D-9C3C-5770027C38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2463" y="3758256"/>
              <a:ext cx="666236" cy="651561"/>
            </a:xfrm>
            <a:prstGeom prst="rect">
              <a:avLst/>
            </a:prstGeom>
          </p:spPr>
        </p:pic>
        <p:cxnSp>
          <p:nvCxnSpPr>
            <p:cNvPr id="6" name="Straight Arrow Connector 5">
              <a:extLst>
                <a:ext uri="{FF2B5EF4-FFF2-40B4-BE49-F238E27FC236}">
                  <a16:creationId xmlns:a16="http://schemas.microsoft.com/office/drawing/2014/main" id="{EF2DED66-11AC-493D-BB08-6595910C0302}"/>
                </a:ext>
              </a:extLst>
            </p:cNvPr>
            <p:cNvCxnSpPr/>
            <p:nvPr/>
          </p:nvCxnSpPr>
          <p:spPr>
            <a:xfrm>
              <a:off x="3995615" y="3758256"/>
              <a:ext cx="1531972" cy="141229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0C49E50-9494-4E34-BB75-AEF5E894D383}"/>
                </a:ext>
              </a:extLst>
            </p:cNvPr>
            <p:cNvCxnSpPr/>
            <p:nvPr/>
          </p:nvCxnSpPr>
          <p:spPr>
            <a:xfrm flipV="1">
              <a:off x="3358443" y="3788802"/>
              <a:ext cx="258370" cy="10257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6E48333-4DB8-4708-8C8D-B997EB9DAA80}"/>
                </a:ext>
              </a:extLst>
            </p:cNvPr>
            <p:cNvCxnSpPr/>
            <p:nvPr/>
          </p:nvCxnSpPr>
          <p:spPr>
            <a:xfrm flipH="1" flipV="1">
              <a:off x="6186447" y="3196706"/>
              <a:ext cx="757454" cy="49526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357DA7D-6C9D-43C3-8A34-77FCC113B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0368" y="2545145"/>
              <a:ext cx="666236" cy="651561"/>
            </a:xfrm>
            <a:prstGeom prst="rect">
              <a:avLst/>
            </a:prstGeom>
          </p:spPr>
        </p:pic>
        <p:pic>
          <p:nvPicPr>
            <p:cNvPr id="10" name="Picture 9">
              <a:extLst>
                <a:ext uri="{FF2B5EF4-FFF2-40B4-BE49-F238E27FC236}">
                  <a16:creationId xmlns:a16="http://schemas.microsoft.com/office/drawing/2014/main" id="{42BF68E4-CC80-4E99-A35F-EE94AB92F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5332" y="2972331"/>
              <a:ext cx="666236" cy="651561"/>
            </a:xfrm>
            <a:prstGeom prst="rect">
              <a:avLst/>
            </a:prstGeom>
          </p:spPr>
        </p:pic>
        <p:pic>
          <p:nvPicPr>
            <p:cNvPr id="11" name="Picture 10">
              <a:extLst>
                <a:ext uri="{FF2B5EF4-FFF2-40B4-BE49-F238E27FC236}">
                  <a16:creationId xmlns:a16="http://schemas.microsoft.com/office/drawing/2014/main" id="{6EB75EE4-AEB9-44D7-BFD6-056D1A77CE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7877" y="5228710"/>
              <a:ext cx="666236" cy="651561"/>
            </a:xfrm>
            <a:prstGeom prst="rect">
              <a:avLst/>
            </a:prstGeom>
          </p:spPr>
        </p:pic>
        <p:cxnSp>
          <p:nvCxnSpPr>
            <p:cNvPr id="12" name="Straight Arrow Connector 11">
              <a:extLst>
                <a:ext uri="{FF2B5EF4-FFF2-40B4-BE49-F238E27FC236}">
                  <a16:creationId xmlns:a16="http://schemas.microsoft.com/office/drawing/2014/main" id="{27D9F26C-E942-4380-9C45-AD6D26C1C2AF}"/>
                </a:ext>
              </a:extLst>
            </p:cNvPr>
            <p:cNvCxnSpPr/>
            <p:nvPr/>
          </p:nvCxnSpPr>
          <p:spPr>
            <a:xfrm flipV="1">
              <a:off x="3641705" y="3307779"/>
              <a:ext cx="1625264" cy="170224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C22526-D758-4B69-BAEB-640E7B3FB18F}"/>
                </a:ext>
              </a:extLst>
            </p:cNvPr>
            <p:cNvCxnSpPr/>
            <p:nvPr/>
          </p:nvCxnSpPr>
          <p:spPr>
            <a:xfrm flipV="1">
              <a:off x="3794105" y="4222395"/>
              <a:ext cx="2845742" cy="94003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C637B3-17D8-4EA7-A611-D8CD3E273AD3}"/>
                </a:ext>
              </a:extLst>
            </p:cNvPr>
            <p:cNvCxnSpPr>
              <a:endCxn id="11" idx="1"/>
            </p:cNvCxnSpPr>
            <p:nvPr/>
          </p:nvCxnSpPr>
          <p:spPr>
            <a:xfrm>
              <a:off x="3819033" y="5408099"/>
              <a:ext cx="1608844" cy="14639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5353E5C-BD23-4DC8-8A27-295B961BEE33}"/>
                </a:ext>
              </a:extLst>
            </p:cNvPr>
            <p:cNvCxnSpPr/>
            <p:nvPr/>
          </p:nvCxnSpPr>
          <p:spPr>
            <a:xfrm>
              <a:off x="5726751" y="3422882"/>
              <a:ext cx="13452" cy="168176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D84327-7833-4DBB-9CA8-89C5C922FA48}"/>
                </a:ext>
              </a:extLst>
            </p:cNvPr>
            <p:cNvCxnSpPr/>
            <p:nvPr/>
          </p:nvCxnSpPr>
          <p:spPr>
            <a:xfrm flipH="1">
              <a:off x="6044257" y="4552714"/>
              <a:ext cx="992464" cy="85538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CE25300-8175-4DA8-962B-A153EC61F141}"/>
                </a:ext>
              </a:extLst>
            </p:cNvPr>
            <p:cNvCxnSpPr/>
            <p:nvPr/>
          </p:nvCxnSpPr>
          <p:spPr>
            <a:xfrm flipH="1" flipV="1">
              <a:off x="4177008" y="3457033"/>
              <a:ext cx="2535803" cy="50402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3217110-2173-44A1-AB22-45E799665341}"/>
                </a:ext>
              </a:extLst>
            </p:cNvPr>
            <p:cNvCxnSpPr/>
            <p:nvPr/>
          </p:nvCxnSpPr>
          <p:spPr>
            <a:xfrm flipH="1">
              <a:off x="4060578" y="2904127"/>
              <a:ext cx="1156398" cy="26212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7A663616-A2DE-49F8-8672-681DF53B9051}"/>
              </a:ext>
            </a:extLst>
          </p:cNvPr>
          <p:cNvSpPr txBox="1"/>
          <p:nvPr/>
        </p:nvSpPr>
        <p:spPr>
          <a:xfrm>
            <a:off x="1071716" y="1650048"/>
            <a:ext cx="954548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In JAVA terms, </a:t>
            </a:r>
            <a:r>
              <a:rPr lang="en-US" dirty="0">
                <a:sym typeface="Wingdings" panose="05000000000000000000" pitchFamily="2" charset="2"/>
              </a:rPr>
              <a:t>Blockchain</a:t>
            </a:r>
            <a:r>
              <a:rPr lang="hu-HU" dirty="0">
                <a:sym typeface="Wingdings" panose="05000000000000000000" pitchFamily="2" charset="2"/>
              </a:rPr>
              <a:t> is a linked list where the nodes are the blocks in the blockchain and th</a:t>
            </a:r>
            <a:r>
              <a:rPr lang="en-US" dirty="0">
                <a:sym typeface="Wingdings" panose="05000000000000000000" pitchFamily="2" charset="2"/>
              </a:rPr>
              <a:t>e </a:t>
            </a:r>
            <a:r>
              <a:rPr lang="hu-HU" dirty="0">
                <a:sym typeface="Wingdings" panose="05000000000000000000" pitchFamily="2" charset="2"/>
              </a:rPr>
              <a:t>references are hashes of the previous block in the chai</a:t>
            </a:r>
            <a:r>
              <a:rPr lang="en-US" dirty="0">
                <a:sym typeface="Wingdings" panose="05000000000000000000" pitchFamily="2" charset="2"/>
              </a:rPr>
              <a:t>n known as Cryptographic Hash.</a:t>
            </a:r>
          </a:p>
          <a:p>
            <a:endParaRPr lang="en-US" dirty="0">
              <a:sym typeface="Wingdings" panose="05000000000000000000" pitchFamily="2" charset="2"/>
            </a:endParaRPr>
          </a:p>
          <a:p>
            <a:pPr marL="285750" indent="-285750">
              <a:buFont typeface="Wingdings" panose="05000000000000000000" pitchFamily="2" charset="2"/>
              <a:buChar char="Ø"/>
            </a:pPr>
            <a:r>
              <a:rPr lang="en-US" dirty="0">
                <a:sym typeface="Wingdings" panose="05000000000000000000" pitchFamily="2" charset="2"/>
              </a:rPr>
              <a:t>Therefore, it is a continuously growing list of records (Blocks) which are linked and secured using Cryptography. </a:t>
            </a:r>
            <a:endParaRPr lang="hu-HU" dirty="0">
              <a:sym typeface="Wingdings" panose="05000000000000000000" pitchFamily="2" charset="2"/>
            </a:endParaRPr>
          </a:p>
        </p:txBody>
      </p:sp>
      <p:sp>
        <p:nvSpPr>
          <p:cNvPr id="20" name="TextBox 19">
            <a:extLst>
              <a:ext uri="{FF2B5EF4-FFF2-40B4-BE49-F238E27FC236}">
                <a16:creationId xmlns:a16="http://schemas.microsoft.com/office/drawing/2014/main" id="{E6B5E85A-61B2-47DD-8651-C56EDCCE5AE7}"/>
              </a:ext>
            </a:extLst>
          </p:cNvPr>
          <p:cNvSpPr txBox="1"/>
          <p:nvPr/>
        </p:nvSpPr>
        <p:spPr>
          <a:xfrm>
            <a:off x="7873096" y="4184643"/>
            <a:ext cx="3345509" cy="923330"/>
          </a:xfrm>
          <a:prstGeom prst="rect">
            <a:avLst/>
          </a:prstGeom>
          <a:noFill/>
        </p:spPr>
        <p:txBody>
          <a:bodyPr wrap="square" rtlCol="0">
            <a:spAutoFit/>
          </a:bodyPr>
          <a:lstStyle/>
          <a:p>
            <a:pPr algn="ctr"/>
            <a:r>
              <a:rPr lang="en-US" dirty="0"/>
              <a:t>I</a:t>
            </a:r>
            <a:r>
              <a:rPr lang="hu-HU" dirty="0"/>
              <a:t>t is a </a:t>
            </a:r>
            <a:r>
              <a:rPr lang="en-US" dirty="0"/>
              <a:t>trustless</a:t>
            </a:r>
            <a:r>
              <a:rPr lang="hu-HU" i="1" dirty="0"/>
              <a:t> </a:t>
            </a:r>
            <a:r>
              <a:rPr lang="hu-HU" dirty="0"/>
              <a:t>system without</a:t>
            </a:r>
            <a:r>
              <a:rPr lang="en-US" dirty="0"/>
              <a:t> </a:t>
            </a:r>
            <a:r>
              <a:rPr lang="hu-HU" dirty="0"/>
              <a:t>any third party</a:t>
            </a:r>
            <a:r>
              <a:rPr lang="en-US" dirty="0"/>
              <a:t> as </a:t>
            </a:r>
            <a:r>
              <a:rPr lang="hu-HU" dirty="0"/>
              <a:t>the blockchain itself guarantees trust</a:t>
            </a:r>
            <a:r>
              <a:rPr lang="en-US" dirty="0"/>
              <a:t>.</a:t>
            </a:r>
            <a:endParaRPr lang="hu-HU" dirty="0"/>
          </a:p>
        </p:txBody>
      </p:sp>
    </p:spTree>
    <p:extLst>
      <p:ext uri="{BB962C8B-B14F-4D97-AF65-F5344CB8AC3E}">
        <p14:creationId xmlns:p14="http://schemas.microsoft.com/office/powerpoint/2010/main" val="390368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a:extLst>
              <a:ext uri="{FF2B5EF4-FFF2-40B4-BE49-F238E27FC236}">
                <a16:creationId xmlns:a16="http://schemas.microsoft.com/office/drawing/2014/main" id="{D8E5E01F-6449-4A05-BA47-04054D94F12A}"/>
              </a:ext>
            </a:extLst>
          </p:cNvPr>
          <p:cNvSpPr/>
          <p:nvPr/>
        </p:nvSpPr>
        <p:spPr>
          <a:xfrm>
            <a:off x="9360593" y="4481238"/>
            <a:ext cx="1032844" cy="570709"/>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loud 29">
            <a:extLst>
              <a:ext uri="{FF2B5EF4-FFF2-40B4-BE49-F238E27FC236}">
                <a16:creationId xmlns:a16="http://schemas.microsoft.com/office/drawing/2014/main" id="{C3EBDBF0-CCC3-4A12-BC87-A2B0011FA6FF}"/>
              </a:ext>
            </a:extLst>
          </p:cNvPr>
          <p:cNvSpPr/>
          <p:nvPr/>
        </p:nvSpPr>
        <p:spPr>
          <a:xfrm>
            <a:off x="8427551" y="5697895"/>
            <a:ext cx="1032844" cy="570709"/>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56DCCE8F-B249-490E-8309-C936BFDF7389}"/>
              </a:ext>
            </a:extLst>
          </p:cNvPr>
          <p:cNvSpPr/>
          <p:nvPr/>
        </p:nvSpPr>
        <p:spPr>
          <a:xfrm>
            <a:off x="6042997" y="5754877"/>
            <a:ext cx="1496657" cy="567565"/>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27">
            <a:extLst>
              <a:ext uri="{FF2B5EF4-FFF2-40B4-BE49-F238E27FC236}">
                <a16:creationId xmlns:a16="http://schemas.microsoft.com/office/drawing/2014/main" id="{16F6A3EB-C586-45F8-AD5F-781FFE22461C}"/>
              </a:ext>
            </a:extLst>
          </p:cNvPr>
          <p:cNvSpPr/>
          <p:nvPr/>
        </p:nvSpPr>
        <p:spPr>
          <a:xfrm>
            <a:off x="5009316" y="5768886"/>
            <a:ext cx="987684" cy="570709"/>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loud 26">
            <a:extLst>
              <a:ext uri="{FF2B5EF4-FFF2-40B4-BE49-F238E27FC236}">
                <a16:creationId xmlns:a16="http://schemas.microsoft.com/office/drawing/2014/main" id="{8779AB9E-88FF-484F-98F1-F485C4C8EA79}"/>
              </a:ext>
            </a:extLst>
          </p:cNvPr>
          <p:cNvSpPr/>
          <p:nvPr/>
        </p:nvSpPr>
        <p:spPr>
          <a:xfrm>
            <a:off x="2066938" y="5616156"/>
            <a:ext cx="2507115" cy="765799"/>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loud 25">
            <a:extLst>
              <a:ext uri="{FF2B5EF4-FFF2-40B4-BE49-F238E27FC236}">
                <a16:creationId xmlns:a16="http://schemas.microsoft.com/office/drawing/2014/main" id="{1EE5FEFF-28C9-424C-AA7D-E416F45A026B}"/>
              </a:ext>
            </a:extLst>
          </p:cNvPr>
          <p:cNvSpPr/>
          <p:nvPr/>
        </p:nvSpPr>
        <p:spPr>
          <a:xfrm>
            <a:off x="1537246" y="4481238"/>
            <a:ext cx="1533940" cy="758909"/>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D4FEA-0678-4310-81D7-A3C3B3765F8C}"/>
              </a:ext>
            </a:extLst>
          </p:cNvPr>
          <p:cNvSpPr>
            <a:spLocks noGrp="1"/>
          </p:cNvSpPr>
          <p:nvPr>
            <p:ph type="title"/>
          </p:nvPr>
        </p:nvSpPr>
        <p:spPr>
          <a:xfrm>
            <a:off x="1866508" y="852142"/>
            <a:ext cx="8870622" cy="1325563"/>
          </a:xfrm>
          <a:ln>
            <a:solidFill>
              <a:schemeClr val="tx1"/>
            </a:solidFill>
          </a:ln>
        </p:spPr>
        <p:txBody>
          <a:bodyPr/>
          <a:lstStyle/>
          <a:p>
            <a:r>
              <a:rPr lang="en-US" dirty="0"/>
              <a:t>Components of the Project (JAVA files)</a:t>
            </a:r>
          </a:p>
        </p:txBody>
      </p:sp>
      <p:cxnSp>
        <p:nvCxnSpPr>
          <p:cNvPr id="4" name="Connector: Elbow 3">
            <a:extLst>
              <a:ext uri="{FF2B5EF4-FFF2-40B4-BE49-F238E27FC236}">
                <a16:creationId xmlns:a16="http://schemas.microsoft.com/office/drawing/2014/main" id="{B56446BB-4855-4B6D-B4BB-35E0396D9DBC}"/>
              </a:ext>
            </a:extLst>
          </p:cNvPr>
          <p:cNvCxnSpPr/>
          <p:nvPr/>
        </p:nvCxnSpPr>
        <p:spPr>
          <a:xfrm rot="5400000">
            <a:off x="2151510" y="2420179"/>
            <a:ext cx="2473808" cy="201764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8750DE91-A505-45FA-B77D-4337BF37AFCC}"/>
              </a:ext>
            </a:extLst>
          </p:cNvPr>
          <p:cNvCxnSpPr/>
          <p:nvPr/>
        </p:nvCxnSpPr>
        <p:spPr>
          <a:xfrm rot="16200000" flipH="1">
            <a:off x="7685955" y="2386933"/>
            <a:ext cx="2394295" cy="199776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5AEFCD5-BB91-45BB-8017-D1745C7323BA}"/>
              </a:ext>
            </a:extLst>
          </p:cNvPr>
          <p:cNvCxnSpPr/>
          <p:nvPr/>
        </p:nvCxnSpPr>
        <p:spPr>
          <a:xfrm rot="5400000">
            <a:off x="2507409" y="3054395"/>
            <a:ext cx="3622295" cy="18586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EC1917EE-867C-48B1-8D0B-601634E5FD4F}"/>
              </a:ext>
            </a:extLst>
          </p:cNvPr>
          <p:cNvCxnSpPr/>
          <p:nvPr/>
        </p:nvCxnSpPr>
        <p:spPr>
          <a:xfrm rot="16200000" flipH="1">
            <a:off x="6121935" y="2992453"/>
            <a:ext cx="3622295" cy="199279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1233870-9468-4D0F-B3FA-A0739DDB7669}"/>
              </a:ext>
            </a:extLst>
          </p:cNvPr>
          <p:cNvCxnSpPr>
            <a:cxnSpLocks/>
          </p:cNvCxnSpPr>
          <p:nvPr/>
        </p:nvCxnSpPr>
        <p:spPr>
          <a:xfrm>
            <a:off x="5526156" y="2177704"/>
            <a:ext cx="0" cy="3691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0505D-A352-4FED-8DA6-F22EE6FCB0D3}"/>
              </a:ext>
            </a:extLst>
          </p:cNvPr>
          <p:cNvCxnSpPr/>
          <p:nvPr/>
        </p:nvCxnSpPr>
        <p:spPr>
          <a:xfrm>
            <a:off x="6662530" y="2177704"/>
            <a:ext cx="0" cy="36918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2B2E8C-4AAD-416C-AD12-A639CAC32E06}"/>
              </a:ext>
            </a:extLst>
          </p:cNvPr>
          <p:cNvSpPr txBox="1"/>
          <p:nvPr/>
        </p:nvSpPr>
        <p:spPr>
          <a:xfrm>
            <a:off x="1696277" y="4686149"/>
            <a:ext cx="1391478" cy="369332"/>
          </a:xfrm>
          <a:prstGeom prst="rect">
            <a:avLst/>
          </a:prstGeom>
          <a:noFill/>
        </p:spPr>
        <p:txBody>
          <a:bodyPr wrap="square" rtlCol="0">
            <a:spAutoFit/>
          </a:bodyPr>
          <a:lstStyle/>
          <a:p>
            <a:r>
              <a:rPr lang="en-US" dirty="0" err="1"/>
              <a:t>i</a:t>
            </a:r>
            <a:r>
              <a:rPr lang="en-US" dirty="0"/>
              <a:t>) Constants</a:t>
            </a:r>
          </a:p>
        </p:txBody>
      </p:sp>
      <p:sp>
        <p:nvSpPr>
          <p:cNvPr id="19" name="TextBox 18">
            <a:extLst>
              <a:ext uri="{FF2B5EF4-FFF2-40B4-BE49-F238E27FC236}">
                <a16:creationId xmlns:a16="http://schemas.microsoft.com/office/drawing/2014/main" id="{54662B10-F013-4FC8-B68C-82ECF36AC1B4}"/>
              </a:ext>
            </a:extLst>
          </p:cNvPr>
          <p:cNvSpPr txBox="1"/>
          <p:nvPr/>
        </p:nvSpPr>
        <p:spPr>
          <a:xfrm>
            <a:off x="2228019" y="5814390"/>
            <a:ext cx="2304215" cy="369332"/>
          </a:xfrm>
          <a:prstGeom prst="rect">
            <a:avLst/>
          </a:prstGeom>
          <a:noFill/>
        </p:spPr>
        <p:txBody>
          <a:bodyPr wrap="square" rtlCol="0">
            <a:spAutoFit/>
          </a:bodyPr>
          <a:lstStyle/>
          <a:p>
            <a:r>
              <a:rPr lang="en-US" dirty="0"/>
              <a:t>ii) SHA256 Generation</a:t>
            </a:r>
          </a:p>
        </p:txBody>
      </p:sp>
      <p:sp>
        <p:nvSpPr>
          <p:cNvPr id="20" name="TextBox 19">
            <a:extLst>
              <a:ext uri="{FF2B5EF4-FFF2-40B4-BE49-F238E27FC236}">
                <a16:creationId xmlns:a16="http://schemas.microsoft.com/office/drawing/2014/main" id="{3430DE05-4EA4-47F0-AEC6-296590310883}"/>
              </a:ext>
            </a:extLst>
          </p:cNvPr>
          <p:cNvSpPr txBox="1"/>
          <p:nvPr/>
        </p:nvSpPr>
        <p:spPr>
          <a:xfrm>
            <a:off x="5009316" y="5869574"/>
            <a:ext cx="1018758" cy="369332"/>
          </a:xfrm>
          <a:prstGeom prst="rect">
            <a:avLst/>
          </a:prstGeom>
          <a:noFill/>
        </p:spPr>
        <p:txBody>
          <a:bodyPr wrap="square" rtlCol="0">
            <a:spAutoFit/>
          </a:bodyPr>
          <a:lstStyle/>
          <a:p>
            <a:r>
              <a:rPr lang="en-US" dirty="0"/>
              <a:t>iii) Block</a:t>
            </a:r>
          </a:p>
        </p:txBody>
      </p:sp>
      <p:sp>
        <p:nvSpPr>
          <p:cNvPr id="23" name="TextBox 22">
            <a:extLst>
              <a:ext uri="{FF2B5EF4-FFF2-40B4-BE49-F238E27FC236}">
                <a16:creationId xmlns:a16="http://schemas.microsoft.com/office/drawing/2014/main" id="{86381EAD-03BA-47F6-8FC8-DD71F268E2D8}"/>
              </a:ext>
            </a:extLst>
          </p:cNvPr>
          <p:cNvSpPr txBox="1"/>
          <p:nvPr/>
        </p:nvSpPr>
        <p:spPr>
          <a:xfrm>
            <a:off x="8433350" y="5774634"/>
            <a:ext cx="988928" cy="369332"/>
          </a:xfrm>
          <a:prstGeom prst="rect">
            <a:avLst/>
          </a:prstGeom>
          <a:noFill/>
        </p:spPr>
        <p:txBody>
          <a:bodyPr wrap="square" rtlCol="0">
            <a:spAutoFit/>
          </a:bodyPr>
          <a:lstStyle/>
          <a:p>
            <a:r>
              <a:rPr lang="en-US" dirty="0"/>
              <a:t>v) Miner</a:t>
            </a:r>
          </a:p>
        </p:txBody>
      </p:sp>
      <p:sp>
        <p:nvSpPr>
          <p:cNvPr id="24" name="TextBox 23">
            <a:extLst>
              <a:ext uri="{FF2B5EF4-FFF2-40B4-BE49-F238E27FC236}">
                <a16:creationId xmlns:a16="http://schemas.microsoft.com/office/drawing/2014/main" id="{B525D0F6-9EA2-4CE4-811D-7FB6AC4A4844}"/>
              </a:ext>
            </a:extLst>
          </p:cNvPr>
          <p:cNvSpPr txBox="1"/>
          <p:nvPr/>
        </p:nvSpPr>
        <p:spPr>
          <a:xfrm>
            <a:off x="9460398" y="4521818"/>
            <a:ext cx="876297" cy="369332"/>
          </a:xfrm>
          <a:prstGeom prst="rect">
            <a:avLst/>
          </a:prstGeom>
          <a:noFill/>
        </p:spPr>
        <p:txBody>
          <a:bodyPr wrap="square" rtlCol="0">
            <a:spAutoFit/>
          </a:bodyPr>
          <a:lstStyle/>
          <a:p>
            <a:r>
              <a:rPr lang="en-US" dirty="0"/>
              <a:t>vi) App</a:t>
            </a:r>
          </a:p>
        </p:txBody>
      </p:sp>
      <p:sp>
        <p:nvSpPr>
          <p:cNvPr id="25" name="TextBox 24">
            <a:extLst>
              <a:ext uri="{FF2B5EF4-FFF2-40B4-BE49-F238E27FC236}">
                <a16:creationId xmlns:a16="http://schemas.microsoft.com/office/drawing/2014/main" id="{2030C207-D541-4FD4-B5CD-D44A288E84E4}"/>
              </a:ext>
            </a:extLst>
          </p:cNvPr>
          <p:cNvSpPr txBox="1"/>
          <p:nvPr/>
        </p:nvSpPr>
        <p:spPr>
          <a:xfrm>
            <a:off x="6061216" y="5863601"/>
            <a:ext cx="1461047" cy="369332"/>
          </a:xfrm>
          <a:prstGeom prst="rect">
            <a:avLst/>
          </a:prstGeom>
          <a:noFill/>
        </p:spPr>
        <p:txBody>
          <a:bodyPr wrap="square" rtlCol="0">
            <a:spAutoFit/>
          </a:bodyPr>
          <a:lstStyle/>
          <a:p>
            <a:r>
              <a:rPr lang="en-US" dirty="0"/>
              <a:t>iv) Blockchain</a:t>
            </a:r>
          </a:p>
        </p:txBody>
      </p:sp>
    </p:spTree>
    <p:extLst>
      <p:ext uri="{BB962C8B-B14F-4D97-AF65-F5344CB8AC3E}">
        <p14:creationId xmlns:p14="http://schemas.microsoft.com/office/powerpoint/2010/main" val="99425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F30F-BFB1-4870-B2CF-90BFB852A1EB}"/>
              </a:ext>
            </a:extLst>
          </p:cNvPr>
          <p:cNvSpPr>
            <a:spLocks noGrp="1"/>
          </p:cNvSpPr>
          <p:nvPr>
            <p:ph type="title"/>
          </p:nvPr>
        </p:nvSpPr>
        <p:spPr>
          <a:xfrm>
            <a:off x="762788" y="25756"/>
            <a:ext cx="10515600" cy="1325563"/>
          </a:xfrm>
        </p:spPr>
        <p:txBody>
          <a:bodyPr/>
          <a:lstStyle/>
          <a:p>
            <a:r>
              <a:rPr lang="en-US" dirty="0"/>
              <a:t>Constants JAVA file-</a:t>
            </a:r>
          </a:p>
        </p:txBody>
      </p:sp>
      <p:sp>
        <p:nvSpPr>
          <p:cNvPr id="3" name="TextBox 2">
            <a:extLst>
              <a:ext uri="{FF2B5EF4-FFF2-40B4-BE49-F238E27FC236}">
                <a16:creationId xmlns:a16="http://schemas.microsoft.com/office/drawing/2014/main" id="{0492806B-A5BA-44DE-9755-BEC848D4F74D}"/>
              </a:ext>
            </a:extLst>
          </p:cNvPr>
          <p:cNvSpPr txBox="1"/>
          <p:nvPr/>
        </p:nvSpPr>
        <p:spPr>
          <a:xfrm>
            <a:off x="1008666" y="1102933"/>
            <a:ext cx="9106292"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Stores Variables like DIFFICULTY, MINER_REWARD and GENESIS_PREV_HASH</a:t>
            </a:r>
          </a:p>
          <a:p>
            <a:endParaRPr lang="en-US" dirty="0"/>
          </a:p>
          <a:p>
            <a:pPr marL="285750" indent="-285750">
              <a:buFont typeface="Wingdings" panose="05000000000000000000" pitchFamily="2" charset="2"/>
              <a:buChar char="Ø"/>
            </a:pPr>
            <a:r>
              <a:rPr lang="en-US" dirty="0"/>
              <a:t>Mining in Blockchain has an important Parameter called DIFFICULTY which is characterized by leading number of zeroes in the Hash value. </a:t>
            </a:r>
            <a:r>
              <a:rPr lang="en-US" b="1" dirty="0"/>
              <a:t>The DIFFICULTY set for my Model is 5.</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dirty="0"/>
              <a:t>The aim of mining is to generate hashes but most of the hashes are not allowed due to ‘number of leading 0s’ constraint. (DIFFICULTY level)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more number of leading zeros are there, the harder it is to find the given hash.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MINER_REWARD is the reward the miner will receive after mining the given hash valued block.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GENESIS_PREV_HASH will have 64-bit values as 0 as the Genesis Block is the first block in the blockchain and has no hash preceding it.</a:t>
            </a:r>
          </a:p>
        </p:txBody>
      </p:sp>
      <p:grpSp>
        <p:nvGrpSpPr>
          <p:cNvPr id="15" name="Group 14">
            <a:extLst>
              <a:ext uri="{FF2B5EF4-FFF2-40B4-BE49-F238E27FC236}">
                <a16:creationId xmlns:a16="http://schemas.microsoft.com/office/drawing/2014/main" id="{B1F825EC-023E-4019-A7F2-2BD2A7F83EEC}"/>
              </a:ext>
            </a:extLst>
          </p:cNvPr>
          <p:cNvGrpSpPr/>
          <p:nvPr/>
        </p:nvGrpSpPr>
        <p:grpSpPr>
          <a:xfrm>
            <a:off x="1498860" y="5432910"/>
            <a:ext cx="8814064" cy="1250695"/>
            <a:chOff x="1008666" y="5451763"/>
            <a:chExt cx="8814064" cy="1250695"/>
          </a:xfrm>
        </p:grpSpPr>
        <p:sp>
          <p:nvSpPr>
            <p:cNvPr id="14" name="Rectangle 13">
              <a:extLst>
                <a:ext uri="{FF2B5EF4-FFF2-40B4-BE49-F238E27FC236}">
                  <a16:creationId xmlns:a16="http://schemas.microsoft.com/office/drawing/2014/main" id="{92388B82-9124-48B1-8B16-C40988C6AD5B}"/>
                </a:ext>
              </a:extLst>
            </p:cNvPr>
            <p:cNvSpPr/>
            <p:nvPr/>
          </p:nvSpPr>
          <p:spPr>
            <a:xfrm>
              <a:off x="1008666" y="5451763"/>
              <a:ext cx="8814064" cy="125069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5BF92A19-BE16-4482-9FD7-23622093D8A5}"/>
                </a:ext>
              </a:extLst>
            </p:cNvPr>
            <p:cNvGrpSpPr/>
            <p:nvPr/>
          </p:nvGrpSpPr>
          <p:grpSpPr>
            <a:xfrm>
              <a:off x="1159498" y="5451763"/>
              <a:ext cx="8455653" cy="560090"/>
              <a:chOff x="2179864" y="3387293"/>
              <a:chExt cx="8455653" cy="560090"/>
            </a:xfrm>
          </p:grpSpPr>
          <p:sp>
            <p:nvSpPr>
              <p:cNvPr id="5" name="TextBox 4">
                <a:extLst>
                  <a:ext uri="{FF2B5EF4-FFF2-40B4-BE49-F238E27FC236}">
                    <a16:creationId xmlns:a16="http://schemas.microsoft.com/office/drawing/2014/main" id="{23162FB9-1E37-47A4-BF0F-76FCECF352AA}"/>
                  </a:ext>
                </a:extLst>
              </p:cNvPr>
              <p:cNvSpPr txBox="1"/>
              <p:nvPr/>
            </p:nvSpPr>
            <p:spPr>
              <a:xfrm>
                <a:off x="2179864" y="3506525"/>
                <a:ext cx="3705758" cy="369332"/>
              </a:xfrm>
              <a:prstGeom prst="rect">
                <a:avLst/>
              </a:prstGeom>
              <a:noFill/>
            </p:spPr>
            <p:txBody>
              <a:bodyPr wrap="none" rtlCol="0">
                <a:spAutoFit/>
              </a:bodyPr>
              <a:lstStyle/>
              <a:p>
                <a:r>
                  <a:rPr lang="hu-HU" b="1" dirty="0"/>
                  <a:t>P(finding hash with 1 leading zero)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325003-CDBB-4F72-90E8-648822C069CA}"/>
                      </a:ext>
                    </a:extLst>
                  </p:cNvPr>
                  <p:cNvSpPr txBox="1"/>
                  <p:nvPr/>
                </p:nvSpPr>
                <p:spPr>
                  <a:xfrm>
                    <a:off x="5670487" y="3387293"/>
                    <a:ext cx="2791149" cy="56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hu-HU" sz="1600" b="1" i="1" smtClean="0">
                                  <a:latin typeface="Cambria Math" panose="02040503050406030204" pitchFamily="18" charset="0"/>
                                </a:rPr>
                              </m:ctrlPr>
                            </m:fPr>
                            <m:num>
                              <m:r>
                                <a:rPr lang="hu-HU" sz="1600" b="1" i="0" smtClean="0">
                                  <a:latin typeface="Cambria Math" panose="02040503050406030204" pitchFamily="18" charset="0"/>
                                </a:rPr>
                                <m:t>𝐡𝐚𝐬𝐡𝐞𝐬</m:t>
                              </m:r>
                              <m:r>
                                <a:rPr lang="hu-HU" sz="1600" b="1" i="0" smtClean="0">
                                  <a:latin typeface="Cambria Math" panose="02040503050406030204" pitchFamily="18" charset="0"/>
                                </a:rPr>
                                <m:t> </m:t>
                              </m:r>
                              <m:r>
                                <a:rPr lang="hu-HU" sz="1600" b="1" i="0" smtClean="0">
                                  <a:latin typeface="Cambria Math" panose="02040503050406030204" pitchFamily="18" charset="0"/>
                                </a:rPr>
                                <m:t>𝐰𝐢𝐭𝐡</m:t>
                              </m:r>
                              <m:r>
                                <a:rPr lang="hu-HU" sz="1600" b="1" i="0" smtClean="0">
                                  <a:latin typeface="Cambria Math" panose="02040503050406030204" pitchFamily="18" charset="0"/>
                                </a:rPr>
                                <m:t> </m:t>
                              </m:r>
                              <m:r>
                                <a:rPr lang="hu-HU" sz="1600" b="1" i="0" smtClean="0">
                                  <a:latin typeface="Cambria Math" panose="02040503050406030204" pitchFamily="18" charset="0"/>
                                </a:rPr>
                                <m:t>𝟏</m:t>
                              </m:r>
                              <m:r>
                                <a:rPr lang="hu-HU" sz="1600" b="1" i="0" smtClean="0">
                                  <a:latin typeface="Cambria Math" panose="02040503050406030204" pitchFamily="18" charset="0"/>
                                </a:rPr>
                                <m:t> </m:t>
                              </m:r>
                              <m:r>
                                <a:rPr lang="hu-HU" sz="1600" b="1" i="0" smtClean="0">
                                  <a:latin typeface="Cambria Math" panose="02040503050406030204" pitchFamily="18" charset="0"/>
                                </a:rPr>
                                <m:t>𝐥𝐞𝐚𝐝𝐢𝐧𝐠</m:t>
                              </m:r>
                              <m:r>
                                <a:rPr lang="hu-HU" sz="1600" b="1" i="0" smtClean="0">
                                  <a:latin typeface="Cambria Math" panose="02040503050406030204" pitchFamily="18" charset="0"/>
                                </a:rPr>
                                <m:t> </m:t>
                              </m:r>
                              <m:r>
                                <a:rPr lang="hu-HU" sz="1600" b="1" i="0" smtClean="0">
                                  <a:latin typeface="Cambria Math" panose="02040503050406030204" pitchFamily="18" charset="0"/>
                                </a:rPr>
                                <m:t>𝐳𝐞𝐫𝐨</m:t>
                              </m:r>
                            </m:num>
                            <m:den>
                              <m:r>
                                <a:rPr lang="hu-HU" sz="1600" b="1" i="0" smtClean="0">
                                  <a:latin typeface="Cambria Math" panose="02040503050406030204" pitchFamily="18" charset="0"/>
                                </a:rPr>
                                <m:t>𝐭𝐨𝐭𝐚𝐥</m:t>
                              </m:r>
                              <m:r>
                                <a:rPr lang="hu-HU" sz="1600" b="1" i="0" smtClean="0">
                                  <a:latin typeface="Cambria Math" panose="02040503050406030204" pitchFamily="18" charset="0"/>
                                </a:rPr>
                                <m:t> </m:t>
                              </m:r>
                              <m:r>
                                <a:rPr lang="hu-HU" sz="1600" b="1" i="0" smtClean="0">
                                  <a:latin typeface="Cambria Math" panose="02040503050406030204" pitchFamily="18" charset="0"/>
                                </a:rPr>
                                <m:t>𝐧𝐮𝐦𝐛𝐞𝐫</m:t>
                              </m:r>
                              <m:r>
                                <a:rPr lang="hu-HU" sz="1600" b="1" i="0" smtClean="0">
                                  <a:latin typeface="Cambria Math" panose="02040503050406030204" pitchFamily="18" charset="0"/>
                                </a:rPr>
                                <m:t> </m:t>
                              </m:r>
                              <m:r>
                                <a:rPr lang="hu-HU" sz="1600" b="1" i="0" smtClean="0">
                                  <a:latin typeface="Cambria Math" panose="02040503050406030204" pitchFamily="18" charset="0"/>
                                </a:rPr>
                                <m:t>𝐨𝐟</m:t>
                              </m:r>
                              <m:r>
                                <a:rPr lang="hu-HU" sz="1600" b="1" i="0" smtClean="0">
                                  <a:latin typeface="Cambria Math" panose="02040503050406030204" pitchFamily="18" charset="0"/>
                                </a:rPr>
                                <m:t> </m:t>
                              </m:r>
                              <m:r>
                                <a:rPr lang="hu-HU" sz="1600" b="1" i="0" smtClean="0">
                                  <a:latin typeface="Cambria Math" panose="02040503050406030204" pitchFamily="18" charset="0"/>
                                </a:rPr>
                                <m:t>𝐡𝐚𝐬𝐡𝐞𝐬</m:t>
                              </m:r>
                            </m:den>
                          </m:f>
                        </m:oMath>
                      </m:oMathPara>
                    </a14:m>
                    <a:endParaRPr lang="hu-HU" sz="1600" b="1" dirty="0"/>
                  </a:p>
                </p:txBody>
              </p:sp>
            </mc:Choice>
            <mc:Fallback xmlns="">
              <p:sp>
                <p:nvSpPr>
                  <p:cNvPr id="6" name="TextBox 5">
                    <a:extLst>
                      <a:ext uri="{FF2B5EF4-FFF2-40B4-BE49-F238E27FC236}">
                        <a16:creationId xmlns:a16="http://schemas.microsoft.com/office/drawing/2014/main" id="{13325003-CDBB-4F72-90E8-648822C069CA}"/>
                      </a:ext>
                    </a:extLst>
                  </p:cNvPr>
                  <p:cNvSpPr txBox="1">
                    <a:spLocks noRot="1" noChangeAspect="1" noMove="1" noResize="1" noEditPoints="1" noAdjustHandles="1" noChangeArrowheads="1" noChangeShapeType="1" noTextEdit="1"/>
                  </p:cNvSpPr>
                  <p:nvPr/>
                </p:nvSpPr>
                <p:spPr>
                  <a:xfrm>
                    <a:off x="5670487" y="3387293"/>
                    <a:ext cx="2791149" cy="5600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0B287A-C92E-482D-80DD-01D1D7034B41}"/>
                      </a:ext>
                    </a:extLst>
                  </p:cNvPr>
                  <p:cNvSpPr txBox="1"/>
                  <p:nvPr/>
                </p:nvSpPr>
                <p:spPr>
                  <a:xfrm>
                    <a:off x="8499177" y="3392423"/>
                    <a:ext cx="641522"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hu-HU" sz="1600" b="1" i="1" smtClean="0">
                                  <a:latin typeface="Cambria Math" panose="02040503050406030204" pitchFamily="18" charset="0"/>
                                </a:rPr>
                              </m:ctrlPr>
                            </m:fPr>
                            <m:num>
                              <m:r>
                                <a:rPr lang="hu-HU" sz="1600" b="1" i="0" smtClean="0">
                                  <a:latin typeface="Cambria Math" panose="02040503050406030204" pitchFamily="18" charset="0"/>
                                </a:rPr>
                                <m:t>𝟏𝟔</m:t>
                              </m:r>
                              <m:r>
                                <a:rPr lang="hu-HU" sz="1600" b="1" i="0" baseline="30000" smtClean="0">
                                  <a:latin typeface="Cambria Math" panose="02040503050406030204" pitchFamily="18" charset="0"/>
                                </a:rPr>
                                <m:t>𝟔𝟑</m:t>
                              </m:r>
                            </m:num>
                            <m:den>
                              <m:r>
                                <a:rPr lang="hu-HU" sz="1600" b="1" i="0" smtClean="0">
                                  <a:latin typeface="Cambria Math" panose="02040503050406030204" pitchFamily="18" charset="0"/>
                                </a:rPr>
                                <m:t>𝟏𝟔</m:t>
                              </m:r>
                              <m:r>
                                <a:rPr lang="hu-HU" sz="1600" b="1" i="0" baseline="30000" smtClean="0">
                                  <a:latin typeface="Cambria Math" panose="02040503050406030204" pitchFamily="18" charset="0"/>
                                </a:rPr>
                                <m:t>𝟔𝟒</m:t>
                              </m:r>
                            </m:den>
                          </m:f>
                        </m:oMath>
                      </m:oMathPara>
                    </a14:m>
                    <a:endParaRPr lang="hu-HU" sz="1600" b="1" dirty="0"/>
                  </a:p>
                </p:txBody>
              </p:sp>
            </mc:Choice>
            <mc:Fallback xmlns="">
              <p:sp>
                <p:nvSpPr>
                  <p:cNvPr id="7" name="TextBox 6">
                    <a:extLst>
                      <a:ext uri="{FF2B5EF4-FFF2-40B4-BE49-F238E27FC236}">
                        <a16:creationId xmlns:a16="http://schemas.microsoft.com/office/drawing/2014/main" id="{740B287A-C92E-482D-80DD-01D1D7034B41}"/>
                      </a:ext>
                    </a:extLst>
                  </p:cNvPr>
                  <p:cNvSpPr txBox="1">
                    <a:spLocks noRot="1" noChangeAspect="1" noMove="1" noResize="1" noEditPoints="1" noAdjustHandles="1" noChangeArrowheads="1" noChangeShapeType="1" noTextEdit="1"/>
                  </p:cNvSpPr>
                  <p:nvPr/>
                </p:nvSpPr>
                <p:spPr>
                  <a:xfrm>
                    <a:off x="8499177" y="3392423"/>
                    <a:ext cx="641522" cy="554960"/>
                  </a:xfrm>
                  <a:prstGeom prst="rect">
                    <a:avLst/>
                  </a:prstGeom>
                  <a:blipFill>
                    <a:blip r:embed="rId7"/>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C09CAE3-0A0D-4DE8-B9F4-6DBEC2AA0EEB}"/>
                  </a:ext>
                </a:extLst>
              </p:cNvPr>
              <p:cNvSpPr txBox="1"/>
              <p:nvPr/>
            </p:nvSpPr>
            <p:spPr>
              <a:xfrm>
                <a:off x="9030590" y="3485237"/>
                <a:ext cx="1604927" cy="369332"/>
              </a:xfrm>
              <a:prstGeom prst="rect">
                <a:avLst/>
              </a:prstGeom>
              <a:noFill/>
            </p:spPr>
            <p:txBody>
              <a:bodyPr wrap="none" rtlCol="0">
                <a:spAutoFit/>
              </a:bodyPr>
              <a:lstStyle/>
              <a:p>
                <a:r>
                  <a:rPr lang="hu-HU" b="1" dirty="0"/>
                  <a:t>= 1/16 = 6.25%</a:t>
                </a:r>
              </a:p>
            </p:txBody>
          </p:sp>
        </p:grpSp>
        <p:grpSp>
          <p:nvGrpSpPr>
            <p:cNvPr id="9" name="Group 8">
              <a:extLst>
                <a:ext uri="{FF2B5EF4-FFF2-40B4-BE49-F238E27FC236}">
                  <a16:creationId xmlns:a16="http://schemas.microsoft.com/office/drawing/2014/main" id="{74A40A0C-7BFB-4999-81BE-CBD56D06A951}"/>
                </a:ext>
              </a:extLst>
            </p:cNvPr>
            <p:cNvGrpSpPr/>
            <p:nvPr/>
          </p:nvGrpSpPr>
          <p:grpSpPr>
            <a:xfrm>
              <a:off x="1121790" y="6036226"/>
              <a:ext cx="8572672" cy="560090"/>
              <a:chOff x="2179864" y="3387293"/>
              <a:chExt cx="8572672" cy="560090"/>
            </a:xfrm>
          </p:grpSpPr>
          <p:sp>
            <p:nvSpPr>
              <p:cNvPr id="10" name="TextBox 9">
                <a:extLst>
                  <a:ext uri="{FF2B5EF4-FFF2-40B4-BE49-F238E27FC236}">
                    <a16:creationId xmlns:a16="http://schemas.microsoft.com/office/drawing/2014/main" id="{9A2DCA2E-EB52-4999-AAB2-782114BE66BE}"/>
                  </a:ext>
                </a:extLst>
              </p:cNvPr>
              <p:cNvSpPr txBox="1"/>
              <p:nvPr/>
            </p:nvSpPr>
            <p:spPr>
              <a:xfrm>
                <a:off x="2179864" y="3506525"/>
                <a:ext cx="3705758" cy="369332"/>
              </a:xfrm>
              <a:prstGeom prst="rect">
                <a:avLst/>
              </a:prstGeom>
              <a:noFill/>
            </p:spPr>
            <p:txBody>
              <a:bodyPr wrap="none" rtlCol="0">
                <a:spAutoFit/>
              </a:bodyPr>
              <a:lstStyle/>
              <a:p>
                <a:r>
                  <a:rPr lang="hu-HU" b="1" dirty="0"/>
                  <a:t>P(finding hash with 2 leading zero)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BCAC2D5-28E1-4BB2-ACF8-FAD637EAA954}"/>
                      </a:ext>
                    </a:extLst>
                  </p:cNvPr>
                  <p:cNvSpPr txBox="1"/>
                  <p:nvPr/>
                </p:nvSpPr>
                <p:spPr>
                  <a:xfrm>
                    <a:off x="5670487" y="3387293"/>
                    <a:ext cx="2791149" cy="56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hu-HU" sz="1600" b="1" i="1" smtClean="0">
                                  <a:latin typeface="Cambria Math" panose="02040503050406030204" pitchFamily="18" charset="0"/>
                                </a:rPr>
                              </m:ctrlPr>
                            </m:fPr>
                            <m:num>
                              <m:r>
                                <a:rPr lang="hu-HU" sz="1600" b="1" i="0" smtClean="0">
                                  <a:latin typeface="Cambria Math" panose="02040503050406030204" pitchFamily="18" charset="0"/>
                                </a:rPr>
                                <m:t>𝐡𝐚𝐬𝐡𝐞𝐬</m:t>
                              </m:r>
                              <m:r>
                                <a:rPr lang="hu-HU" sz="1600" b="1" i="0" smtClean="0">
                                  <a:latin typeface="Cambria Math" panose="02040503050406030204" pitchFamily="18" charset="0"/>
                                </a:rPr>
                                <m:t> </m:t>
                              </m:r>
                              <m:r>
                                <a:rPr lang="hu-HU" sz="1600" b="1" i="0" smtClean="0">
                                  <a:latin typeface="Cambria Math" panose="02040503050406030204" pitchFamily="18" charset="0"/>
                                </a:rPr>
                                <m:t>𝐰𝐢𝐭𝐡</m:t>
                              </m:r>
                              <m:r>
                                <a:rPr lang="hu-HU" sz="1600" b="1" i="0" smtClean="0">
                                  <a:latin typeface="Cambria Math" panose="02040503050406030204" pitchFamily="18" charset="0"/>
                                </a:rPr>
                                <m:t> </m:t>
                              </m:r>
                              <m:r>
                                <a:rPr lang="hu-HU" sz="1600" b="1" i="0" smtClean="0">
                                  <a:latin typeface="Cambria Math" panose="02040503050406030204" pitchFamily="18" charset="0"/>
                                </a:rPr>
                                <m:t>𝟐</m:t>
                              </m:r>
                              <m:r>
                                <a:rPr lang="hu-HU" sz="1600" b="1" i="0" smtClean="0">
                                  <a:latin typeface="Cambria Math" panose="02040503050406030204" pitchFamily="18" charset="0"/>
                                </a:rPr>
                                <m:t> </m:t>
                              </m:r>
                              <m:r>
                                <a:rPr lang="hu-HU" sz="1600" b="1" i="0" smtClean="0">
                                  <a:latin typeface="Cambria Math" panose="02040503050406030204" pitchFamily="18" charset="0"/>
                                </a:rPr>
                                <m:t>𝐥𝐞𝐚𝐝𝐢𝐧𝐠</m:t>
                              </m:r>
                              <m:r>
                                <a:rPr lang="hu-HU" sz="1600" b="1" i="0" smtClean="0">
                                  <a:latin typeface="Cambria Math" panose="02040503050406030204" pitchFamily="18" charset="0"/>
                                </a:rPr>
                                <m:t> </m:t>
                              </m:r>
                              <m:r>
                                <a:rPr lang="hu-HU" sz="1600" b="1" i="0" smtClean="0">
                                  <a:latin typeface="Cambria Math" panose="02040503050406030204" pitchFamily="18" charset="0"/>
                                </a:rPr>
                                <m:t>𝐳𝐞𝐫𝐨</m:t>
                              </m:r>
                            </m:num>
                            <m:den>
                              <m:r>
                                <a:rPr lang="hu-HU" sz="1600" b="1" i="0" smtClean="0">
                                  <a:latin typeface="Cambria Math" panose="02040503050406030204" pitchFamily="18" charset="0"/>
                                </a:rPr>
                                <m:t>𝐭𝐨𝐭𝐚𝐥</m:t>
                              </m:r>
                              <m:r>
                                <a:rPr lang="hu-HU" sz="1600" b="1" i="0" smtClean="0">
                                  <a:latin typeface="Cambria Math" panose="02040503050406030204" pitchFamily="18" charset="0"/>
                                </a:rPr>
                                <m:t> </m:t>
                              </m:r>
                              <m:r>
                                <a:rPr lang="hu-HU" sz="1600" b="1" i="0" smtClean="0">
                                  <a:latin typeface="Cambria Math" panose="02040503050406030204" pitchFamily="18" charset="0"/>
                                </a:rPr>
                                <m:t>𝐧𝐮𝐦𝐛𝐞𝐫</m:t>
                              </m:r>
                              <m:r>
                                <a:rPr lang="hu-HU" sz="1600" b="1" i="0" smtClean="0">
                                  <a:latin typeface="Cambria Math" panose="02040503050406030204" pitchFamily="18" charset="0"/>
                                </a:rPr>
                                <m:t> </m:t>
                              </m:r>
                              <m:r>
                                <a:rPr lang="hu-HU" sz="1600" b="1" i="0" smtClean="0">
                                  <a:latin typeface="Cambria Math" panose="02040503050406030204" pitchFamily="18" charset="0"/>
                                </a:rPr>
                                <m:t>𝐨𝐟</m:t>
                              </m:r>
                              <m:r>
                                <a:rPr lang="hu-HU" sz="1600" b="1" i="0" smtClean="0">
                                  <a:latin typeface="Cambria Math" panose="02040503050406030204" pitchFamily="18" charset="0"/>
                                </a:rPr>
                                <m:t> </m:t>
                              </m:r>
                              <m:r>
                                <a:rPr lang="hu-HU" sz="1600" b="1" i="0" smtClean="0">
                                  <a:latin typeface="Cambria Math" panose="02040503050406030204" pitchFamily="18" charset="0"/>
                                </a:rPr>
                                <m:t>𝐡𝐚𝐬𝐡𝐞𝐬</m:t>
                              </m:r>
                            </m:den>
                          </m:f>
                        </m:oMath>
                      </m:oMathPara>
                    </a14:m>
                    <a:endParaRPr lang="hu-HU" sz="1600" b="1" dirty="0"/>
                  </a:p>
                </p:txBody>
              </p:sp>
            </mc:Choice>
            <mc:Fallback xmlns="">
              <p:sp>
                <p:nvSpPr>
                  <p:cNvPr id="11" name="TextBox 10">
                    <a:extLst>
                      <a:ext uri="{FF2B5EF4-FFF2-40B4-BE49-F238E27FC236}">
                        <a16:creationId xmlns:a16="http://schemas.microsoft.com/office/drawing/2014/main" id="{4BCAC2D5-28E1-4BB2-ACF8-FAD637EAA954}"/>
                      </a:ext>
                    </a:extLst>
                  </p:cNvPr>
                  <p:cNvSpPr txBox="1">
                    <a:spLocks noRot="1" noChangeAspect="1" noMove="1" noResize="1" noEditPoints="1" noAdjustHandles="1" noChangeArrowheads="1" noChangeShapeType="1" noTextEdit="1"/>
                  </p:cNvSpPr>
                  <p:nvPr/>
                </p:nvSpPr>
                <p:spPr>
                  <a:xfrm>
                    <a:off x="5670487" y="3387293"/>
                    <a:ext cx="2791149" cy="56009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C5CC8FF-6A93-437E-8DF8-5886B079E9EF}"/>
                      </a:ext>
                    </a:extLst>
                  </p:cNvPr>
                  <p:cNvSpPr txBox="1"/>
                  <p:nvPr/>
                </p:nvSpPr>
                <p:spPr>
                  <a:xfrm>
                    <a:off x="8499177" y="3392423"/>
                    <a:ext cx="641522"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hu-HU" sz="1600" b="1" i="1" smtClean="0">
                                  <a:latin typeface="Cambria Math" panose="02040503050406030204" pitchFamily="18" charset="0"/>
                                </a:rPr>
                              </m:ctrlPr>
                            </m:fPr>
                            <m:num>
                              <m:r>
                                <a:rPr lang="hu-HU" sz="1600" b="1" i="0" smtClean="0">
                                  <a:latin typeface="Cambria Math" panose="02040503050406030204" pitchFamily="18" charset="0"/>
                                </a:rPr>
                                <m:t>𝟏𝟔</m:t>
                              </m:r>
                              <m:r>
                                <a:rPr lang="hu-HU" sz="1600" b="1" i="0" baseline="30000" smtClean="0">
                                  <a:latin typeface="Cambria Math" panose="02040503050406030204" pitchFamily="18" charset="0"/>
                                </a:rPr>
                                <m:t>𝟔𝟐</m:t>
                              </m:r>
                            </m:num>
                            <m:den>
                              <m:r>
                                <a:rPr lang="hu-HU" sz="1600" b="1" i="0" smtClean="0">
                                  <a:latin typeface="Cambria Math" panose="02040503050406030204" pitchFamily="18" charset="0"/>
                                </a:rPr>
                                <m:t>𝟏𝟔</m:t>
                              </m:r>
                              <m:r>
                                <a:rPr lang="hu-HU" sz="1600" b="1" i="0" baseline="30000" smtClean="0">
                                  <a:latin typeface="Cambria Math" panose="02040503050406030204" pitchFamily="18" charset="0"/>
                                </a:rPr>
                                <m:t>𝟔𝟒</m:t>
                              </m:r>
                            </m:den>
                          </m:f>
                        </m:oMath>
                      </m:oMathPara>
                    </a14:m>
                    <a:endParaRPr lang="hu-HU" sz="1600" b="1" dirty="0"/>
                  </a:p>
                </p:txBody>
              </p:sp>
            </mc:Choice>
            <mc:Fallback xmlns="">
              <p:sp>
                <p:nvSpPr>
                  <p:cNvPr id="12" name="TextBox 11">
                    <a:extLst>
                      <a:ext uri="{FF2B5EF4-FFF2-40B4-BE49-F238E27FC236}">
                        <a16:creationId xmlns:a16="http://schemas.microsoft.com/office/drawing/2014/main" id="{FC5CC8FF-6A93-437E-8DF8-5886B079E9EF}"/>
                      </a:ext>
                    </a:extLst>
                  </p:cNvPr>
                  <p:cNvSpPr txBox="1">
                    <a:spLocks noRot="1" noChangeAspect="1" noMove="1" noResize="1" noEditPoints="1" noAdjustHandles="1" noChangeArrowheads="1" noChangeShapeType="1" noTextEdit="1"/>
                  </p:cNvSpPr>
                  <p:nvPr/>
                </p:nvSpPr>
                <p:spPr>
                  <a:xfrm>
                    <a:off x="8499177" y="3392423"/>
                    <a:ext cx="641522" cy="554960"/>
                  </a:xfrm>
                  <a:prstGeom prst="rect">
                    <a:avLst/>
                  </a:prstGeom>
                  <a:blipFill>
                    <a:blip r:embed="rId9"/>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601E060-1A47-4B29-A7B9-4CF40F9D4ACE}"/>
                  </a:ext>
                </a:extLst>
              </p:cNvPr>
              <p:cNvSpPr txBox="1"/>
              <p:nvPr/>
            </p:nvSpPr>
            <p:spPr>
              <a:xfrm>
                <a:off x="9030590" y="3485237"/>
                <a:ext cx="1721946" cy="369332"/>
              </a:xfrm>
              <a:prstGeom prst="rect">
                <a:avLst/>
              </a:prstGeom>
              <a:noFill/>
            </p:spPr>
            <p:txBody>
              <a:bodyPr wrap="none" rtlCol="0">
                <a:spAutoFit/>
              </a:bodyPr>
              <a:lstStyle/>
              <a:p>
                <a:r>
                  <a:rPr lang="hu-HU" b="1" dirty="0"/>
                  <a:t>= 1/256 = 0.39%</a:t>
                </a:r>
              </a:p>
            </p:txBody>
          </p:sp>
        </p:grpSp>
      </p:grpSp>
    </p:spTree>
    <p:extLst>
      <p:ext uri="{BB962C8B-B14F-4D97-AF65-F5344CB8AC3E}">
        <p14:creationId xmlns:p14="http://schemas.microsoft.com/office/powerpoint/2010/main" val="121940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59F5-F4F1-433D-B00C-3C569586B3B1}"/>
              </a:ext>
            </a:extLst>
          </p:cNvPr>
          <p:cNvSpPr>
            <a:spLocks noGrp="1"/>
          </p:cNvSpPr>
          <p:nvPr>
            <p:ph type="title"/>
          </p:nvPr>
        </p:nvSpPr>
        <p:spPr>
          <a:xfrm>
            <a:off x="1865720" y="195439"/>
            <a:ext cx="8456629" cy="1325563"/>
          </a:xfrm>
        </p:spPr>
        <p:txBody>
          <a:bodyPr/>
          <a:lstStyle/>
          <a:p>
            <a:r>
              <a:rPr lang="en-US" dirty="0"/>
              <a:t>SHA256 Helper Generation JAVA file-</a:t>
            </a:r>
          </a:p>
        </p:txBody>
      </p:sp>
      <p:sp>
        <p:nvSpPr>
          <p:cNvPr id="3" name="TextBox 2">
            <a:extLst>
              <a:ext uri="{FF2B5EF4-FFF2-40B4-BE49-F238E27FC236}">
                <a16:creationId xmlns:a16="http://schemas.microsoft.com/office/drawing/2014/main" id="{CF1AD49E-54E8-49BD-B433-4C81FED82434}"/>
              </a:ext>
            </a:extLst>
          </p:cNvPr>
          <p:cNvSpPr txBox="1"/>
          <p:nvPr/>
        </p:nvSpPr>
        <p:spPr>
          <a:xfrm>
            <a:off x="347850" y="1221333"/>
            <a:ext cx="11442672" cy="369332"/>
          </a:xfrm>
          <a:prstGeom prst="rect">
            <a:avLst/>
          </a:prstGeom>
          <a:noFill/>
        </p:spPr>
        <p:txBody>
          <a:bodyPr wrap="square" rtlCol="0">
            <a:spAutoFit/>
          </a:bodyPr>
          <a:lstStyle/>
          <a:p>
            <a:r>
              <a:rPr lang="en-US" dirty="0"/>
              <a:t>This algorithm is used to generate hash values. || Input: The block itself || Output: </a:t>
            </a:r>
            <a:r>
              <a:rPr lang="en-US" u="sng" dirty="0"/>
              <a:t>hexa-decimal SHA256 representation</a:t>
            </a:r>
          </a:p>
        </p:txBody>
      </p:sp>
      <p:sp>
        <p:nvSpPr>
          <p:cNvPr id="4" name="TextBox 3">
            <a:extLst>
              <a:ext uri="{FF2B5EF4-FFF2-40B4-BE49-F238E27FC236}">
                <a16:creationId xmlns:a16="http://schemas.microsoft.com/office/drawing/2014/main" id="{6948D28C-6295-483F-A437-BE26DAA3A88E}"/>
              </a:ext>
            </a:extLst>
          </p:cNvPr>
          <p:cNvSpPr txBox="1"/>
          <p:nvPr/>
        </p:nvSpPr>
        <p:spPr>
          <a:xfrm>
            <a:off x="236282" y="2313692"/>
            <a:ext cx="5571995" cy="1477328"/>
          </a:xfrm>
          <a:prstGeom prst="rect">
            <a:avLst/>
          </a:prstGeom>
          <a:noFill/>
        </p:spPr>
        <p:txBody>
          <a:bodyPr wrap="square" rtlCol="0">
            <a:spAutoFit/>
          </a:bodyPr>
          <a:lstStyle/>
          <a:p>
            <a:pPr marL="285750" indent="-285750">
              <a:buFont typeface="Wingdings" panose="05000000000000000000" pitchFamily="2" charset="2"/>
              <a:buChar char="Ø"/>
            </a:pPr>
            <a:r>
              <a:rPr lang="hu-HU" dirty="0">
                <a:sym typeface="Wingdings" panose="05000000000000000000" pitchFamily="2" charset="2"/>
              </a:rPr>
              <a:t>THE SHA256 </a:t>
            </a:r>
            <a:r>
              <a:rPr lang="en-US" dirty="0">
                <a:sym typeface="Wingdings" panose="05000000000000000000" pitchFamily="2" charset="2"/>
              </a:rPr>
              <a:t>Hashes are the fingerprints of the blocks</a:t>
            </a:r>
          </a:p>
          <a:p>
            <a:pPr marL="285750" indent="-285750">
              <a:buFont typeface="Wingdings" panose="05000000000000000000" pitchFamily="2" charset="2"/>
              <a:buChar char="Ø"/>
            </a:pPr>
            <a:endParaRPr lang="en-US" b="1" dirty="0">
              <a:sym typeface="Wingdings" panose="05000000000000000000" pitchFamily="2" charset="2"/>
            </a:endParaRPr>
          </a:p>
          <a:p>
            <a:pPr marL="285750" indent="-285750">
              <a:buFont typeface="Wingdings" panose="05000000000000000000" pitchFamily="2" charset="2"/>
              <a:buChar char="Ø"/>
            </a:pPr>
            <a:r>
              <a:rPr lang="hu-HU" dirty="0"/>
              <a:t>One hash takes up </a:t>
            </a:r>
            <a:r>
              <a:rPr lang="hu-HU" b="1" dirty="0"/>
              <a:t>256</a:t>
            </a:r>
            <a:r>
              <a:rPr lang="hu-HU" dirty="0"/>
              <a:t> bits in the memory</a:t>
            </a:r>
            <a:r>
              <a:rPr lang="en-US" dirty="0"/>
              <a:t> </a:t>
            </a:r>
            <a:r>
              <a:rPr lang="hu-HU" dirty="0"/>
              <a:t>with binary values (</a:t>
            </a:r>
            <a:r>
              <a:rPr lang="hu-HU" b="1" dirty="0"/>
              <a:t>0</a:t>
            </a:r>
            <a:r>
              <a:rPr lang="hu-HU" dirty="0"/>
              <a:t> or </a:t>
            </a:r>
            <a:r>
              <a:rPr lang="hu-HU" b="1" dirty="0"/>
              <a:t>1</a:t>
            </a:r>
            <a:r>
              <a:rPr lang="hu-HU" dirty="0"/>
              <a:t>)</a:t>
            </a:r>
            <a:r>
              <a:rPr lang="en-US" dirty="0"/>
              <a:t>;</a:t>
            </a:r>
            <a:r>
              <a:rPr lang="hu-HU" dirty="0"/>
              <a:t> it means the total</a:t>
            </a:r>
            <a:r>
              <a:rPr lang="en-US" dirty="0"/>
              <a:t> </a:t>
            </a:r>
            <a:r>
              <a:rPr lang="hu-HU" dirty="0"/>
              <a:t>number of hashes is </a:t>
            </a:r>
            <a:r>
              <a:rPr lang="hu-HU" b="1" dirty="0"/>
              <a:t>2</a:t>
            </a:r>
            <a:r>
              <a:rPr lang="hu-HU" b="1" baseline="30000" dirty="0"/>
              <a:t>25</a:t>
            </a:r>
            <a:r>
              <a:rPr lang="en-US" b="1" baseline="30000" dirty="0"/>
              <a:t>6  </a:t>
            </a:r>
            <a:r>
              <a:rPr lang="hu-HU" dirty="0"/>
              <a:t>o</a:t>
            </a:r>
            <a:r>
              <a:rPr lang="en-US" dirty="0"/>
              <a:t>r </a:t>
            </a:r>
            <a:r>
              <a:rPr lang="hu-HU" b="1" dirty="0"/>
              <a:t>16</a:t>
            </a:r>
            <a:r>
              <a:rPr lang="hu-HU" b="1" baseline="30000" dirty="0"/>
              <a:t>64</a:t>
            </a:r>
            <a:r>
              <a:rPr lang="en-US" b="1" baseline="30000" dirty="0"/>
              <a:t>  </a:t>
            </a:r>
            <a:r>
              <a:rPr lang="en-US" dirty="0"/>
              <a:t>in h</a:t>
            </a:r>
            <a:r>
              <a:rPr lang="hu-HU" dirty="0"/>
              <a:t>exadecimal character</a:t>
            </a:r>
            <a:r>
              <a:rPr lang="en-US" dirty="0"/>
              <a:t> format</a:t>
            </a:r>
            <a:r>
              <a:rPr lang="hu-HU" dirty="0"/>
              <a:t> </a:t>
            </a:r>
            <a:endParaRPr lang="en-US" b="1" baseline="30000" dirty="0"/>
          </a:p>
        </p:txBody>
      </p:sp>
      <p:grpSp>
        <p:nvGrpSpPr>
          <p:cNvPr id="14" name="Group 13">
            <a:extLst>
              <a:ext uri="{FF2B5EF4-FFF2-40B4-BE49-F238E27FC236}">
                <a16:creationId xmlns:a16="http://schemas.microsoft.com/office/drawing/2014/main" id="{BC9D2F4B-A745-45A6-93E6-A35B1A4C6FC7}"/>
              </a:ext>
            </a:extLst>
          </p:cNvPr>
          <p:cNvGrpSpPr/>
          <p:nvPr/>
        </p:nvGrpSpPr>
        <p:grpSpPr>
          <a:xfrm>
            <a:off x="6052741" y="2271886"/>
            <a:ext cx="6159579" cy="2449372"/>
            <a:chOff x="6032421" y="2113201"/>
            <a:chExt cx="6159579" cy="2449372"/>
          </a:xfrm>
        </p:grpSpPr>
        <p:sp>
          <p:nvSpPr>
            <p:cNvPr id="13" name="Rectangle: Rounded Corners 12">
              <a:extLst>
                <a:ext uri="{FF2B5EF4-FFF2-40B4-BE49-F238E27FC236}">
                  <a16:creationId xmlns:a16="http://schemas.microsoft.com/office/drawing/2014/main" id="{820E5CD6-EB91-4BB0-9644-E3FF08DB1C1A}"/>
                </a:ext>
              </a:extLst>
            </p:cNvPr>
            <p:cNvSpPr/>
            <p:nvPr/>
          </p:nvSpPr>
          <p:spPr>
            <a:xfrm>
              <a:off x="6032421" y="2113201"/>
              <a:ext cx="6032421" cy="24493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8D4DD19-4E42-49D4-9115-02E5CBD99F1C}"/>
                </a:ext>
              </a:extLst>
            </p:cNvPr>
            <p:cNvGrpSpPr/>
            <p:nvPr/>
          </p:nvGrpSpPr>
          <p:grpSpPr>
            <a:xfrm>
              <a:off x="6159578" y="2113201"/>
              <a:ext cx="6032422" cy="2237625"/>
              <a:chOff x="683030" y="1250674"/>
              <a:chExt cx="6032422" cy="2237625"/>
            </a:xfrm>
          </p:grpSpPr>
          <p:sp>
            <p:nvSpPr>
              <p:cNvPr id="6" name="TextBox 5">
                <a:extLst>
                  <a:ext uri="{FF2B5EF4-FFF2-40B4-BE49-F238E27FC236}">
                    <a16:creationId xmlns:a16="http://schemas.microsoft.com/office/drawing/2014/main" id="{3D44919D-17D6-4A07-8945-E503513AEDC5}"/>
                  </a:ext>
                </a:extLst>
              </p:cNvPr>
              <p:cNvSpPr txBox="1"/>
              <p:nvPr/>
            </p:nvSpPr>
            <p:spPr>
              <a:xfrm>
                <a:off x="683031" y="3180522"/>
                <a:ext cx="6032421" cy="307777"/>
              </a:xfrm>
              <a:prstGeom prst="rect">
                <a:avLst/>
              </a:prstGeom>
              <a:noFill/>
            </p:spPr>
            <p:txBody>
              <a:bodyPr wrap="none" rtlCol="0">
                <a:spAutoFit/>
              </a:bodyPr>
              <a:lstStyle/>
              <a:p>
                <a:r>
                  <a:rPr lang="hu-HU" sz="1400" b="1" dirty="0"/>
                  <a:t>0000000000000000000000000000000000000000000000000000000000000000</a:t>
                </a:r>
              </a:p>
            </p:txBody>
          </p:sp>
          <p:sp>
            <p:nvSpPr>
              <p:cNvPr id="7" name="TextBox 6">
                <a:extLst>
                  <a:ext uri="{FF2B5EF4-FFF2-40B4-BE49-F238E27FC236}">
                    <a16:creationId xmlns:a16="http://schemas.microsoft.com/office/drawing/2014/main" id="{E6DC77E0-DD2F-4277-A364-2EB624B180B0}"/>
                  </a:ext>
                </a:extLst>
              </p:cNvPr>
              <p:cNvSpPr txBox="1"/>
              <p:nvPr/>
            </p:nvSpPr>
            <p:spPr>
              <a:xfrm>
                <a:off x="683030" y="2989689"/>
                <a:ext cx="6032421" cy="307777"/>
              </a:xfrm>
              <a:prstGeom prst="rect">
                <a:avLst/>
              </a:prstGeom>
              <a:noFill/>
            </p:spPr>
            <p:txBody>
              <a:bodyPr wrap="none" rtlCol="0">
                <a:spAutoFit/>
              </a:bodyPr>
              <a:lstStyle/>
              <a:p>
                <a:r>
                  <a:rPr lang="hu-HU" sz="1400" b="1" dirty="0"/>
                  <a:t>1000000000000000000000000000000000000000000000000000000000000000</a:t>
                </a:r>
              </a:p>
            </p:txBody>
          </p:sp>
          <p:sp>
            <p:nvSpPr>
              <p:cNvPr id="8" name="TextBox 7">
                <a:extLst>
                  <a:ext uri="{FF2B5EF4-FFF2-40B4-BE49-F238E27FC236}">
                    <a16:creationId xmlns:a16="http://schemas.microsoft.com/office/drawing/2014/main" id="{AE934752-6869-44BE-90BD-26E92CA96BC5}"/>
                  </a:ext>
                </a:extLst>
              </p:cNvPr>
              <p:cNvSpPr txBox="1"/>
              <p:nvPr/>
            </p:nvSpPr>
            <p:spPr>
              <a:xfrm>
                <a:off x="683030" y="2798856"/>
                <a:ext cx="6032421" cy="307777"/>
              </a:xfrm>
              <a:prstGeom prst="rect">
                <a:avLst/>
              </a:prstGeom>
              <a:noFill/>
            </p:spPr>
            <p:txBody>
              <a:bodyPr wrap="none" rtlCol="0">
                <a:spAutoFit/>
              </a:bodyPr>
              <a:lstStyle/>
              <a:p>
                <a:r>
                  <a:rPr lang="hu-HU" sz="1400" b="1" dirty="0"/>
                  <a:t>2000000000000000000000000000000000000000000000000000000000000000</a:t>
                </a:r>
              </a:p>
            </p:txBody>
          </p:sp>
          <p:sp>
            <p:nvSpPr>
              <p:cNvPr id="9" name="TextBox 8">
                <a:extLst>
                  <a:ext uri="{FF2B5EF4-FFF2-40B4-BE49-F238E27FC236}">
                    <a16:creationId xmlns:a16="http://schemas.microsoft.com/office/drawing/2014/main" id="{B8DB12C1-F0BC-41D5-B404-90475A1527BF}"/>
                  </a:ext>
                </a:extLst>
              </p:cNvPr>
              <p:cNvSpPr txBox="1"/>
              <p:nvPr/>
            </p:nvSpPr>
            <p:spPr>
              <a:xfrm>
                <a:off x="683030" y="1250674"/>
                <a:ext cx="5416868" cy="307777"/>
              </a:xfrm>
              <a:prstGeom prst="rect">
                <a:avLst/>
              </a:prstGeom>
              <a:noFill/>
            </p:spPr>
            <p:txBody>
              <a:bodyPr wrap="none" rtlCol="0">
                <a:spAutoFit/>
              </a:bodyPr>
              <a:lstStyle/>
              <a:p>
                <a:r>
                  <a:rPr lang="hu-HU" sz="1400" b="1" dirty="0"/>
                  <a:t>FFFFFFFFFFFFFFFFFFFFFFFFFFFFFFFFFFFFFFFFFFFFFFFFFFFFFFFFFFFFFFFF</a:t>
                </a:r>
              </a:p>
            </p:txBody>
          </p:sp>
          <p:sp>
            <p:nvSpPr>
              <p:cNvPr id="10" name="TextBox 9">
                <a:extLst>
                  <a:ext uri="{FF2B5EF4-FFF2-40B4-BE49-F238E27FC236}">
                    <a16:creationId xmlns:a16="http://schemas.microsoft.com/office/drawing/2014/main" id="{BCAA9A4B-8D18-400D-89FB-B01DCA399BAB}"/>
                  </a:ext>
                </a:extLst>
              </p:cNvPr>
              <p:cNvSpPr txBox="1"/>
              <p:nvPr/>
            </p:nvSpPr>
            <p:spPr>
              <a:xfrm>
                <a:off x="683030" y="1499979"/>
                <a:ext cx="5416868" cy="307777"/>
              </a:xfrm>
              <a:prstGeom prst="rect">
                <a:avLst/>
              </a:prstGeom>
              <a:noFill/>
            </p:spPr>
            <p:txBody>
              <a:bodyPr wrap="none" rtlCol="0">
                <a:spAutoFit/>
              </a:bodyPr>
              <a:lstStyle/>
              <a:p>
                <a:r>
                  <a:rPr lang="hu-HU" sz="1400" b="1" dirty="0"/>
                  <a:t>FFFFFFFFFFFFFFFFFFFFFFFFFFFFFFFFFFFFFFFFFFFFFFFFFFFFFFFFFFFFFFFE</a:t>
                </a:r>
              </a:p>
            </p:txBody>
          </p:sp>
          <p:sp>
            <p:nvSpPr>
              <p:cNvPr id="11" name="TextBox 10">
                <a:extLst>
                  <a:ext uri="{FF2B5EF4-FFF2-40B4-BE49-F238E27FC236}">
                    <a16:creationId xmlns:a16="http://schemas.microsoft.com/office/drawing/2014/main" id="{F1C521D8-B542-4F1C-9165-D9E3C51D9432}"/>
                  </a:ext>
                </a:extLst>
              </p:cNvPr>
              <p:cNvSpPr txBox="1"/>
              <p:nvPr/>
            </p:nvSpPr>
            <p:spPr>
              <a:xfrm>
                <a:off x="683030" y="1727756"/>
                <a:ext cx="5416868" cy="307777"/>
              </a:xfrm>
              <a:prstGeom prst="rect">
                <a:avLst/>
              </a:prstGeom>
              <a:noFill/>
            </p:spPr>
            <p:txBody>
              <a:bodyPr wrap="none" rtlCol="0">
                <a:spAutoFit/>
              </a:bodyPr>
              <a:lstStyle/>
              <a:p>
                <a:r>
                  <a:rPr lang="hu-HU" sz="1400" b="1" dirty="0"/>
                  <a:t>FFFFFFFFFFFFFFFFFFFFFFFFFFFFFFFFFFFFFFFFFFFFFFFFFFFFFFFFFFFFFFFD</a:t>
                </a:r>
              </a:p>
            </p:txBody>
          </p:sp>
          <p:sp>
            <p:nvSpPr>
              <p:cNvPr id="12" name="TextBox 11">
                <a:extLst>
                  <a:ext uri="{FF2B5EF4-FFF2-40B4-BE49-F238E27FC236}">
                    <a16:creationId xmlns:a16="http://schemas.microsoft.com/office/drawing/2014/main" id="{CF5BB76D-2F97-4BEA-BC91-7C18196150C6}"/>
                  </a:ext>
                </a:extLst>
              </p:cNvPr>
              <p:cNvSpPr txBox="1"/>
              <p:nvPr/>
            </p:nvSpPr>
            <p:spPr>
              <a:xfrm>
                <a:off x="3447592" y="1915773"/>
                <a:ext cx="245580" cy="923330"/>
              </a:xfrm>
              <a:prstGeom prst="rect">
                <a:avLst/>
              </a:prstGeom>
              <a:noFill/>
            </p:spPr>
            <p:txBody>
              <a:bodyPr wrap="none" rtlCol="0">
                <a:spAutoFit/>
              </a:bodyPr>
              <a:lstStyle/>
              <a:p>
                <a:r>
                  <a:rPr lang="hu-HU" b="1" dirty="0"/>
                  <a:t>.</a:t>
                </a:r>
              </a:p>
              <a:p>
                <a:r>
                  <a:rPr lang="hu-HU" b="1" dirty="0"/>
                  <a:t>.</a:t>
                </a:r>
              </a:p>
              <a:p>
                <a:r>
                  <a:rPr lang="hu-HU" b="1" dirty="0"/>
                  <a:t>.</a:t>
                </a:r>
              </a:p>
            </p:txBody>
          </p:sp>
        </p:grpSp>
      </p:grpSp>
      <p:sp>
        <p:nvSpPr>
          <p:cNvPr id="15" name="Arrow: Down 14">
            <a:extLst>
              <a:ext uri="{FF2B5EF4-FFF2-40B4-BE49-F238E27FC236}">
                <a16:creationId xmlns:a16="http://schemas.microsoft.com/office/drawing/2014/main" id="{E55BFD65-23ED-4004-9393-9B2479B2A396}"/>
              </a:ext>
            </a:extLst>
          </p:cNvPr>
          <p:cNvSpPr/>
          <p:nvPr/>
        </p:nvSpPr>
        <p:spPr>
          <a:xfrm>
            <a:off x="8920481" y="1521002"/>
            <a:ext cx="233680" cy="71245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F65F6A2-D92F-473E-86CB-092DE305688E}"/>
              </a:ext>
            </a:extLst>
          </p:cNvPr>
          <p:cNvSpPr txBox="1"/>
          <p:nvPr/>
        </p:nvSpPr>
        <p:spPr>
          <a:xfrm>
            <a:off x="0" y="4676847"/>
            <a:ext cx="12191999" cy="2585323"/>
          </a:xfrm>
          <a:prstGeom prst="rect">
            <a:avLst/>
          </a:prstGeom>
          <a:noFill/>
        </p:spPr>
        <p:txBody>
          <a:bodyPr wrap="square" rtlCol="0">
            <a:spAutoFit/>
          </a:bodyPr>
          <a:lstStyle/>
          <a:p>
            <a:r>
              <a:rPr lang="en-US" u="sng" dirty="0"/>
              <a:t>FEATURES OF SHA256 ALGORITHM-</a:t>
            </a:r>
          </a:p>
          <a:p>
            <a:pPr marL="285750" indent="-285750">
              <a:buFont typeface="Wingdings" panose="05000000000000000000" pitchFamily="2" charset="2"/>
              <a:buChar char="§"/>
            </a:pPr>
            <a:r>
              <a:rPr lang="en-US" i="1" dirty="0"/>
              <a:t>D</a:t>
            </a:r>
            <a:r>
              <a:rPr lang="hu-HU" i="1" dirty="0"/>
              <a:t>eterministic</a:t>
            </a:r>
            <a:r>
              <a:rPr lang="hu-HU" dirty="0"/>
              <a:t>: </a:t>
            </a:r>
            <a:r>
              <a:rPr lang="en-US" dirty="0"/>
              <a:t>I</a:t>
            </a:r>
            <a:r>
              <a:rPr lang="hu-HU" dirty="0"/>
              <a:t>t means that if we apply to same hash-function (</a:t>
            </a:r>
            <a:r>
              <a:rPr lang="hu-HU" b="1" dirty="0"/>
              <a:t>SHA256</a:t>
            </a:r>
            <a:r>
              <a:rPr lang="hu-HU" dirty="0"/>
              <a:t>) on</a:t>
            </a:r>
            <a:r>
              <a:rPr lang="en-US" dirty="0"/>
              <a:t> </a:t>
            </a:r>
            <a:r>
              <a:rPr lang="hu-HU" dirty="0"/>
              <a:t>the exact same input then the output must</a:t>
            </a:r>
            <a:r>
              <a:rPr lang="en-US" dirty="0"/>
              <a:t> </a:t>
            </a:r>
            <a:r>
              <a:rPr lang="hu-HU" dirty="0"/>
              <a:t>be the same</a:t>
            </a:r>
            <a:r>
              <a:rPr lang="en-US" dirty="0"/>
              <a:t>.</a:t>
            </a:r>
          </a:p>
          <a:p>
            <a:pPr marL="285750" indent="-285750">
              <a:buFont typeface="Wingdings" panose="05000000000000000000" pitchFamily="2" charset="2"/>
              <a:buChar char="§"/>
            </a:pPr>
            <a:r>
              <a:rPr lang="en-US" i="1" dirty="0"/>
              <a:t>O</a:t>
            </a:r>
            <a:r>
              <a:rPr lang="hu-HU" i="1" dirty="0"/>
              <a:t>ne-way</a:t>
            </a:r>
            <a:r>
              <a:rPr lang="hu-HU" dirty="0"/>
              <a:t>: </a:t>
            </a:r>
            <a:r>
              <a:rPr lang="en-US" dirty="0"/>
              <a:t>I</a:t>
            </a:r>
            <a:r>
              <a:rPr lang="hu-HU" dirty="0"/>
              <a:t>t is easy to generate the hash with the given hashing algorithm but</a:t>
            </a:r>
            <a:r>
              <a:rPr lang="en-US" dirty="0"/>
              <a:t> </a:t>
            </a:r>
            <a:r>
              <a:rPr lang="hu-HU" dirty="0"/>
              <a:t>on the other hand it is extremely hard (time-consuming) to restore the original input</a:t>
            </a:r>
            <a:endParaRPr lang="en-US" dirty="0"/>
          </a:p>
          <a:p>
            <a:pPr marL="285750" indent="-285750">
              <a:buFont typeface="Wingdings" panose="05000000000000000000" pitchFamily="2" charset="2"/>
              <a:buChar char="§"/>
            </a:pPr>
            <a:r>
              <a:rPr lang="en-US" i="1" dirty="0"/>
              <a:t>C</a:t>
            </a:r>
            <a:r>
              <a:rPr lang="hu-HU" i="1" dirty="0"/>
              <a:t>ollision-free</a:t>
            </a:r>
            <a:r>
              <a:rPr lang="hu-HU" dirty="0"/>
              <a:t>: It means that no two different inputs share the same output hash</a:t>
            </a:r>
            <a:endParaRPr lang="en-US" dirty="0"/>
          </a:p>
          <a:p>
            <a:pPr marL="285750" indent="-285750">
              <a:buFont typeface="Wingdings" panose="05000000000000000000" pitchFamily="2" charset="2"/>
              <a:buChar char="§"/>
            </a:pPr>
            <a:r>
              <a:rPr lang="en-US" i="1" dirty="0"/>
              <a:t>A</a:t>
            </a:r>
            <a:r>
              <a:rPr lang="hu-HU" i="1" dirty="0"/>
              <a:t>valanche effect</a:t>
            </a:r>
            <a:r>
              <a:rPr lang="hu-HU" dirty="0"/>
              <a:t>: </a:t>
            </a:r>
            <a:r>
              <a:rPr lang="en-US" dirty="0"/>
              <a:t>A</a:t>
            </a:r>
            <a:r>
              <a:rPr lang="hu-HU" dirty="0"/>
              <a:t> little change in the input results in a completely different output hash</a:t>
            </a:r>
          </a:p>
          <a:p>
            <a:pPr marL="285750" indent="-285750">
              <a:buFont typeface="Wingdings" panose="05000000000000000000" pitchFamily="2" charset="2"/>
              <a:buChar char="§"/>
            </a:pPr>
            <a:endParaRPr lang="hu-HU"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27259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1727-DCB2-4A69-9982-78BA695E6AA0}"/>
              </a:ext>
            </a:extLst>
          </p:cNvPr>
          <p:cNvSpPr>
            <a:spLocks noGrp="1"/>
          </p:cNvSpPr>
          <p:nvPr>
            <p:ph type="title"/>
          </p:nvPr>
        </p:nvSpPr>
        <p:spPr>
          <a:xfrm>
            <a:off x="1331573" y="562931"/>
            <a:ext cx="3783341" cy="760786"/>
          </a:xfrm>
        </p:spPr>
        <p:txBody>
          <a:bodyPr/>
          <a:lstStyle/>
          <a:p>
            <a:r>
              <a:rPr lang="en-US" dirty="0"/>
              <a:t>Block JAVA file-</a:t>
            </a:r>
          </a:p>
        </p:txBody>
      </p:sp>
      <p:grpSp>
        <p:nvGrpSpPr>
          <p:cNvPr id="3" name="Group 2">
            <a:extLst>
              <a:ext uri="{FF2B5EF4-FFF2-40B4-BE49-F238E27FC236}">
                <a16:creationId xmlns:a16="http://schemas.microsoft.com/office/drawing/2014/main" id="{EF33DB1D-388B-4E7F-AB28-F7B1B7743730}"/>
              </a:ext>
            </a:extLst>
          </p:cNvPr>
          <p:cNvGrpSpPr/>
          <p:nvPr/>
        </p:nvGrpSpPr>
        <p:grpSpPr>
          <a:xfrm>
            <a:off x="6095543" y="1816788"/>
            <a:ext cx="4206241" cy="3687293"/>
            <a:chOff x="3413760" y="1440804"/>
            <a:chExt cx="4766376" cy="4375333"/>
          </a:xfrm>
        </p:grpSpPr>
        <p:sp>
          <p:nvSpPr>
            <p:cNvPr id="4" name="Rectangle 3">
              <a:extLst>
                <a:ext uri="{FF2B5EF4-FFF2-40B4-BE49-F238E27FC236}">
                  <a16:creationId xmlns:a16="http://schemas.microsoft.com/office/drawing/2014/main" id="{9E57374F-523A-41F9-8821-D0D27DE929AD}"/>
                </a:ext>
              </a:extLst>
            </p:cNvPr>
            <p:cNvSpPr/>
            <p:nvPr/>
          </p:nvSpPr>
          <p:spPr>
            <a:xfrm>
              <a:off x="4679175" y="1440804"/>
              <a:ext cx="2248929" cy="37152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b="1" dirty="0">
                <a:solidFill>
                  <a:schemeClr val="tx1"/>
                </a:solidFill>
              </a:endParaRPr>
            </a:p>
          </p:txBody>
        </p:sp>
        <p:cxnSp>
          <p:nvCxnSpPr>
            <p:cNvPr id="5" name="Straight Arrow Connector 4">
              <a:extLst>
                <a:ext uri="{FF2B5EF4-FFF2-40B4-BE49-F238E27FC236}">
                  <a16:creationId xmlns:a16="http://schemas.microsoft.com/office/drawing/2014/main" id="{64587446-D85D-4DB6-A423-DAA5EA825C14}"/>
                </a:ext>
              </a:extLst>
            </p:cNvPr>
            <p:cNvCxnSpPr>
              <a:cxnSpLocks/>
              <a:endCxn id="4" idx="1"/>
            </p:cNvCxnSpPr>
            <p:nvPr/>
          </p:nvCxnSpPr>
          <p:spPr>
            <a:xfrm flipV="1">
              <a:off x="3764775" y="3298437"/>
              <a:ext cx="914400" cy="411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A3611E3-38B1-41F2-897E-9415C9FF4FA3}"/>
                </a:ext>
              </a:extLst>
            </p:cNvPr>
            <p:cNvCxnSpPr/>
            <p:nvPr/>
          </p:nvCxnSpPr>
          <p:spPr>
            <a:xfrm>
              <a:off x="6968063" y="3274540"/>
              <a:ext cx="860854"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318621-379C-4340-83E7-DCB48FAC3D04}"/>
                </a:ext>
              </a:extLst>
            </p:cNvPr>
            <p:cNvSpPr txBox="1"/>
            <p:nvPr/>
          </p:nvSpPr>
          <p:spPr>
            <a:xfrm>
              <a:off x="7812728" y="3032208"/>
              <a:ext cx="367408" cy="369332"/>
            </a:xfrm>
            <a:prstGeom prst="rect">
              <a:avLst/>
            </a:prstGeom>
            <a:noFill/>
          </p:spPr>
          <p:txBody>
            <a:bodyPr wrap="none" rtlCol="0">
              <a:spAutoFit/>
            </a:bodyPr>
            <a:lstStyle/>
            <a:p>
              <a:r>
                <a:rPr lang="hu-HU" b="1" dirty="0"/>
                <a:t>...</a:t>
              </a:r>
            </a:p>
          </p:txBody>
        </p:sp>
        <p:sp>
          <p:nvSpPr>
            <p:cNvPr id="8" name="TextBox 7">
              <a:extLst>
                <a:ext uri="{FF2B5EF4-FFF2-40B4-BE49-F238E27FC236}">
                  <a16:creationId xmlns:a16="http://schemas.microsoft.com/office/drawing/2014/main" id="{AFEAABFC-8239-427B-BBAE-7D9A43F7BD9E}"/>
                </a:ext>
              </a:extLst>
            </p:cNvPr>
            <p:cNvSpPr txBox="1"/>
            <p:nvPr/>
          </p:nvSpPr>
          <p:spPr>
            <a:xfrm>
              <a:off x="3413760" y="3056922"/>
              <a:ext cx="367408" cy="369332"/>
            </a:xfrm>
            <a:prstGeom prst="rect">
              <a:avLst/>
            </a:prstGeom>
            <a:noFill/>
          </p:spPr>
          <p:txBody>
            <a:bodyPr wrap="none" rtlCol="0">
              <a:spAutoFit/>
            </a:bodyPr>
            <a:lstStyle/>
            <a:p>
              <a:r>
                <a:rPr lang="hu-HU" b="1" dirty="0"/>
                <a:t>...</a:t>
              </a:r>
            </a:p>
          </p:txBody>
        </p:sp>
        <p:sp>
          <p:nvSpPr>
            <p:cNvPr id="9" name="TextBox 8">
              <a:extLst>
                <a:ext uri="{FF2B5EF4-FFF2-40B4-BE49-F238E27FC236}">
                  <a16:creationId xmlns:a16="http://schemas.microsoft.com/office/drawing/2014/main" id="{3027052B-C0F3-474B-A3CD-648F8EF02344}"/>
                </a:ext>
              </a:extLst>
            </p:cNvPr>
            <p:cNvSpPr txBox="1"/>
            <p:nvPr/>
          </p:nvSpPr>
          <p:spPr>
            <a:xfrm>
              <a:off x="4903131" y="5169807"/>
              <a:ext cx="1848902" cy="646330"/>
            </a:xfrm>
            <a:prstGeom prst="rect">
              <a:avLst/>
            </a:prstGeom>
            <a:noFill/>
          </p:spPr>
          <p:txBody>
            <a:bodyPr wrap="none" rtlCol="0">
              <a:spAutoFit/>
            </a:bodyPr>
            <a:lstStyle/>
            <a:p>
              <a:pPr algn="ctr"/>
              <a:r>
                <a:rPr lang="hu-HU" b="1" dirty="0"/>
                <a:t>GIVEN BLOCK IN </a:t>
              </a:r>
              <a:br>
                <a:rPr lang="hu-HU" b="1" dirty="0"/>
              </a:br>
              <a:r>
                <a:rPr lang="hu-HU" b="1" dirty="0"/>
                <a:t>THE BLOCKCHAIN</a:t>
              </a:r>
            </a:p>
          </p:txBody>
        </p:sp>
        <p:sp>
          <p:nvSpPr>
            <p:cNvPr id="10" name="TextBox 9">
              <a:extLst>
                <a:ext uri="{FF2B5EF4-FFF2-40B4-BE49-F238E27FC236}">
                  <a16:creationId xmlns:a16="http://schemas.microsoft.com/office/drawing/2014/main" id="{1365EA35-BAFD-4B38-889E-59B7CDC7C66B}"/>
                </a:ext>
              </a:extLst>
            </p:cNvPr>
            <p:cNvSpPr txBox="1"/>
            <p:nvPr/>
          </p:nvSpPr>
          <p:spPr>
            <a:xfrm>
              <a:off x="5356380" y="1742766"/>
              <a:ext cx="910827" cy="369332"/>
            </a:xfrm>
            <a:prstGeom prst="rect">
              <a:avLst/>
            </a:prstGeom>
            <a:noFill/>
          </p:spPr>
          <p:txBody>
            <a:bodyPr wrap="none" rtlCol="0">
              <a:spAutoFit/>
            </a:bodyPr>
            <a:lstStyle/>
            <a:p>
              <a:r>
                <a:rPr lang="hu-HU" dirty="0"/>
                <a:t>block id</a:t>
              </a:r>
            </a:p>
          </p:txBody>
        </p:sp>
        <p:sp>
          <p:nvSpPr>
            <p:cNvPr id="11" name="TextBox 10">
              <a:extLst>
                <a:ext uri="{FF2B5EF4-FFF2-40B4-BE49-F238E27FC236}">
                  <a16:creationId xmlns:a16="http://schemas.microsoft.com/office/drawing/2014/main" id="{1F4A9C2B-F094-4E5B-AE4F-77382F2F6F96}"/>
                </a:ext>
              </a:extLst>
            </p:cNvPr>
            <p:cNvSpPr txBox="1"/>
            <p:nvPr/>
          </p:nvSpPr>
          <p:spPr>
            <a:xfrm>
              <a:off x="5075822" y="2269420"/>
              <a:ext cx="1471941" cy="369332"/>
            </a:xfrm>
            <a:prstGeom prst="rect">
              <a:avLst/>
            </a:prstGeom>
            <a:noFill/>
          </p:spPr>
          <p:txBody>
            <a:bodyPr wrap="none" rtlCol="0">
              <a:spAutoFit/>
            </a:bodyPr>
            <a:lstStyle/>
            <a:p>
              <a:r>
                <a:rPr lang="hu-HU" dirty="0"/>
                <a:t>transaction(s)</a:t>
              </a:r>
            </a:p>
          </p:txBody>
        </p:sp>
        <p:sp>
          <p:nvSpPr>
            <p:cNvPr id="12" name="TextBox 11">
              <a:extLst>
                <a:ext uri="{FF2B5EF4-FFF2-40B4-BE49-F238E27FC236}">
                  <a16:creationId xmlns:a16="http://schemas.microsoft.com/office/drawing/2014/main" id="{DC1873BD-6548-428D-9AD3-25FCAB79C8E7}"/>
                </a:ext>
              </a:extLst>
            </p:cNvPr>
            <p:cNvSpPr txBox="1"/>
            <p:nvPr/>
          </p:nvSpPr>
          <p:spPr>
            <a:xfrm>
              <a:off x="5497445" y="2821603"/>
              <a:ext cx="628698" cy="369332"/>
            </a:xfrm>
            <a:prstGeom prst="rect">
              <a:avLst/>
            </a:prstGeom>
            <a:noFill/>
          </p:spPr>
          <p:txBody>
            <a:bodyPr wrap="none" rtlCol="0">
              <a:spAutoFit/>
            </a:bodyPr>
            <a:lstStyle/>
            <a:p>
              <a:r>
                <a:rPr lang="hu-HU" dirty="0"/>
                <a:t>hash</a:t>
              </a:r>
            </a:p>
          </p:txBody>
        </p:sp>
        <p:sp>
          <p:nvSpPr>
            <p:cNvPr id="13" name="TextBox 12">
              <a:extLst>
                <a:ext uri="{FF2B5EF4-FFF2-40B4-BE49-F238E27FC236}">
                  <a16:creationId xmlns:a16="http://schemas.microsoft.com/office/drawing/2014/main" id="{B05B4F49-7779-4D54-A4DF-CCC212998F0A}"/>
                </a:ext>
              </a:extLst>
            </p:cNvPr>
            <p:cNvSpPr txBox="1"/>
            <p:nvPr/>
          </p:nvSpPr>
          <p:spPr>
            <a:xfrm>
              <a:off x="5107019" y="3364173"/>
              <a:ext cx="1485343" cy="369332"/>
            </a:xfrm>
            <a:prstGeom prst="rect">
              <a:avLst/>
            </a:prstGeom>
            <a:noFill/>
          </p:spPr>
          <p:txBody>
            <a:bodyPr wrap="none" rtlCol="0">
              <a:spAutoFit/>
            </a:bodyPr>
            <a:lstStyle/>
            <a:p>
              <a:r>
                <a:rPr lang="hu-HU" dirty="0"/>
                <a:t>previous hash</a:t>
              </a:r>
            </a:p>
          </p:txBody>
        </p:sp>
        <p:sp>
          <p:nvSpPr>
            <p:cNvPr id="14" name="TextBox 13">
              <a:extLst>
                <a:ext uri="{FF2B5EF4-FFF2-40B4-BE49-F238E27FC236}">
                  <a16:creationId xmlns:a16="http://schemas.microsoft.com/office/drawing/2014/main" id="{33B993EA-6A77-425C-835D-465F681A8C1D}"/>
                </a:ext>
              </a:extLst>
            </p:cNvPr>
            <p:cNvSpPr txBox="1"/>
            <p:nvPr/>
          </p:nvSpPr>
          <p:spPr>
            <a:xfrm>
              <a:off x="5172980" y="4475570"/>
              <a:ext cx="1192378" cy="369332"/>
            </a:xfrm>
            <a:prstGeom prst="rect">
              <a:avLst/>
            </a:prstGeom>
            <a:noFill/>
          </p:spPr>
          <p:txBody>
            <a:bodyPr wrap="none" rtlCol="0">
              <a:spAutoFit/>
            </a:bodyPr>
            <a:lstStyle/>
            <a:p>
              <a:r>
                <a:rPr lang="hu-HU" dirty="0"/>
                <a:t>timestamp</a:t>
              </a:r>
            </a:p>
          </p:txBody>
        </p:sp>
        <p:sp>
          <p:nvSpPr>
            <p:cNvPr id="15" name="TextBox 14">
              <a:extLst>
                <a:ext uri="{FF2B5EF4-FFF2-40B4-BE49-F238E27FC236}">
                  <a16:creationId xmlns:a16="http://schemas.microsoft.com/office/drawing/2014/main" id="{03F0579F-5A37-4004-ADBB-C7BE99484C00}"/>
                </a:ext>
              </a:extLst>
            </p:cNvPr>
            <p:cNvSpPr txBox="1"/>
            <p:nvPr/>
          </p:nvSpPr>
          <p:spPr>
            <a:xfrm>
              <a:off x="5435600" y="3962400"/>
              <a:ext cx="919598" cy="369332"/>
            </a:xfrm>
            <a:prstGeom prst="rect">
              <a:avLst/>
            </a:prstGeom>
            <a:noFill/>
          </p:spPr>
          <p:txBody>
            <a:bodyPr wrap="square" rtlCol="0">
              <a:spAutoFit/>
            </a:bodyPr>
            <a:lstStyle/>
            <a:p>
              <a:r>
                <a:rPr lang="hu-HU" dirty="0"/>
                <a:t>nonce</a:t>
              </a:r>
            </a:p>
          </p:txBody>
        </p:sp>
      </p:grpSp>
      <p:sp>
        <p:nvSpPr>
          <p:cNvPr id="42" name="TextBox 41">
            <a:extLst>
              <a:ext uri="{FF2B5EF4-FFF2-40B4-BE49-F238E27FC236}">
                <a16:creationId xmlns:a16="http://schemas.microsoft.com/office/drawing/2014/main" id="{8A70F00C-E74E-402A-AA94-7317E915D8CC}"/>
              </a:ext>
            </a:extLst>
          </p:cNvPr>
          <p:cNvSpPr txBox="1"/>
          <p:nvPr/>
        </p:nvSpPr>
        <p:spPr>
          <a:xfrm>
            <a:off x="558800" y="2010364"/>
            <a:ext cx="4863408"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Block is the fundamental unit of Blockchain.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Block has different variables given in the figure which determine the hash value.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Miner is going to increment the Nonce value to get new hashes for given block until he arrives at the golden hash (successfully achieving DIFFICULTY level) to be added to Blockchain.</a:t>
            </a:r>
          </a:p>
        </p:txBody>
      </p:sp>
      <p:pic>
        <p:nvPicPr>
          <p:cNvPr id="43" name="Picture 42">
            <a:extLst>
              <a:ext uri="{FF2B5EF4-FFF2-40B4-BE49-F238E27FC236}">
                <a16:creationId xmlns:a16="http://schemas.microsoft.com/office/drawing/2014/main" id="{3CDF45A3-95BB-44CB-AEEF-A266E4EFD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573" y="5231735"/>
            <a:ext cx="3734321" cy="1019317"/>
          </a:xfrm>
          <a:prstGeom prst="rect">
            <a:avLst/>
          </a:prstGeom>
          <a:ln>
            <a:solidFill>
              <a:schemeClr val="tx1"/>
            </a:solidFill>
          </a:ln>
        </p:spPr>
      </p:pic>
    </p:spTree>
    <p:extLst>
      <p:ext uri="{BB962C8B-B14F-4D97-AF65-F5344CB8AC3E}">
        <p14:creationId xmlns:p14="http://schemas.microsoft.com/office/powerpoint/2010/main" val="239712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2001-43E6-40D6-9CFB-30996C374E87}"/>
              </a:ext>
            </a:extLst>
          </p:cNvPr>
          <p:cNvSpPr>
            <a:spLocks noGrp="1"/>
          </p:cNvSpPr>
          <p:nvPr>
            <p:ph type="title"/>
          </p:nvPr>
        </p:nvSpPr>
        <p:spPr>
          <a:xfrm>
            <a:off x="838200" y="365125"/>
            <a:ext cx="4780280" cy="1325563"/>
          </a:xfrm>
        </p:spPr>
        <p:txBody>
          <a:bodyPr/>
          <a:lstStyle/>
          <a:p>
            <a:r>
              <a:rPr lang="en-US" dirty="0"/>
              <a:t>Blockchain JAVA file-</a:t>
            </a:r>
          </a:p>
        </p:txBody>
      </p:sp>
      <p:grpSp>
        <p:nvGrpSpPr>
          <p:cNvPr id="3" name="Group 2">
            <a:extLst>
              <a:ext uri="{FF2B5EF4-FFF2-40B4-BE49-F238E27FC236}">
                <a16:creationId xmlns:a16="http://schemas.microsoft.com/office/drawing/2014/main" id="{AC368722-D4EB-462C-A308-81F285F7E4D1}"/>
              </a:ext>
            </a:extLst>
          </p:cNvPr>
          <p:cNvGrpSpPr/>
          <p:nvPr/>
        </p:nvGrpSpPr>
        <p:grpSpPr>
          <a:xfrm>
            <a:off x="1712791" y="1574160"/>
            <a:ext cx="9012138" cy="2236226"/>
            <a:chOff x="1440443" y="1688756"/>
            <a:chExt cx="9012138" cy="2236226"/>
          </a:xfrm>
        </p:grpSpPr>
        <p:sp>
          <p:nvSpPr>
            <p:cNvPr id="4" name="Rectangle 3">
              <a:extLst>
                <a:ext uri="{FF2B5EF4-FFF2-40B4-BE49-F238E27FC236}">
                  <a16:creationId xmlns:a16="http://schemas.microsoft.com/office/drawing/2014/main" id="{59CD413D-A1AC-4412-A513-31D6A2E992E1}"/>
                </a:ext>
              </a:extLst>
            </p:cNvPr>
            <p:cNvSpPr/>
            <p:nvPr/>
          </p:nvSpPr>
          <p:spPr>
            <a:xfrm>
              <a:off x="1696995" y="1688756"/>
              <a:ext cx="1227438" cy="122743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00B0F0"/>
                  </a:solidFill>
                </a:rPr>
                <a:t>GENESIS</a:t>
              </a:r>
            </a:p>
            <a:p>
              <a:pPr algn="ctr"/>
              <a:r>
                <a:rPr lang="hu-HU" b="1" dirty="0">
                  <a:solidFill>
                    <a:srgbClr val="00B0F0"/>
                  </a:solidFill>
                </a:rPr>
                <a:t>BLOCK</a:t>
              </a:r>
            </a:p>
          </p:txBody>
        </p:sp>
        <p:sp>
          <p:nvSpPr>
            <p:cNvPr id="5" name="Rectangle 4">
              <a:extLst>
                <a:ext uri="{FF2B5EF4-FFF2-40B4-BE49-F238E27FC236}">
                  <a16:creationId xmlns:a16="http://schemas.microsoft.com/office/drawing/2014/main" id="{5AFC5B00-072C-4517-A997-2BDEE598B552}"/>
                </a:ext>
              </a:extLst>
            </p:cNvPr>
            <p:cNvSpPr/>
            <p:nvPr/>
          </p:nvSpPr>
          <p:spPr>
            <a:xfrm>
              <a:off x="3785287" y="1688756"/>
              <a:ext cx="1227438" cy="122743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00B0F0"/>
                  </a:solidFill>
                </a:rPr>
                <a:t>BLOCK #1</a:t>
              </a:r>
            </a:p>
          </p:txBody>
        </p:sp>
        <p:sp>
          <p:nvSpPr>
            <p:cNvPr id="6" name="Rectangle 5">
              <a:extLst>
                <a:ext uri="{FF2B5EF4-FFF2-40B4-BE49-F238E27FC236}">
                  <a16:creationId xmlns:a16="http://schemas.microsoft.com/office/drawing/2014/main" id="{DD326F3B-254A-4FC7-9179-564357E46F47}"/>
                </a:ext>
              </a:extLst>
            </p:cNvPr>
            <p:cNvSpPr/>
            <p:nvPr/>
          </p:nvSpPr>
          <p:spPr>
            <a:xfrm>
              <a:off x="5873579" y="1688756"/>
              <a:ext cx="1227438" cy="122743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00B0F0"/>
                  </a:solidFill>
                </a:rPr>
                <a:t>BLOCK #2</a:t>
              </a:r>
            </a:p>
          </p:txBody>
        </p:sp>
        <p:sp>
          <p:nvSpPr>
            <p:cNvPr id="7" name="Rectangle 6">
              <a:extLst>
                <a:ext uri="{FF2B5EF4-FFF2-40B4-BE49-F238E27FC236}">
                  <a16:creationId xmlns:a16="http://schemas.microsoft.com/office/drawing/2014/main" id="{C31DC295-3DD8-4BDB-8321-960D1516BA4E}"/>
                </a:ext>
              </a:extLst>
            </p:cNvPr>
            <p:cNvSpPr/>
            <p:nvPr/>
          </p:nvSpPr>
          <p:spPr>
            <a:xfrm>
              <a:off x="7961871" y="1688756"/>
              <a:ext cx="1227438" cy="122743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00B0F0"/>
                  </a:solidFill>
                </a:rPr>
                <a:t>BLOCK #3</a:t>
              </a:r>
            </a:p>
          </p:txBody>
        </p:sp>
        <p:cxnSp>
          <p:nvCxnSpPr>
            <p:cNvPr id="8" name="Straight Arrow Connector 7">
              <a:extLst>
                <a:ext uri="{FF2B5EF4-FFF2-40B4-BE49-F238E27FC236}">
                  <a16:creationId xmlns:a16="http://schemas.microsoft.com/office/drawing/2014/main" id="{C028155F-BFF3-41BF-B362-210C84F74AC7}"/>
                </a:ext>
              </a:extLst>
            </p:cNvPr>
            <p:cNvCxnSpPr>
              <a:stCxn id="5" idx="3"/>
              <a:endCxn id="6" idx="1"/>
            </p:cNvCxnSpPr>
            <p:nvPr/>
          </p:nvCxnSpPr>
          <p:spPr>
            <a:xfrm>
              <a:off x="5012725" y="2302475"/>
              <a:ext cx="860854" cy="0"/>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25A150-7620-4D34-8D93-81ADFF6D9C89}"/>
                </a:ext>
              </a:extLst>
            </p:cNvPr>
            <p:cNvCxnSpPr>
              <a:stCxn id="6" idx="3"/>
              <a:endCxn id="7" idx="1"/>
            </p:cNvCxnSpPr>
            <p:nvPr/>
          </p:nvCxnSpPr>
          <p:spPr>
            <a:xfrm>
              <a:off x="7101017" y="2302475"/>
              <a:ext cx="860854" cy="0"/>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AFF5D0F-AEF5-46F5-BE9D-849F012EC266}"/>
                </a:ext>
              </a:extLst>
            </p:cNvPr>
            <p:cNvCxnSpPr>
              <a:stCxn id="4" idx="3"/>
              <a:endCxn id="5" idx="1"/>
            </p:cNvCxnSpPr>
            <p:nvPr/>
          </p:nvCxnSpPr>
          <p:spPr>
            <a:xfrm>
              <a:off x="2924433" y="2302475"/>
              <a:ext cx="860854" cy="0"/>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911B08-77F0-4976-A097-B0701DE19520}"/>
                </a:ext>
              </a:extLst>
            </p:cNvPr>
            <p:cNvCxnSpPr/>
            <p:nvPr/>
          </p:nvCxnSpPr>
          <p:spPr>
            <a:xfrm>
              <a:off x="9189309" y="2302474"/>
              <a:ext cx="860854" cy="0"/>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B5B9EC-C77C-47B2-BB4B-B1617A919B40}"/>
                </a:ext>
              </a:extLst>
            </p:cNvPr>
            <p:cNvSpPr txBox="1"/>
            <p:nvPr/>
          </p:nvSpPr>
          <p:spPr>
            <a:xfrm>
              <a:off x="10085173" y="2068380"/>
              <a:ext cx="367408" cy="369332"/>
            </a:xfrm>
            <a:prstGeom prst="rect">
              <a:avLst/>
            </a:prstGeom>
            <a:noFill/>
            <a:ln>
              <a:solidFill>
                <a:schemeClr val="bg1"/>
              </a:solidFill>
            </a:ln>
          </p:spPr>
          <p:txBody>
            <a:bodyPr wrap="none" rtlCol="0">
              <a:spAutoFit/>
            </a:bodyPr>
            <a:lstStyle/>
            <a:p>
              <a:r>
                <a:rPr lang="hu-HU" b="1" dirty="0">
                  <a:solidFill>
                    <a:srgbClr val="00B0F0"/>
                  </a:solidFill>
                </a:rPr>
                <a:t>...</a:t>
              </a:r>
            </a:p>
          </p:txBody>
        </p:sp>
        <p:sp>
          <p:nvSpPr>
            <p:cNvPr id="13" name="TextBox 12">
              <a:extLst>
                <a:ext uri="{FF2B5EF4-FFF2-40B4-BE49-F238E27FC236}">
                  <a16:creationId xmlns:a16="http://schemas.microsoft.com/office/drawing/2014/main" id="{4361A386-89C4-4AE1-99C3-CD8AC90E02F4}"/>
                </a:ext>
              </a:extLst>
            </p:cNvPr>
            <p:cNvSpPr txBox="1"/>
            <p:nvPr/>
          </p:nvSpPr>
          <p:spPr>
            <a:xfrm>
              <a:off x="1440443" y="2982097"/>
              <a:ext cx="1740541" cy="923330"/>
            </a:xfrm>
            <a:prstGeom prst="rect">
              <a:avLst/>
            </a:prstGeom>
            <a:noFill/>
          </p:spPr>
          <p:txBody>
            <a:bodyPr wrap="none" rtlCol="0">
              <a:spAutoFit/>
            </a:bodyPr>
            <a:lstStyle/>
            <a:p>
              <a:pPr algn="ctr"/>
              <a:r>
                <a:rPr lang="hu-HU" dirty="0"/>
                <a:t>Data: ...</a:t>
              </a:r>
            </a:p>
            <a:p>
              <a:pPr algn="ctr"/>
              <a:r>
                <a:rPr lang="hu-HU" dirty="0"/>
                <a:t>Prev. Hash: </a:t>
              </a:r>
              <a:r>
                <a:rPr lang="hu-HU" b="1" dirty="0"/>
                <a:t>0000</a:t>
              </a:r>
            </a:p>
            <a:p>
              <a:pPr algn="ctr"/>
              <a:r>
                <a:rPr lang="hu-HU" dirty="0"/>
                <a:t>Hash: </a:t>
              </a:r>
              <a:r>
                <a:rPr lang="hu-HU" b="1" dirty="0"/>
                <a:t>056FH</a:t>
              </a:r>
            </a:p>
          </p:txBody>
        </p:sp>
        <p:sp>
          <p:nvSpPr>
            <p:cNvPr id="14" name="TextBox 13">
              <a:extLst>
                <a:ext uri="{FF2B5EF4-FFF2-40B4-BE49-F238E27FC236}">
                  <a16:creationId xmlns:a16="http://schemas.microsoft.com/office/drawing/2014/main" id="{7A409F9E-39D0-42D5-9078-75A7AD783013}"/>
                </a:ext>
              </a:extLst>
            </p:cNvPr>
            <p:cNvSpPr txBox="1"/>
            <p:nvPr/>
          </p:nvSpPr>
          <p:spPr>
            <a:xfrm>
              <a:off x="3461409" y="2982097"/>
              <a:ext cx="1875193" cy="923330"/>
            </a:xfrm>
            <a:prstGeom prst="rect">
              <a:avLst/>
            </a:prstGeom>
            <a:noFill/>
          </p:spPr>
          <p:txBody>
            <a:bodyPr wrap="none" rtlCol="0">
              <a:spAutoFit/>
            </a:bodyPr>
            <a:lstStyle/>
            <a:p>
              <a:pPr algn="ctr"/>
              <a:r>
                <a:rPr lang="hu-HU" dirty="0"/>
                <a:t>Data: ...</a:t>
              </a:r>
            </a:p>
            <a:p>
              <a:pPr algn="ctr"/>
              <a:r>
                <a:rPr lang="hu-HU" dirty="0"/>
                <a:t>Prev. Hash: </a:t>
              </a:r>
              <a:r>
                <a:rPr lang="hu-HU" b="1" dirty="0"/>
                <a:t>056FH</a:t>
              </a:r>
            </a:p>
            <a:p>
              <a:pPr algn="ctr"/>
              <a:r>
                <a:rPr lang="hu-HU" dirty="0"/>
                <a:t>Hash: </a:t>
              </a:r>
              <a:r>
                <a:rPr lang="hu-HU" b="1" dirty="0"/>
                <a:t>HJI66</a:t>
              </a:r>
            </a:p>
          </p:txBody>
        </p:sp>
        <p:sp>
          <p:nvSpPr>
            <p:cNvPr id="15" name="TextBox 14">
              <a:extLst>
                <a:ext uri="{FF2B5EF4-FFF2-40B4-BE49-F238E27FC236}">
                  <a16:creationId xmlns:a16="http://schemas.microsoft.com/office/drawing/2014/main" id="{3F37F0A4-B7B9-4F1F-8944-0E6D8E5A2DC3}"/>
                </a:ext>
              </a:extLst>
            </p:cNvPr>
            <p:cNvSpPr txBox="1"/>
            <p:nvPr/>
          </p:nvSpPr>
          <p:spPr>
            <a:xfrm>
              <a:off x="5592180" y="2982097"/>
              <a:ext cx="1790235" cy="923330"/>
            </a:xfrm>
            <a:prstGeom prst="rect">
              <a:avLst/>
            </a:prstGeom>
            <a:noFill/>
          </p:spPr>
          <p:txBody>
            <a:bodyPr wrap="none" rtlCol="0">
              <a:spAutoFit/>
            </a:bodyPr>
            <a:lstStyle/>
            <a:p>
              <a:pPr algn="ctr"/>
              <a:r>
                <a:rPr lang="hu-HU" dirty="0"/>
                <a:t>Data: ...</a:t>
              </a:r>
            </a:p>
            <a:p>
              <a:pPr algn="ctr"/>
              <a:r>
                <a:rPr lang="hu-HU" dirty="0"/>
                <a:t>Prev. Hash: </a:t>
              </a:r>
              <a:r>
                <a:rPr lang="hu-HU" b="1" dirty="0"/>
                <a:t>HJI66</a:t>
              </a:r>
            </a:p>
            <a:p>
              <a:pPr algn="ctr"/>
              <a:r>
                <a:rPr lang="hu-HU" dirty="0"/>
                <a:t>Hash: </a:t>
              </a:r>
              <a:r>
                <a:rPr lang="hu-HU" b="1" dirty="0"/>
                <a:t>ZU77F</a:t>
              </a:r>
            </a:p>
          </p:txBody>
        </p:sp>
        <p:sp>
          <p:nvSpPr>
            <p:cNvPr id="16" name="TextBox 15">
              <a:extLst>
                <a:ext uri="{FF2B5EF4-FFF2-40B4-BE49-F238E27FC236}">
                  <a16:creationId xmlns:a16="http://schemas.microsoft.com/office/drawing/2014/main" id="{43DA49A1-D1D9-407C-9720-BD2665D24937}"/>
                </a:ext>
              </a:extLst>
            </p:cNvPr>
            <p:cNvSpPr txBox="1"/>
            <p:nvPr/>
          </p:nvSpPr>
          <p:spPr>
            <a:xfrm>
              <a:off x="7638794" y="2982097"/>
              <a:ext cx="1873591" cy="923330"/>
            </a:xfrm>
            <a:prstGeom prst="rect">
              <a:avLst/>
            </a:prstGeom>
            <a:noFill/>
          </p:spPr>
          <p:txBody>
            <a:bodyPr wrap="none" rtlCol="0">
              <a:spAutoFit/>
            </a:bodyPr>
            <a:lstStyle/>
            <a:p>
              <a:pPr algn="ctr"/>
              <a:r>
                <a:rPr lang="hu-HU" dirty="0"/>
                <a:t>Data: ...</a:t>
              </a:r>
            </a:p>
            <a:p>
              <a:pPr algn="ctr"/>
              <a:r>
                <a:rPr lang="hu-HU" dirty="0"/>
                <a:t>Prev. Hash: </a:t>
              </a:r>
              <a:r>
                <a:rPr lang="hu-HU" b="1" dirty="0"/>
                <a:t>ZU77F</a:t>
              </a:r>
            </a:p>
            <a:p>
              <a:pPr algn="ctr"/>
              <a:r>
                <a:rPr lang="hu-HU" dirty="0"/>
                <a:t>Hash: </a:t>
              </a:r>
              <a:r>
                <a:rPr lang="hu-HU" b="1" dirty="0"/>
                <a:t>789BV</a:t>
              </a:r>
            </a:p>
          </p:txBody>
        </p:sp>
        <p:sp>
          <p:nvSpPr>
            <p:cNvPr id="17" name="Oval 16">
              <a:extLst>
                <a:ext uri="{FF2B5EF4-FFF2-40B4-BE49-F238E27FC236}">
                  <a16:creationId xmlns:a16="http://schemas.microsoft.com/office/drawing/2014/main" id="{78C2D7D2-D684-4495-80A0-F4EA98A3A029}"/>
                </a:ext>
              </a:extLst>
            </p:cNvPr>
            <p:cNvSpPr/>
            <p:nvPr/>
          </p:nvSpPr>
          <p:spPr>
            <a:xfrm>
              <a:off x="4561705" y="3291362"/>
              <a:ext cx="773810" cy="329167"/>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Oval 17">
              <a:extLst>
                <a:ext uri="{FF2B5EF4-FFF2-40B4-BE49-F238E27FC236}">
                  <a16:creationId xmlns:a16="http://schemas.microsoft.com/office/drawing/2014/main" id="{55ADB9F6-2F91-48C7-B237-FEA6B650CF74}"/>
                </a:ext>
              </a:extLst>
            </p:cNvPr>
            <p:cNvSpPr/>
            <p:nvPr/>
          </p:nvSpPr>
          <p:spPr>
            <a:xfrm>
              <a:off x="6714112" y="3291362"/>
              <a:ext cx="668303" cy="304453"/>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Oval 18">
              <a:extLst>
                <a:ext uri="{FF2B5EF4-FFF2-40B4-BE49-F238E27FC236}">
                  <a16:creationId xmlns:a16="http://schemas.microsoft.com/office/drawing/2014/main" id="{0B088271-892A-4D33-83E8-45B0305B0677}"/>
                </a:ext>
              </a:extLst>
            </p:cNvPr>
            <p:cNvSpPr/>
            <p:nvPr/>
          </p:nvSpPr>
          <p:spPr>
            <a:xfrm>
              <a:off x="8785928" y="3279178"/>
              <a:ext cx="668303" cy="329167"/>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0" name="Oval 19">
              <a:extLst>
                <a:ext uri="{FF2B5EF4-FFF2-40B4-BE49-F238E27FC236}">
                  <a16:creationId xmlns:a16="http://schemas.microsoft.com/office/drawing/2014/main" id="{FCE0D9F4-ECED-453E-A9B0-7654021122B7}"/>
                </a:ext>
              </a:extLst>
            </p:cNvPr>
            <p:cNvSpPr/>
            <p:nvPr/>
          </p:nvSpPr>
          <p:spPr>
            <a:xfrm>
              <a:off x="6447150" y="3563556"/>
              <a:ext cx="668303" cy="336423"/>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Oval 20">
              <a:extLst>
                <a:ext uri="{FF2B5EF4-FFF2-40B4-BE49-F238E27FC236}">
                  <a16:creationId xmlns:a16="http://schemas.microsoft.com/office/drawing/2014/main" id="{9E250F55-B363-48BE-9231-3BDFE8C3076A}"/>
                </a:ext>
              </a:extLst>
            </p:cNvPr>
            <p:cNvSpPr/>
            <p:nvPr/>
          </p:nvSpPr>
          <p:spPr>
            <a:xfrm>
              <a:off x="4380184" y="3595815"/>
              <a:ext cx="668303" cy="329167"/>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Oval 21">
              <a:extLst>
                <a:ext uri="{FF2B5EF4-FFF2-40B4-BE49-F238E27FC236}">
                  <a16:creationId xmlns:a16="http://schemas.microsoft.com/office/drawing/2014/main" id="{D74A9AFB-A568-4F70-887D-9D00CB770F23}"/>
                </a:ext>
              </a:extLst>
            </p:cNvPr>
            <p:cNvSpPr/>
            <p:nvPr/>
          </p:nvSpPr>
          <p:spPr>
            <a:xfrm>
              <a:off x="2267590" y="3555318"/>
              <a:ext cx="668303" cy="329167"/>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3" name="Straight Arrow Connector 22">
              <a:extLst>
                <a:ext uri="{FF2B5EF4-FFF2-40B4-BE49-F238E27FC236}">
                  <a16:creationId xmlns:a16="http://schemas.microsoft.com/office/drawing/2014/main" id="{B38A8E27-4898-4A33-B7CB-4D4E40579C03}"/>
                </a:ext>
              </a:extLst>
            </p:cNvPr>
            <p:cNvCxnSpPr>
              <a:stCxn id="17" idx="2"/>
            </p:cNvCxnSpPr>
            <p:nvPr/>
          </p:nvCxnSpPr>
          <p:spPr>
            <a:xfrm flipH="1">
              <a:off x="2924433" y="3455946"/>
              <a:ext cx="1637272" cy="242843"/>
            </a:xfrm>
            <a:prstGeom prst="straightConnector1">
              <a:avLst/>
            </a:prstGeom>
            <a:ln w="127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BC8130D-48EC-413D-9AC2-A70B4F2F9669}"/>
                </a:ext>
              </a:extLst>
            </p:cNvPr>
            <p:cNvCxnSpPr/>
            <p:nvPr/>
          </p:nvCxnSpPr>
          <p:spPr>
            <a:xfrm flipH="1">
              <a:off x="5048487" y="3455945"/>
              <a:ext cx="1665626" cy="263956"/>
            </a:xfrm>
            <a:prstGeom prst="straightConnector1">
              <a:avLst/>
            </a:prstGeom>
            <a:ln w="127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100FAC4-4F3F-49AE-89F2-166197425121}"/>
                </a:ext>
              </a:extLst>
            </p:cNvPr>
            <p:cNvCxnSpPr>
              <a:endCxn id="20" idx="6"/>
            </p:cNvCxnSpPr>
            <p:nvPr/>
          </p:nvCxnSpPr>
          <p:spPr>
            <a:xfrm flipH="1">
              <a:off x="7115453" y="3455945"/>
              <a:ext cx="1670475" cy="275823"/>
            </a:xfrm>
            <a:prstGeom prst="straightConnector1">
              <a:avLst/>
            </a:prstGeom>
            <a:ln w="12700">
              <a:solidFill>
                <a:srgbClr val="FF505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63D878D1-C0D2-4699-A5E0-49123AE59A31}"/>
              </a:ext>
            </a:extLst>
          </p:cNvPr>
          <p:cNvSpPr txBox="1"/>
          <p:nvPr/>
        </p:nvSpPr>
        <p:spPr>
          <a:xfrm>
            <a:off x="1402079" y="4338320"/>
            <a:ext cx="9322850"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Blocks are stored in an Array List in Java and therefore new array list is instantiated.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Each Golden-hashed block is appended to the Blockchain.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No removal and modification of block is allowed once the block is appended to the Blockchain. </a:t>
            </a:r>
          </a:p>
        </p:txBody>
      </p:sp>
    </p:spTree>
    <p:extLst>
      <p:ext uri="{BB962C8B-B14F-4D97-AF65-F5344CB8AC3E}">
        <p14:creationId xmlns:p14="http://schemas.microsoft.com/office/powerpoint/2010/main" val="324258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BC05-F422-4C9D-81A7-6B3417F7E7B2}"/>
              </a:ext>
            </a:extLst>
          </p:cNvPr>
          <p:cNvSpPr>
            <a:spLocks noGrp="1"/>
          </p:cNvSpPr>
          <p:nvPr>
            <p:ph type="title"/>
          </p:nvPr>
        </p:nvSpPr>
        <p:spPr>
          <a:xfrm>
            <a:off x="838200" y="202565"/>
            <a:ext cx="10515600" cy="1325563"/>
          </a:xfrm>
        </p:spPr>
        <p:txBody>
          <a:bodyPr/>
          <a:lstStyle/>
          <a:p>
            <a:r>
              <a:rPr lang="en-US" dirty="0"/>
              <a:t>Miner JAVA file-</a:t>
            </a:r>
          </a:p>
        </p:txBody>
      </p:sp>
      <p:sp>
        <p:nvSpPr>
          <p:cNvPr id="3" name="TextBox 2">
            <a:extLst>
              <a:ext uri="{FF2B5EF4-FFF2-40B4-BE49-F238E27FC236}">
                <a16:creationId xmlns:a16="http://schemas.microsoft.com/office/drawing/2014/main" id="{EC69D145-B4EA-45E0-9519-4C809E5BE741}"/>
              </a:ext>
            </a:extLst>
          </p:cNvPr>
          <p:cNvSpPr txBox="1"/>
          <p:nvPr/>
        </p:nvSpPr>
        <p:spPr>
          <a:xfrm>
            <a:off x="975360" y="1656080"/>
            <a:ext cx="1067816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Mining is extremely important in Blockchain because the miners are validating the given blockchain transactions.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Mining mechanism is about finding the right hash values for the blocks and adding them to Blockchain. This makes it a decentralized security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a:t>
            </a:r>
            <a:r>
              <a:rPr lang="en-US" b="1" dirty="0"/>
              <a:t>MINER_REWARD in this Project is 10 units. </a:t>
            </a:r>
          </a:p>
        </p:txBody>
      </p:sp>
      <p:grpSp>
        <p:nvGrpSpPr>
          <p:cNvPr id="7" name="Group 6">
            <a:extLst>
              <a:ext uri="{FF2B5EF4-FFF2-40B4-BE49-F238E27FC236}">
                <a16:creationId xmlns:a16="http://schemas.microsoft.com/office/drawing/2014/main" id="{A3E863B2-D268-4B3E-8B1B-C16B2D609501}"/>
              </a:ext>
            </a:extLst>
          </p:cNvPr>
          <p:cNvGrpSpPr/>
          <p:nvPr/>
        </p:nvGrpSpPr>
        <p:grpSpPr>
          <a:xfrm>
            <a:off x="533400" y="3811696"/>
            <a:ext cx="10307320" cy="3005663"/>
            <a:chOff x="533400" y="3588176"/>
            <a:chExt cx="10307320" cy="3005663"/>
          </a:xfrm>
        </p:grpSpPr>
        <p:sp>
          <p:nvSpPr>
            <p:cNvPr id="6" name="Cloud 5">
              <a:extLst>
                <a:ext uri="{FF2B5EF4-FFF2-40B4-BE49-F238E27FC236}">
                  <a16:creationId xmlns:a16="http://schemas.microsoft.com/office/drawing/2014/main" id="{EF09975B-530D-4489-9CEA-741F99787490}"/>
                </a:ext>
              </a:extLst>
            </p:cNvPr>
            <p:cNvSpPr/>
            <p:nvPr/>
          </p:nvSpPr>
          <p:spPr>
            <a:xfrm>
              <a:off x="533400" y="3588176"/>
              <a:ext cx="10307320" cy="3005663"/>
            </a:xfrm>
            <a:prstGeom prst="cloud">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218F2B-5A3F-463E-832A-B2F6652D3E27}"/>
                </a:ext>
              </a:extLst>
            </p:cNvPr>
            <p:cNvSpPr txBox="1"/>
            <p:nvPr/>
          </p:nvSpPr>
          <p:spPr>
            <a:xfrm>
              <a:off x="3362960" y="4109740"/>
              <a:ext cx="4409440" cy="523220"/>
            </a:xfrm>
            <a:prstGeom prst="rect">
              <a:avLst/>
            </a:prstGeom>
            <a:noFill/>
          </p:spPr>
          <p:txBody>
            <a:bodyPr wrap="square" rtlCol="0">
              <a:spAutoFit/>
            </a:bodyPr>
            <a:lstStyle/>
            <a:p>
              <a:r>
                <a:rPr lang="en-US" sz="2800" dirty="0"/>
                <a:t>PROOF OF WORK IN MINING</a:t>
              </a:r>
            </a:p>
          </p:txBody>
        </p:sp>
        <p:sp>
          <p:nvSpPr>
            <p:cNvPr id="5" name="TextBox 4">
              <a:extLst>
                <a:ext uri="{FF2B5EF4-FFF2-40B4-BE49-F238E27FC236}">
                  <a16:creationId xmlns:a16="http://schemas.microsoft.com/office/drawing/2014/main" id="{C4B52DEB-A461-4408-8D02-B4CD3A2BEB9B}"/>
                </a:ext>
              </a:extLst>
            </p:cNvPr>
            <p:cNvSpPr txBox="1"/>
            <p:nvPr/>
          </p:nvSpPr>
          <p:spPr>
            <a:xfrm>
              <a:off x="1259840" y="4632960"/>
              <a:ext cx="8971280" cy="1200329"/>
            </a:xfrm>
            <a:prstGeom prst="rect">
              <a:avLst/>
            </a:prstGeom>
            <a:noFill/>
          </p:spPr>
          <p:txBody>
            <a:bodyPr wrap="square" rtlCol="0">
              <a:spAutoFit/>
            </a:bodyPr>
            <a:lstStyle/>
            <a:p>
              <a:pPr marL="285750" indent="-285750">
                <a:buFont typeface="Wingdings" panose="05000000000000000000" pitchFamily="2" charset="2"/>
                <a:buChar char="à"/>
              </a:pPr>
              <a:r>
                <a:rPr lang="en-US" dirty="0">
                  <a:sym typeface="Wingdings" panose="05000000000000000000" pitchFamily="2" charset="2"/>
                </a:rPr>
                <a:t>I</a:t>
              </a:r>
              <a:r>
                <a:rPr lang="hu-HU" dirty="0">
                  <a:sym typeface="Wingdings" panose="05000000000000000000" pitchFamily="2" charset="2"/>
                </a:rPr>
                <a:t>f a miner finds the right hash he/she gets a reward but only if the other miners</a:t>
              </a:r>
              <a:r>
                <a:rPr lang="en-US" dirty="0">
                  <a:sym typeface="Wingdings" panose="05000000000000000000" pitchFamily="2" charset="2"/>
                </a:rPr>
                <a:t> </a:t>
              </a:r>
              <a:r>
                <a:rPr lang="hu-HU" dirty="0">
                  <a:sym typeface="Wingdings" panose="05000000000000000000" pitchFamily="2" charset="2"/>
                </a:rPr>
                <a:t>agree to accept that transaction (others can verify these easily</a:t>
              </a:r>
              <a:r>
                <a:rPr lang="en-US" dirty="0">
                  <a:sym typeface="Wingdings" panose="05000000000000000000" pitchFamily="2" charset="2"/>
                </a:rPr>
                <a:t> </a:t>
              </a:r>
              <a:r>
                <a:rPr lang="hu-HU" dirty="0">
                  <a:sym typeface="Wingdings" panose="05000000000000000000" pitchFamily="2" charset="2"/>
                </a:rPr>
                <a:t>with </a:t>
              </a:r>
              <a:r>
                <a:rPr lang="hu-HU" b="1" dirty="0">
                  <a:sym typeface="Wingdings" panose="05000000000000000000" pitchFamily="2" charset="2"/>
                </a:rPr>
                <a:t>SHA256</a:t>
              </a:r>
              <a:r>
                <a:rPr lang="hu-HU" dirty="0">
                  <a:sym typeface="Wingdings" panose="05000000000000000000" pitchFamily="2" charset="2"/>
                </a:rPr>
                <a:t>)</a:t>
              </a:r>
              <a:endParaRPr lang="en-US" dirty="0">
                <a:sym typeface="Wingdings" panose="05000000000000000000" pitchFamily="2" charset="2"/>
              </a:endParaRPr>
            </a:p>
            <a:p>
              <a:pPr marL="285750" indent="-285750">
                <a:buFont typeface="Wingdings" panose="05000000000000000000" pitchFamily="2" charset="2"/>
                <a:buChar char="à"/>
              </a:pPr>
              <a:r>
                <a:rPr lang="en-US" dirty="0"/>
                <a:t>If a certain miner creates a fraudulent transaction, then all the other miners will refuse to accept it as a new block</a:t>
              </a:r>
              <a:r>
                <a:rPr lang="hu-HU" dirty="0"/>
                <a:t> (so no point in creating a whole bunch of fraudulent blocks)</a:t>
              </a:r>
              <a:endParaRPr lang="hu-HU" dirty="0">
                <a:sym typeface="Wingdings" panose="05000000000000000000" pitchFamily="2" charset="2"/>
              </a:endParaRPr>
            </a:p>
          </p:txBody>
        </p:sp>
      </p:grpSp>
    </p:spTree>
    <p:extLst>
      <p:ext uri="{BB962C8B-B14F-4D97-AF65-F5344CB8AC3E}">
        <p14:creationId xmlns:p14="http://schemas.microsoft.com/office/powerpoint/2010/main" val="212966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954</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Wingdings</vt:lpstr>
      <vt:lpstr>Office Theme</vt:lpstr>
      <vt:lpstr>PowerPoint Presentation</vt:lpstr>
      <vt:lpstr>Blockchain Technology Aim-</vt:lpstr>
      <vt:lpstr>Understanding Blockchain in JAVA-</vt:lpstr>
      <vt:lpstr>Components of the Project (JAVA files)</vt:lpstr>
      <vt:lpstr>Constants JAVA file-</vt:lpstr>
      <vt:lpstr>SHA256 Helper Generation JAVA file-</vt:lpstr>
      <vt:lpstr>Block JAVA file-</vt:lpstr>
      <vt:lpstr>Blockchain JAVA file-</vt:lpstr>
      <vt:lpstr>Miner JAVA file-</vt:lpstr>
      <vt:lpstr>App JAVA file-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Gargava, Siddharth</dc:creator>
  <cp:lastModifiedBy>Gargava, Siddharth</cp:lastModifiedBy>
  <cp:revision>47</cp:revision>
  <dcterms:created xsi:type="dcterms:W3CDTF">2019-09-01T10:10:28Z</dcterms:created>
  <dcterms:modified xsi:type="dcterms:W3CDTF">2019-09-03T08:21:27Z</dcterms:modified>
</cp:coreProperties>
</file>