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66" r:id="rId2"/>
  </p:sldMasterIdLst>
  <p:sldIdLst>
    <p:sldId id="256" r:id="rId3"/>
    <p:sldId id="257" r:id="rId4"/>
    <p:sldId id="258" r:id="rId5"/>
    <p:sldId id="259"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61A8F7-2A22-4797-8FD6-7CEDEBD12C82}">
          <p14:sldIdLst>
            <p14:sldId id="256"/>
            <p14:sldId id="257"/>
            <p14:sldId id="258"/>
            <p14:sldId id="259"/>
            <p14:sldId id="260"/>
            <p14:sldId id="261"/>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2264315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15906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5249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1070060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1978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2030605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1336541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2121448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4019140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1550247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2722998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3010390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D1DCDE-815A-49A4-83B2-AAF5066A8484}"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22849180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D1DCDE-815A-49A4-83B2-AAF5066A8484}"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33266036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3608493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11482686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4882544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0D1DCDE-815A-49A4-83B2-AAF5066A8484}"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25959453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0D1DCDE-815A-49A4-83B2-AAF5066A8484}"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15968745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26156463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619828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216346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38184167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35670239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5717022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13345584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D1DCDE-815A-49A4-83B2-AAF5066A84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363880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D1DCDE-815A-49A4-83B2-AAF5066A8484}"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1315360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D1DCDE-815A-49A4-83B2-AAF5066A8484}"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380537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D1DCDE-815A-49A4-83B2-AAF5066A8484}" type="datetimeFigureOut">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1726775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D1DCDE-815A-49A4-83B2-AAF5066A8484}" type="datetimeFigureOut">
              <a:rPr lang="en-US" smtClean="0"/>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291412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D1DCDE-815A-49A4-83B2-AAF5066A8484}"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2691973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0D1DCDE-815A-49A4-83B2-AAF5066A8484}"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CD5DD-08B5-47BB-85A5-642DFEE4A769}" type="slidenum">
              <a:rPr lang="en-US" smtClean="0"/>
              <a:t>‹#›</a:t>
            </a:fld>
            <a:endParaRPr lang="en-US"/>
          </a:p>
        </p:txBody>
      </p:sp>
    </p:spTree>
    <p:extLst>
      <p:ext uri="{BB962C8B-B14F-4D97-AF65-F5344CB8AC3E}">
        <p14:creationId xmlns:p14="http://schemas.microsoft.com/office/powerpoint/2010/main" val="361359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21" Type="http://schemas.openxmlformats.org/officeDocument/2006/relationships/image" Target="../media/image4.png"/><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2.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D1DCDE-815A-49A4-83B2-AAF5066A8484}" type="datetimeFigureOut">
              <a:rPr lang="en-US" smtClean="0"/>
              <a:t>1/12/2020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0CD5DD-08B5-47BB-85A5-642DFEE4A769}" type="slidenum">
              <a:rPr lang="en-US" smtClean="0"/>
              <a:t>‹#›</a:t>
            </a:fld>
            <a:endParaRPr lang="en-US"/>
          </a:p>
        </p:txBody>
      </p:sp>
    </p:spTree>
    <p:extLst>
      <p:ext uri="{BB962C8B-B14F-4D97-AF65-F5344CB8AC3E}">
        <p14:creationId xmlns:p14="http://schemas.microsoft.com/office/powerpoint/2010/main" val="323461591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D1DCDE-815A-49A4-83B2-AAF5066A8484}" type="datetimeFigureOut">
              <a:rPr lang="en-US" smtClean="0"/>
              <a:t>1/12/2020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0CD5DD-08B5-47BB-85A5-642DFEE4A769}" type="slidenum">
              <a:rPr lang="en-US" smtClean="0"/>
              <a:t>‹#›</a:t>
            </a:fld>
            <a:endParaRPr lang="en-US"/>
          </a:p>
        </p:txBody>
      </p:sp>
    </p:spTree>
    <p:extLst>
      <p:ext uri="{BB962C8B-B14F-4D97-AF65-F5344CB8AC3E}">
        <p14:creationId xmlns:p14="http://schemas.microsoft.com/office/powerpoint/2010/main" val="985687842"/>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3107" y="899160"/>
            <a:ext cx="7766936" cy="2481116"/>
          </a:xfrm>
        </p:spPr>
        <p:txBody>
          <a:bodyPr/>
          <a:lstStyle/>
          <a:p>
            <a:pPr algn="ctr"/>
            <a:r>
              <a:rPr lang="en-US" sz="6600" b="1" i="1" u="sng" dirty="0" smtClean="0">
                <a:solidFill>
                  <a:schemeClr val="tx1">
                    <a:lumMod val="95000"/>
                    <a:lumOff val="5000"/>
                  </a:schemeClr>
                </a:solidFill>
              </a:rPr>
              <a:t>Captcha </a:t>
            </a:r>
            <a:r>
              <a:rPr lang="en-US" sz="8800" b="1" i="1" u="sng" dirty="0" smtClean="0">
                <a:solidFill>
                  <a:schemeClr val="tx1">
                    <a:lumMod val="95000"/>
                    <a:lumOff val="5000"/>
                  </a:schemeClr>
                </a:solidFill>
              </a:rPr>
              <a:t>Recognition</a:t>
            </a:r>
            <a:endParaRPr lang="en-US" sz="6600" b="1" i="1" u="sng" dirty="0">
              <a:solidFill>
                <a:schemeClr val="tx1">
                  <a:lumMod val="95000"/>
                  <a:lumOff val="5000"/>
                </a:schemeClr>
              </a:solidFill>
            </a:endParaRPr>
          </a:p>
        </p:txBody>
      </p:sp>
      <p:sp>
        <p:nvSpPr>
          <p:cNvPr id="4" name="Subtitle 3"/>
          <p:cNvSpPr>
            <a:spLocks noGrp="1"/>
          </p:cNvSpPr>
          <p:nvPr>
            <p:ph type="subTitle" idx="1"/>
          </p:nvPr>
        </p:nvSpPr>
        <p:spPr>
          <a:xfrm>
            <a:off x="320041" y="4724401"/>
            <a:ext cx="5509722" cy="1886372"/>
          </a:xfrm>
        </p:spPr>
        <p:txBody>
          <a:bodyPr>
            <a:normAutofit/>
          </a:bodyPr>
          <a:lstStyle/>
          <a:p>
            <a:pPr algn="l"/>
            <a:r>
              <a:rPr lang="en-US" sz="2800" i="1" dirty="0" smtClean="0"/>
              <a:t>Group Members :-</a:t>
            </a:r>
          </a:p>
          <a:p>
            <a:pPr marL="285750" indent="-285750" algn="l">
              <a:buFont typeface="Wingdings" panose="05000000000000000000" pitchFamily="2" charset="2"/>
              <a:buChar char="q"/>
            </a:pPr>
            <a:r>
              <a:rPr lang="en-US" sz="2800" i="1" dirty="0" smtClean="0"/>
              <a:t>  </a:t>
            </a:r>
            <a:r>
              <a:rPr lang="en-US" sz="2800" i="1" dirty="0" err="1" smtClean="0"/>
              <a:t>Yatharth</a:t>
            </a:r>
            <a:r>
              <a:rPr lang="en-US" sz="2800" i="1" dirty="0" smtClean="0"/>
              <a:t> ( 2017UCO1578 )</a:t>
            </a:r>
            <a:endParaRPr lang="en-US" sz="2800" i="1" dirty="0"/>
          </a:p>
          <a:p>
            <a:pPr marL="285750" indent="-285750" algn="l">
              <a:buFont typeface="Wingdings" panose="05000000000000000000" pitchFamily="2" charset="2"/>
              <a:buChar char="q"/>
            </a:pPr>
            <a:r>
              <a:rPr lang="en-US" sz="2800" i="1" dirty="0" smtClean="0"/>
              <a:t>  </a:t>
            </a:r>
            <a:r>
              <a:rPr lang="en-US" sz="2800" i="1" dirty="0" smtClean="0"/>
              <a:t>Siddharth ( 2017UCO1571 )</a:t>
            </a:r>
            <a:endParaRPr lang="en-US" sz="2800" i="1" dirty="0"/>
          </a:p>
        </p:txBody>
      </p:sp>
    </p:spTree>
    <p:extLst>
      <p:ext uri="{BB962C8B-B14F-4D97-AF65-F5344CB8AC3E}">
        <p14:creationId xmlns:p14="http://schemas.microsoft.com/office/powerpoint/2010/main" val="960379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934" y="274320"/>
            <a:ext cx="4991946" cy="365760"/>
          </a:xfrm>
        </p:spPr>
        <p:txBody>
          <a:bodyPr>
            <a:noAutofit/>
          </a:bodyPr>
          <a:lstStyle/>
          <a:p>
            <a:r>
              <a:rPr lang="en-US" sz="2000" dirty="0" smtClean="0">
                <a:solidFill>
                  <a:schemeClr val="bg2">
                    <a:lumMod val="10000"/>
                  </a:schemeClr>
                </a:solidFill>
              </a:rPr>
              <a:t>How Captcha Recognition Works ?</a:t>
            </a:r>
            <a:endParaRPr lang="en-US" sz="2000" dirty="0">
              <a:solidFill>
                <a:schemeClr val="bg2">
                  <a:lumMod val="10000"/>
                </a:schemeClr>
              </a:solidFill>
            </a:endParaRPr>
          </a:p>
        </p:txBody>
      </p:sp>
      <p:sp>
        <p:nvSpPr>
          <p:cNvPr id="3" name="Content Placeholder 2"/>
          <p:cNvSpPr>
            <a:spLocks noGrp="1"/>
          </p:cNvSpPr>
          <p:nvPr>
            <p:ph idx="1"/>
          </p:nvPr>
        </p:nvSpPr>
        <p:spPr>
          <a:xfrm>
            <a:off x="723054" y="806767"/>
            <a:ext cx="10798386" cy="4685003"/>
          </a:xfrm>
        </p:spPr>
        <p:txBody>
          <a:bodyPr/>
          <a:lstStyle/>
          <a:p>
            <a:pPr marL="0" indent="0">
              <a:buNone/>
            </a:pPr>
            <a:r>
              <a:rPr lang="en-US" dirty="0" smtClean="0"/>
              <a:t>Captcha recognition works in the similar way as the digit </a:t>
            </a:r>
            <a:r>
              <a:rPr lang="en-US" dirty="0" err="1" smtClean="0"/>
              <a:t>recongnition</a:t>
            </a:r>
            <a:r>
              <a:rPr lang="en-US" dirty="0" smtClean="0"/>
              <a:t>. The only difference comes in the length. In captcha recognition the model will have to predict the entire sting correctly to identify the captcha.</a:t>
            </a:r>
          </a:p>
          <a:p>
            <a:pPr marL="0" indent="0">
              <a:buNone/>
            </a:pPr>
            <a:r>
              <a:rPr lang="en-US" dirty="0" smtClean="0"/>
              <a:t>Captcha’s that we will be using will consist of all possible combinations of 4 digit numbers . The captcha will not contain any other characters except numeric.</a:t>
            </a:r>
          </a:p>
          <a:p>
            <a:pPr>
              <a:buFont typeface="+mj-lt"/>
              <a:buAutoNum type="arabicPeriod"/>
            </a:pPr>
            <a:r>
              <a:rPr lang="en-US" dirty="0" smtClean="0"/>
              <a:t>Our code will take the captcha ( 4 digit number image ) and divide it into 4 parts so that individual digits can be obtained.</a:t>
            </a:r>
          </a:p>
          <a:p>
            <a:pPr>
              <a:buFont typeface="+mj-lt"/>
              <a:buAutoNum type="arabicPeriod"/>
            </a:pPr>
            <a:r>
              <a:rPr lang="en-US" dirty="0" smtClean="0"/>
              <a:t>Then the learner ( ANN model ) will individually take the digits of the captcha and perform the prediction on them.</a:t>
            </a:r>
          </a:p>
          <a:p>
            <a:pPr>
              <a:buFont typeface="+mj-lt"/>
              <a:buAutoNum type="arabicPeriod"/>
            </a:pPr>
            <a:r>
              <a:rPr lang="en-US" dirty="0" smtClean="0"/>
              <a:t>Finally the learner will output the individual digits of the captcha as the prediction is performed and at the end the output ( complete captcha ) will be obtained.</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647" t="17023" r="3531" b="7251"/>
          <a:stretch/>
        </p:blipFill>
        <p:spPr>
          <a:xfrm>
            <a:off x="1760750" y="4926975"/>
            <a:ext cx="1066800" cy="9448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691" t="3665" r="6296" b="10124"/>
          <a:stretch/>
        </p:blipFill>
        <p:spPr>
          <a:xfrm>
            <a:off x="2510367" y="4926975"/>
            <a:ext cx="1021080" cy="9448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5456" y="4883959"/>
            <a:ext cx="1169670" cy="1030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6536" y="4883959"/>
            <a:ext cx="944881" cy="9448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2599903" y="6252816"/>
            <a:ext cx="2005223" cy="369332"/>
          </a:xfrm>
          <a:prstGeom prst="rect">
            <a:avLst/>
          </a:prstGeom>
          <a:noFill/>
        </p:spPr>
        <p:txBody>
          <a:bodyPr wrap="square" rtlCol="0">
            <a:spAutoFit/>
          </a:bodyPr>
          <a:lstStyle/>
          <a:p>
            <a:r>
              <a:rPr lang="en-US" dirty="0" smtClean="0"/>
              <a:t>Original Captcha</a:t>
            </a:r>
            <a:endParaRPr lang="en-US" dirty="0"/>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85657" y="5074920"/>
            <a:ext cx="1073680" cy="796936"/>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9647" t="17023" r="3531" b="7251"/>
          <a:stretch/>
        </p:blipFill>
        <p:spPr>
          <a:xfrm>
            <a:off x="7438605" y="5000946"/>
            <a:ext cx="1066800" cy="9448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6691" t="3665" r="6296" b="10124"/>
          <a:stretch/>
        </p:blipFill>
        <p:spPr>
          <a:xfrm>
            <a:off x="8562503" y="5000946"/>
            <a:ext cx="1021080" cy="9448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0681" y="5000946"/>
            <a:ext cx="1120864" cy="9448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1244" y="5000946"/>
            <a:ext cx="944881" cy="9448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p:cNvSpPr txBox="1"/>
          <p:nvPr/>
        </p:nvSpPr>
        <p:spPr>
          <a:xfrm>
            <a:off x="8768243" y="6252816"/>
            <a:ext cx="1630680" cy="369332"/>
          </a:xfrm>
          <a:prstGeom prst="rect">
            <a:avLst/>
          </a:prstGeom>
          <a:noFill/>
        </p:spPr>
        <p:txBody>
          <a:bodyPr wrap="square" rtlCol="0">
            <a:spAutoFit/>
          </a:bodyPr>
          <a:lstStyle/>
          <a:p>
            <a:r>
              <a:rPr lang="en-US" dirty="0" smtClean="0"/>
              <a:t>After Division</a:t>
            </a:r>
            <a:endParaRPr lang="en-US" dirty="0"/>
          </a:p>
        </p:txBody>
      </p:sp>
    </p:spTree>
    <p:extLst>
      <p:ext uri="{BB962C8B-B14F-4D97-AF65-F5344CB8AC3E}">
        <p14:creationId xmlns:p14="http://schemas.microsoft.com/office/powerpoint/2010/main" val="3522014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414" y="259080"/>
            <a:ext cx="2324946" cy="54864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677334" y="975360"/>
            <a:ext cx="11011746" cy="5349239"/>
          </a:xfrm>
        </p:spPr>
        <p:txBody>
          <a:bodyPr/>
          <a:lstStyle/>
          <a:p>
            <a:r>
              <a:rPr lang="en-US" b="1" dirty="0"/>
              <a:t>Captchas</a:t>
            </a:r>
            <a:r>
              <a:rPr lang="en-US" dirty="0"/>
              <a:t> are vulnerable </a:t>
            </a:r>
            <a:r>
              <a:rPr lang="en-US" b="1" dirty="0"/>
              <a:t>to</a:t>
            </a:r>
            <a:r>
              <a:rPr lang="en-US" dirty="0"/>
              <a:t> attacks. A so called good </a:t>
            </a:r>
            <a:r>
              <a:rPr lang="en-US" b="1" dirty="0"/>
              <a:t>captcha</a:t>
            </a:r>
            <a:r>
              <a:rPr lang="en-US" dirty="0"/>
              <a:t> scheme </a:t>
            </a:r>
            <a:r>
              <a:rPr lang="en-US" b="1" dirty="0"/>
              <a:t>can</a:t>
            </a:r>
            <a:r>
              <a:rPr lang="en-US" dirty="0"/>
              <a:t> broken with an overall (segmentation and then </a:t>
            </a:r>
            <a:r>
              <a:rPr lang="en-US" b="1" dirty="0"/>
              <a:t>recognition</a:t>
            </a:r>
            <a:r>
              <a:rPr lang="en-US" dirty="0"/>
              <a:t>) </a:t>
            </a:r>
            <a:r>
              <a:rPr lang="en-US" b="1" dirty="0"/>
              <a:t>success</a:t>
            </a:r>
            <a:r>
              <a:rPr lang="en-US" dirty="0"/>
              <a:t> rate of more than 60%. Therefore, we find that </a:t>
            </a:r>
            <a:r>
              <a:rPr lang="en-US" b="1" dirty="0"/>
              <a:t>captchas</a:t>
            </a:r>
            <a:r>
              <a:rPr lang="en-US" dirty="0"/>
              <a:t> provide only a week </a:t>
            </a:r>
            <a:r>
              <a:rPr lang="en-US" dirty="0" smtClean="0"/>
              <a:t>security</a:t>
            </a:r>
          </a:p>
          <a:p>
            <a:r>
              <a:rPr lang="en-US" dirty="0" smtClean="0"/>
              <a:t>But even </a:t>
            </a:r>
            <a:r>
              <a:rPr lang="en-US" dirty="0"/>
              <a:t>simple CAPTCHAs represent a significant barrier for most primitive bots. We shouldn't deprive of it but please note that CAPTCHA does not protect you and/or your users about data/credentials </a:t>
            </a:r>
            <a:r>
              <a:rPr lang="en-US" dirty="0" smtClean="0"/>
              <a:t>leakage</a:t>
            </a:r>
            <a:endParaRPr lang="en-US" dirty="0"/>
          </a:p>
          <a:p>
            <a:r>
              <a:rPr lang="en-US" dirty="0" smtClean="0"/>
              <a:t>Although the main reason of using a captcha is to allow only humans to seek access but nowadays there are effective algorithms that allows bots to bypass the challenges easily</a:t>
            </a:r>
          </a:p>
          <a:p>
            <a:r>
              <a:rPr lang="en-US" dirty="0" smtClean="0"/>
              <a:t>Further we </a:t>
            </a:r>
            <a:r>
              <a:rPr lang="en-US" b="1" dirty="0"/>
              <a:t>can</a:t>
            </a:r>
            <a:r>
              <a:rPr lang="en-US" dirty="0"/>
              <a:t> also download browser extensions which solve the challenges on your behalf. </a:t>
            </a:r>
            <a:r>
              <a:rPr lang="en-US" b="1" dirty="0"/>
              <a:t>One</a:t>
            </a:r>
            <a:r>
              <a:rPr lang="en-US" dirty="0"/>
              <a:t> of them is Buster, which </a:t>
            </a:r>
            <a:r>
              <a:rPr lang="en-US" b="1" dirty="0"/>
              <a:t>does</a:t>
            </a:r>
            <a:r>
              <a:rPr lang="en-US" dirty="0"/>
              <a:t> a nice job in </a:t>
            </a:r>
            <a:r>
              <a:rPr lang="en-US" b="1" dirty="0"/>
              <a:t>bypassing</a:t>
            </a:r>
            <a:r>
              <a:rPr lang="en-US" dirty="0"/>
              <a:t> audio challenges, available with Chrome as well as Firefox. ... Instead of your human ear, the bot solves it for </a:t>
            </a:r>
            <a:r>
              <a:rPr lang="en-US" b="1" dirty="0"/>
              <a:t>you</a:t>
            </a:r>
            <a:r>
              <a:rPr lang="en-US" dirty="0"/>
              <a:t>.</a:t>
            </a:r>
          </a:p>
        </p:txBody>
      </p:sp>
    </p:spTree>
    <p:extLst>
      <p:ext uri="{BB962C8B-B14F-4D97-AF65-F5344CB8AC3E}">
        <p14:creationId xmlns:p14="http://schemas.microsoft.com/office/powerpoint/2010/main" val="3371420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5"/>
          <p:cNvGrpSpPr/>
          <p:nvPr/>
        </p:nvGrpSpPr>
        <p:grpSpPr>
          <a:xfrm>
            <a:off x="0" y="0"/>
            <a:ext cx="12188825" cy="6858000"/>
            <a:chOff x="0" y="0"/>
            <a:chExt cx="12188825" cy="6858000"/>
          </a:xfrm>
        </p:grpSpPr>
        <p:sp>
          <p:nvSpPr>
            <p:cNvPr id="5" name="object 6"/>
            <p:cNvSpPr/>
            <p:nvPr/>
          </p:nvSpPr>
          <p:spPr>
            <a:xfrm>
              <a:off x="9369552" y="2208276"/>
              <a:ext cx="1374648" cy="993648"/>
            </a:xfrm>
            <a:prstGeom prst="rect">
              <a:avLst/>
            </a:prstGeom>
            <a:blipFill>
              <a:blip r:embed="rId2" cstate="print"/>
              <a:stretch>
                <a:fillRect/>
              </a:stretch>
            </a:blipFill>
          </p:spPr>
          <p:txBody>
            <a:bodyPr wrap="square" lIns="0" tIns="0" rIns="0" bIns="0" rtlCol="0"/>
            <a:lstStyle/>
            <a:p>
              <a:endParaRPr/>
            </a:p>
          </p:txBody>
        </p:sp>
        <p:sp>
          <p:nvSpPr>
            <p:cNvPr id="6" name="object 7"/>
            <p:cNvSpPr/>
            <p:nvPr/>
          </p:nvSpPr>
          <p:spPr>
            <a:xfrm>
              <a:off x="0" y="0"/>
              <a:ext cx="12188825" cy="6857997"/>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527056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1851"/>
          </a:xfrm>
        </p:spPr>
        <p:txBody>
          <a:bodyPr>
            <a:normAutofit/>
          </a:bodyPr>
          <a:lstStyle/>
          <a:p>
            <a:r>
              <a:rPr lang="en-US" dirty="0" smtClean="0"/>
              <a:t>Contents</a:t>
            </a:r>
            <a:endParaRPr lang="en-US" dirty="0"/>
          </a:p>
        </p:txBody>
      </p:sp>
      <p:sp>
        <p:nvSpPr>
          <p:cNvPr id="3" name="Content Placeholder 2"/>
          <p:cNvSpPr>
            <a:spLocks noGrp="1"/>
          </p:cNvSpPr>
          <p:nvPr>
            <p:ph idx="1"/>
          </p:nvPr>
        </p:nvSpPr>
        <p:spPr>
          <a:xfrm>
            <a:off x="677334" y="1759131"/>
            <a:ext cx="8596668" cy="4282231"/>
          </a:xfrm>
        </p:spPr>
        <p:txBody>
          <a:bodyPr/>
          <a:lstStyle/>
          <a:p>
            <a:r>
              <a:rPr lang="en-US" dirty="0" smtClean="0"/>
              <a:t>1. Introduction to Neural networks</a:t>
            </a:r>
          </a:p>
          <a:p>
            <a:r>
              <a:rPr lang="en-US" dirty="0" smtClean="0"/>
              <a:t>2. Digit Recognition using ANN</a:t>
            </a:r>
          </a:p>
          <a:p>
            <a:r>
              <a:rPr lang="en-US" dirty="0" smtClean="0"/>
              <a:t>3. What is a Captcha ?</a:t>
            </a:r>
          </a:p>
          <a:p>
            <a:r>
              <a:rPr lang="en-US" dirty="0" smtClean="0"/>
              <a:t>4. How Captcha Recognition Works ?</a:t>
            </a:r>
          </a:p>
          <a:p>
            <a:r>
              <a:rPr lang="en-US" dirty="0" smtClean="0"/>
              <a:t>5. Conclusion</a:t>
            </a:r>
            <a:endParaRPr lang="en-US" dirty="0"/>
          </a:p>
        </p:txBody>
      </p:sp>
    </p:spTree>
    <p:extLst>
      <p:ext uri="{BB962C8B-B14F-4D97-AF65-F5344CB8AC3E}">
        <p14:creationId xmlns:p14="http://schemas.microsoft.com/office/powerpoint/2010/main" val="1681380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7646"/>
          </a:xfrm>
        </p:spPr>
        <p:txBody>
          <a:bodyPr/>
          <a:lstStyle/>
          <a:p>
            <a:r>
              <a:rPr lang="en-US" dirty="0" smtClean="0"/>
              <a:t>Artificial Neural Network</a:t>
            </a:r>
            <a:endParaRPr lang="en-US" dirty="0"/>
          </a:p>
        </p:txBody>
      </p:sp>
      <p:sp>
        <p:nvSpPr>
          <p:cNvPr id="3" name="Content Placeholder 2"/>
          <p:cNvSpPr>
            <a:spLocks noGrp="1"/>
          </p:cNvSpPr>
          <p:nvPr>
            <p:ph idx="1"/>
          </p:nvPr>
        </p:nvSpPr>
        <p:spPr>
          <a:xfrm>
            <a:off x="677333" y="1445623"/>
            <a:ext cx="11000861" cy="4963886"/>
          </a:xfrm>
        </p:spPr>
        <p:txBody>
          <a:bodyPr/>
          <a:lstStyle/>
          <a:p>
            <a:r>
              <a:rPr lang="en-US" sz="2400" b="1" i="1" spc="-125" dirty="0" smtClean="0">
                <a:latin typeface="Arial"/>
                <a:cs typeface="Arial"/>
              </a:rPr>
              <a:t>INTRODUCTION</a:t>
            </a:r>
          </a:p>
          <a:p>
            <a:pPr marL="297816" marR="497840" indent="-285750">
              <a:lnSpc>
                <a:spcPct val="80000"/>
              </a:lnSpc>
              <a:spcBef>
                <a:spcPts val="620"/>
              </a:spcBef>
              <a:buClr>
                <a:srgbClr val="55C5FF"/>
              </a:buClr>
              <a:buFont typeface="Wingdings" panose="05000000000000000000" pitchFamily="2" charset="2"/>
              <a:buChar char="v"/>
              <a:tabLst>
                <a:tab pos="236854" algn="l"/>
              </a:tabLst>
            </a:pPr>
            <a:r>
              <a:rPr lang="en-US" spc="-20" dirty="0">
                <a:solidFill>
                  <a:srgbClr val="FFFFFF"/>
                </a:solidFill>
                <a:latin typeface="Arial"/>
                <a:cs typeface="Arial"/>
              </a:rPr>
              <a:t>“</a:t>
            </a:r>
            <a:r>
              <a:rPr lang="en-US" spc="-20" dirty="0">
                <a:solidFill>
                  <a:schemeClr val="tx1">
                    <a:lumMod val="95000"/>
                    <a:lumOff val="5000"/>
                  </a:schemeClr>
                </a:solidFill>
                <a:latin typeface="Arial"/>
                <a:cs typeface="Arial"/>
              </a:rPr>
              <a:t>Neural“</a:t>
            </a:r>
            <a:r>
              <a:rPr lang="en-US" spc="-135" dirty="0">
                <a:solidFill>
                  <a:schemeClr val="tx1">
                    <a:lumMod val="95000"/>
                    <a:lumOff val="5000"/>
                  </a:schemeClr>
                </a:solidFill>
                <a:latin typeface="Arial"/>
                <a:cs typeface="Arial"/>
              </a:rPr>
              <a:t> </a:t>
            </a:r>
            <a:r>
              <a:rPr lang="en-US" spc="-100" dirty="0">
                <a:solidFill>
                  <a:schemeClr val="tx1">
                    <a:lumMod val="95000"/>
                    <a:lumOff val="5000"/>
                  </a:schemeClr>
                </a:solidFill>
                <a:latin typeface="Arial"/>
                <a:cs typeface="Arial"/>
              </a:rPr>
              <a:t>is</a:t>
            </a:r>
            <a:r>
              <a:rPr lang="en-US" spc="-165" dirty="0">
                <a:solidFill>
                  <a:schemeClr val="tx1">
                    <a:lumMod val="95000"/>
                    <a:lumOff val="5000"/>
                  </a:schemeClr>
                </a:solidFill>
                <a:latin typeface="Arial"/>
                <a:cs typeface="Arial"/>
              </a:rPr>
              <a:t> </a:t>
            </a:r>
            <a:r>
              <a:rPr lang="en-US" spc="-110" dirty="0">
                <a:solidFill>
                  <a:schemeClr val="tx1">
                    <a:lumMod val="95000"/>
                    <a:lumOff val="5000"/>
                  </a:schemeClr>
                </a:solidFill>
                <a:latin typeface="Arial"/>
                <a:cs typeface="Arial"/>
              </a:rPr>
              <a:t>an</a:t>
            </a:r>
            <a:r>
              <a:rPr lang="en-US" spc="-160" dirty="0">
                <a:solidFill>
                  <a:schemeClr val="tx1">
                    <a:lumMod val="95000"/>
                    <a:lumOff val="5000"/>
                  </a:schemeClr>
                </a:solidFill>
                <a:latin typeface="Arial"/>
                <a:cs typeface="Arial"/>
              </a:rPr>
              <a:t> </a:t>
            </a:r>
            <a:r>
              <a:rPr lang="en-US" spc="-55" dirty="0">
                <a:solidFill>
                  <a:schemeClr val="tx1">
                    <a:lumMod val="95000"/>
                    <a:lumOff val="5000"/>
                  </a:schemeClr>
                </a:solidFill>
                <a:latin typeface="Arial"/>
                <a:cs typeface="Arial"/>
              </a:rPr>
              <a:t>adjective</a:t>
            </a:r>
            <a:r>
              <a:rPr lang="en-US" spc="-160" dirty="0">
                <a:solidFill>
                  <a:schemeClr val="tx1">
                    <a:lumMod val="95000"/>
                    <a:lumOff val="5000"/>
                  </a:schemeClr>
                </a:solidFill>
                <a:latin typeface="Arial"/>
                <a:cs typeface="Arial"/>
              </a:rPr>
              <a:t> </a:t>
            </a:r>
            <a:r>
              <a:rPr lang="en-US" spc="10" dirty="0">
                <a:solidFill>
                  <a:schemeClr val="tx1">
                    <a:lumMod val="95000"/>
                    <a:lumOff val="5000"/>
                  </a:schemeClr>
                </a:solidFill>
                <a:latin typeface="Arial"/>
                <a:cs typeface="Arial"/>
              </a:rPr>
              <a:t>for</a:t>
            </a:r>
            <a:r>
              <a:rPr lang="en-US" spc="-165" dirty="0">
                <a:solidFill>
                  <a:schemeClr val="tx1">
                    <a:lumMod val="95000"/>
                    <a:lumOff val="5000"/>
                  </a:schemeClr>
                </a:solidFill>
                <a:latin typeface="Arial"/>
                <a:cs typeface="Arial"/>
              </a:rPr>
              <a:t> </a:t>
            </a:r>
            <a:r>
              <a:rPr lang="en-US" spc="-65" dirty="0">
                <a:solidFill>
                  <a:schemeClr val="tx1">
                    <a:lumMod val="95000"/>
                    <a:lumOff val="5000"/>
                  </a:schemeClr>
                </a:solidFill>
                <a:latin typeface="Arial"/>
                <a:cs typeface="Arial"/>
              </a:rPr>
              <a:t>neuron,</a:t>
            </a:r>
            <a:r>
              <a:rPr lang="en-US" spc="-165" dirty="0">
                <a:solidFill>
                  <a:schemeClr val="tx1">
                    <a:lumMod val="95000"/>
                    <a:lumOff val="5000"/>
                  </a:schemeClr>
                </a:solidFill>
                <a:latin typeface="Arial"/>
                <a:cs typeface="Arial"/>
              </a:rPr>
              <a:t> </a:t>
            </a:r>
            <a:r>
              <a:rPr lang="en-US" spc="-90" dirty="0">
                <a:solidFill>
                  <a:schemeClr val="tx1">
                    <a:lumMod val="95000"/>
                    <a:lumOff val="5000"/>
                  </a:schemeClr>
                </a:solidFill>
                <a:latin typeface="Arial"/>
                <a:cs typeface="Arial"/>
              </a:rPr>
              <a:t>and</a:t>
            </a:r>
            <a:r>
              <a:rPr lang="en-US" spc="-170" dirty="0">
                <a:solidFill>
                  <a:schemeClr val="tx1">
                    <a:lumMod val="95000"/>
                    <a:lumOff val="5000"/>
                  </a:schemeClr>
                </a:solidFill>
                <a:latin typeface="Arial"/>
                <a:cs typeface="Arial"/>
              </a:rPr>
              <a:t> </a:t>
            </a:r>
            <a:r>
              <a:rPr lang="en-US" spc="10" dirty="0">
                <a:solidFill>
                  <a:schemeClr val="tx1">
                    <a:lumMod val="95000"/>
                    <a:lumOff val="5000"/>
                  </a:schemeClr>
                </a:solidFill>
                <a:latin typeface="Arial"/>
                <a:cs typeface="Arial"/>
              </a:rPr>
              <a:t>“network”</a:t>
            </a:r>
            <a:r>
              <a:rPr lang="en-US" spc="-145" dirty="0">
                <a:solidFill>
                  <a:schemeClr val="tx1">
                    <a:lumMod val="95000"/>
                    <a:lumOff val="5000"/>
                  </a:schemeClr>
                </a:solidFill>
                <a:latin typeface="Arial"/>
                <a:cs typeface="Arial"/>
              </a:rPr>
              <a:t> </a:t>
            </a:r>
            <a:r>
              <a:rPr lang="en-US" spc="-75" dirty="0">
                <a:solidFill>
                  <a:schemeClr val="tx1">
                    <a:lumMod val="95000"/>
                    <a:lumOff val="5000"/>
                  </a:schemeClr>
                </a:solidFill>
                <a:latin typeface="Arial"/>
                <a:cs typeface="Arial"/>
              </a:rPr>
              <a:t>denotes</a:t>
            </a:r>
            <a:r>
              <a:rPr lang="en-US" spc="-155" dirty="0">
                <a:solidFill>
                  <a:schemeClr val="tx1">
                    <a:lumMod val="95000"/>
                    <a:lumOff val="5000"/>
                  </a:schemeClr>
                </a:solidFill>
                <a:latin typeface="Arial"/>
                <a:cs typeface="Arial"/>
              </a:rPr>
              <a:t> </a:t>
            </a:r>
            <a:r>
              <a:rPr lang="en-US" spc="-150" dirty="0">
                <a:solidFill>
                  <a:schemeClr val="tx1">
                    <a:lumMod val="95000"/>
                    <a:lumOff val="5000"/>
                  </a:schemeClr>
                </a:solidFill>
                <a:latin typeface="Arial"/>
                <a:cs typeface="Arial"/>
              </a:rPr>
              <a:t>a</a:t>
            </a:r>
            <a:r>
              <a:rPr lang="en-US" spc="-165" dirty="0">
                <a:solidFill>
                  <a:schemeClr val="tx1">
                    <a:lumMod val="95000"/>
                    <a:lumOff val="5000"/>
                  </a:schemeClr>
                </a:solidFill>
                <a:latin typeface="Arial"/>
                <a:cs typeface="Arial"/>
              </a:rPr>
              <a:t> </a:t>
            </a:r>
            <a:r>
              <a:rPr lang="en-US" spc="-70" dirty="0">
                <a:solidFill>
                  <a:schemeClr val="tx1">
                    <a:lumMod val="95000"/>
                    <a:lumOff val="5000"/>
                  </a:schemeClr>
                </a:solidFill>
                <a:latin typeface="Arial"/>
                <a:cs typeface="Arial"/>
              </a:rPr>
              <a:t>graph</a:t>
            </a:r>
            <a:r>
              <a:rPr lang="en-US" spc="-165" dirty="0">
                <a:solidFill>
                  <a:schemeClr val="tx1">
                    <a:lumMod val="95000"/>
                    <a:lumOff val="5000"/>
                  </a:schemeClr>
                </a:solidFill>
                <a:latin typeface="Arial"/>
                <a:cs typeface="Arial"/>
              </a:rPr>
              <a:t> </a:t>
            </a:r>
            <a:r>
              <a:rPr lang="en-US" spc="-50" dirty="0">
                <a:solidFill>
                  <a:schemeClr val="tx1">
                    <a:lumMod val="95000"/>
                    <a:lumOff val="5000"/>
                  </a:schemeClr>
                </a:solidFill>
                <a:latin typeface="Arial"/>
                <a:cs typeface="Arial"/>
              </a:rPr>
              <a:t>like  </a:t>
            </a:r>
            <a:r>
              <a:rPr lang="en-US" spc="-40" dirty="0">
                <a:solidFill>
                  <a:schemeClr val="tx1">
                    <a:lumMod val="95000"/>
                    <a:lumOff val="5000"/>
                  </a:schemeClr>
                </a:solidFill>
                <a:latin typeface="Arial"/>
                <a:cs typeface="Arial"/>
              </a:rPr>
              <a:t>structure.</a:t>
            </a:r>
            <a:endParaRPr lang="en-US" dirty="0">
              <a:solidFill>
                <a:schemeClr val="tx1">
                  <a:lumMod val="95000"/>
                  <a:lumOff val="5000"/>
                </a:schemeClr>
              </a:solidFill>
              <a:latin typeface="Arial"/>
              <a:cs typeface="Arial"/>
            </a:endParaRPr>
          </a:p>
          <a:p>
            <a:pPr marL="297816" marR="157480" indent="-285750">
              <a:lnSpc>
                <a:spcPct val="80000"/>
              </a:lnSpc>
              <a:spcBef>
                <a:spcPts val="1805"/>
              </a:spcBef>
              <a:buClr>
                <a:srgbClr val="55C5FF"/>
              </a:buClr>
              <a:buFont typeface="Wingdings" panose="05000000000000000000" pitchFamily="2" charset="2"/>
              <a:buChar char="v"/>
              <a:tabLst>
                <a:tab pos="236854" algn="l"/>
              </a:tabLst>
            </a:pPr>
            <a:r>
              <a:rPr lang="en-US" spc="-10" dirty="0">
                <a:solidFill>
                  <a:schemeClr val="tx1">
                    <a:lumMod val="95000"/>
                    <a:lumOff val="5000"/>
                  </a:schemeClr>
                </a:solidFill>
                <a:latin typeface="Arial"/>
                <a:cs typeface="Arial"/>
              </a:rPr>
              <a:t>Artificial </a:t>
            </a:r>
            <a:r>
              <a:rPr lang="en-US" spc="-70" dirty="0">
                <a:solidFill>
                  <a:schemeClr val="tx1">
                    <a:lumMod val="95000"/>
                    <a:lumOff val="5000"/>
                  </a:schemeClr>
                </a:solidFill>
                <a:latin typeface="Arial"/>
                <a:cs typeface="Arial"/>
              </a:rPr>
              <a:t>Neural </a:t>
            </a:r>
            <a:r>
              <a:rPr lang="en-US" spc="-50" dirty="0">
                <a:solidFill>
                  <a:schemeClr val="tx1">
                    <a:lumMod val="95000"/>
                    <a:lumOff val="5000"/>
                  </a:schemeClr>
                </a:solidFill>
                <a:latin typeface="Arial"/>
                <a:cs typeface="Arial"/>
              </a:rPr>
              <a:t>Networks </a:t>
            </a:r>
            <a:r>
              <a:rPr lang="en-US" spc="-95" dirty="0">
                <a:solidFill>
                  <a:schemeClr val="tx1">
                    <a:lumMod val="95000"/>
                    <a:lumOff val="5000"/>
                  </a:schemeClr>
                </a:solidFill>
                <a:latin typeface="Arial"/>
                <a:cs typeface="Arial"/>
              </a:rPr>
              <a:t>are </a:t>
            </a:r>
            <a:r>
              <a:rPr lang="en-US" spc="-100" dirty="0">
                <a:solidFill>
                  <a:schemeClr val="tx1">
                    <a:lumMod val="95000"/>
                    <a:lumOff val="5000"/>
                  </a:schemeClr>
                </a:solidFill>
                <a:latin typeface="Arial"/>
                <a:cs typeface="Arial"/>
              </a:rPr>
              <a:t>also </a:t>
            </a:r>
            <a:r>
              <a:rPr lang="en-US" spc="-45" dirty="0">
                <a:solidFill>
                  <a:schemeClr val="tx1">
                    <a:lumMod val="95000"/>
                    <a:lumOff val="5000"/>
                  </a:schemeClr>
                </a:solidFill>
                <a:latin typeface="Arial"/>
                <a:cs typeface="Arial"/>
              </a:rPr>
              <a:t>referred </a:t>
            </a:r>
            <a:r>
              <a:rPr lang="en-US" spc="45" dirty="0">
                <a:solidFill>
                  <a:schemeClr val="tx1">
                    <a:lumMod val="95000"/>
                    <a:lumOff val="5000"/>
                  </a:schemeClr>
                </a:solidFill>
                <a:latin typeface="Arial"/>
                <a:cs typeface="Arial"/>
              </a:rPr>
              <a:t>to </a:t>
            </a:r>
            <a:r>
              <a:rPr lang="en-US" spc="-180" dirty="0">
                <a:solidFill>
                  <a:schemeClr val="tx1">
                    <a:lumMod val="95000"/>
                    <a:lumOff val="5000"/>
                  </a:schemeClr>
                </a:solidFill>
                <a:latin typeface="Arial"/>
                <a:cs typeface="Arial"/>
              </a:rPr>
              <a:t>as </a:t>
            </a:r>
            <a:r>
              <a:rPr lang="en-US" spc="-45" dirty="0">
                <a:solidFill>
                  <a:schemeClr val="tx1">
                    <a:lumMod val="95000"/>
                    <a:lumOff val="5000"/>
                  </a:schemeClr>
                </a:solidFill>
                <a:latin typeface="Arial"/>
                <a:cs typeface="Arial"/>
              </a:rPr>
              <a:t>“neural </a:t>
            </a:r>
            <a:r>
              <a:rPr lang="en-US" spc="-30" dirty="0">
                <a:solidFill>
                  <a:schemeClr val="tx1">
                    <a:lumMod val="95000"/>
                    <a:lumOff val="5000"/>
                  </a:schemeClr>
                </a:solidFill>
                <a:latin typeface="Arial"/>
                <a:cs typeface="Arial"/>
              </a:rPr>
              <a:t>nets” </a:t>
            </a:r>
            <a:r>
              <a:rPr lang="en-US" spc="-35" dirty="0">
                <a:solidFill>
                  <a:schemeClr val="tx1">
                    <a:lumMod val="95000"/>
                    <a:lumOff val="5000"/>
                  </a:schemeClr>
                </a:solidFill>
                <a:latin typeface="Arial"/>
                <a:cs typeface="Arial"/>
              </a:rPr>
              <a:t>, </a:t>
            </a:r>
            <a:r>
              <a:rPr lang="en-US" spc="-5" dirty="0">
                <a:solidFill>
                  <a:schemeClr val="tx1">
                    <a:lumMod val="95000"/>
                    <a:lumOff val="5000"/>
                  </a:schemeClr>
                </a:solidFill>
                <a:latin typeface="Arial"/>
                <a:cs typeface="Arial"/>
              </a:rPr>
              <a:t>“artificial  </a:t>
            </a:r>
            <a:r>
              <a:rPr lang="en-US" spc="-70" dirty="0">
                <a:solidFill>
                  <a:schemeClr val="tx1">
                    <a:lumMod val="95000"/>
                    <a:lumOff val="5000"/>
                  </a:schemeClr>
                </a:solidFill>
                <a:latin typeface="Arial"/>
                <a:cs typeface="Arial"/>
              </a:rPr>
              <a:t>neural</a:t>
            </a:r>
            <a:r>
              <a:rPr lang="en-US" spc="-165" dirty="0">
                <a:solidFill>
                  <a:schemeClr val="tx1">
                    <a:lumMod val="95000"/>
                    <a:lumOff val="5000"/>
                  </a:schemeClr>
                </a:solidFill>
                <a:latin typeface="Arial"/>
                <a:cs typeface="Arial"/>
              </a:rPr>
              <a:t> </a:t>
            </a:r>
            <a:r>
              <a:rPr lang="en-US" spc="-65" dirty="0">
                <a:solidFill>
                  <a:schemeClr val="tx1">
                    <a:lumMod val="95000"/>
                    <a:lumOff val="5000"/>
                  </a:schemeClr>
                </a:solidFill>
                <a:latin typeface="Arial"/>
                <a:cs typeface="Arial"/>
              </a:rPr>
              <a:t>systems”,</a:t>
            </a:r>
            <a:r>
              <a:rPr lang="en-US" spc="-165" dirty="0">
                <a:solidFill>
                  <a:schemeClr val="tx1">
                    <a:lumMod val="95000"/>
                    <a:lumOff val="5000"/>
                  </a:schemeClr>
                </a:solidFill>
                <a:latin typeface="Arial"/>
                <a:cs typeface="Arial"/>
              </a:rPr>
              <a:t> </a:t>
            </a:r>
            <a:r>
              <a:rPr lang="en-US" spc="-35" dirty="0">
                <a:solidFill>
                  <a:schemeClr val="tx1">
                    <a:lumMod val="95000"/>
                    <a:lumOff val="5000"/>
                  </a:schemeClr>
                </a:solidFill>
                <a:latin typeface="Arial"/>
                <a:cs typeface="Arial"/>
              </a:rPr>
              <a:t>“parallel</a:t>
            </a:r>
            <a:r>
              <a:rPr lang="en-US" spc="-145" dirty="0">
                <a:solidFill>
                  <a:schemeClr val="tx1">
                    <a:lumMod val="95000"/>
                    <a:lumOff val="5000"/>
                  </a:schemeClr>
                </a:solidFill>
                <a:latin typeface="Arial"/>
                <a:cs typeface="Arial"/>
              </a:rPr>
              <a:t> </a:t>
            </a:r>
            <a:r>
              <a:rPr lang="en-US" spc="-25" dirty="0">
                <a:solidFill>
                  <a:schemeClr val="tx1">
                    <a:lumMod val="95000"/>
                    <a:lumOff val="5000"/>
                  </a:schemeClr>
                </a:solidFill>
                <a:latin typeface="Arial"/>
                <a:cs typeface="Arial"/>
              </a:rPr>
              <a:t>distributed</a:t>
            </a:r>
            <a:r>
              <a:rPr lang="en-US" spc="-150" dirty="0">
                <a:solidFill>
                  <a:schemeClr val="tx1">
                    <a:lumMod val="95000"/>
                    <a:lumOff val="5000"/>
                  </a:schemeClr>
                </a:solidFill>
                <a:latin typeface="Arial"/>
                <a:cs typeface="Arial"/>
              </a:rPr>
              <a:t> </a:t>
            </a:r>
            <a:r>
              <a:rPr lang="en-US" spc="-95" dirty="0">
                <a:solidFill>
                  <a:schemeClr val="tx1">
                    <a:lumMod val="95000"/>
                    <a:lumOff val="5000"/>
                  </a:schemeClr>
                </a:solidFill>
                <a:latin typeface="Arial"/>
                <a:cs typeface="Arial"/>
              </a:rPr>
              <a:t>processing</a:t>
            </a:r>
            <a:r>
              <a:rPr lang="en-US" spc="-150" dirty="0">
                <a:solidFill>
                  <a:schemeClr val="tx1">
                    <a:lumMod val="95000"/>
                    <a:lumOff val="5000"/>
                  </a:schemeClr>
                </a:solidFill>
                <a:latin typeface="Arial"/>
                <a:cs typeface="Arial"/>
              </a:rPr>
              <a:t> </a:t>
            </a:r>
            <a:r>
              <a:rPr lang="en-US" spc="-65" dirty="0">
                <a:solidFill>
                  <a:schemeClr val="tx1">
                    <a:lumMod val="95000"/>
                    <a:lumOff val="5000"/>
                  </a:schemeClr>
                </a:solidFill>
                <a:latin typeface="Arial"/>
                <a:cs typeface="Arial"/>
              </a:rPr>
              <a:t>systems”,</a:t>
            </a:r>
            <a:r>
              <a:rPr lang="en-US" spc="-165" dirty="0">
                <a:solidFill>
                  <a:schemeClr val="tx1">
                    <a:lumMod val="95000"/>
                    <a:lumOff val="5000"/>
                  </a:schemeClr>
                </a:solidFill>
                <a:latin typeface="Arial"/>
                <a:cs typeface="Arial"/>
              </a:rPr>
              <a:t> </a:t>
            </a:r>
            <a:r>
              <a:rPr lang="en-US" spc="-35" dirty="0">
                <a:solidFill>
                  <a:schemeClr val="tx1">
                    <a:lumMod val="95000"/>
                    <a:lumOff val="5000"/>
                  </a:schemeClr>
                </a:solidFill>
                <a:latin typeface="Arial"/>
                <a:cs typeface="Arial"/>
              </a:rPr>
              <a:t>“connectionist  </a:t>
            </a:r>
            <a:r>
              <a:rPr lang="en-US" spc="-80" dirty="0">
                <a:solidFill>
                  <a:schemeClr val="tx1">
                    <a:lumMod val="95000"/>
                    <a:lumOff val="5000"/>
                  </a:schemeClr>
                </a:solidFill>
                <a:latin typeface="Arial"/>
                <a:cs typeface="Arial"/>
              </a:rPr>
              <a:t>systems”.</a:t>
            </a:r>
            <a:endParaRPr lang="en-US" dirty="0">
              <a:solidFill>
                <a:schemeClr val="tx1">
                  <a:lumMod val="95000"/>
                  <a:lumOff val="5000"/>
                </a:schemeClr>
              </a:solidFill>
              <a:latin typeface="Arial"/>
              <a:cs typeface="Arial"/>
            </a:endParaRPr>
          </a:p>
          <a:p>
            <a:pPr marL="297816" marR="5080" indent="-285750">
              <a:lnSpc>
                <a:spcPts val="2110"/>
              </a:lnSpc>
              <a:spcBef>
                <a:spcPts val="1785"/>
              </a:spcBef>
              <a:buClr>
                <a:srgbClr val="55C5FF"/>
              </a:buClr>
              <a:buFont typeface="Wingdings" panose="05000000000000000000" pitchFamily="2" charset="2"/>
              <a:buChar char="v"/>
              <a:tabLst>
                <a:tab pos="236854" algn="l"/>
              </a:tabLst>
            </a:pPr>
            <a:r>
              <a:rPr lang="en-US" spc="-100" dirty="0">
                <a:solidFill>
                  <a:schemeClr val="tx1">
                    <a:lumMod val="95000"/>
                    <a:lumOff val="5000"/>
                  </a:schemeClr>
                </a:solidFill>
                <a:latin typeface="Arial"/>
                <a:cs typeface="Arial"/>
              </a:rPr>
              <a:t>For</a:t>
            </a:r>
            <a:r>
              <a:rPr lang="en-US" spc="-175" dirty="0">
                <a:solidFill>
                  <a:schemeClr val="tx1">
                    <a:lumMod val="95000"/>
                    <a:lumOff val="5000"/>
                  </a:schemeClr>
                </a:solidFill>
                <a:latin typeface="Arial"/>
                <a:cs typeface="Arial"/>
              </a:rPr>
              <a:t> </a:t>
            </a:r>
            <a:r>
              <a:rPr lang="en-US" spc="-150" dirty="0">
                <a:solidFill>
                  <a:schemeClr val="tx1">
                    <a:lumMod val="95000"/>
                    <a:lumOff val="5000"/>
                  </a:schemeClr>
                </a:solidFill>
                <a:latin typeface="Arial"/>
                <a:cs typeface="Arial"/>
              </a:rPr>
              <a:t>a</a:t>
            </a:r>
            <a:r>
              <a:rPr lang="en-US" spc="-175" dirty="0">
                <a:solidFill>
                  <a:schemeClr val="tx1">
                    <a:lumMod val="95000"/>
                    <a:lumOff val="5000"/>
                  </a:schemeClr>
                </a:solidFill>
                <a:latin typeface="Arial"/>
                <a:cs typeface="Arial"/>
              </a:rPr>
              <a:t> </a:t>
            </a:r>
            <a:r>
              <a:rPr lang="en-US" spc="-35" dirty="0">
                <a:solidFill>
                  <a:schemeClr val="tx1">
                    <a:lumMod val="95000"/>
                    <a:lumOff val="5000"/>
                  </a:schemeClr>
                </a:solidFill>
                <a:latin typeface="Arial"/>
                <a:cs typeface="Arial"/>
              </a:rPr>
              <a:t>computing</a:t>
            </a:r>
            <a:r>
              <a:rPr lang="en-US" spc="-180" dirty="0">
                <a:solidFill>
                  <a:schemeClr val="tx1">
                    <a:lumMod val="95000"/>
                    <a:lumOff val="5000"/>
                  </a:schemeClr>
                </a:solidFill>
                <a:latin typeface="Arial"/>
                <a:cs typeface="Arial"/>
              </a:rPr>
              <a:t> </a:t>
            </a:r>
            <a:r>
              <a:rPr lang="en-US" spc="-100" dirty="0">
                <a:solidFill>
                  <a:schemeClr val="tx1">
                    <a:lumMod val="95000"/>
                    <a:lumOff val="5000"/>
                  </a:schemeClr>
                </a:solidFill>
                <a:latin typeface="Arial"/>
                <a:cs typeface="Arial"/>
              </a:rPr>
              <a:t>systems</a:t>
            </a:r>
            <a:r>
              <a:rPr lang="en-US" spc="-175" dirty="0">
                <a:solidFill>
                  <a:schemeClr val="tx1">
                    <a:lumMod val="95000"/>
                    <a:lumOff val="5000"/>
                  </a:schemeClr>
                </a:solidFill>
                <a:latin typeface="Arial"/>
                <a:cs typeface="Arial"/>
              </a:rPr>
              <a:t> </a:t>
            </a:r>
            <a:r>
              <a:rPr lang="en-US" spc="45" dirty="0">
                <a:solidFill>
                  <a:schemeClr val="tx1">
                    <a:lumMod val="95000"/>
                    <a:lumOff val="5000"/>
                  </a:schemeClr>
                </a:solidFill>
                <a:latin typeface="Arial"/>
                <a:cs typeface="Arial"/>
              </a:rPr>
              <a:t>to</a:t>
            </a:r>
            <a:r>
              <a:rPr lang="en-US" spc="-170" dirty="0">
                <a:solidFill>
                  <a:schemeClr val="tx1">
                    <a:lumMod val="95000"/>
                    <a:lumOff val="5000"/>
                  </a:schemeClr>
                </a:solidFill>
                <a:latin typeface="Arial"/>
                <a:cs typeface="Arial"/>
              </a:rPr>
              <a:t> </a:t>
            </a:r>
            <a:r>
              <a:rPr lang="en-US" spc="-90" dirty="0">
                <a:solidFill>
                  <a:schemeClr val="tx1">
                    <a:lumMod val="95000"/>
                    <a:lumOff val="5000"/>
                  </a:schemeClr>
                </a:solidFill>
                <a:latin typeface="Arial"/>
                <a:cs typeface="Arial"/>
              </a:rPr>
              <a:t>be</a:t>
            </a:r>
            <a:r>
              <a:rPr lang="en-US" spc="-175" dirty="0">
                <a:solidFill>
                  <a:schemeClr val="tx1">
                    <a:lumMod val="95000"/>
                    <a:lumOff val="5000"/>
                  </a:schemeClr>
                </a:solidFill>
                <a:latin typeface="Arial"/>
                <a:cs typeface="Arial"/>
              </a:rPr>
              <a:t> </a:t>
            </a:r>
            <a:r>
              <a:rPr lang="en-US" spc="-75" dirty="0">
                <a:solidFill>
                  <a:schemeClr val="tx1">
                    <a:lumMod val="95000"/>
                    <a:lumOff val="5000"/>
                  </a:schemeClr>
                </a:solidFill>
                <a:latin typeface="Arial"/>
                <a:cs typeface="Arial"/>
              </a:rPr>
              <a:t>called</a:t>
            </a:r>
            <a:r>
              <a:rPr lang="en-US" spc="-160" dirty="0">
                <a:solidFill>
                  <a:schemeClr val="tx1">
                    <a:lumMod val="95000"/>
                    <a:lumOff val="5000"/>
                  </a:schemeClr>
                </a:solidFill>
                <a:latin typeface="Arial"/>
                <a:cs typeface="Arial"/>
              </a:rPr>
              <a:t> </a:t>
            </a:r>
            <a:r>
              <a:rPr lang="en-US" spc="-50" dirty="0">
                <a:solidFill>
                  <a:schemeClr val="tx1">
                    <a:lumMod val="95000"/>
                    <a:lumOff val="5000"/>
                  </a:schemeClr>
                </a:solidFill>
                <a:latin typeface="Arial"/>
                <a:cs typeface="Arial"/>
              </a:rPr>
              <a:t>by</a:t>
            </a:r>
            <a:r>
              <a:rPr lang="en-US" spc="-175" dirty="0">
                <a:solidFill>
                  <a:schemeClr val="tx1">
                    <a:lumMod val="95000"/>
                    <a:lumOff val="5000"/>
                  </a:schemeClr>
                </a:solidFill>
                <a:latin typeface="Arial"/>
                <a:cs typeface="Arial"/>
              </a:rPr>
              <a:t> </a:t>
            </a:r>
            <a:r>
              <a:rPr lang="en-US" spc="-80" dirty="0">
                <a:solidFill>
                  <a:schemeClr val="tx1">
                    <a:lumMod val="95000"/>
                    <a:lumOff val="5000"/>
                  </a:schemeClr>
                </a:solidFill>
                <a:latin typeface="Arial"/>
                <a:cs typeface="Arial"/>
              </a:rPr>
              <a:t>these</a:t>
            </a:r>
            <a:r>
              <a:rPr lang="en-US" spc="-165" dirty="0">
                <a:solidFill>
                  <a:schemeClr val="tx1">
                    <a:lumMod val="95000"/>
                    <a:lumOff val="5000"/>
                  </a:schemeClr>
                </a:solidFill>
                <a:latin typeface="Arial"/>
                <a:cs typeface="Arial"/>
              </a:rPr>
              <a:t> </a:t>
            </a:r>
            <a:r>
              <a:rPr lang="en-US" spc="5" dirty="0">
                <a:solidFill>
                  <a:schemeClr val="tx1">
                    <a:lumMod val="95000"/>
                    <a:lumOff val="5000"/>
                  </a:schemeClr>
                </a:solidFill>
                <a:latin typeface="Arial"/>
                <a:cs typeface="Arial"/>
              </a:rPr>
              <a:t>pretty</a:t>
            </a:r>
            <a:r>
              <a:rPr lang="en-US" spc="-165" dirty="0">
                <a:solidFill>
                  <a:schemeClr val="tx1">
                    <a:lumMod val="95000"/>
                    <a:lumOff val="5000"/>
                  </a:schemeClr>
                </a:solidFill>
                <a:latin typeface="Arial"/>
                <a:cs typeface="Arial"/>
              </a:rPr>
              <a:t> </a:t>
            </a:r>
            <a:r>
              <a:rPr lang="en-US" spc="-105" dirty="0">
                <a:solidFill>
                  <a:schemeClr val="tx1">
                    <a:lumMod val="95000"/>
                    <a:lumOff val="5000"/>
                  </a:schemeClr>
                </a:solidFill>
                <a:latin typeface="Arial"/>
                <a:cs typeface="Arial"/>
              </a:rPr>
              <a:t>names,</a:t>
            </a:r>
            <a:r>
              <a:rPr lang="en-US" spc="-175" dirty="0">
                <a:solidFill>
                  <a:schemeClr val="tx1">
                    <a:lumMod val="95000"/>
                    <a:lumOff val="5000"/>
                  </a:schemeClr>
                </a:solidFill>
                <a:latin typeface="Arial"/>
                <a:cs typeface="Arial"/>
              </a:rPr>
              <a:t> </a:t>
            </a:r>
            <a:r>
              <a:rPr lang="en-US" spc="85" dirty="0">
                <a:solidFill>
                  <a:schemeClr val="tx1">
                    <a:lumMod val="95000"/>
                    <a:lumOff val="5000"/>
                  </a:schemeClr>
                </a:solidFill>
                <a:latin typeface="Arial"/>
                <a:cs typeface="Arial"/>
              </a:rPr>
              <a:t>it</a:t>
            </a:r>
            <a:r>
              <a:rPr lang="en-US" spc="-175" dirty="0">
                <a:solidFill>
                  <a:schemeClr val="tx1">
                    <a:lumMod val="95000"/>
                    <a:lumOff val="5000"/>
                  </a:schemeClr>
                </a:solidFill>
                <a:latin typeface="Arial"/>
                <a:cs typeface="Arial"/>
              </a:rPr>
              <a:t> </a:t>
            </a:r>
            <a:r>
              <a:rPr lang="en-US" spc="-100" dirty="0">
                <a:solidFill>
                  <a:schemeClr val="tx1">
                    <a:lumMod val="95000"/>
                    <a:lumOff val="5000"/>
                  </a:schemeClr>
                </a:solidFill>
                <a:latin typeface="Arial"/>
                <a:cs typeface="Arial"/>
              </a:rPr>
              <a:t>is</a:t>
            </a:r>
            <a:r>
              <a:rPr lang="en-US" spc="-175" dirty="0">
                <a:solidFill>
                  <a:schemeClr val="tx1">
                    <a:lumMod val="95000"/>
                    <a:lumOff val="5000"/>
                  </a:schemeClr>
                </a:solidFill>
                <a:latin typeface="Arial"/>
                <a:cs typeface="Arial"/>
              </a:rPr>
              <a:t> </a:t>
            </a:r>
            <a:r>
              <a:rPr lang="en-US" spc="-120" dirty="0">
                <a:solidFill>
                  <a:schemeClr val="tx1">
                    <a:lumMod val="95000"/>
                    <a:lumOff val="5000"/>
                  </a:schemeClr>
                </a:solidFill>
                <a:latin typeface="Arial"/>
                <a:cs typeface="Arial"/>
              </a:rPr>
              <a:t>necessary  </a:t>
            </a:r>
            <a:r>
              <a:rPr lang="en-US" spc="10" dirty="0">
                <a:solidFill>
                  <a:schemeClr val="tx1">
                    <a:lumMod val="95000"/>
                    <a:lumOff val="5000"/>
                  </a:schemeClr>
                </a:solidFill>
                <a:latin typeface="Arial"/>
                <a:cs typeface="Arial"/>
              </a:rPr>
              <a:t>for </a:t>
            </a:r>
            <a:r>
              <a:rPr lang="en-US" spc="-15" dirty="0">
                <a:solidFill>
                  <a:schemeClr val="tx1">
                    <a:lumMod val="95000"/>
                    <a:lumOff val="5000"/>
                  </a:schemeClr>
                </a:solidFill>
                <a:latin typeface="Arial"/>
                <a:cs typeface="Arial"/>
              </a:rPr>
              <a:t>the </a:t>
            </a:r>
            <a:r>
              <a:rPr lang="en-US" spc="-85" dirty="0">
                <a:solidFill>
                  <a:schemeClr val="tx1">
                    <a:lumMod val="95000"/>
                    <a:lumOff val="5000"/>
                  </a:schemeClr>
                </a:solidFill>
                <a:latin typeface="Arial"/>
                <a:cs typeface="Arial"/>
              </a:rPr>
              <a:t>system </a:t>
            </a:r>
            <a:r>
              <a:rPr lang="en-US" spc="45" dirty="0">
                <a:solidFill>
                  <a:schemeClr val="tx1">
                    <a:lumMod val="95000"/>
                    <a:lumOff val="5000"/>
                  </a:schemeClr>
                </a:solidFill>
                <a:latin typeface="Arial"/>
                <a:cs typeface="Arial"/>
              </a:rPr>
              <a:t>to </a:t>
            </a:r>
            <a:r>
              <a:rPr lang="en-US" spc="-105" dirty="0">
                <a:solidFill>
                  <a:schemeClr val="tx1">
                    <a:lumMod val="95000"/>
                    <a:lumOff val="5000"/>
                  </a:schemeClr>
                </a:solidFill>
                <a:latin typeface="Arial"/>
                <a:cs typeface="Arial"/>
              </a:rPr>
              <a:t>have </a:t>
            </a:r>
            <a:r>
              <a:rPr lang="en-US" spc="-150" dirty="0">
                <a:solidFill>
                  <a:schemeClr val="tx1">
                    <a:lumMod val="95000"/>
                    <a:lumOff val="5000"/>
                  </a:schemeClr>
                </a:solidFill>
                <a:latin typeface="Arial"/>
                <a:cs typeface="Arial"/>
              </a:rPr>
              <a:t>a </a:t>
            </a:r>
            <a:r>
              <a:rPr lang="en-US" spc="-70" dirty="0">
                <a:solidFill>
                  <a:schemeClr val="tx1">
                    <a:lumMod val="95000"/>
                    <a:lumOff val="5000"/>
                  </a:schemeClr>
                </a:solidFill>
                <a:latin typeface="Arial"/>
                <a:cs typeface="Arial"/>
              </a:rPr>
              <a:t>labeled </a:t>
            </a:r>
            <a:r>
              <a:rPr lang="en-US" spc="-45" dirty="0">
                <a:solidFill>
                  <a:schemeClr val="tx1">
                    <a:lumMod val="95000"/>
                    <a:lumOff val="5000"/>
                  </a:schemeClr>
                </a:solidFill>
                <a:latin typeface="Arial"/>
                <a:cs typeface="Arial"/>
              </a:rPr>
              <a:t>directed </a:t>
            </a:r>
            <a:r>
              <a:rPr lang="en-US" spc="-65" dirty="0">
                <a:solidFill>
                  <a:schemeClr val="tx1">
                    <a:lumMod val="95000"/>
                    <a:lumOff val="5000"/>
                  </a:schemeClr>
                </a:solidFill>
                <a:latin typeface="Arial"/>
                <a:cs typeface="Arial"/>
              </a:rPr>
              <a:t>graph </a:t>
            </a:r>
            <a:r>
              <a:rPr lang="en-US" spc="-45" dirty="0">
                <a:solidFill>
                  <a:schemeClr val="tx1">
                    <a:lumMod val="95000"/>
                    <a:lumOff val="5000"/>
                  </a:schemeClr>
                </a:solidFill>
                <a:latin typeface="Arial"/>
                <a:cs typeface="Arial"/>
              </a:rPr>
              <a:t>structure </a:t>
            </a:r>
            <a:r>
              <a:rPr lang="en-US" spc="-75" dirty="0">
                <a:solidFill>
                  <a:schemeClr val="tx1">
                    <a:lumMod val="95000"/>
                    <a:lumOff val="5000"/>
                  </a:schemeClr>
                </a:solidFill>
                <a:latin typeface="Arial"/>
                <a:cs typeface="Arial"/>
              </a:rPr>
              <a:t>where </a:t>
            </a:r>
            <a:r>
              <a:rPr lang="en-US" spc="-105" dirty="0">
                <a:solidFill>
                  <a:schemeClr val="tx1">
                    <a:lumMod val="95000"/>
                    <a:lumOff val="5000"/>
                  </a:schemeClr>
                </a:solidFill>
                <a:latin typeface="Arial"/>
                <a:cs typeface="Arial"/>
              </a:rPr>
              <a:t>nodes  </a:t>
            </a:r>
            <a:r>
              <a:rPr lang="en-US" spc="-50" dirty="0">
                <a:solidFill>
                  <a:schemeClr val="tx1">
                    <a:lumMod val="95000"/>
                    <a:lumOff val="5000"/>
                  </a:schemeClr>
                </a:solidFill>
                <a:latin typeface="Arial"/>
                <a:cs typeface="Arial"/>
              </a:rPr>
              <a:t>performs </a:t>
            </a:r>
            <a:r>
              <a:rPr lang="en-US" spc="-105" dirty="0">
                <a:solidFill>
                  <a:schemeClr val="tx1">
                    <a:lumMod val="95000"/>
                    <a:lumOff val="5000"/>
                  </a:schemeClr>
                </a:solidFill>
                <a:latin typeface="Arial"/>
                <a:cs typeface="Arial"/>
              </a:rPr>
              <a:t>some </a:t>
            </a:r>
            <a:r>
              <a:rPr lang="en-US" spc="-70" dirty="0">
                <a:solidFill>
                  <a:schemeClr val="tx1">
                    <a:lumMod val="95000"/>
                    <a:lumOff val="5000"/>
                  </a:schemeClr>
                </a:solidFill>
                <a:latin typeface="Arial"/>
                <a:cs typeface="Arial"/>
              </a:rPr>
              <a:t>simple</a:t>
            </a:r>
            <a:r>
              <a:rPr lang="en-US" spc="-345" dirty="0">
                <a:solidFill>
                  <a:schemeClr val="tx1">
                    <a:lumMod val="95000"/>
                    <a:lumOff val="5000"/>
                  </a:schemeClr>
                </a:solidFill>
                <a:latin typeface="Arial"/>
                <a:cs typeface="Arial"/>
              </a:rPr>
              <a:t> </a:t>
            </a:r>
            <a:r>
              <a:rPr lang="en-US" spc="-45" dirty="0">
                <a:solidFill>
                  <a:schemeClr val="tx1">
                    <a:lumMod val="95000"/>
                    <a:lumOff val="5000"/>
                  </a:schemeClr>
                </a:solidFill>
                <a:latin typeface="Arial"/>
                <a:cs typeface="Arial"/>
              </a:rPr>
              <a:t>computations.</a:t>
            </a:r>
            <a:endParaRPr lang="en-US" dirty="0">
              <a:solidFill>
                <a:schemeClr val="tx1">
                  <a:lumMod val="95000"/>
                  <a:lumOff val="5000"/>
                </a:schemeClr>
              </a:solidFill>
              <a:latin typeface="Arial"/>
              <a:cs typeface="Arial"/>
            </a:endParaRPr>
          </a:p>
          <a:p>
            <a:pPr marL="297816" marR="1242695" indent="-285750">
              <a:lnSpc>
                <a:spcPct val="80000"/>
              </a:lnSpc>
              <a:spcBef>
                <a:spcPts val="1825"/>
              </a:spcBef>
              <a:buClr>
                <a:srgbClr val="55C5FF"/>
              </a:buClr>
              <a:buFont typeface="Wingdings" panose="05000000000000000000" pitchFamily="2" charset="2"/>
              <a:buChar char="v"/>
              <a:tabLst>
                <a:tab pos="236854" algn="l"/>
              </a:tabLst>
            </a:pPr>
            <a:r>
              <a:rPr lang="en-US" spc="-30" dirty="0">
                <a:solidFill>
                  <a:schemeClr val="tx1">
                    <a:lumMod val="95000"/>
                    <a:lumOff val="5000"/>
                  </a:schemeClr>
                </a:solidFill>
                <a:latin typeface="Arial"/>
                <a:cs typeface="Arial"/>
              </a:rPr>
              <a:t>“Directed</a:t>
            </a:r>
            <a:r>
              <a:rPr lang="en-US" spc="-240" dirty="0">
                <a:solidFill>
                  <a:schemeClr val="tx1">
                    <a:lumMod val="95000"/>
                    <a:lumOff val="5000"/>
                  </a:schemeClr>
                </a:solidFill>
                <a:latin typeface="Arial"/>
                <a:cs typeface="Arial"/>
              </a:rPr>
              <a:t> </a:t>
            </a:r>
            <a:r>
              <a:rPr lang="en-US" spc="-65" dirty="0">
                <a:solidFill>
                  <a:schemeClr val="tx1">
                    <a:lumMod val="95000"/>
                    <a:lumOff val="5000"/>
                  </a:schemeClr>
                </a:solidFill>
                <a:latin typeface="Arial"/>
                <a:cs typeface="Arial"/>
              </a:rPr>
              <a:t>Graph”</a:t>
            </a:r>
            <a:r>
              <a:rPr lang="en-US" spc="-150" dirty="0">
                <a:solidFill>
                  <a:schemeClr val="tx1">
                    <a:lumMod val="95000"/>
                    <a:lumOff val="5000"/>
                  </a:schemeClr>
                </a:solidFill>
                <a:latin typeface="Arial"/>
                <a:cs typeface="Arial"/>
              </a:rPr>
              <a:t> </a:t>
            </a:r>
            <a:r>
              <a:rPr lang="en-US" spc="-95" dirty="0">
                <a:solidFill>
                  <a:schemeClr val="tx1">
                    <a:lumMod val="95000"/>
                    <a:lumOff val="5000"/>
                  </a:schemeClr>
                </a:solidFill>
                <a:latin typeface="Arial"/>
                <a:cs typeface="Arial"/>
              </a:rPr>
              <a:t>consists</a:t>
            </a:r>
            <a:r>
              <a:rPr lang="en-US" spc="-165" dirty="0">
                <a:solidFill>
                  <a:schemeClr val="tx1">
                    <a:lumMod val="95000"/>
                    <a:lumOff val="5000"/>
                  </a:schemeClr>
                </a:solidFill>
                <a:latin typeface="Arial"/>
                <a:cs typeface="Arial"/>
              </a:rPr>
              <a:t> </a:t>
            </a:r>
            <a:r>
              <a:rPr lang="en-US" spc="10" dirty="0">
                <a:solidFill>
                  <a:schemeClr val="tx1">
                    <a:lumMod val="95000"/>
                    <a:lumOff val="5000"/>
                  </a:schemeClr>
                </a:solidFill>
                <a:latin typeface="Arial"/>
                <a:cs typeface="Arial"/>
              </a:rPr>
              <a:t>of</a:t>
            </a:r>
            <a:r>
              <a:rPr lang="en-US" spc="-165" dirty="0">
                <a:solidFill>
                  <a:schemeClr val="tx1">
                    <a:lumMod val="95000"/>
                    <a:lumOff val="5000"/>
                  </a:schemeClr>
                </a:solidFill>
                <a:latin typeface="Arial"/>
                <a:cs typeface="Arial"/>
              </a:rPr>
              <a:t> </a:t>
            </a:r>
            <a:r>
              <a:rPr lang="en-US" spc="-70" dirty="0">
                <a:solidFill>
                  <a:schemeClr val="tx1">
                    <a:lumMod val="95000"/>
                    <a:lumOff val="5000"/>
                  </a:schemeClr>
                </a:solidFill>
                <a:latin typeface="Arial"/>
                <a:cs typeface="Arial"/>
              </a:rPr>
              <a:t>set</a:t>
            </a:r>
            <a:r>
              <a:rPr lang="en-US" spc="-175" dirty="0">
                <a:solidFill>
                  <a:schemeClr val="tx1">
                    <a:lumMod val="95000"/>
                    <a:lumOff val="5000"/>
                  </a:schemeClr>
                </a:solidFill>
                <a:latin typeface="Arial"/>
                <a:cs typeface="Arial"/>
              </a:rPr>
              <a:t> </a:t>
            </a:r>
            <a:r>
              <a:rPr lang="en-US" spc="10" dirty="0">
                <a:solidFill>
                  <a:schemeClr val="tx1">
                    <a:lumMod val="95000"/>
                    <a:lumOff val="5000"/>
                  </a:schemeClr>
                </a:solidFill>
                <a:latin typeface="Arial"/>
                <a:cs typeface="Arial"/>
              </a:rPr>
              <a:t>of</a:t>
            </a:r>
            <a:r>
              <a:rPr lang="en-US" spc="-170" dirty="0">
                <a:solidFill>
                  <a:schemeClr val="tx1">
                    <a:lumMod val="95000"/>
                    <a:lumOff val="5000"/>
                  </a:schemeClr>
                </a:solidFill>
                <a:latin typeface="Arial"/>
                <a:cs typeface="Arial"/>
              </a:rPr>
              <a:t> </a:t>
            </a:r>
            <a:r>
              <a:rPr lang="en-US" spc="-60" dirty="0">
                <a:solidFill>
                  <a:schemeClr val="tx1">
                    <a:lumMod val="95000"/>
                    <a:lumOff val="5000"/>
                  </a:schemeClr>
                </a:solidFill>
                <a:latin typeface="Arial"/>
                <a:cs typeface="Arial"/>
              </a:rPr>
              <a:t>“nodes”(vertices)</a:t>
            </a:r>
            <a:r>
              <a:rPr lang="en-US" spc="-130" dirty="0">
                <a:solidFill>
                  <a:schemeClr val="tx1">
                    <a:lumMod val="95000"/>
                    <a:lumOff val="5000"/>
                  </a:schemeClr>
                </a:solidFill>
                <a:latin typeface="Arial"/>
                <a:cs typeface="Arial"/>
              </a:rPr>
              <a:t> </a:t>
            </a:r>
            <a:r>
              <a:rPr lang="en-US" spc="-90" dirty="0">
                <a:solidFill>
                  <a:schemeClr val="tx1">
                    <a:lumMod val="95000"/>
                    <a:lumOff val="5000"/>
                  </a:schemeClr>
                </a:solidFill>
                <a:latin typeface="Arial"/>
                <a:cs typeface="Arial"/>
              </a:rPr>
              <a:t>and</a:t>
            </a:r>
            <a:r>
              <a:rPr lang="en-US" spc="-175" dirty="0">
                <a:solidFill>
                  <a:schemeClr val="tx1">
                    <a:lumMod val="95000"/>
                    <a:lumOff val="5000"/>
                  </a:schemeClr>
                </a:solidFill>
                <a:latin typeface="Arial"/>
                <a:cs typeface="Arial"/>
              </a:rPr>
              <a:t> </a:t>
            </a:r>
            <a:r>
              <a:rPr lang="en-US" spc="-150" dirty="0">
                <a:solidFill>
                  <a:schemeClr val="tx1">
                    <a:lumMod val="95000"/>
                    <a:lumOff val="5000"/>
                  </a:schemeClr>
                </a:solidFill>
                <a:latin typeface="Arial"/>
                <a:cs typeface="Arial"/>
              </a:rPr>
              <a:t>a</a:t>
            </a:r>
            <a:r>
              <a:rPr lang="en-US" spc="-170" dirty="0">
                <a:solidFill>
                  <a:schemeClr val="tx1">
                    <a:lumMod val="95000"/>
                    <a:lumOff val="5000"/>
                  </a:schemeClr>
                </a:solidFill>
                <a:latin typeface="Arial"/>
                <a:cs typeface="Arial"/>
              </a:rPr>
              <a:t> </a:t>
            </a:r>
            <a:r>
              <a:rPr lang="en-US" spc="-70" dirty="0">
                <a:solidFill>
                  <a:schemeClr val="tx1">
                    <a:lumMod val="95000"/>
                    <a:lumOff val="5000"/>
                  </a:schemeClr>
                </a:solidFill>
                <a:latin typeface="Arial"/>
                <a:cs typeface="Arial"/>
              </a:rPr>
              <a:t>set</a:t>
            </a:r>
            <a:r>
              <a:rPr lang="en-US" spc="-170" dirty="0">
                <a:solidFill>
                  <a:schemeClr val="tx1">
                    <a:lumMod val="95000"/>
                    <a:lumOff val="5000"/>
                  </a:schemeClr>
                </a:solidFill>
                <a:latin typeface="Arial"/>
                <a:cs typeface="Arial"/>
              </a:rPr>
              <a:t> </a:t>
            </a:r>
            <a:r>
              <a:rPr lang="en-US" spc="10" dirty="0">
                <a:solidFill>
                  <a:schemeClr val="tx1">
                    <a:lumMod val="95000"/>
                    <a:lumOff val="5000"/>
                  </a:schemeClr>
                </a:solidFill>
                <a:latin typeface="Arial"/>
                <a:cs typeface="Arial"/>
              </a:rPr>
              <a:t>of  </a:t>
            </a:r>
            <a:r>
              <a:rPr lang="en-US" spc="-70" dirty="0">
                <a:solidFill>
                  <a:schemeClr val="tx1">
                    <a:lumMod val="95000"/>
                    <a:lumOff val="5000"/>
                  </a:schemeClr>
                </a:solidFill>
                <a:latin typeface="Arial"/>
                <a:cs typeface="Arial"/>
              </a:rPr>
              <a:t>“connections”(edges/links/arcs)</a:t>
            </a:r>
            <a:r>
              <a:rPr lang="en-US" spc="-135" dirty="0">
                <a:solidFill>
                  <a:schemeClr val="tx1">
                    <a:lumMod val="95000"/>
                    <a:lumOff val="5000"/>
                  </a:schemeClr>
                </a:solidFill>
                <a:latin typeface="Arial"/>
                <a:cs typeface="Arial"/>
              </a:rPr>
              <a:t> </a:t>
            </a:r>
            <a:r>
              <a:rPr lang="en-US" spc="-55" dirty="0">
                <a:solidFill>
                  <a:schemeClr val="tx1">
                    <a:lumMod val="95000"/>
                    <a:lumOff val="5000"/>
                  </a:schemeClr>
                </a:solidFill>
                <a:latin typeface="Arial"/>
                <a:cs typeface="Arial"/>
              </a:rPr>
              <a:t>connecting</a:t>
            </a:r>
            <a:r>
              <a:rPr lang="en-US" spc="-170" dirty="0">
                <a:solidFill>
                  <a:schemeClr val="tx1">
                    <a:lumMod val="95000"/>
                    <a:lumOff val="5000"/>
                  </a:schemeClr>
                </a:solidFill>
                <a:latin typeface="Arial"/>
                <a:cs typeface="Arial"/>
              </a:rPr>
              <a:t> </a:t>
            </a:r>
            <a:r>
              <a:rPr lang="en-US" spc="-45" dirty="0">
                <a:solidFill>
                  <a:schemeClr val="tx1">
                    <a:lumMod val="95000"/>
                    <a:lumOff val="5000"/>
                  </a:schemeClr>
                </a:solidFill>
                <a:latin typeface="Arial"/>
                <a:cs typeface="Arial"/>
              </a:rPr>
              <a:t>pair</a:t>
            </a:r>
            <a:r>
              <a:rPr lang="en-US" spc="-185" dirty="0">
                <a:solidFill>
                  <a:schemeClr val="tx1">
                    <a:lumMod val="95000"/>
                    <a:lumOff val="5000"/>
                  </a:schemeClr>
                </a:solidFill>
                <a:latin typeface="Arial"/>
                <a:cs typeface="Arial"/>
              </a:rPr>
              <a:t> </a:t>
            </a:r>
            <a:r>
              <a:rPr lang="en-US" spc="15" dirty="0">
                <a:solidFill>
                  <a:schemeClr val="tx1">
                    <a:lumMod val="95000"/>
                    <a:lumOff val="5000"/>
                  </a:schemeClr>
                </a:solidFill>
                <a:latin typeface="Arial"/>
                <a:cs typeface="Arial"/>
              </a:rPr>
              <a:t>of</a:t>
            </a:r>
            <a:r>
              <a:rPr lang="en-US" spc="-170" dirty="0">
                <a:solidFill>
                  <a:schemeClr val="tx1">
                    <a:lumMod val="95000"/>
                    <a:lumOff val="5000"/>
                  </a:schemeClr>
                </a:solidFill>
                <a:latin typeface="Arial"/>
                <a:cs typeface="Arial"/>
              </a:rPr>
              <a:t> </a:t>
            </a:r>
            <a:r>
              <a:rPr lang="en-US" spc="-95" dirty="0">
                <a:solidFill>
                  <a:schemeClr val="tx1">
                    <a:lumMod val="95000"/>
                    <a:lumOff val="5000"/>
                  </a:schemeClr>
                </a:solidFill>
                <a:latin typeface="Arial"/>
                <a:cs typeface="Arial"/>
              </a:rPr>
              <a:t>nodes.</a:t>
            </a:r>
            <a:endParaRPr lang="en-US" dirty="0">
              <a:solidFill>
                <a:schemeClr val="tx1">
                  <a:lumMod val="95000"/>
                  <a:lumOff val="5000"/>
                </a:schemeClr>
              </a:solidFill>
              <a:latin typeface="Arial"/>
              <a:cs typeface="Arial"/>
            </a:endParaRPr>
          </a:p>
          <a:p>
            <a:pPr marL="297816" marR="19685" indent="-285750">
              <a:lnSpc>
                <a:spcPct val="80000"/>
              </a:lnSpc>
              <a:spcBef>
                <a:spcPts val="1800"/>
              </a:spcBef>
              <a:buClr>
                <a:srgbClr val="55C5FF"/>
              </a:buClr>
              <a:buFont typeface="Wingdings" panose="05000000000000000000" pitchFamily="2" charset="2"/>
              <a:buChar char="v"/>
              <a:tabLst>
                <a:tab pos="236854" algn="l"/>
              </a:tabLst>
            </a:pPr>
            <a:r>
              <a:rPr lang="en-US" spc="-75" dirty="0">
                <a:solidFill>
                  <a:schemeClr val="tx1">
                    <a:lumMod val="95000"/>
                    <a:lumOff val="5000"/>
                  </a:schemeClr>
                </a:solidFill>
                <a:latin typeface="Arial"/>
                <a:cs typeface="Arial"/>
              </a:rPr>
              <a:t>A</a:t>
            </a:r>
            <a:r>
              <a:rPr lang="en-US" spc="-185" dirty="0">
                <a:solidFill>
                  <a:schemeClr val="tx1">
                    <a:lumMod val="95000"/>
                    <a:lumOff val="5000"/>
                  </a:schemeClr>
                </a:solidFill>
                <a:latin typeface="Arial"/>
                <a:cs typeface="Arial"/>
              </a:rPr>
              <a:t> </a:t>
            </a:r>
            <a:r>
              <a:rPr lang="en-US" spc="-65" dirty="0">
                <a:solidFill>
                  <a:schemeClr val="tx1">
                    <a:lumMod val="95000"/>
                    <a:lumOff val="5000"/>
                  </a:schemeClr>
                </a:solidFill>
                <a:latin typeface="Arial"/>
                <a:cs typeface="Arial"/>
              </a:rPr>
              <a:t>graph</a:t>
            </a:r>
            <a:r>
              <a:rPr lang="en-US" spc="-180" dirty="0">
                <a:solidFill>
                  <a:schemeClr val="tx1">
                    <a:lumMod val="95000"/>
                    <a:lumOff val="5000"/>
                  </a:schemeClr>
                </a:solidFill>
                <a:latin typeface="Arial"/>
                <a:cs typeface="Arial"/>
              </a:rPr>
              <a:t> </a:t>
            </a:r>
            <a:r>
              <a:rPr lang="en-US" spc="-100" dirty="0">
                <a:solidFill>
                  <a:schemeClr val="tx1">
                    <a:lumMod val="95000"/>
                    <a:lumOff val="5000"/>
                  </a:schemeClr>
                </a:solidFill>
                <a:latin typeface="Arial"/>
                <a:cs typeface="Arial"/>
              </a:rPr>
              <a:t>is</a:t>
            </a:r>
            <a:r>
              <a:rPr lang="en-US" spc="-170" dirty="0">
                <a:solidFill>
                  <a:schemeClr val="tx1">
                    <a:lumMod val="95000"/>
                    <a:lumOff val="5000"/>
                  </a:schemeClr>
                </a:solidFill>
                <a:latin typeface="Arial"/>
                <a:cs typeface="Arial"/>
              </a:rPr>
              <a:t> </a:t>
            </a:r>
            <a:r>
              <a:rPr lang="en-US" spc="-100" dirty="0">
                <a:solidFill>
                  <a:schemeClr val="tx1">
                    <a:lumMod val="95000"/>
                    <a:lumOff val="5000"/>
                  </a:schemeClr>
                </a:solidFill>
                <a:latin typeface="Arial"/>
                <a:cs typeface="Arial"/>
              </a:rPr>
              <a:t>said</a:t>
            </a:r>
            <a:r>
              <a:rPr lang="en-US" spc="-175" dirty="0">
                <a:solidFill>
                  <a:schemeClr val="tx1">
                    <a:lumMod val="95000"/>
                    <a:lumOff val="5000"/>
                  </a:schemeClr>
                </a:solidFill>
                <a:latin typeface="Arial"/>
                <a:cs typeface="Arial"/>
              </a:rPr>
              <a:t> </a:t>
            </a:r>
            <a:r>
              <a:rPr lang="en-US" spc="45" dirty="0">
                <a:solidFill>
                  <a:schemeClr val="tx1">
                    <a:lumMod val="95000"/>
                    <a:lumOff val="5000"/>
                  </a:schemeClr>
                </a:solidFill>
                <a:latin typeface="Arial"/>
                <a:cs typeface="Arial"/>
              </a:rPr>
              <a:t>to</a:t>
            </a:r>
            <a:r>
              <a:rPr lang="en-US" spc="-170" dirty="0">
                <a:solidFill>
                  <a:schemeClr val="tx1">
                    <a:lumMod val="95000"/>
                    <a:lumOff val="5000"/>
                  </a:schemeClr>
                </a:solidFill>
                <a:latin typeface="Arial"/>
                <a:cs typeface="Arial"/>
              </a:rPr>
              <a:t> </a:t>
            </a:r>
            <a:r>
              <a:rPr lang="en-US" spc="-90" dirty="0">
                <a:solidFill>
                  <a:schemeClr val="tx1">
                    <a:lumMod val="95000"/>
                    <a:lumOff val="5000"/>
                  </a:schemeClr>
                </a:solidFill>
                <a:latin typeface="Arial"/>
                <a:cs typeface="Arial"/>
              </a:rPr>
              <a:t>be</a:t>
            </a:r>
            <a:r>
              <a:rPr lang="en-US" spc="-170" dirty="0">
                <a:solidFill>
                  <a:schemeClr val="tx1">
                    <a:lumMod val="95000"/>
                    <a:lumOff val="5000"/>
                  </a:schemeClr>
                </a:solidFill>
                <a:latin typeface="Arial"/>
                <a:cs typeface="Arial"/>
              </a:rPr>
              <a:t> </a:t>
            </a:r>
            <a:r>
              <a:rPr lang="en-US" spc="-45" dirty="0">
                <a:solidFill>
                  <a:schemeClr val="tx1">
                    <a:lumMod val="95000"/>
                    <a:lumOff val="5000"/>
                  </a:schemeClr>
                </a:solidFill>
                <a:latin typeface="Arial"/>
                <a:cs typeface="Arial"/>
              </a:rPr>
              <a:t>“labeled</a:t>
            </a:r>
            <a:r>
              <a:rPr lang="en-US" spc="-140" dirty="0">
                <a:solidFill>
                  <a:schemeClr val="tx1">
                    <a:lumMod val="95000"/>
                    <a:lumOff val="5000"/>
                  </a:schemeClr>
                </a:solidFill>
                <a:latin typeface="Arial"/>
                <a:cs typeface="Arial"/>
              </a:rPr>
              <a:t> </a:t>
            </a:r>
            <a:r>
              <a:rPr lang="en-US" spc="-35" dirty="0">
                <a:solidFill>
                  <a:schemeClr val="tx1">
                    <a:lumMod val="95000"/>
                    <a:lumOff val="5000"/>
                  </a:schemeClr>
                </a:solidFill>
                <a:latin typeface="Arial"/>
                <a:cs typeface="Arial"/>
              </a:rPr>
              <a:t>graph”</a:t>
            </a:r>
            <a:r>
              <a:rPr lang="en-US" spc="-160" dirty="0">
                <a:solidFill>
                  <a:schemeClr val="tx1">
                    <a:lumMod val="95000"/>
                    <a:lumOff val="5000"/>
                  </a:schemeClr>
                </a:solidFill>
                <a:latin typeface="Arial"/>
                <a:cs typeface="Arial"/>
              </a:rPr>
              <a:t> </a:t>
            </a:r>
            <a:r>
              <a:rPr lang="en-US" spc="50" dirty="0">
                <a:solidFill>
                  <a:schemeClr val="tx1">
                    <a:lumMod val="95000"/>
                    <a:lumOff val="5000"/>
                  </a:schemeClr>
                </a:solidFill>
                <a:latin typeface="Arial"/>
                <a:cs typeface="Arial"/>
              </a:rPr>
              <a:t>if</a:t>
            </a:r>
            <a:r>
              <a:rPr lang="en-US" spc="-180" dirty="0">
                <a:solidFill>
                  <a:schemeClr val="tx1">
                    <a:lumMod val="95000"/>
                    <a:lumOff val="5000"/>
                  </a:schemeClr>
                </a:solidFill>
                <a:latin typeface="Arial"/>
                <a:cs typeface="Arial"/>
              </a:rPr>
              <a:t> </a:t>
            </a:r>
            <a:r>
              <a:rPr lang="en-US" spc="-120" dirty="0">
                <a:solidFill>
                  <a:schemeClr val="tx1">
                    <a:lumMod val="95000"/>
                    <a:lumOff val="5000"/>
                  </a:schemeClr>
                </a:solidFill>
                <a:latin typeface="Arial"/>
                <a:cs typeface="Arial"/>
              </a:rPr>
              <a:t>each</a:t>
            </a:r>
            <a:r>
              <a:rPr lang="en-US" spc="-165" dirty="0">
                <a:solidFill>
                  <a:schemeClr val="tx1">
                    <a:lumMod val="95000"/>
                    <a:lumOff val="5000"/>
                  </a:schemeClr>
                </a:solidFill>
                <a:latin typeface="Arial"/>
                <a:cs typeface="Arial"/>
              </a:rPr>
              <a:t> </a:t>
            </a:r>
            <a:r>
              <a:rPr lang="en-US" spc="-55" dirty="0">
                <a:solidFill>
                  <a:schemeClr val="tx1">
                    <a:lumMod val="95000"/>
                    <a:lumOff val="5000"/>
                  </a:schemeClr>
                </a:solidFill>
                <a:latin typeface="Arial"/>
                <a:cs typeface="Arial"/>
              </a:rPr>
              <a:t>connection</a:t>
            </a:r>
            <a:r>
              <a:rPr lang="en-US" spc="-165" dirty="0">
                <a:solidFill>
                  <a:schemeClr val="tx1">
                    <a:lumMod val="95000"/>
                    <a:lumOff val="5000"/>
                  </a:schemeClr>
                </a:solidFill>
                <a:latin typeface="Arial"/>
                <a:cs typeface="Arial"/>
              </a:rPr>
              <a:t> </a:t>
            </a:r>
            <a:r>
              <a:rPr lang="en-US" spc="-100" dirty="0">
                <a:solidFill>
                  <a:schemeClr val="tx1">
                    <a:lumMod val="95000"/>
                    <a:lumOff val="5000"/>
                  </a:schemeClr>
                </a:solidFill>
                <a:latin typeface="Arial"/>
                <a:cs typeface="Arial"/>
              </a:rPr>
              <a:t>is</a:t>
            </a:r>
            <a:r>
              <a:rPr lang="en-US" spc="-170" dirty="0">
                <a:solidFill>
                  <a:schemeClr val="tx1">
                    <a:lumMod val="95000"/>
                    <a:lumOff val="5000"/>
                  </a:schemeClr>
                </a:solidFill>
                <a:latin typeface="Arial"/>
                <a:cs typeface="Arial"/>
              </a:rPr>
              <a:t> </a:t>
            </a:r>
            <a:r>
              <a:rPr lang="en-US" spc="-95" dirty="0">
                <a:solidFill>
                  <a:schemeClr val="tx1">
                    <a:lumMod val="95000"/>
                    <a:lumOff val="5000"/>
                  </a:schemeClr>
                </a:solidFill>
                <a:latin typeface="Arial"/>
                <a:cs typeface="Arial"/>
              </a:rPr>
              <a:t>associated</a:t>
            </a:r>
            <a:r>
              <a:rPr lang="en-US" spc="-170" dirty="0">
                <a:solidFill>
                  <a:schemeClr val="tx1">
                    <a:lumMod val="95000"/>
                    <a:lumOff val="5000"/>
                  </a:schemeClr>
                </a:solidFill>
                <a:latin typeface="Arial"/>
                <a:cs typeface="Arial"/>
              </a:rPr>
              <a:t> </a:t>
            </a:r>
            <a:r>
              <a:rPr lang="en-US" spc="15" dirty="0">
                <a:solidFill>
                  <a:schemeClr val="tx1">
                    <a:lumMod val="95000"/>
                    <a:lumOff val="5000"/>
                  </a:schemeClr>
                </a:solidFill>
                <a:latin typeface="Arial"/>
                <a:cs typeface="Arial"/>
              </a:rPr>
              <a:t>with</a:t>
            </a:r>
            <a:r>
              <a:rPr lang="en-US" spc="-160" dirty="0">
                <a:solidFill>
                  <a:schemeClr val="tx1">
                    <a:lumMod val="95000"/>
                    <a:lumOff val="5000"/>
                  </a:schemeClr>
                </a:solidFill>
                <a:latin typeface="Arial"/>
                <a:cs typeface="Arial"/>
              </a:rPr>
              <a:t> </a:t>
            </a:r>
            <a:r>
              <a:rPr lang="en-US" spc="-150" dirty="0">
                <a:solidFill>
                  <a:schemeClr val="tx1">
                    <a:lumMod val="95000"/>
                    <a:lumOff val="5000"/>
                  </a:schemeClr>
                </a:solidFill>
                <a:latin typeface="Arial"/>
                <a:cs typeface="Arial"/>
              </a:rPr>
              <a:t>a  </a:t>
            </a:r>
            <a:r>
              <a:rPr lang="en-US" spc="-60" dirty="0">
                <a:solidFill>
                  <a:schemeClr val="tx1">
                    <a:lumMod val="95000"/>
                    <a:lumOff val="5000"/>
                  </a:schemeClr>
                </a:solidFill>
                <a:latin typeface="Arial"/>
                <a:cs typeface="Arial"/>
              </a:rPr>
              <a:t>label</a:t>
            </a:r>
            <a:r>
              <a:rPr lang="en-US" spc="-190" dirty="0">
                <a:solidFill>
                  <a:schemeClr val="tx1">
                    <a:lumMod val="95000"/>
                    <a:lumOff val="5000"/>
                  </a:schemeClr>
                </a:solidFill>
                <a:latin typeface="Arial"/>
                <a:cs typeface="Arial"/>
              </a:rPr>
              <a:t> </a:t>
            </a:r>
            <a:r>
              <a:rPr lang="en-US" spc="50" dirty="0">
                <a:solidFill>
                  <a:schemeClr val="tx1">
                    <a:lumMod val="95000"/>
                    <a:lumOff val="5000"/>
                  </a:schemeClr>
                </a:solidFill>
                <a:latin typeface="Arial"/>
                <a:cs typeface="Arial"/>
              </a:rPr>
              <a:t>to</a:t>
            </a:r>
            <a:r>
              <a:rPr lang="en-US" spc="-175" dirty="0">
                <a:solidFill>
                  <a:schemeClr val="tx1">
                    <a:lumMod val="95000"/>
                    <a:lumOff val="5000"/>
                  </a:schemeClr>
                </a:solidFill>
                <a:latin typeface="Arial"/>
                <a:cs typeface="Arial"/>
              </a:rPr>
              <a:t> </a:t>
            </a:r>
            <a:r>
              <a:rPr lang="en-US" spc="-5" dirty="0">
                <a:solidFill>
                  <a:schemeClr val="tx1">
                    <a:lumMod val="95000"/>
                    <a:lumOff val="5000"/>
                  </a:schemeClr>
                </a:solidFill>
                <a:latin typeface="Arial"/>
                <a:cs typeface="Arial"/>
              </a:rPr>
              <a:t>identify</a:t>
            </a:r>
            <a:r>
              <a:rPr lang="en-US" spc="-155" dirty="0">
                <a:solidFill>
                  <a:schemeClr val="tx1">
                    <a:lumMod val="95000"/>
                    <a:lumOff val="5000"/>
                  </a:schemeClr>
                </a:solidFill>
                <a:latin typeface="Arial"/>
                <a:cs typeface="Arial"/>
              </a:rPr>
              <a:t> </a:t>
            </a:r>
            <a:r>
              <a:rPr lang="en-US" spc="-105" dirty="0">
                <a:solidFill>
                  <a:schemeClr val="tx1">
                    <a:lumMod val="95000"/>
                    <a:lumOff val="5000"/>
                  </a:schemeClr>
                </a:solidFill>
                <a:latin typeface="Arial"/>
                <a:cs typeface="Arial"/>
              </a:rPr>
              <a:t>some</a:t>
            </a:r>
            <a:r>
              <a:rPr lang="en-US" spc="-175" dirty="0">
                <a:solidFill>
                  <a:schemeClr val="tx1">
                    <a:lumMod val="95000"/>
                    <a:lumOff val="5000"/>
                  </a:schemeClr>
                </a:solidFill>
                <a:latin typeface="Arial"/>
                <a:cs typeface="Arial"/>
              </a:rPr>
              <a:t> </a:t>
            </a:r>
            <a:r>
              <a:rPr lang="en-US" spc="-25" dirty="0">
                <a:solidFill>
                  <a:schemeClr val="tx1">
                    <a:lumMod val="95000"/>
                    <a:lumOff val="5000"/>
                  </a:schemeClr>
                </a:solidFill>
                <a:latin typeface="Arial"/>
                <a:cs typeface="Arial"/>
              </a:rPr>
              <a:t>property</a:t>
            </a:r>
            <a:r>
              <a:rPr lang="en-US" spc="-165" dirty="0">
                <a:solidFill>
                  <a:schemeClr val="tx1">
                    <a:lumMod val="95000"/>
                    <a:lumOff val="5000"/>
                  </a:schemeClr>
                </a:solidFill>
                <a:latin typeface="Arial"/>
                <a:cs typeface="Arial"/>
              </a:rPr>
              <a:t> </a:t>
            </a:r>
            <a:r>
              <a:rPr lang="en-US" spc="10" dirty="0">
                <a:solidFill>
                  <a:schemeClr val="tx1">
                    <a:lumMod val="95000"/>
                    <a:lumOff val="5000"/>
                  </a:schemeClr>
                </a:solidFill>
                <a:latin typeface="Arial"/>
                <a:cs typeface="Arial"/>
              </a:rPr>
              <a:t>of</a:t>
            </a:r>
            <a:r>
              <a:rPr lang="en-US" spc="-175" dirty="0">
                <a:solidFill>
                  <a:schemeClr val="tx1">
                    <a:lumMod val="95000"/>
                    <a:lumOff val="5000"/>
                  </a:schemeClr>
                </a:solidFill>
                <a:latin typeface="Arial"/>
                <a:cs typeface="Arial"/>
              </a:rPr>
              <a:t> </a:t>
            </a:r>
            <a:r>
              <a:rPr lang="en-US" spc="-15" dirty="0">
                <a:solidFill>
                  <a:schemeClr val="tx1">
                    <a:lumMod val="95000"/>
                    <a:lumOff val="5000"/>
                  </a:schemeClr>
                </a:solidFill>
                <a:latin typeface="Arial"/>
                <a:cs typeface="Arial"/>
              </a:rPr>
              <a:t>the</a:t>
            </a:r>
            <a:r>
              <a:rPr lang="en-US" spc="-165" dirty="0">
                <a:solidFill>
                  <a:schemeClr val="tx1">
                    <a:lumMod val="95000"/>
                    <a:lumOff val="5000"/>
                  </a:schemeClr>
                </a:solidFill>
                <a:latin typeface="Arial"/>
                <a:cs typeface="Arial"/>
              </a:rPr>
              <a:t> </a:t>
            </a:r>
            <a:r>
              <a:rPr lang="en-US" spc="-55" dirty="0" smtClean="0">
                <a:solidFill>
                  <a:schemeClr val="tx1">
                    <a:lumMod val="95000"/>
                    <a:lumOff val="5000"/>
                  </a:schemeClr>
                </a:solidFill>
                <a:latin typeface="Arial"/>
                <a:cs typeface="Arial"/>
              </a:rPr>
              <a:t>connection</a:t>
            </a:r>
            <a:endParaRPr lang="en-US" dirty="0" smtClean="0"/>
          </a:p>
          <a:p>
            <a:pPr marL="297816" marR="19685" indent="-285750">
              <a:lnSpc>
                <a:spcPct val="80000"/>
              </a:lnSpc>
              <a:spcBef>
                <a:spcPts val="1800"/>
              </a:spcBef>
              <a:buClr>
                <a:srgbClr val="55C5FF"/>
              </a:buClr>
              <a:buFont typeface="Wingdings" panose="05000000000000000000" pitchFamily="2" charset="2"/>
              <a:buChar char="v"/>
              <a:tabLst>
                <a:tab pos="236854" algn="l"/>
              </a:tabLst>
            </a:pPr>
            <a:r>
              <a:rPr lang="en-US" spc="-95" dirty="0">
                <a:solidFill>
                  <a:schemeClr val="tx1"/>
                </a:solidFill>
                <a:cs typeface="Trebuchet MS"/>
              </a:rPr>
              <a:t>The</a:t>
            </a:r>
            <a:r>
              <a:rPr lang="en-US" spc="-185" dirty="0">
                <a:solidFill>
                  <a:schemeClr val="tx1"/>
                </a:solidFill>
                <a:cs typeface="Trebuchet MS"/>
              </a:rPr>
              <a:t> </a:t>
            </a:r>
            <a:r>
              <a:rPr lang="en-US" spc="-90" dirty="0">
                <a:solidFill>
                  <a:schemeClr val="tx1"/>
                </a:solidFill>
                <a:cs typeface="Trebuchet MS"/>
              </a:rPr>
              <a:t>field</a:t>
            </a:r>
            <a:r>
              <a:rPr lang="en-US" spc="-210" dirty="0">
                <a:solidFill>
                  <a:schemeClr val="tx1"/>
                </a:solidFill>
                <a:cs typeface="Trebuchet MS"/>
              </a:rPr>
              <a:t> </a:t>
            </a:r>
            <a:r>
              <a:rPr lang="en-US" spc="-60" dirty="0">
                <a:solidFill>
                  <a:schemeClr val="tx1"/>
                </a:solidFill>
                <a:cs typeface="Trebuchet MS"/>
              </a:rPr>
              <a:t>of</a:t>
            </a:r>
            <a:r>
              <a:rPr lang="en-US" spc="-165" dirty="0">
                <a:solidFill>
                  <a:schemeClr val="tx1"/>
                </a:solidFill>
                <a:cs typeface="Trebuchet MS"/>
              </a:rPr>
              <a:t> </a:t>
            </a:r>
            <a:r>
              <a:rPr lang="en-US" spc="-95" dirty="0">
                <a:solidFill>
                  <a:schemeClr val="tx1"/>
                </a:solidFill>
                <a:cs typeface="Trebuchet MS"/>
              </a:rPr>
              <a:t>neural</a:t>
            </a:r>
            <a:r>
              <a:rPr lang="en-US" spc="-220" dirty="0">
                <a:solidFill>
                  <a:schemeClr val="tx1"/>
                </a:solidFill>
                <a:cs typeface="Trebuchet MS"/>
              </a:rPr>
              <a:t> </a:t>
            </a:r>
            <a:r>
              <a:rPr lang="en-US" spc="-80" dirty="0">
                <a:solidFill>
                  <a:schemeClr val="tx1"/>
                </a:solidFill>
                <a:cs typeface="Trebuchet MS"/>
              </a:rPr>
              <a:t>network</a:t>
            </a:r>
            <a:r>
              <a:rPr lang="en-US" spc="-170" dirty="0">
                <a:solidFill>
                  <a:schemeClr val="tx1"/>
                </a:solidFill>
                <a:cs typeface="Trebuchet MS"/>
              </a:rPr>
              <a:t> </a:t>
            </a:r>
            <a:r>
              <a:rPr lang="en-US" spc="-40" dirty="0">
                <a:solidFill>
                  <a:schemeClr val="tx1"/>
                </a:solidFill>
                <a:cs typeface="Trebuchet MS"/>
              </a:rPr>
              <a:t>was</a:t>
            </a:r>
            <a:r>
              <a:rPr lang="en-US" spc="-204" dirty="0">
                <a:solidFill>
                  <a:schemeClr val="tx1"/>
                </a:solidFill>
                <a:cs typeface="Trebuchet MS"/>
              </a:rPr>
              <a:t> </a:t>
            </a:r>
            <a:r>
              <a:rPr lang="en-US" spc="-90" dirty="0">
                <a:solidFill>
                  <a:schemeClr val="tx1"/>
                </a:solidFill>
                <a:cs typeface="Trebuchet MS"/>
              </a:rPr>
              <a:t>pioneered</a:t>
            </a:r>
            <a:r>
              <a:rPr lang="en-US" spc="-200" dirty="0">
                <a:solidFill>
                  <a:schemeClr val="tx1"/>
                </a:solidFill>
                <a:cs typeface="Trebuchet MS"/>
              </a:rPr>
              <a:t> </a:t>
            </a:r>
            <a:r>
              <a:rPr lang="en-US" spc="-45" dirty="0">
                <a:solidFill>
                  <a:schemeClr val="tx1"/>
                </a:solidFill>
                <a:cs typeface="Trebuchet MS"/>
              </a:rPr>
              <a:t>by</a:t>
            </a:r>
            <a:r>
              <a:rPr lang="en-US" spc="-204" dirty="0">
                <a:solidFill>
                  <a:schemeClr val="tx1"/>
                </a:solidFill>
                <a:cs typeface="Trebuchet MS"/>
              </a:rPr>
              <a:t> </a:t>
            </a:r>
            <a:r>
              <a:rPr lang="en-US" spc="50" dirty="0">
                <a:solidFill>
                  <a:schemeClr val="tx1"/>
                </a:solidFill>
                <a:cs typeface="Trebuchet MS"/>
              </a:rPr>
              <a:t>BERNARD</a:t>
            </a:r>
            <a:r>
              <a:rPr lang="en-US" spc="-335" dirty="0">
                <a:solidFill>
                  <a:schemeClr val="tx1"/>
                </a:solidFill>
                <a:cs typeface="Trebuchet MS"/>
              </a:rPr>
              <a:t> </a:t>
            </a:r>
            <a:r>
              <a:rPr lang="en-US" spc="45" dirty="0">
                <a:solidFill>
                  <a:schemeClr val="tx1"/>
                </a:solidFill>
                <a:cs typeface="Trebuchet MS"/>
              </a:rPr>
              <a:t>WIDROW</a:t>
            </a:r>
            <a:r>
              <a:rPr lang="en-US" spc="-204" dirty="0">
                <a:solidFill>
                  <a:schemeClr val="tx1"/>
                </a:solidFill>
                <a:cs typeface="Trebuchet MS"/>
              </a:rPr>
              <a:t> </a:t>
            </a:r>
            <a:r>
              <a:rPr lang="en-US" spc="-60" dirty="0">
                <a:solidFill>
                  <a:schemeClr val="tx1"/>
                </a:solidFill>
                <a:cs typeface="Trebuchet MS"/>
              </a:rPr>
              <a:t>of</a:t>
            </a:r>
            <a:r>
              <a:rPr lang="en-US" spc="-220" dirty="0">
                <a:solidFill>
                  <a:schemeClr val="tx1"/>
                </a:solidFill>
                <a:cs typeface="Trebuchet MS"/>
              </a:rPr>
              <a:t> </a:t>
            </a:r>
            <a:r>
              <a:rPr lang="en-US" spc="-45" dirty="0">
                <a:solidFill>
                  <a:schemeClr val="tx1"/>
                </a:solidFill>
                <a:cs typeface="Trebuchet MS"/>
              </a:rPr>
              <a:t>Stanford</a:t>
            </a:r>
            <a:r>
              <a:rPr lang="en-US" spc="-240" dirty="0">
                <a:solidFill>
                  <a:schemeClr val="tx1"/>
                </a:solidFill>
                <a:cs typeface="Trebuchet MS"/>
              </a:rPr>
              <a:t> </a:t>
            </a:r>
            <a:r>
              <a:rPr lang="en-US" spc="-70" dirty="0">
                <a:solidFill>
                  <a:schemeClr val="tx1"/>
                </a:solidFill>
                <a:cs typeface="Trebuchet MS"/>
              </a:rPr>
              <a:t>University</a:t>
            </a:r>
            <a:r>
              <a:rPr lang="en-US" spc="-210" dirty="0">
                <a:solidFill>
                  <a:schemeClr val="tx1"/>
                </a:solidFill>
                <a:cs typeface="Trebuchet MS"/>
              </a:rPr>
              <a:t> </a:t>
            </a:r>
            <a:r>
              <a:rPr lang="en-US" spc="-85" dirty="0">
                <a:solidFill>
                  <a:schemeClr val="tx1"/>
                </a:solidFill>
                <a:cs typeface="Trebuchet MS"/>
              </a:rPr>
              <a:t>in</a:t>
            </a:r>
            <a:r>
              <a:rPr lang="en-US" spc="-105" dirty="0">
                <a:solidFill>
                  <a:schemeClr val="tx1"/>
                </a:solidFill>
                <a:latin typeface="Arial"/>
                <a:cs typeface="Arial"/>
              </a:rPr>
              <a:t>1950’s.</a:t>
            </a:r>
            <a:endParaRPr lang="en-US" dirty="0">
              <a:solidFill>
                <a:schemeClr val="tx1"/>
              </a:solidFill>
              <a:latin typeface="Arial"/>
              <a:cs typeface="Arial"/>
            </a:endParaRPr>
          </a:p>
          <a:p>
            <a:pPr marL="297816" marR="19685" indent="-285750">
              <a:lnSpc>
                <a:spcPct val="80000"/>
              </a:lnSpc>
              <a:spcBef>
                <a:spcPts val="1800"/>
              </a:spcBef>
              <a:buClr>
                <a:srgbClr val="55C5FF"/>
              </a:buClr>
              <a:buFont typeface="Wingdings" panose="05000000000000000000" pitchFamily="2" charset="2"/>
              <a:buChar char="v"/>
              <a:tabLst>
                <a:tab pos="236854" algn="l"/>
              </a:tabLst>
            </a:pPr>
            <a:endParaRPr lang="en-US" dirty="0">
              <a:solidFill>
                <a:schemeClr val="tx1">
                  <a:lumMod val="95000"/>
                  <a:lumOff val="5000"/>
                </a:schemeClr>
              </a:solidFill>
              <a:latin typeface="Arial"/>
              <a:cs typeface="Arial"/>
            </a:endParaRPr>
          </a:p>
        </p:txBody>
      </p:sp>
    </p:spTree>
    <p:extLst>
      <p:ext uri="{BB962C8B-B14F-4D97-AF65-F5344CB8AC3E}">
        <p14:creationId xmlns:p14="http://schemas.microsoft.com/office/powerpoint/2010/main" val="3754843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2480"/>
          </a:xfrm>
        </p:spPr>
        <p:txBody>
          <a:bodyPr>
            <a:normAutofit/>
          </a:bodyPr>
          <a:lstStyle/>
          <a:p>
            <a:r>
              <a:rPr lang="en-US" spc="-140" dirty="0">
                <a:latin typeface="Arial"/>
                <a:cs typeface="Arial"/>
              </a:rPr>
              <a:t>BIOLOGICAL </a:t>
            </a:r>
            <a:r>
              <a:rPr lang="en-US" spc="-165" dirty="0">
                <a:latin typeface="Arial"/>
                <a:cs typeface="Arial"/>
              </a:rPr>
              <a:t>NEURON</a:t>
            </a:r>
            <a:r>
              <a:rPr lang="en-US" spc="-45" dirty="0">
                <a:latin typeface="Arial"/>
                <a:cs typeface="Arial"/>
              </a:rPr>
              <a:t> </a:t>
            </a:r>
            <a:r>
              <a:rPr lang="en-US" spc="-120" dirty="0">
                <a:latin typeface="Arial"/>
                <a:cs typeface="Arial"/>
              </a:rPr>
              <a:t>MODEL</a:t>
            </a:r>
            <a:endParaRPr lang="en-US" dirty="0"/>
          </a:p>
        </p:txBody>
      </p:sp>
      <p:sp>
        <p:nvSpPr>
          <p:cNvPr id="3" name="Content Placeholder 2"/>
          <p:cNvSpPr>
            <a:spLocks noGrp="1"/>
          </p:cNvSpPr>
          <p:nvPr>
            <p:ph idx="1"/>
          </p:nvPr>
        </p:nvSpPr>
        <p:spPr>
          <a:xfrm>
            <a:off x="677334" y="2160589"/>
            <a:ext cx="5677746" cy="4209731"/>
          </a:xfrm>
        </p:spPr>
        <p:txBody>
          <a:bodyPr>
            <a:normAutofit/>
          </a:bodyPr>
          <a:lstStyle/>
          <a:p>
            <a:pPr marL="12700">
              <a:lnSpc>
                <a:spcPct val="100000"/>
              </a:lnSpc>
              <a:spcBef>
                <a:spcPts val="1614"/>
              </a:spcBef>
            </a:pPr>
            <a:r>
              <a:rPr lang="en-US" b="1" u="heavy" spc="-120" dirty="0">
                <a:solidFill>
                  <a:schemeClr val="tx1"/>
                </a:solidFill>
                <a:uFill>
                  <a:solidFill>
                    <a:srgbClr val="FFFFFF"/>
                  </a:solidFill>
                </a:uFill>
                <a:cs typeface="Trebuchet MS"/>
              </a:rPr>
              <a:t>Four</a:t>
            </a:r>
            <a:r>
              <a:rPr lang="en-US" b="1" u="heavy" spc="-254" dirty="0">
                <a:solidFill>
                  <a:schemeClr val="tx1"/>
                </a:solidFill>
                <a:uFill>
                  <a:solidFill>
                    <a:srgbClr val="FFFFFF"/>
                  </a:solidFill>
                </a:uFill>
                <a:cs typeface="Trebuchet MS"/>
              </a:rPr>
              <a:t> </a:t>
            </a:r>
            <a:r>
              <a:rPr lang="en-US" b="1" u="heavy" spc="-75" dirty="0">
                <a:solidFill>
                  <a:schemeClr val="tx1"/>
                </a:solidFill>
                <a:uFill>
                  <a:solidFill>
                    <a:srgbClr val="FFFFFF"/>
                  </a:solidFill>
                </a:uFill>
                <a:cs typeface="Trebuchet MS"/>
              </a:rPr>
              <a:t>parts</a:t>
            </a:r>
            <a:r>
              <a:rPr lang="en-US" b="1" u="heavy" spc="-220" dirty="0">
                <a:solidFill>
                  <a:schemeClr val="tx1"/>
                </a:solidFill>
                <a:uFill>
                  <a:solidFill>
                    <a:srgbClr val="FFFFFF"/>
                  </a:solidFill>
                </a:uFill>
                <a:cs typeface="Trebuchet MS"/>
              </a:rPr>
              <a:t> </a:t>
            </a:r>
            <a:r>
              <a:rPr lang="en-US" b="1" u="heavy" spc="-65" dirty="0">
                <a:solidFill>
                  <a:schemeClr val="tx1"/>
                </a:solidFill>
                <a:uFill>
                  <a:solidFill>
                    <a:srgbClr val="FFFFFF"/>
                  </a:solidFill>
                </a:uFill>
                <a:cs typeface="Trebuchet MS"/>
              </a:rPr>
              <a:t>of</a:t>
            </a:r>
            <a:r>
              <a:rPr lang="en-US" b="1" u="heavy" spc="-235" dirty="0">
                <a:solidFill>
                  <a:schemeClr val="tx1"/>
                </a:solidFill>
                <a:uFill>
                  <a:solidFill>
                    <a:srgbClr val="FFFFFF"/>
                  </a:solidFill>
                </a:uFill>
                <a:cs typeface="Trebuchet MS"/>
              </a:rPr>
              <a:t> </a:t>
            </a:r>
            <a:r>
              <a:rPr lang="en-US" b="1" u="heavy" spc="-45" dirty="0">
                <a:solidFill>
                  <a:schemeClr val="tx1"/>
                </a:solidFill>
                <a:uFill>
                  <a:solidFill>
                    <a:srgbClr val="FFFFFF"/>
                  </a:solidFill>
                </a:uFill>
                <a:cs typeface="Trebuchet MS"/>
              </a:rPr>
              <a:t>a</a:t>
            </a:r>
            <a:r>
              <a:rPr lang="en-US" b="1" u="heavy" spc="-235" dirty="0">
                <a:solidFill>
                  <a:schemeClr val="tx1"/>
                </a:solidFill>
                <a:uFill>
                  <a:solidFill>
                    <a:srgbClr val="FFFFFF"/>
                  </a:solidFill>
                </a:uFill>
                <a:cs typeface="Trebuchet MS"/>
              </a:rPr>
              <a:t> </a:t>
            </a:r>
            <a:r>
              <a:rPr lang="en-US" b="1" u="heavy" spc="-90" dirty="0">
                <a:solidFill>
                  <a:schemeClr val="tx1"/>
                </a:solidFill>
                <a:uFill>
                  <a:solidFill>
                    <a:srgbClr val="FFFFFF"/>
                  </a:solidFill>
                </a:uFill>
                <a:cs typeface="Trebuchet MS"/>
              </a:rPr>
              <a:t>typical</a:t>
            </a:r>
            <a:r>
              <a:rPr lang="en-US" b="1" u="heavy" spc="-210" dirty="0">
                <a:solidFill>
                  <a:schemeClr val="tx1"/>
                </a:solidFill>
                <a:uFill>
                  <a:solidFill>
                    <a:srgbClr val="FFFFFF"/>
                  </a:solidFill>
                </a:uFill>
                <a:cs typeface="Trebuchet MS"/>
              </a:rPr>
              <a:t> </a:t>
            </a:r>
            <a:r>
              <a:rPr lang="en-US" b="1" u="heavy" spc="-135" dirty="0">
                <a:solidFill>
                  <a:schemeClr val="tx1"/>
                </a:solidFill>
                <a:uFill>
                  <a:solidFill>
                    <a:srgbClr val="FFFFFF"/>
                  </a:solidFill>
                </a:uFill>
                <a:cs typeface="Trebuchet MS"/>
              </a:rPr>
              <a:t>nerve</a:t>
            </a:r>
            <a:r>
              <a:rPr lang="en-US" b="1" u="heavy" spc="-245" dirty="0">
                <a:solidFill>
                  <a:schemeClr val="tx1"/>
                </a:solidFill>
                <a:uFill>
                  <a:solidFill>
                    <a:srgbClr val="FFFFFF"/>
                  </a:solidFill>
                </a:uFill>
                <a:cs typeface="Trebuchet MS"/>
              </a:rPr>
              <a:t> </a:t>
            </a:r>
            <a:r>
              <a:rPr lang="en-US" b="1" u="heavy" spc="-130" dirty="0">
                <a:solidFill>
                  <a:schemeClr val="tx1"/>
                </a:solidFill>
                <a:uFill>
                  <a:solidFill>
                    <a:srgbClr val="FFFFFF"/>
                  </a:solidFill>
                </a:uFill>
                <a:cs typeface="Trebuchet MS"/>
              </a:rPr>
              <a:t>cell</a:t>
            </a:r>
            <a:r>
              <a:rPr lang="en-US" b="1" u="heavy" spc="-235" dirty="0">
                <a:solidFill>
                  <a:schemeClr val="tx1"/>
                </a:solidFill>
                <a:uFill>
                  <a:solidFill>
                    <a:srgbClr val="FFFFFF"/>
                  </a:solidFill>
                </a:uFill>
                <a:cs typeface="Trebuchet MS"/>
              </a:rPr>
              <a:t> </a:t>
            </a:r>
            <a:r>
              <a:rPr lang="en-US" b="1" u="heavy" spc="-180" dirty="0">
                <a:solidFill>
                  <a:schemeClr val="tx1"/>
                </a:solidFill>
                <a:uFill>
                  <a:solidFill>
                    <a:srgbClr val="FFFFFF"/>
                  </a:solidFill>
                </a:uFill>
                <a:cs typeface="Trebuchet MS"/>
              </a:rPr>
              <a:t>:</a:t>
            </a:r>
            <a:r>
              <a:rPr lang="en-US" b="1" u="heavy" spc="-229" dirty="0">
                <a:solidFill>
                  <a:schemeClr val="tx1"/>
                </a:solidFill>
                <a:uFill>
                  <a:solidFill>
                    <a:srgbClr val="FFFFFF"/>
                  </a:solidFill>
                </a:uFill>
                <a:cs typeface="Trebuchet MS"/>
              </a:rPr>
              <a:t> </a:t>
            </a:r>
            <a:r>
              <a:rPr lang="en-US" b="1" u="heavy" spc="-85" dirty="0">
                <a:solidFill>
                  <a:schemeClr val="tx1"/>
                </a:solidFill>
                <a:uFill>
                  <a:solidFill>
                    <a:srgbClr val="FFFFFF"/>
                  </a:solidFill>
                </a:uFill>
                <a:cs typeface="Trebuchet MS"/>
              </a:rPr>
              <a:t>-</a:t>
            </a:r>
            <a:endParaRPr lang="en-US" dirty="0">
              <a:solidFill>
                <a:schemeClr val="tx1"/>
              </a:solidFill>
              <a:cs typeface="Trebuchet MS"/>
            </a:endParaRPr>
          </a:p>
          <a:p>
            <a:pPr marL="236220" indent="-224154">
              <a:lnSpc>
                <a:spcPct val="100000"/>
              </a:lnSpc>
              <a:spcBef>
                <a:spcPts val="1515"/>
              </a:spcBef>
              <a:buClr>
                <a:srgbClr val="55C5FF"/>
              </a:buClr>
              <a:buChar char="•"/>
              <a:tabLst>
                <a:tab pos="236854" algn="l"/>
              </a:tabLst>
            </a:pPr>
            <a:r>
              <a:rPr lang="en-US" spc="-175" dirty="0">
                <a:solidFill>
                  <a:schemeClr val="tx1"/>
                </a:solidFill>
                <a:latin typeface="Arial"/>
                <a:cs typeface="Arial"/>
              </a:rPr>
              <a:t>DENDRITES: </a:t>
            </a:r>
            <a:r>
              <a:rPr lang="en-US" spc="-100" dirty="0">
                <a:solidFill>
                  <a:schemeClr val="tx1"/>
                </a:solidFill>
                <a:latin typeface="Arial"/>
                <a:cs typeface="Arial"/>
              </a:rPr>
              <a:t>Accepts </a:t>
            </a:r>
            <a:r>
              <a:rPr lang="en-US" spc="-20" dirty="0">
                <a:solidFill>
                  <a:schemeClr val="tx1"/>
                </a:solidFill>
                <a:latin typeface="Arial"/>
                <a:cs typeface="Arial"/>
              </a:rPr>
              <a:t>the</a:t>
            </a:r>
            <a:r>
              <a:rPr lang="en-US" spc="-365" dirty="0">
                <a:solidFill>
                  <a:schemeClr val="tx1"/>
                </a:solidFill>
                <a:latin typeface="Arial"/>
                <a:cs typeface="Arial"/>
              </a:rPr>
              <a:t> </a:t>
            </a:r>
            <a:r>
              <a:rPr lang="en-US" spc="-50" dirty="0">
                <a:solidFill>
                  <a:schemeClr val="tx1"/>
                </a:solidFill>
                <a:latin typeface="Arial"/>
                <a:cs typeface="Arial"/>
              </a:rPr>
              <a:t>inputs</a:t>
            </a:r>
            <a:endParaRPr lang="en-US" dirty="0">
              <a:solidFill>
                <a:schemeClr val="tx1"/>
              </a:solidFill>
              <a:latin typeface="Arial"/>
              <a:cs typeface="Arial"/>
            </a:endParaRPr>
          </a:p>
          <a:p>
            <a:pPr marL="236220" indent="-224154">
              <a:lnSpc>
                <a:spcPct val="100000"/>
              </a:lnSpc>
              <a:spcBef>
                <a:spcPts val="1515"/>
              </a:spcBef>
              <a:buClr>
                <a:srgbClr val="55C5FF"/>
              </a:buClr>
              <a:buChar char="•"/>
              <a:tabLst>
                <a:tab pos="236854" algn="l"/>
              </a:tabLst>
            </a:pPr>
            <a:r>
              <a:rPr lang="en-US" spc="-130" dirty="0">
                <a:solidFill>
                  <a:schemeClr val="tx1"/>
                </a:solidFill>
                <a:latin typeface="Arial"/>
                <a:cs typeface="Arial"/>
              </a:rPr>
              <a:t>SOMA </a:t>
            </a:r>
            <a:r>
              <a:rPr lang="en-US" spc="-35" dirty="0">
                <a:solidFill>
                  <a:schemeClr val="tx1"/>
                </a:solidFill>
                <a:latin typeface="Arial"/>
                <a:cs typeface="Arial"/>
              </a:rPr>
              <a:t>: </a:t>
            </a:r>
            <a:r>
              <a:rPr lang="en-US" spc="-150" dirty="0">
                <a:solidFill>
                  <a:schemeClr val="tx1"/>
                </a:solidFill>
                <a:latin typeface="Arial"/>
                <a:cs typeface="Arial"/>
              </a:rPr>
              <a:t>Process </a:t>
            </a:r>
            <a:r>
              <a:rPr lang="en-US" spc="-20" dirty="0">
                <a:solidFill>
                  <a:schemeClr val="tx1"/>
                </a:solidFill>
                <a:latin typeface="Arial"/>
                <a:cs typeface="Arial"/>
              </a:rPr>
              <a:t>the</a:t>
            </a:r>
            <a:r>
              <a:rPr lang="en-US" spc="-440" dirty="0">
                <a:solidFill>
                  <a:schemeClr val="tx1"/>
                </a:solidFill>
                <a:latin typeface="Arial"/>
                <a:cs typeface="Arial"/>
              </a:rPr>
              <a:t> </a:t>
            </a:r>
            <a:r>
              <a:rPr lang="en-US" spc="-50" dirty="0">
                <a:solidFill>
                  <a:schemeClr val="tx1"/>
                </a:solidFill>
                <a:latin typeface="Arial"/>
                <a:cs typeface="Arial"/>
              </a:rPr>
              <a:t>inputs</a:t>
            </a:r>
            <a:endParaRPr lang="en-US" dirty="0">
              <a:solidFill>
                <a:schemeClr val="tx1"/>
              </a:solidFill>
              <a:latin typeface="Arial"/>
              <a:cs typeface="Arial"/>
            </a:endParaRPr>
          </a:p>
          <a:p>
            <a:pPr marL="236854" marR="5080" indent="-236854">
              <a:lnSpc>
                <a:spcPts val="2590"/>
              </a:lnSpc>
              <a:spcBef>
                <a:spcPts val="1839"/>
              </a:spcBef>
              <a:buClr>
                <a:srgbClr val="55C5FF"/>
              </a:buClr>
              <a:buChar char="•"/>
              <a:tabLst>
                <a:tab pos="236854" algn="l"/>
              </a:tabLst>
            </a:pPr>
            <a:r>
              <a:rPr lang="en-US" spc="-130" dirty="0">
                <a:solidFill>
                  <a:schemeClr val="tx1"/>
                </a:solidFill>
                <a:latin typeface="Arial"/>
                <a:cs typeface="Arial"/>
              </a:rPr>
              <a:t>AXON </a:t>
            </a:r>
            <a:r>
              <a:rPr lang="en-US" spc="-35" dirty="0">
                <a:solidFill>
                  <a:schemeClr val="tx1"/>
                </a:solidFill>
                <a:latin typeface="Arial"/>
                <a:cs typeface="Arial"/>
              </a:rPr>
              <a:t>: </a:t>
            </a:r>
            <a:r>
              <a:rPr lang="en-US" spc="-145" dirty="0">
                <a:solidFill>
                  <a:schemeClr val="tx1"/>
                </a:solidFill>
                <a:latin typeface="Arial"/>
                <a:cs typeface="Arial"/>
              </a:rPr>
              <a:t>Turns </a:t>
            </a:r>
            <a:r>
              <a:rPr lang="en-US" spc="-20" dirty="0">
                <a:solidFill>
                  <a:schemeClr val="tx1"/>
                </a:solidFill>
                <a:latin typeface="Arial"/>
                <a:cs typeface="Arial"/>
              </a:rPr>
              <a:t>the </a:t>
            </a:r>
            <a:r>
              <a:rPr lang="en-US" spc="-120" dirty="0">
                <a:solidFill>
                  <a:schemeClr val="tx1"/>
                </a:solidFill>
                <a:latin typeface="Arial"/>
                <a:cs typeface="Arial"/>
              </a:rPr>
              <a:t>processed </a:t>
            </a:r>
            <a:r>
              <a:rPr lang="en-US" spc="-45" dirty="0">
                <a:solidFill>
                  <a:schemeClr val="tx1"/>
                </a:solidFill>
                <a:latin typeface="Arial"/>
                <a:cs typeface="Arial"/>
              </a:rPr>
              <a:t>inputs </a:t>
            </a:r>
            <a:r>
              <a:rPr lang="en-US" spc="10" dirty="0">
                <a:solidFill>
                  <a:schemeClr val="tx1"/>
                </a:solidFill>
                <a:latin typeface="Arial"/>
                <a:cs typeface="Arial"/>
              </a:rPr>
              <a:t>into  </a:t>
            </a:r>
            <a:r>
              <a:rPr lang="en-US" spc="-35" dirty="0">
                <a:solidFill>
                  <a:schemeClr val="tx1"/>
                </a:solidFill>
                <a:latin typeface="Arial"/>
                <a:cs typeface="Arial"/>
              </a:rPr>
              <a:t>outputs.</a:t>
            </a:r>
            <a:endParaRPr lang="en-US" dirty="0">
              <a:solidFill>
                <a:schemeClr val="tx1"/>
              </a:solidFill>
              <a:latin typeface="Arial"/>
              <a:cs typeface="Arial"/>
            </a:endParaRPr>
          </a:p>
          <a:p>
            <a:pPr marL="236220" indent="-224154">
              <a:lnSpc>
                <a:spcPts val="2735"/>
              </a:lnSpc>
              <a:spcBef>
                <a:spcPts val="1475"/>
              </a:spcBef>
              <a:buClr>
                <a:srgbClr val="55C5FF"/>
              </a:buClr>
              <a:buChar char="•"/>
              <a:tabLst>
                <a:tab pos="236854" algn="l"/>
              </a:tabLst>
            </a:pPr>
            <a:r>
              <a:rPr lang="en-US" spc="-210" dirty="0">
                <a:solidFill>
                  <a:schemeClr val="tx1"/>
                </a:solidFill>
                <a:latin typeface="Arial"/>
                <a:cs typeface="Arial"/>
              </a:rPr>
              <a:t>SYNAPSES </a:t>
            </a:r>
            <a:r>
              <a:rPr lang="en-US" spc="-35" dirty="0">
                <a:solidFill>
                  <a:schemeClr val="tx1"/>
                </a:solidFill>
                <a:latin typeface="Arial"/>
                <a:cs typeface="Arial"/>
              </a:rPr>
              <a:t>: </a:t>
            </a:r>
            <a:r>
              <a:rPr lang="en-US" spc="-114" dirty="0" smtClean="0">
                <a:solidFill>
                  <a:schemeClr val="tx1"/>
                </a:solidFill>
                <a:latin typeface="Arial"/>
                <a:cs typeface="Arial"/>
              </a:rPr>
              <a:t>The </a:t>
            </a:r>
            <a:r>
              <a:rPr lang="en-US" spc="-480" dirty="0" smtClean="0">
                <a:solidFill>
                  <a:schemeClr val="tx1"/>
                </a:solidFill>
                <a:latin typeface="Arial"/>
                <a:cs typeface="Arial"/>
              </a:rPr>
              <a:t>     </a:t>
            </a:r>
            <a:r>
              <a:rPr lang="en-US" spc="-65" dirty="0" smtClean="0">
                <a:solidFill>
                  <a:schemeClr val="tx1"/>
                </a:solidFill>
                <a:latin typeface="Arial"/>
                <a:cs typeface="Arial"/>
              </a:rPr>
              <a:t>electrochemical</a:t>
            </a:r>
            <a:r>
              <a:rPr lang="en-US" dirty="0" smtClean="0">
                <a:solidFill>
                  <a:schemeClr val="tx1"/>
                </a:solidFill>
                <a:latin typeface="Arial"/>
                <a:cs typeface="Arial"/>
              </a:rPr>
              <a:t> </a:t>
            </a:r>
            <a:r>
              <a:rPr lang="en-US" spc="-40" dirty="0" smtClean="0">
                <a:solidFill>
                  <a:schemeClr val="tx1"/>
                </a:solidFill>
                <a:latin typeface="Arial"/>
                <a:cs typeface="Arial"/>
              </a:rPr>
              <a:t>contact </a:t>
            </a:r>
            <a:r>
              <a:rPr lang="en-US" spc="-60" dirty="0">
                <a:solidFill>
                  <a:schemeClr val="tx1"/>
                </a:solidFill>
                <a:latin typeface="Arial"/>
                <a:cs typeface="Arial"/>
              </a:rPr>
              <a:t>between</a:t>
            </a:r>
            <a:r>
              <a:rPr lang="en-US" spc="-390" dirty="0">
                <a:solidFill>
                  <a:schemeClr val="tx1"/>
                </a:solidFill>
                <a:latin typeface="Arial"/>
                <a:cs typeface="Arial"/>
              </a:rPr>
              <a:t> </a:t>
            </a:r>
            <a:r>
              <a:rPr lang="en-US" spc="-25" dirty="0">
                <a:solidFill>
                  <a:schemeClr val="tx1"/>
                </a:solidFill>
                <a:latin typeface="Arial"/>
                <a:cs typeface="Arial"/>
              </a:rPr>
              <a:t>the  </a:t>
            </a:r>
            <a:r>
              <a:rPr lang="en-US" spc="-90" dirty="0">
                <a:solidFill>
                  <a:schemeClr val="tx1"/>
                </a:solidFill>
                <a:latin typeface="Arial"/>
                <a:cs typeface="Arial"/>
              </a:rPr>
              <a:t>neurons.</a:t>
            </a:r>
            <a:endParaRPr lang="en-US" dirty="0">
              <a:solidFill>
                <a:schemeClr val="tx1"/>
              </a:solidFill>
              <a:latin typeface="Arial"/>
              <a:cs typeface="Arial"/>
            </a:endParaRPr>
          </a:p>
          <a:p>
            <a:pPr marL="12700">
              <a:lnSpc>
                <a:spcPct val="100000"/>
              </a:lnSpc>
              <a:spcBef>
                <a:spcPts val="1614"/>
              </a:spcBef>
            </a:pPr>
            <a:endParaRPr lang="en-US" dirty="0">
              <a:solidFill>
                <a:schemeClr val="tx1"/>
              </a:solidFill>
              <a:latin typeface="Arial"/>
              <a:cs typeface="Arial"/>
            </a:endParaRPr>
          </a:p>
        </p:txBody>
      </p:sp>
      <p:grpSp>
        <p:nvGrpSpPr>
          <p:cNvPr id="4" name="object 2"/>
          <p:cNvGrpSpPr/>
          <p:nvPr/>
        </p:nvGrpSpPr>
        <p:grpSpPr>
          <a:xfrm>
            <a:off x="6355080" y="609600"/>
            <a:ext cx="5608320" cy="5760720"/>
            <a:chOff x="6932548" y="0"/>
            <a:chExt cx="5256530" cy="6172200"/>
          </a:xfrm>
        </p:grpSpPr>
        <p:sp>
          <p:nvSpPr>
            <p:cNvPr id="5" name="object 3"/>
            <p:cNvSpPr/>
            <p:nvPr/>
          </p:nvSpPr>
          <p:spPr>
            <a:xfrm>
              <a:off x="9902951" y="0"/>
              <a:ext cx="2286000" cy="2135124"/>
            </a:xfrm>
            <a:prstGeom prst="rect">
              <a:avLst/>
            </a:prstGeom>
            <a:blipFill>
              <a:blip r:embed="rId2" cstate="print"/>
              <a:stretch>
                <a:fillRect/>
              </a:stretch>
            </a:blipFill>
          </p:spPr>
          <p:txBody>
            <a:bodyPr wrap="square" lIns="0" tIns="0" rIns="0" bIns="0" rtlCol="0"/>
            <a:lstStyle/>
            <a:p>
              <a:endParaRPr/>
            </a:p>
          </p:txBody>
        </p:sp>
        <p:sp>
          <p:nvSpPr>
            <p:cNvPr id="6" name="object 4"/>
            <p:cNvSpPr/>
            <p:nvPr/>
          </p:nvSpPr>
          <p:spPr>
            <a:xfrm>
              <a:off x="6932548" y="1524000"/>
              <a:ext cx="4343400" cy="464820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1940391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02952" y="0"/>
            <a:ext cx="2286000" cy="213512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20216" y="964438"/>
            <a:ext cx="5962650" cy="574040"/>
          </a:xfrm>
          <a:prstGeom prst="rect">
            <a:avLst/>
          </a:prstGeom>
        </p:spPr>
        <p:txBody>
          <a:bodyPr vert="horz" wrap="square" lIns="0" tIns="12700" rIns="0" bIns="0" rtlCol="0">
            <a:spAutoFit/>
          </a:bodyPr>
          <a:lstStyle/>
          <a:p>
            <a:pPr marL="12700">
              <a:lnSpc>
                <a:spcPct val="100000"/>
              </a:lnSpc>
              <a:spcBef>
                <a:spcPts val="100"/>
              </a:spcBef>
            </a:pPr>
            <a:r>
              <a:rPr sz="3600" spc="-140" dirty="0">
                <a:latin typeface="Arial"/>
                <a:cs typeface="Arial"/>
              </a:rPr>
              <a:t>ARTIFICIAL </a:t>
            </a:r>
            <a:r>
              <a:rPr sz="3600" spc="-165" dirty="0">
                <a:latin typeface="Arial"/>
                <a:cs typeface="Arial"/>
              </a:rPr>
              <a:t>NEURON</a:t>
            </a:r>
            <a:r>
              <a:rPr sz="3600" spc="-60" dirty="0">
                <a:latin typeface="Arial"/>
                <a:cs typeface="Arial"/>
              </a:rPr>
              <a:t> </a:t>
            </a:r>
            <a:r>
              <a:rPr sz="3600" spc="-120" dirty="0">
                <a:latin typeface="Arial"/>
                <a:cs typeface="Arial"/>
              </a:rPr>
              <a:t>MODEL</a:t>
            </a:r>
            <a:endParaRPr sz="3600" dirty="0">
              <a:latin typeface="Arial"/>
              <a:cs typeface="Arial"/>
            </a:endParaRPr>
          </a:p>
        </p:txBody>
      </p:sp>
      <p:sp>
        <p:nvSpPr>
          <p:cNvPr id="4" name="object 4"/>
          <p:cNvSpPr txBox="1"/>
          <p:nvPr/>
        </p:nvSpPr>
        <p:spPr>
          <a:xfrm>
            <a:off x="1067816" y="1881885"/>
            <a:ext cx="5936615" cy="721360"/>
          </a:xfrm>
          <a:prstGeom prst="rect">
            <a:avLst/>
          </a:prstGeom>
        </p:spPr>
        <p:txBody>
          <a:bodyPr vert="horz" wrap="square" lIns="0" tIns="53340" rIns="0" bIns="0" rtlCol="0">
            <a:spAutoFit/>
          </a:bodyPr>
          <a:lstStyle/>
          <a:p>
            <a:pPr marL="236220" marR="5080" indent="-224154">
              <a:lnSpc>
                <a:spcPts val="2600"/>
              </a:lnSpc>
              <a:spcBef>
                <a:spcPts val="420"/>
              </a:spcBef>
              <a:buClr>
                <a:srgbClr val="55C5FF"/>
              </a:buClr>
              <a:buChar char="•"/>
              <a:tabLst>
                <a:tab pos="236854" algn="l"/>
              </a:tabLst>
            </a:pPr>
            <a:r>
              <a:rPr sz="2400" spc="-65" dirty="0">
                <a:solidFill>
                  <a:srgbClr val="FFFFFF"/>
                </a:solidFill>
                <a:latin typeface="Arial"/>
                <a:cs typeface="Arial"/>
              </a:rPr>
              <a:t>Inputs </a:t>
            </a:r>
            <a:r>
              <a:rPr sz="2400" spc="50" dirty="0">
                <a:solidFill>
                  <a:srgbClr val="FFFFFF"/>
                </a:solidFill>
                <a:latin typeface="Arial"/>
                <a:cs typeface="Arial"/>
              </a:rPr>
              <a:t>to </a:t>
            </a:r>
            <a:r>
              <a:rPr sz="2400" spc="-20" dirty="0">
                <a:solidFill>
                  <a:srgbClr val="FFFFFF"/>
                </a:solidFill>
                <a:latin typeface="Arial"/>
                <a:cs typeface="Arial"/>
              </a:rPr>
              <a:t>the </a:t>
            </a:r>
            <a:r>
              <a:rPr sz="2400" spc="-30" dirty="0">
                <a:solidFill>
                  <a:srgbClr val="FFFFFF"/>
                </a:solidFill>
                <a:latin typeface="Arial"/>
                <a:cs typeface="Arial"/>
              </a:rPr>
              <a:t>network </a:t>
            </a:r>
            <a:r>
              <a:rPr sz="2400" spc="-105" dirty="0">
                <a:solidFill>
                  <a:srgbClr val="FFFFFF"/>
                </a:solidFill>
                <a:latin typeface="Arial"/>
                <a:cs typeface="Arial"/>
              </a:rPr>
              <a:t>are </a:t>
            </a:r>
            <a:r>
              <a:rPr sz="2400" spc="-75" dirty="0">
                <a:solidFill>
                  <a:srgbClr val="FFFFFF"/>
                </a:solidFill>
                <a:latin typeface="Arial"/>
                <a:cs typeface="Arial"/>
              </a:rPr>
              <a:t>represented </a:t>
            </a:r>
            <a:r>
              <a:rPr sz="2400" spc="-55" dirty="0">
                <a:solidFill>
                  <a:srgbClr val="FFFFFF"/>
                </a:solidFill>
                <a:latin typeface="Arial"/>
                <a:cs typeface="Arial"/>
              </a:rPr>
              <a:t>by</a:t>
            </a:r>
            <a:r>
              <a:rPr sz="2400" spc="-405" dirty="0">
                <a:solidFill>
                  <a:srgbClr val="FFFFFF"/>
                </a:solidFill>
                <a:latin typeface="Arial"/>
                <a:cs typeface="Arial"/>
              </a:rPr>
              <a:t> </a:t>
            </a:r>
            <a:r>
              <a:rPr sz="2400" spc="-25" dirty="0">
                <a:solidFill>
                  <a:srgbClr val="FFFFFF"/>
                </a:solidFill>
                <a:latin typeface="Arial"/>
                <a:cs typeface="Arial"/>
              </a:rPr>
              <a:t>the  </a:t>
            </a:r>
            <a:r>
              <a:rPr sz="2400" spc="-45" dirty="0">
                <a:solidFill>
                  <a:srgbClr val="FFFFFF"/>
                </a:solidFill>
                <a:latin typeface="Arial"/>
                <a:cs typeface="Arial"/>
              </a:rPr>
              <a:t>mathematical </a:t>
            </a:r>
            <a:r>
              <a:rPr sz="2400" spc="-65" dirty="0">
                <a:solidFill>
                  <a:srgbClr val="FFFFFF"/>
                </a:solidFill>
                <a:latin typeface="Arial"/>
                <a:cs typeface="Arial"/>
              </a:rPr>
              <a:t>symbol,</a:t>
            </a:r>
            <a:r>
              <a:rPr sz="2400" spc="-330" dirty="0">
                <a:solidFill>
                  <a:srgbClr val="FFFFFF"/>
                </a:solidFill>
                <a:latin typeface="Arial"/>
                <a:cs typeface="Arial"/>
              </a:rPr>
              <a:t> </a:t>
            </a:r>
            <a:r>
              <a:rPr sz="2400" spc="-110" dirty="0">
                <a:solidFill>
                  <a:srgbClr val="FFFFFF"/>
                </a:solidFill>
                <a:latin typeface="Arial"/>
                <a:cs typeface="Arial"/>
              </a:rPr>
              <a:t>x</a:t>
            </a:r>
            <a:endParaRPr sz="2400" dirty="0">
              <a:latin typeface="Arial"/>
              <a:cs typeface="Arial"/>
            </a:endParaRPr>
          </a:p>
        </p:txBody>
      </p:sp>
      <p:sp>
        <p:nvSpPr>
          <p:cNvPr id="5" name="object 5"/>
          <p:cNvSpPr txBox="1"/>
          <p:nvPr/>
        </p:nvSpPr>
        <p:spPr>
          <a:xfrm>
            <a:off x="1042416" y="2296216"/>
            <a:ext cx="5989955" cy="1751964"/>
          </a:xfrm>
          <a:prstGeom prst="rect">
            <a:avLst/>
          </a:prstGeom>
        </p:spPr>
        <p:txBody>
          <a:bodyPr vert="horz" wrap="square" lIns="0" tIns="104139" rIns="0" bIns="0" rtlCol="0">
            <a:spAutoFit/>
          </a:bodyPr>
          <a:lstStyle/>
          <a:p>
            <a:pPr marL="670560" algn="ctr">
              <a:lnSpc>
                <a:spcPct val="100000"/>
              </a:lnSpc>
              <a:spcBef>
                <a:spcPts val="819"/>
              </a:spcBef>
            </a:pPr>
            <a:r>
              <a:rPr sz="1600" spc="-50" dirty="0">
                <a:solidFill>
                  <a:srgbClr val="FFFFFF"/>
                </a:solidFill>
                <a:latin typeface="Arial"/>
                <a:cs typeface="Arial"/>
              </a:rPr>
              <a:t>n</a:t>
            </a:r>
            <a:endParaRPr sz="1600" dirty="0">
              <a:latin typeface="Arial"/>
              <a:cs typeface="Arial"/>
            </a:endParaRPr>
          </a:p>
          <a:p>
            <a:pPr marL="261620" marR="30480" indent="-224154">
              <a:lnSpc>
                <a:spcPts val="2590"/>
              </a:lnSpc>
              <a:spcBef>
                <a:spcPts val="1410"/>
              </a:spcBef>
              <a:buClr>
                <a:srgbClr val="55C5FF"/>
              </a:buClr>
              <a:buChar char="•"/>
              <a:tabLst>
                <a:tab pos="262255" algn="l"/>
                <a:tab pos="1047115" algn="l"/>
                <a:tab pos="1476375" algn="l"/>
                <a:tab pos="2343785" algn="l"/>
                <a:tab pos="3295015" algn="l"/>
                <a:tab pos="3869690" algn="l"/>
                <a:tab pos="5320665" algn="l"/>
                <a:tab pos="5801995" algn="l"/>
              </a:tabLst>
            </a:pPr>
            <a:r>
              <a:rPr sz="2400" spc="-170" dirty="0">
                <a:solidFill>
                  <a:srgbClr val="FFFFFF"/>
                </a:solidFill>
                <a:latin typeface="Arial"/>
                <a:cs typeface="Arial"/>
              </a:rPr>
              <a:t>Eac</a:t>
            </a:r>
            <a:r>
              <a:rPr sz="2400" spc="-160" dirty="0">
                <a:solidFill>
                  <a:srgbClr val="FFFFFF"/>
                </a:solidFill>
                <a:latin typeface="Arial"/>
                <a:cs typeface="Arial"/>
              </a:rPr>
              <a:t>h</a:t>
            </a:r>
            <a:r>
              <a:rPr sz="2400" dirty="0">
                <a:solidFill>
                  <a:srgbClr val="FFFFFF"/>
                </a:solidFill>
                <a:latin typeface="Arial"/>
                <a:cs typeface="Arial"/>
              </a:rPr>
              <a:t>	</a:t>
            </a:r>
            <a:r>
              <a:rPr sz="2400" spc="15" dirty="0">
                <a:solidFill>
                  <a:srgbClr val="FFFFFF"/>
                </a:solidFill>
                <a:latin typeface="Arial"/>
                <a:cs typeface="Arial"/>
              </a:rPr>
              <a:t>o</a:t>
            </a:r>
            <a:r>
              <a:rPr sz="2400" spc="10" dirty="0">
                <a:solidFill>
                  <a:srgbClr val="FFFFFF"/>
                </a:solidFill>
                <a:latin typeface="Arial"/>
                <a:cs typeface="Arial"/>
              </a:rPr>
              <a:t>f</a:t>
            </a:r>
            <a:r>
              <a:rPr sz="2400" dirty="0">
                <a:solidFill>
                  <a:srgbClr val="FFFFFF"/>
                </a:solidFill>
                <a:latin typeface="Arial"/>
                <a:cs typeface="Arial"/>
              </a:rPr>
              <a:t>	</a:t>
            </a:r>
            <a:r>
              <a:rPr sz="2400" spc="30" dirty="0">
                <a:solidFill>
                  <a:srgbClr val="FFFFFF"/>
                </a:solidFill>
                <a:latin typeface="Arial"/>
                <a:cs typeface="Arial"/>
              </a:rPr>
              <a:t>t</a:t>
            </a:r>
            <a:r>
              <a:rPr sz="2400" spc="60" dirty="0">
                <a:solidFill>
                  <a:srgbClr val="FFFFFF"/>
                </a:solidFill>
                <a:latin typeface="Arial"/>
                <a:cs typeface="Arial"/>
              </a:rPr>
              <a:t>h</a:t>
            </a:r>
            <a:r>
              <a:rPr sz="2400" spc="-195" dirty="0">
                <a:solidFill>
                  <a:srgbClr val="FFFFFF"/>
                </a:solidFill>
                <a:latin typeface="Arial"/>
                <a:cs typeface="Arial"/>
              </a:rPr>
              <a:t>e</a:t>
            </a:r>
            <a:r>
              <a:rPr sz="2400" spc="-175" dirty="0">
                <a:solidFill>
                  <a:srgbClr val="FFFFFF"/>
                </a:solidFill>
                <a:latin typeface="Arial"/>
                <a:cs typeface="Arial"/>
              </a:rPr>
              <a:t>s</a:t>
            </a:r>
            <a:r>
              <a:rPr sz="2400" spc="-145" dirty="0">
                <a:solidFill>
                  <a:srgbClr val="FFFFFF"/>
                </a:solidFill>
                <a:latin typeface="Arial"/>
                <a:cs typeface="Arial"/>
              </a:rPr>
              <a:t>e</a:t>
            </a:r>
            <a:r>
              <a:rPr sz="2400" dirty="0">
                <a:solidFill>
                  <a:srgbClr val="FFFFFF"/>
                </a:solidFill>
                <a:latin typeface="Arial"/>
                <a:cs typeface="Arial"/>
              </a:rPr>
              <a:t>	</a:t>
            </a:r>
            <a:r>
              <a:rPr sz="2400" spc="-15" dirty="0">
                <a:solidFill>
                  <a:srgbClr val="FFFFFF"/>
                </a:solidFill>
                <a:latin typeface="Arial"/>
                <a:cs typeface="Arial"/>
              </a:rPr>
              <a:t>i</a:t>
            </a:r>
            <a:r>
              <a:rPr sz="2400" spc="-45" dirty="0">
                <a:solidFill>
                  <a:srgbClr val="FFFFFF"/>
                </a:solidFill>
                <a:latin typeface="Arial"/>
                <a:cs typeface="Arial"/>
              </a:rPr>
              <a:t>n</a:t>
            </a:r>
            <a:r>
              <a:rPr sz="2400" spc="-55" dirty="0">
                <a:solidFill>
                  <a:srgbClr val="FFFFFF"/>
                </a:solidFill>
                <a:latin typeface="Arial"/>
                <a:cs typeface="Arial"/>
              </a:rPr>
              <a:t>puts</a:t>
            </a:r>
            <a:r>
              <a:rPr sz="2400" dirty="0">
                <a:solidFill>
                  <a:srgbClr val="FFFFFF"/>
                </a:solidFill>
                <a:latin typeface="Arial"/>
                <a:cs typeface="Arial"/>
              </a:rPr>
              <a:t>	</a:t>
            </a:r>
            <a:r>
              <a:rPr sz="2400" spc="-100" dirty="0">
                <a:solidFill>
                  <a:srgbClr val="FFFFFF"/>
                </a:solidFill>
                <a:latin typeface="Arial"/>
                <a:cs typeface="Arial"/>
              </a:rPr>
              <a:t>are</a:t>
            </a:r>
            <a:r>
              <a:rPr sz="2400" dirty="0">
                <a:solidFill>
                  <a:srgbClr val="FFFFFF"/>
                </a:solidFill>
                <a:latin typeface="Arial"/>
                <a:cs typeface="Arial"/>
              </a:rPr>
              <a:t>	</a:t>
            </a:r>
            <a:r>
              <a:rPr sz="2400" spc="-25" dirty="0">
                <a:solidFill>
                  <a:srgbClr val="FFFFFF"/>
                </a:solidFill>
                <a:latin typeface="Arial"/>
                <a:cs typeface="Arial"/>
              </a:rPr>
              <a:t>m</a:t>
            </a:r>
            <a:r>
              <a:rPr sz="2400" spc="35" dirty="0">
                <a:solidFill>
                  <a:srgbClr val="FFFFFF"/>
                </a:solidFill>
                <a:latin typeface="Arial"/>
                <a:cs typeface="Arial"/>
              </a:rPr>
              <a:t>ul</a:t>
            </a:r>
            <a:r>
              <a:rPr sz="2400" spc="30" dirty="0">
                <a:solidFill>
                  <a:srgbClr val="FFFFFF"/>
                </a:solidFill>
                <a:latin typeface="Arial"/>
                <a:cs typeface="Arial"/>
              </a:rPr>
              <a:t>t</a:t>
            </a:r>
            <a:r>
              <a:rPr sz="2400" spc="-10" dirty="0">
                <a:solidFill>
                  <a:srgbClr val="FFFFFF"/>
                </a:solidFill>
                <a:latin typeface="Arial"/>
                <a:cs typeface="Arial"/>
              </a:rPr>
              <a:t>ip</a:t>
            </a:r>
            <a:r>
              <a:rPr sz="2400" dirty="0">
                <a:solidFill>
                  <a:srgbClr val="FFFFFF"/>
                </a:solidFill>
                <a:latin typeface="Arial"/>
                <a:cs typeface="Arial"/>
              </a:rPr>
              <a:t>l</a:t>
            </a:r>
            <a:r>
              <a:rPr sz="2400" spc="25" dirty="0">
                <a:solidFill>
                  <a:srgbClr val="FFFFFF"/>
                </a:solidFill>
                <a:latin typeface="Arial"/>
                <a:cs typeface="Arial"/>
              </a:rPr>
              <a:t>i</a:t>
            </a:r>
            <a:r>
              <a:rPr sz="2400" spc="-95" dirty="0">
                <a:solidFill>
                  <a:srgbClr val="FFFFFF"/>
                </a:solidFill>
                <a:latin typeface="Arial"/>
                <a:cs typeface="Arial"/>
              </a:rPr>
              <a:t>ed</a:t>
            </a:r>
            <a:r>
              <a:rPr sz="2400" dirty="0">
                <a:solidFill>
                  <a:srgbClr val="FFFFFF"/>
                </a:solidFill>
                <a:latin typeface="Arial"/>
                <a:cs typeface="Arial"/>
              </a:rPr>
              <a:t>	</a:t>
            </a:r>
            <a:r>
              <a:rPr sz="2400" spc="-60" dirty="0">
                <a:solidFill>
                  <a:srgbClr val="FFFFFF"/>
                </a:solidFill>
                <a:latin typeface="Arial"/>
                <a:cs typeface="Arial"/>
              </a:rPr>
              <a:t>b</a:t>
            </a:r>
            <a:r>
              <a:rPr sz="2400" spc="-50" dirty="0">
                <a:solidFill>
                  <a:srgbClr val="FFFFFF"/>
                </a:solidFill>
                <a:latin typeface="Arial"/>
                <a:cs typeface="Arial"/>
              </a:rPr>
              <a:t>y</a:t>
            </a:r>
            <a:r>
              <a:rPr sz="2400" dirty="0">
                <a:solidFill>
                  <a:srgbClr val="FFFFFF"/>
                </a:solidFill>
                <a:latin typeface="Arial"/>
                <a:cs typeface="Arial"/>
              </a:rPr>
              <a:t>	</a:t>
            </a:r>
            <a:r>
              <a:rPr sz="2400" spc="-110" dirty="0">
                <a:solidFill>
                  <a:srgbClr val="FFFFFF"/>
                </a:solidFill>
                <a:latin typeface="Arial"/>
                <a:cs typeface="Arial"/>
              </a:rPr>
              <a:t>a  </a:t>
            </a:r>
            <a:r>
              <a:rPr sz="2400" spc="-60" dirty="0">
                <a:solidFill>
                  <a:srgbClr val="FFFFFF"/>
                </a:solidFill>
                <a:latin typeface="Arial"/>
                <a:cs typeface="Arial"/>
              </a:rPr>
              <a:t>connection </a:t>
            </a:r>
            <a:r>
              <a:rPr sz="2400" spc="-20" dirty="0">
                <a:solidFill>
                  <a:srgbClr val="FFFFFF"/>
                </a:solidFill>
                <a:latin typeface="Arial"/>
                <a:cs typeface="Arial"/>
              </a:rPr>
              <a:t>weight </a:t>
            </a:r>
            <a:r>
              <a:rPr sz="2400" spc="-35" dirty="0">
                <a:solidFill>
                  <a:srgbClr val="FFFFFF"/>
                </a:solidFill>
                <a:latin typeface="Arial"/>
                <a:cs typeface="Arial"/>
              </a:rPr>
              <a:t>,</a:t>
            </a:r>
            <a:r>
              <a:rPr sz="2400" spc="-484" dirty="0">
                <a:solidFill>
                  <a:srgbClr val="FFFFFF"/>
                </a:solidFill>
                <a:latin typeface="Arial"/>
                <a:cs typeface="Arial"/>
              </a:rPr>
              <a:t> </a:t>
            </a:r>
            <a:r>
              <a:rPr sz="2400" spc="-40" dirty="0">
                <a:solidFill>
                  <a:srgbClr val="FFFFFF"/>
                </a:solidFill>
                <a:latin typeface="Arial"/>
                <a:cs typeface="Arial"/>
              </a:rPr>
              <a:t>w</a:t>
            </a:r>
            <a:r>
              <a:rPr sz="2400" spc="-60" baseline="-20833" dirty="0">
                <a:solidFill>
                  <a:srgbClr val="FFFFFF"/>
                </a:solidFill>
                <a:latin typeface="Arial"/>
                <a:cs typeface="Arial"/>
              </a:rPr>
              <a:t>n</a:t>
            </a:r>
            <a:endParaRPr sz="2400" baseline="-20833" dirty="0">
              <a:latin typeface="Arial"/>
              <a:cs typeface="Arial"/>
            </a:endParaRPr>
          </a:p>
          <a:p>
            <a:pPr marL="1121410">
              <a:lnSpc>
                <a:spcPct val="100000"/>
              </a:lnSpc>
              <a:spcBef>
                <a:spcPts val="1480"/>
              </a:spcBef>
            </a:pPr>
            <a:r>
              <a:rPr sz="2400" spc="-114" dirty="0">
                <a:solidFill>
                  <a:srgbClr val="FFFFFF"/>
                </a:solidFill>
                <a:latin typeface="Arial"/>
                <a:cs typeface="Arial"/>
              </a:rPr>
              <a:t>sum </a:t>
            </a:r>
            <a:r>
              <a:rPr sz="2400" spc="-175" dirty="0">
                <a:solidFill>
                  <a:srgbClr val="FFFFFF"/>
                </a:solidFill>
                <a:latin typeface="Arial"/>
                <a:cs typeface="Arial"/>
              </a:rPr>
              <a:t>= </a:t>
            </a:r>
            <a:r>
              <a:rPr sz="2400" spc="-100" dirty="0">
                <a:solidFill>
                  <a:srgbClr val="FFFFFF"/>
                </a:solidFill>
                <a:latin typeface="Arial"/>
                <a:cs typeface="Arial"/>
              </a:rPr>
              <a:t>w</a:t>
            </a:r>
            <a:r>
              <a:rPr sz="2400" spc="-150" baseline="-20833" dirty="0">
                <a:solidFill>
                  <a:srgbClr val="FFFFFF"/>
                </a:solidFill>
                <a:latin typeface="Arial"/>
                <a:cs typeface="Arial"/>
              </a:rPr>
              <a:t>1 </a:t>
            </a:r>
            <a:r>
              <a:rPr sz="2400" spc="-145" dirty="0">
                <a:solidFill>
                  <a:srgbClr val="FFFFFF"/>
                </a:solidFill>
                <a:latin typeface="Arial"/>
                <a:cs typeface="Arial"/>
              </a:rPr>
              <a:t>x</a:t>
            </a:r>
            <a:r>
              <a:rPr sz="2400" spc="-217" baseline="-20833" dirty="0">
                <a:solidFill>
                  <a:srgbClr val="FFFFFF"/>
                </a:solidFill>
                <a:latin typeface="Arial"/>
                <a:cs typeface="Arial"/>
              </a:rPr>
              <a:t>1 </a:t>
            </a:r>
            <a:r>
              <a:rPr sz="2400" spc="-175" dirty="0">
                <a:solidFill>
                  <a:srgbClr val="FFFFFF"/>
                </a:solidFill>
                <a:latin typeface="Arial"/>
                <a:cs typeface="Arial"/>
              </a:rPr>
              <a:t>+ </a:t>
            </a:r>
            <a:r>
              <a:rPr sz="2400" spc="-390" dirty="0">
                <a:solidFill>
                  <a:srgbClr val="FFFFFF"/>
                </a:solidFill>
                <a:latin typeface="Arial"/>
                <a:cs typeface="Arial"/>
              </a:rPr>
              <a:t>……+</a:t>
            </a:r>
            <a:r>
              <a:rPr sz="2400" spc="-275" dirty="0">
                <a:solidFill>
                  <a:srgbClr val="FFFFFF"/>
                </a:solidFill>
                <a:latin typeface="Arial"/>
                <a:cs typeface="Arial"/>
              </a:rPr>
              <a:t> </a:t>
            </a:r>
            <a:r>
              <a:rPr sz="2400" spc="-65" dirty="0">
                <a:solidFill>
                  <a:srgbClr val="FFFFFF"/>
                </a:solidFill>
                <a:latin typeface="Arial"/>
                <a:cs typeface="Arial"/>
              </a:rPr>
              <a:t>w</a:t>
            </a:r>
            <a:r>
              <a:rPr sz="2400" spc="-97" baseline="-20833" dirty="0">
                <a:solidFill>
                  <a:srgbClr val="FFFFFF"/>
                </a:solidFill>
                <a:latin typeface="Arial"/>
                <a:cs typeface="Arial"/>
              </a:rPr>
              <a:t>n</a:t>
            </a:r>
            <a:r>
              <a:rPr sz="2400" spc="-65" dirty="0">
                <a:solidFill>
                  <a:srgbClr val="FFFFFF"/>
                </a:solidFill>
                <a:latin typeface="Arial"/>
                <a:cs typeface="Arial"/>
              </a:rPr>
              <a:t>x</a:t>
            </a:r>
            <a:r>
              <a:rPr sz="2400" spc="-97" baseline="-20833" dirty="0">
                <a:solidFill>
                  <a:srgbClr val="FFFFFF"/>
                </a:solidFill>
                <a:latin typeface="Arial"/>
                <a:cs typeface="Arial"/>
              </a:rPr>
              <a:t>n</a:t>
            </a:r>
            <a:endParaRPr sz="2400" baseline="-20833" dirty="0">
              <a:latin typeface="Arial"/>
              <a:cs typeface="Arial"/>
            </a:endParaRPr>
          </a:p>
        </p:txBody>
      </p:sp>
      <p:sp>
        <p:nvSpPr>
          <p:cNvPr id="6" name="object 6"/>
          <p:cNvSpPr txBox="1"/>
          <p:nvPr/>
        </p:nvSpPr>
        <p:spPr>
          <a:xfrm>
            <a:off x="1067816" y="4208970"/>
            <a:ext cx="5939790" cy="1049655"/>
          </a:xfrm>
          <a:prstGeom prst="rect">
            <a:avLst/>
          </a:prstGeom>
        </p:spPr>
        <p:txBody>
          <a:bodyPr vert="horz" wrap="square" lIns="0" tIns="53975" rIns="0" bIns="0" rtlCol="0">
            <a:spAutoFit/>
          </a:bodyPr>
          <a:lstStyle/>
          <a:p>
            <a:pPr marL="236220" marR="5080" indent="-224154" algn="just">
              <a:lnSpc>
                <a:spcPts val="2590"/>
              </a:lnSpc>
              <a:spcBef>
                <a:spcPts val="425"/>
              </a:spcBef>
              <a:buClr>
                <a:srgbClr val="55C5FF"/>
              </a:buClr>
              <a:buChar char="•"/>
              <a:tabLst>
                <a:tab pos="236854" algn="l"/>
              </a:tabLst>
            </a:pPr>
            <a:r>
              <a:rPr sz="2400" spc="-145" dirty="0">
                <a:solidFill>
                  <a:srgbClr val="FFFFFF"/>
                </a:solidFill>
                <a:latin typeface="Arial"/>
                <a:cs typeface="Arial"/>
              </a:rPr>
              <a:t>These </a:t>
            </a:r>
            <a:r>
              <a:rPr sz="2400" spc="-60" dirty="0">
                <a:solidFill>
                  <a:srgbClr val="FFFFFF"/>
                </a:solidFill>
                <a:latin typeface="Arial"/>
                <a:cs typeface="Arial"/>
              </a:rPr>
              <a:t>products </a:t>
            </a:r>
            <a:r>
              <a:rPr sz="2400" spc="-105" dirty="0">
                <a:solidFill>
                  <a:srgbClr val="FFFFFF"/>
                </a:solidFill>
                <a:latin typeface="Arial"/>
                <a:cs typeface="Arial"/>
              </a:rPr>
              <a:t>are </a:t>
            </a:r>
            <a:r>
              <a:rPr sz="2400" spc="-60" dirty="0">
                <a:solidFill>
                  <a:srgbClr val="FFFFFF"/>
                </a:solidFill>
                <a:latin typeface="Arial"/>
                <a:cs typeface="Arial"/>
              </a:rPr>
              <a:t>simply </a:t>
            </a:r>
            <a:r>
              <a:rPr sz="2400" spc="-90" dirty="0">
                <a:solidFill>
                  <a:srgbClr val="FFFFFF"/>
                </a:solidFill>
                <a:latin typeface="Arial"/>
                <a:cs typeface="Arial"/>
              </a:rPr>
              <a:t>summed,</a:t>
            </a:r>
            <a:r>
              <a:rPr sz="2400" spc="484" dirty="0">
                <a:solidFill>
                  <a:srgbClr val="FFFFFF"/>
                </a:solidFill>
                <a:latin typeface="Arial"/>
                <a:cs typeface="Arial"/>
              </a:rPr>
              <a:t> </a:t>
            </a:r>
            <a:r>
              <a:rPr sz="2400" spc="-35" dirty="0">
                <a:solidFill>
                  <a:srgbClr val="FFFFFF"/>
                </a:solidFill>
                <a:latin typeface="Arial"/>
                <a:cs typeface="Arial"/>
              </a:rPr>
              <a:t>fed  </a:t>
            </a:r>
            <a:r>
              <a:rPr sz="2400" spc="-25" dirty="0">
                <a:solidFill>
                  <a:srgbClr val="FFFFFF"/>
                </a:solidFill>
                <a:latin typeface="Arial"/>
                <a:cs typeface="Arial"/>
              </a:rPr>
              <a:t>through</a:t>
            </a:r>
            <a:r>
              <a:rPr sz="2400" spc="-180" dirty="0">
                <a:solidFill>
                  <a:srgbClr val="FFFFFF"/>
                </a:solidFill>
                <a:latin typeface="Arial"/>
                <a:cs typeface="Arial"/>
              </a:rPr>
              <a:t> </a:t>
            </a:r>
            <a:r>
              <a:rPr sz="2400" spc="-20" dirty="0">
                <a:solidFill>
                  <a:srgbClr val="FFFFFF"/>
                </a:solidFill>
                <a:latin typeface="Arial"/>
                <a:cs typeface="Arial"/>
              </a:rPr>
              <a:t>the</a:t>
            </a:r>
            <a:r>
              <a:rPr sz="2400" spc="-155" dirty="0">
                <a:solidFill>
                  <a:srgbClr val="FFFFFF"/>
                </a:solidFill>
                <a:latin typeface="Arial"/>
                <a:cs typeface="Arial"/>
              </a:rPr>
              <a:t> </a:t>
            </a:r>
            <a:r>
              <a:rPr sz="2400" spc="-45" dirty="0">
                <a:solidFill>
                  <a:srgbClr val="FFFFFF"/>
                </a:solidFill>
                <a:latin typeface="Arial"/>
                <a:cs typeface="Arial"/>
              </a:rPr>
              <a:t>transfer</a:t>
            </a:r>
            <a:r>
              <a:rPr sz="2400" spc="-165" dirty="0">
                <a:solidFill>
                  <a:srgbClr val="FFFFFF"/>
                </a:solidFill>
                <a:latin typeface="Arial"/>
                <a:cs typeface="Arial"/>
              </a:rPr>
              <a:t> </a:t>
            </a:r>
            <a:r>
              <a:rPr sz="2400" spc="-25" dirty="0">
                <a:solidFill>
                  <a:srgbClr val="FFFFFF"/>
                </a:solidFill>
                <a:latin typeface="Arial"/>
                <a:cs typeface="Arial"/>
              </a:rPr>
              <a:t>function,</a:t>
            </a:r>
            <a:r>
              <a:rPr sz="2400" spc="-165" dirty="0">
                <a:solidFill>
                  <a:srgbClr val="FFFFFF"/>
                </a:solidFill>
                <a:latin typeface="Arial"/>
                <a:cs typeface="Arial"/>
              </a:rPr>
              <a:t> </a:t>
            </a:r>
            <a:r>
              <a:rPr sz="2400" spc="10" dirty="0">
                <a:solidFill>
                  <a:srgbClr val="FFFFFF"/>
                </a:solidFill>
                <a:latin typeface="Arial"/>
                <a:cs typeface="Arial"/>
              </a:rPr>
              <a:t>f(</a:t>
            </a:r>
            <a:r>
              <a:rPr sz="2400" spc="-170" dirty="0">
                <a:solidFill>
                  <a:srgbClr val="FFFFFF"/>
                </a:solidFill>
                <a:latin typeface="Arial"/>
                <a:cs typeface="Arial"/>
              </a:rPr>
              <a:t> </a:t>
            </a:r>
            <a:r>
              <a:rPr sz="2400" spc="-80" dirty="0">
                <a:solidFill>
                  <a:srgbClr val="FFFFFF"/>
                </a:solidFill>
                <a:latin typeface="Arial"/>
                <a:cs typeface="Arial"/>
              </a:rPr>
              <a:t>)</a:t>
            </a:r>
            <a:r>
              <a:rPr sz="2400" spc="-165" dirty="0">
                <a:solidFill>
                  <a:srgbClr val="FFFFFF"/>
                </a:solidFill>
                <a:latin typeface="Arial"/>
                <a:cs typeface="Arial"/>
              </a:rPr>
              <a:t> </a:t>
            </a:r>
            <a:r>
              <a:rPr sz="2400" spc="50" dirty="0">
                <a:solidFill>
                  <a:srgbClr val="FFFFFF"/>
                </a:solidFill>
                <a:latin typeface="Arial"/>
                <a:cs typeface="Arial"/>
              </a:rPr>
              <a:t>to</a:t>
            </a:r>
            <a:r>
              <a:rPr sz="2400" spc="-165" dirty="0">
                <a:solidFill>
                  <a:srgbClr val="FFFFFF"/>
                </a:solidFill>
                <a:latin typeface="Arial"/>
                <a:cs typeface="Arial"/>
              </a:rPr>
              <a:t> </a:t>
            </a:r>
            <a:r>
              <a:rPr sz="2400" spc="-70" dirty="0">
                <a:solidFill>
                  <a:srgbClr val="FFFFFF"/>
                </a:solidFill>
                <a:latin typeface="Arial"/>
                <a:cs typeface="Arial"/>
              </a:rPr>
              <a:t>generate  </a:t>
            </a:r>
            <a:r>
              <a:rPr sz="2400" spc="-160" dirty="0">
                <a:solidFill>
                  <a:srgbClr val="FFFFFF"/>
                </a:solidFill>
                <a:latin typeface="Arial"/>
                <a:cs typeface="Arial"/>
              </a:rPr>
              <a:t>a </a:t>
            </a:r>
            <a:r>
              <a:rPr sz="2400" spc="-45" dirty="0">
                <a:solidFill>
                  <a:srgbClr val="FFFFFF"/>
                </a:solidFill>
                <a:latin typeface="Arial"/>
                <a:cs typeface="Arial"/>
              </a:rPr>
              <a:t>result </a:t>
            </a:r>
            <a:r>
              <a:rPr sz="2400" spc="-95" dirty="0">
                <a:solidFill>
                  <a:srgbClr val="FFFFFF"/>
                </a:solidFill>
                <a:latin typeface="Arial"/>
                <a:cs typeface="Arial"/>
              </a:rPr>
              <a:t>and </a:t>
            </a:r>
            <a:r>
              <a:rPr sz="2400" spc="-30" dirty="0">
                <a:solidFill>
                  <a:srgbClr val="FFFFFF"/>
                </a:solidFill>
                <a:latin typeface="Arial"/>
                <a:cs typeface="Arial"/>
              </a:rPr>
              <a:t>then</a:t>
            </a:r>
            <a:r>
              <a:rPr sz="2400" spc="-480" dirty="0">
                <a:solidFill>
                  <a:srgbClr val="FFFFFF"/>
                </a:solidFill>
                <a:latin typeface="Arial"/>
                <a:cs typeface="Arial"/>
              </a:rPr>
              <a:t> </a:t>
            </a:r>
            <a:r>
              <a:rPr sz="2400" spc="-5" dirty="0">
                <a:solidFill>
                  <a:srgbClr val="FFFFFF"/>
                </a:solidFill>
                <a:latin typeface="Arial"/>
                <a:cs typeface="Arial"/>
              </a:rPr>
              <a:t>output.</a:t>
            </a:r>
            <a:endParaRPr sz="2400" dirty="0">
              <a:latin typeface="Arial"/>
              <a:cs typeface="Arial"/>
            </a:endParaRPr>
          </a:p>
        </p:txBody>
      </p:sp>
      <p:grpSp>
        <p:nvGrpSpPr>
          <p:cNvPr id="7" name="object 7"/>
          <p:cNvGrpSpPr/>
          <p:nvPr/>
        </p:nvGrpSpPr>
        <p:grpSpPr>
          <a:xfrm>
            <a:off x="7876159" y="2320797"/>
            <a:ext cx="2278380" cy="2643505"/>
            <a:chOff x="7873238" y="2370201"/>
            <a:chExt cx="2278380" cy="2643505"/>
          </a:xfrm>
        </p:grpSpPr>
        <p:sp>
          <p:nvSpPr>
            <p:cNvPr id="8" name="object 8"/>
            <p:cNvSpPr/>
            <p:nvPr/>
          </p:nvSpPr>
          <p:spPr>
            <a:xfrm>
              <a:off x="8201025" y="2376551"/>
              <a:ext cx="207010" cy="502284"/>
            </a:xfrm>
            <a:custGeom>
              <a:avLst/>
              <a:gdLst/>
              <a:ahLst/>
              <a:cxnLst/>
              <a:rect l="l" t="t" r="r" b="b"/>
              <a:pathLst>
                <a:path w="207009" h="502285">
                  <a:moveTo>
                    <a:pt x="103250" y="0"/>
                  </a:moveTo>
                  <a:lnTo>
                    <a:pt x="51138" y="34271"/>
                  </a:lnTo>
                  <a:lnTo>
                    <a:pt x="30241" y="73517"/>
                  </a:lnTo>
                  <a:lnTo>
                    <a:pt x="14097" y="124309"/>
                  </a:lnTo>
                  <a:lnTo>
                    <a:pt x="3688" y="184252"/>
                  </a:lnTo>
                  <a:lnTo>
                    <a:pt x="0" y="250951"/>
                  </a:lnTo>
                  <a:lnTo>
                    <a:pt x="3688" y="317641"/>
                  </a:lnTo>
                  <a:lnTo>
                    <a:pt x="14097" y="377561"/>
                  </a:lnTo>
                  <a:lnTo>
                    <a:pt x="30241" y="428323"/>
                  </a:lnTo>
                  <a:lnTo>
                    <a:pt x="51138" y="467538"/>
                  </a:lnTo>
                  <a:lnTo>
                    <a:pt x="103250" y="501776"/>
                  </a:lnTo>
                  <a:lnTo>
                    <a:pt x="130698" y="492819"/>
                  </a:lnTo>
                  <a:lnTo>
                    <a:pt x="176260" y="428323"/>
                  </a:lnTo>
                  <a:lnTo>
                    <a:pt x="192404" y="377561"/>
                  </a:lnTo>
                  <a:lnTo>
                    <a:pt x="202813" y="317641"/>
                  </a:lnTo>
                  <a:lnTo>
                    <a:pt x="206501" y="250951"/>
                  </a:lnTo>
                  <a:lnTo>
                    <a:pt x="202813" y="184252"/>
                  </a:lnTo>
                  <a:lnTo>
                    <a:pt x="192404" y="124309"/>
                  </a:lnTo>
                  <a:lnTo>
                    <a:pt x="176260" y="73517"/>
                  </a:lnTo>
                  <a:lnTo>
                    <a:pt x="155363" y="34271"/>
                  </a:lnTo>
                  <a:lnTo>
                    <a:pt x="103250" y="0"/>
                  </a:lnTo>
                  <a:close/>
                </a:path>
              </a:pathLst>
            </a:custGeom>
            <a:solidFill>
              <a:srgbClr val="FFFFFF"/>
            </a:solidFill>
          </p:spPr>
          <p:txBody>
            <a:bodyPr wrap="square" lIns="0" tIns="0" rIns="0" bIns="0" rtlCol="0"/>
            <a:lstStyle/>
            <a:p>
              <a:endParaRPr/>
            </a:p>
          </p:txBody>
        </p:sp>
        <p:sp>
          <p:nvSpPr>
            <p:cNvPr id="9" name="object 9"/>
            <p:cNvSpPr/>
            <p:nvPr/>
          </p:nvSpPr>
          <p:spPr>
            <a:xfrm>
              <a:off x="8201025" y="2376551"/>
              <a:ext cx="207010" cy="502284"/>
            </a:xfrm>
            <a:custGeom>
              <a:avLst/>
              <a:gdLst/>
              <a:ahLst/>
              <a:cxnLst/>
              <a:rect l="l" t="t" r="r" b="b"/>
              <a:pathLst>
                <a:path w="207009" h="502285">
                  <a:moveTo>
                    <a:pt x="0" y="250951"/>
                  </a:moveTo>
                  <a:lnTo>
                    <a:pt x="3688" y="184252"/>
                  </a:lnTo>
                  <a:lnTo>
                    <a:pt x="14097" y="124309"/>
                  </a:lnTo>
                  <a:lnTo>
                    <a:pt x="30241" y="73517"/>
                  </a:lnTo>
                  <a:lnTo>
                    <a:pt x="51138" y="34271"/>
                  </a:lnTo>
                  <a:lnTo>
                    <a:pt x="103250" y="0"/>
                  </a:lnTo>
                  <a:lnTo>
                    <a:pt x="130698" y="8967"/>
                  </a:lnTo>
                  <a:lnTo>
                    <a:pt x="155363" y="34271"/>
                  </a:lnTo>
                  <a:lnTo>
                    <a:pt x="176260" y="73517"/>
                  </a:lnTo>
                  <a:lnTo>
                    <a:pt x="192404" y="124309"/>
                  </a:lnTo>
                  <a:lnTo>
                    <a:pt x="202813" y="184252"/>
                  </a:lnTo>
                  <a:lnTo>
                    <a:pt x="206501" y="250951"/>
                  </a:lnTo>
                  <a:lnTo>
                    <a:pt x="202813" y="317641"/>
                  </a:lnTo>
                  <a:lnTo>
                    <a:pt x="192404" y="377561"/>
                  </a:lnTo>
                  <a:lnTo>
                    <a:pt x="176260" y="428323"/>
                  </a:lnTo>
                  <a:lnTo>
                    <a:pt x="155363" y="467538"/>
                  </a:lnTo>
                  <a:lnTo>
                    <a:pt x="103250" y="501776"/>
                  </a:lnTo>
                  <a:lnTo>
                    <a:pt x="75803" y="492819"/>
                  </a:lnTo>
                  <a:lnTo>
                    <a:pt x="51138" y="467538"/>
                  </a:lnTo>
                  <a:lnTo>
                    <a:pt x="30241" y="428323"/>
                  </a:lnTo>
                  <a:lnTo>
                    <a:pt x="14097" y="377561"/>
                  </a:lnTo>
                  <a:lnTo>
                    <a:pt x="3688" y="317641"/>
                  </a:lnTo>
                  <a:lnTo>
                    <a:pt x="0" y="250951"/>
                  </a:lnTo>
                  <a:close/>
                </a:path>
              </a:pathLst>
            </a:custGeom>
            <a:ln w="12700">
              <a:solidFill>
                <a:srgbClr val="FFFFFF"/>
              </a:solidFill>
            </a:ln>
          </p:spPr>
          <p:txBody>
            <a:bodyPr wrap="square" lIns="0" tIns="0" rIns="0" bIns="0" rtlCol="0"/>
            <a:lstStyle/>
            <a:p>
              <a:endParaRPr/>
            </a:p>
          </p:txBody>
        </p:sp>
        <p:sp>
          <p:nvSpPr>
            <p:cNvPr id="10" name="object 10"/>
            <p:cNvSpPr/>
            <p:nvPr/>
          </p:nvSpPr>
          <p:spPr>
            <a:xfrm>
              <a:off x="8201025" y="3131947"/>
              <a:ext cx="207010" cy="502284"/>
            </a:xfrm>
            <a:custGeom>
              <a:avLst/>
              <a:gdLst/>
              <a:ahLst/>
              <a:cxnLst/>
              <a:rect l="l" t="t" r="r" b="b"/>
              <a:pathLst>
                <a:path w="207009" h="502285">
                  <a:moveTo>
                    <a:pt x="103250" y="0"/>
                  </a:moveTo>
                  <a:lnTo>
                    <a:pt x="51138" y="34238"/>
                  </a:lnTo>
                  <a:lnTo>
                    <a:pt x="30241" y="73453"/>
                  </a:lnTo>
                  <a:lnTo>
                    <a:pt x="14097" y="124215"/>
                  </a:lnTo>
                  <a:lnTo>
                    <a:pt x="3688" y="184135"/>
                  </a:lnTo>
                  <a:lnTo>
                    <a:pt x="0" y="250825"/>
                  </a:lnTo>
                  <a:lnTo>
                    <a:pt x="3688" y="317524"/>
                  </a:lnTo>
                  <a:lnTo>
                    <a:pt x="14097" y="377467"/>
                  </a:lnTo>
                  <a:lnTo>
                    <a:pt x="30241" y="428259"/>
                  </a:lnTo>
                  <a:lnTo>
                    <a:pt x="51138" y="467505"/>
                  </a:lnTo>
                  <a:lnTo>
                    <a:pt x="103250" y="501776"/>
                  </a:lnTo>
                  <a:lnTo>
                    <a:pt x="130698" y="492809"/>
                  </a:lnTo>
                  <a:lnTo>
                    <a:pt x="176260" y="428259"/>
                  </a:lnTo>
                  <a:lnTo>
                    <a:pt x="192404" y="377467"/>
                  </a:lnTo>
                  <a:lnTo>
                    <a:pt x="202813" y="317524"/>
                  </a:lnTo>
                  <a:lnTo>
                    <a:pt x="206501" y="250825"/>
                  </a:lnTo>
                  <a:lnTo>
                    <a:pt x="202813" y="184135"/>
                  </a:lnTo>
                  <a:lnTo>
                    <a:pt x="192404" y="124215"/>
                  </a:lnTo>
                  <a:lnTo>
                    <a:pt x="176260" y="73453"/>
                  </a:lnTo>
                  <a:lnTo>
                    <a:pt x="155363" y="34238"/>
                  </a:lnTo>
                  <a:lnTo>
                    <a:pt x="103250" y="0"/>
                  </a:lnTo>
                  <a:close/>
                </a:path>
              </a:pathLst>
            </a:custGeom>
            <a:solidFill>
              <a:srgbClr val="FFFFFF"/>
            </a:solidFill>
          </p:spPr>
          <p:txBody>
            <a:bodyPr wrap="square" lIns="0" tIns="0" rIns="0" bIns="0" rtlCol="0"/>
            <a:lstStyle/>
            <a:p>
              <a:endParaRPr/>
            </a:p>
          </p:txBody>
        </p:sp>
        <p:sp>
          <p:nvSpPr>
            <p:cNvPr id="11" name="object 11"/>
            <p:cNvSpPr/>
            <p:nvPr/>
          </p:nvSpPr>
          <p:spPr>
            <a:xfrm>
              <a:off x="8201025" y="3131947"/>
              <a:ext cx="207010" cy="502284"/>
            </a:xfrm>
            <a:custGeom>
              <a:avLst/>
              <a:gdLst/>
              <a:ahLst/>
              <a:cxnLst/>
              <a:rect l="l" t="t" r="r" b="b"/>
              <a:pathLst>
                <a:path w="207009" h="502285">
                  <a:moveTo>
                    <a:pt x="0" y="250825"/>
                  </a:moveTo>
                  <a:lnTo>
                    <a:pt x="3688" y="184135"/>
                  </a:lnTo>
                  <a:lnTo>
                    <a:pt x="14097" y="124215"/>
                  </a:lnTo>
                  <a:lnTo>
                    <a:pt x="30241" y="73453"/>
                  </a:lnTo>
                  <a:lnTo>
                    <a:pt x="51138" y="34238"/>
                  </a:lnTo>
                  <a:lnTo>
                    <a:pt x="103250" y="0"/>
                  </a:lnTo>
                  <a:lnTo>
                    <a:pt x="130698" y="8957"/>
                  </a:lnTo>
                  <a:lnTo>
                    <a:pt x="155363" y="34238"/>
                  </a:lnTo>
                  <a:lnTo>
                    <a:pt x="176260" y="73453"/>
                  </a:lnTo>
                  <a:lnTo>
                    <a:pt x="192404" y="124215"/>
                  </a:lnTo>
                  <a:lnTo>
                    <a:pt x="202813" y="184135"/>
                  </a:lnTo>
                  <a:lnTo>
                    <a:pt x="206501" y="250825"/>
                  </a:lnTo>
                  <a:lnTo>
                    <a:pt x="202813" y="317524"/>
                  </a:lnTo>
                  <a:lnTo>
                    <a:pt x="192404" y="377467"/>
                  </a:lnTo>
                  <a:lnTo>
                    <a:pt x="176260" y="428259"/>
                  </a:lnTo>
                  <a:lnTo>
                    <a:pt x="155363" y="467505"/>
                  </a:lnTo>
                  <a:lnTo>
                    <a:pt x="103250" y="501776"/>
                  </a:lnTo>
                  <a:lnTo>
                    <a:pt x="75803" y="492809"/>
                  </a:lnTo>
                  <a:lnTo>
                    <a:pt x="51138" y="467505"/>
                  </a:lnTo>
                  <a:lnTo>
                    <a:pt x="30241" y="428259"/>
                  </a:lnTo>
                  <a:lnTo>
                    <a:pt x="14097" y="377467"/>
                  </a:lnTo>
                  <a:lnTo>
                    <a:pt x="3688" y="317524"/>
                  </a:lnTo>
                  <a:lnTo>
                    <a:pt x="0" y="250825"/>
                  </a:lnTo>
                  <a:close/>
                </a:path>
              </a:pathLst>
            </a:custGeom>
            <a:ln w="12700">
              <a:solidFill>
                <a:srgbClr val="FFFFFF"/>
              </a:solidFill>
            </a:ln>
          </p:spPr>
          <p:txBody>
            <a:bodyPr wrap="square" lIns="0" tIns="0" rIns="0" bIns="0" rtlCol="0"/>
            <a:lstStyle/>
            <a:p>
              <a:endParaRPr/>
            </a:p>
          </p:txBody>
        </p:sp>
        <p:sp>
          <p:nvSpPr>
            <p:cNvPr id="12" name="object 12"/>
            <p:cNvSpPr/>
            <p:nvPr/>
          </p:nvSpPr>
          <p:spPr>
            <a:xfrm>
              <a:off x="9622027" y="3364357"/>
              <a:ext cx="208279" cy="502284"/>
            </a:xfrm>
            <a:custGeom>
              <a:avLst/>
              <a:gdLst/>
              <a:ahLst/>
              <a:cxnLst/>
              <a:rect l="l" t="t" r="r" b="b"/>
              <a:pathLst>
                <a:path w="208279" h="502285">
                  <a:moveTo>
                    <a:pt x="104140" y="0"/>
                  </a:moveTo>
                  <a:lnTo>
                    <a:pt x="51571" y="34238"/>
                  </a:lnTo>
                  <a:lnTo>
                    <a:pt x="30495" y="73453"/>
                  </a:lnTo>
                  <a:lnTo>
                    <a:pt x="14214" y="124215"/>
                  </a:lnTo>
                  <a:lnTo>
                    <a:pt x="3718" y="184135"/>
                  </a:lnTo>
                  <a:lnTo>
                    <a:pt x="0" y="250824"/>
                  </a:lnTo>
                  <a:lnTo>
                    <a:pt x="3718" y="317524"/>
                  </a:lnTo>
                  <a:lnTo>
                    <a:pt x="14214" y="377467"/>
                  </a:lnTo>
                  <a:lnTo>
                    <a:pt x="30495" y="428259"/>
                  </a:lnTo>
                  <a:lnTo>
                    <a:pt x="51571" y="467505"/>
                  </a:lnTo>
                  <a:lnTo>
                    <a:pt x="104140" y="501776"/>
                  </a:lnTo>
                  <a:lnTo>
                    <a:pt x="131776" y="492809"/>
                  </a:lnTo>
                  <a:lnTo>
                    <a:pt x="177673" y="428259"/>
                  </a:lnTo>
                  <a:lnTo>
                    <a:pt x="193943" y="377467"/>
                  </a:lnTo>
                  <a:lnTo>
                    <a:pt x="204434" y="317524"/>
                  </a:lnTo>
                  <a:lnTo>
                    <a:pt x="208152" y="250824"/>
                  </a:lnTo>
                  <a:lnTo>
                    <a:pt x="204434" y="184135"/>
                  </a:lnTo>
                  <a:lnTo>
                    <a:pt x="193943" y="124215"/>
                  </a:lnTo>
                  <a:lnTo>
                    <a:pt x="177673" y="73453"/>
                  </a:lnTo>
                  <a:lnTo>
                    <a:pt x="156619" y="34238"/>
                  </a:lnTo>
                  <a:lnTo>
                    <a:pt x="104140" y="0"/>
                  </a:lnTo>
                  <a:close/>
                </a:path>
              </a:pathLst>
            </a:custGeom>
            <a:solidFill>
              <a:srgbClr val="FFFFFF"/>
            </a:solidFill>
          </p:spPr>
          <p:txBody>
            <a:bodyPr wrap="square" lIns="0" tIns="0" rIns="0" bIns="0" rtlCol="0"/>
            <a:lstStyle/>
            <a:p>
              <a:endParaRPr/>
            </a:p>
          </p:txBody>
        </p:sp>
        <p:sp>
          <p:nvSpPr>
            <p:cNvPr id="13" name="object 13"/>
            <p:cNvSpPr/>
            <p:nvPr/>
          </p:nvSpPr>
          <p:spPr>
            <a:xfrm>
              <a:off x="9622027" y="3364357"/>
              <a:ext cx="208279" cy="502284"/>
            </a:xfrm>
            <a:custGeom>
              <a:avLst/>
              <a:gdLst/>
              <a:ahLst/>
              <a:cxnLst/>
              <a:rect l="l" t="t" r="r" b="b"/>
              <a:pathLst>
                <a:path w="208279" h="502285">
                  <a:moveTo>
                    <a:pt x="0" y="250824"/>
                  </a:moveTo>
                  <a:lnTo>
                    <a:pt x="3718" y="184135"/>
                  </a:lnTo>
                  <a:lnTo>
                    <a:pt x="14214" y="124215"/>
                  </a:lnTo>
                  <a:lnTo>
                    <a:pt x="30495" y="73453"/>
                  </a:lnTo>
                  <a:lnTo>
                    <a:pt x="51571" y="34238"/>
                  </a:lnTo>
                  <a:lnTo>
                    <a:pt x="104140" y="0"/>
                  </a:lnTo>
                  <a:lnTo>
                    <a:pt x="131776" y="8957"/>
                  </a:lnTo>
                  <a:lnTo>
                    <a:pt x="156619" y="34238"/>
                  </a:lnTo>
                  <a:lnTo>
                    <a:pt x="177673" y="73453"/>
                  </a:lnTo>
                  <a:lnTo>
                    <a:pt x="193943" y="124215"/>
                  </a:lnTo>
                  <a:lnTo>
                    <a:pt x="204434" y="184135"/>
                  </a:lnTo>
                  <a:lnTo>
                    <a:pt x="208152" y="250824"/>
                  </a:lnTo>
                  <a:lnTo>
                    <a:pt x="204434" y="317524"/>
                  </a:lnTo>
                  <a:lnTo>
                    <a:pt x="193943" y="377467"/>
                  </a:lnTo>
                  <a:lnTo>
                    <a:pt x="177673" y="428259"/>
                  </a:lnTo>
                  <a:lnTo>
                    <a:pt x="156619" y="467505"/>
                  </a:lnTo>
                  <a:lnTo>
                    <a:pt x="104140" y="501776"/>
                  </a:lnTo>
                  <a:lnTo>
                    <a:pt x="76449" y="492809"/>
                  </a:lnTo>
                  <a:lnTo>
                    <a:pt x="51571" y="467505"/>
                  </a:lnTo>
                  <a:lnTo>
                    <a:pt x="30495" y="428259"/>
                  </a:lnTo>
                  <a:lnTo>
                    <a:pt x="14214" y="377467"/>
                  </a:lnTo>
                  <a:lnTo>
                    <a:pt x="3718" y="317524"/>
                  </a:lnTo>
                  <a:lnTo>
                    <a:pt x="0" y="250824"/>
                  </a:lnTo>
                  <a:close/>
                </a:path>
              </a:pathLst>
            </a:custGeom>
            <a:ln w="12700">
              <a:solidFill>
                <a:srgbClr val="FFFFFF"/>
              </a:solidFill>
            </a:ln>
          </p:spPr>
          <p:txBody>
            <a:bodyPr wrap="square" lIns="0" tIns="0" rIns="0" bIns="0" rtlCol="0"/>
            <a:lstStyle/>
            <a:p>
              <a:endParaRPr/>
            </a:p>
          </p:txBody>
        </p:sp>
        <p:sp>
          <p:nvSpPr>
            <p:cNvPr id="14" name="object 14"/>
            <p:cNvSpPr/>
            <p:nvPr/>
          </p:nvSpPr>
          <p:spPr>
            <a:xfrm>
              <a:off x="8201025" y="2572257"/>
              <a:ext cx="1421130" cy="2435225"/>
            </a:xfrm>
            <a:custGeom>
              <a:avLst/>
              <a:gdLst/>
              <a:ahLst/>
              <a:cxnLst/>
              <a:rect l="l" t="t" r="r" b="b"/>
              <a:pathLst>
                <a:path w="1421129" h="2435225">
                  <a:moveTo>
                    <a:pt x="206502" y="2183892"/>
                  </a:moveTo>
                  <a:lnTo>
                    <a:pt x="202806" y="2117204"/>
                  </a:lnTo>
                  <a:lnTo>
                    <a:pt x="192405" y="2057260"/>
                  </a:lnTo>
                  <a:lnTo>
                    <a:pt x="176250" y="2006460"/>
                  </a:lnTo>
                  <a:lnTo>
                    <a:pt x="155359" y="1967217"/>
                  </a:lnTo>
                  <a:lnTo>
                    <a:pt x="103251" y="1932940"/>
                  </a:lnTo>
                  <a:lnTo>
                    <a:pt x="75793" y="1941918"/>
                  </a:lnTo>
                  <a:lnTo>
                    <a:pt x="30238" y="2006460"/>
                  </a:lnTo>
                  <a:lnTo>
                    <a:pt x="14097" y="2057260"/>
                  </a:lnTo>
                  <a:lnTo>
                    <a:pt x="3683" y="2117204"/>
                  </a:lnTo>
                  <a:lnTo>
                    <a:pt x="0" y="2183892"/>
                  </a:lnTo>
                  <a:lnTo>
                    <a:pt x="3683" y="2250592"/>
                  </a:lnTo>
                  <a:lnTo>
                    <a:pt x="14097" y="2310536"/>
                  </a:lnTo>
                  <a:lnTo>
                    <a:pt x="30238" y="2361336"/>
                  </a:lnTo>
                  <a:lnTo>
                    <a:pt x="51130" y="2400579"/>
                  </a:lnTo>
                  <a:lnTo>
                    <a:pt x="103251" y="2434844"/>
                  </a:lnTo>
                  <a:lnTo>
                    <a:pt x="130695" y="2425877"/>
                  </a:lnTo>
                  <a:lnTo>
                    <a:pt x="176250" y="2361336"/>
                  </a:lnTo>
                  <a:lnTo>
                    <a:pt x="192405" y="2310536"/>
                  </a:lnTo>
                  <a:lnTo>
                    <a:pt x="202806" y="2250592"/>
                  </a:lnTo>
                  <a:lnTo>
                    <a:pt x="206502" y="2183892"/>
                  </a:lnTo>
                  <a:close/>
                </a:path>
                <a:path w="1421129" h="2435225">
                  <a:moveTo>
                    <a:pt x="1421003" y="1061466"/>
                  </a:moveTo>
                  <a:lnTo>
                    <a:pt x="1411605" y="1053846"/>
                  </a:lnTo>
                  <a:lnTo>
                    <a:pt x="1354836" y="1007745"/>
                  </a:lnTo>
                  <a:lnTo>
                    <a:pt x="1347952" y="1038771"/>
                  </a:lnTo>
                  <a:lnTo>
                    <a:pt x="207899" y="785876"/>
                  </a:lnTo>
                  <a:lnTo>
                    <a:pt x="205232" y="798322"/>
                  </a:lnTo>
                  <a:lnTo>
                    <a:pt x="1345209" y="1051102"/>
                  </a:lnTo>
                  <a:lnTo>
                    <a:pt x="1338326" y="1082167"/>
                  </a:lnTo>
                  <a:lnTo>
                    <a:pt x="1421003" y="1061466"/>
                  </a:lnTo>
                  <a:close/>
                </a:path>
                <a:path w="1421129" h="2435225">
                  <a:moveTo>
                    <a:pt x="1421003" y="955802"/>
                  </a:moveTo>
                  <a:lnTo>
                    <a:pt x="1404823" y="921639"/>
                  </a:lnTo>
                  <a:lnTo>
                    <a:pt x="1384554" y="878840"/>
                  </a:lnTo>
                  <a:lnTo>
                    <a:pt x="1364957" y="903833"/>
                  </a:lnTo>
                  <a:lnTo>
                    <a:pt x="210439" y="0"/>
                  </a:lnTo>
                  <a:lnTo>
                    <a:pt x="202692" y="10033"/>
                  </a:lnTo>
                  <a:lnTo>
                    <a:pt x="1357134" y="913815"/>
                  </a:lnTo>
                  <a:lnTo>
                    <a:pt x="1337564" y="938784"/>
                  </a:lnTo>
                  <a:lnTo>
                    <a:pt x="1421003" y="955802"/>
                  </a:lnTo>
                  <a:close/>
                </a:path>
              </a:pathLst>
            </a:custGeom>
            <a:solidFill>
              <a:srgbClr val="FFFFFF"/>
            </a:solidFill>
          </p:spPr>
          <p:txBody>
            <a:bodyPr wrap="square" lIns="0" tIns="0" rIns="0" bIns="0" rtlCol="0"/>
            <a:lstStyle/>
            <a:p>
              <a:endParaRPr/>
            </a:p>
          </p:txBody>
        </p:sp>
        <p:sp>
          <p:nvSpPr>
            <p:cNvPr id="15" name="object 15"/>
            <p:cNvSpPr/>
            <p:nvPr/>
          </p:nvSpPr>
          <p:spPr>
            <a:xfrm>
              <a:off x="8201025" y="4505198"/>
              <a:ext cx="207010" cy="502284"/>
            </a:xfrm>
            <a:custGeom>
              <a:avLst/>
              <a:gdLst/>
              <a:ahLst/>
              <a:cxnLst/>
              <a:rect l="l" t="t" r="r" b="b"/>
              <a:pathLst>
                <a:path w="207009" h="502285">
                  <a:moveTo>
                    <a:pt x="0" y="250951"/>
                  </a:moveTo>
                  <a:lnTo>
                    <a:pt x="3688" y="184252"/>
                  </a:lnTo>
                  <a:lnTo>
                    <a:pt x="14097" y="124309"/>
                  </a:lnTo>
                  <a:lnTo>
                    <a:pt x="30241" y="73517"/>
                  </a:lnTo>
                  <a:lnTo>
                    <a:pt x="51138" y="34271"/>
                  </a:lnTo>
                  <a:lnTo>
                    <a:pt x="103250" y="0"/>
                  </a:lnTo>
                  <a:lnTo>
                    <a:pt x="130698" y="8967"/>
                  </a:lnTo>
                  <a:lnTo>
                    <a:pt x="155363" y="34271"/>
                  </a:lnTo>
                  <a:lnTo>
                    <a:pt x="176260" y="73517"/>
                  </a:lnTo>
                  <a:lnTo>
                    <a:pt x="192404" y="124309"/>
                  </a:lnTo>
                  <a:lnTo>
                    <a:pt x="202813" y="184252"/>
                  </a:lnTo>
                  <a:lnTo>
                    <a:pt x="206501" y="250951"/>
                  </a:lnTo>
                  <a:lnTo>
                    <a:pt x="202813" y="317651"/>
                  </a:lnTo>
                  <a:lnTo>
                    <a:pt x="192404" y="377594"/>
                  </a:lnTo>
                  <a:lnTo>
                    <a:pt x="176260" y="428386"/>
                  </a:lnTo>
                  <a:lnTo>
                    <a:pt x="155363" y="467632"/>
                  </a:lnTo>
                  <a:lnTo>
                    <a:pt x="103250" y="501903"/>
                  </a:lnTo>
                  <a:lnTo>
                    <a:pt x="75803" y="492936"/>
                  </a:lnTo>
                  <a:lnTo>
                    <a:pt x="51138" y="467632"/>
                  </a:lnTo>
                  <a:lnTo>
                    <a:pt x="30241" y="428386"/>
                  </a:lnTo>
                  <a:lnTo>
                    <a:pt x="14097" y="377594"/>
                  </a:lnTo>
                  <a:lnTo>
                    <a:pt x="3688" y="317651"/>
                  </a:lnTo>
                  <a:lnTo>
                    <a:pt x="0" y="250951"/>
                  </a:lnTo>
                  <a:close/>
                </a:path>
              </a:pathLst>
            </a:custGeom>
            <a:ln w="12700">
              <a:solidFill>
                <a:srgbClr val="FFFFFF"/>
              </a:solidFill>
            </a:ln>
          </p:spPr>
          <p:txBody>
            <a:bodyPr wrap="square" lIns="0" tIns="0" rIns="0" bIns="0" rtlCol="0"/>
            <a:lstStyle/>
            <a:p>
              <a:endParaRPr/>
            </a:p>
          </p:txBody>
        </p:sp>
        <p:sp>
          <p:nvSpPr>
            <p:cNvPr id="16" name="object 16"/>
            <p:cNvSpPr/>
            <p:nvPr/>
          </p:nvSpPr>
          <p:spPr>
            <a:xfrm>
              <a:off x="7873238" y="2557652"/>
              <a:ext cx="2278380" cy="2233930"/>
            </a:xfrm>
            <a:custGeom>
              <a:avLst/>
              <a:gdLst/>
              <a:ahLst/>
              <a:cxnLst/>
              <a:rect l="l" t="t" r="r" b="b"/>
              <a:pathLst>
                <a:path w="2278379" h="2233929">
                  <a:moveTo>
                    <a:pt x="321310" y="2195830"/>
                  </a:moveTo>
                  <a:lnTo>
                    <a:pt x="308610" y="2189480"/>
                  </a:lnTo>
                  <a:lnTo>
                    <a:pt x="245110" y="2157730"/>
                  </a:lnTo>
                  <a:lnTo>
                    <a:pt x="245110" y="2189480"/>
                  </a:lnTo>
                  <a:lnTo>
                    <a:pt x="0" y="2189480"/>
                  </a:lnTo>
                  <a:lnTo>
                    <a:pt x="0" y="2202180"/>
                  </a:lnTo>
                  <a:lnTo>
                    <a:pt x="245110" y="2202180"/>
                  </a:lnTo>
                  <a:lnTo>
                    <a:pt x="245110" y="2233930"/>
                  </a:lnTo>
                  <a:lnTo>
                    <a:pt x="308610" y="2202180"/>
                  </a:lnTo>
                  <a:lnTo>
                    <a:pt x="321310" y="2195830"/>
                  </a:lnTo>
                  <a:close/>
                </a:path>
                <a:path w="2278379" h="2233929">
                  <a:moveTo>
                    <a:pt x="321310" y="806704"/>
                  </a:moveTo>
                  <a:lnTo>
                    <a:pt x="308610" y="800354"/>
                  </a:lnTo>
                  <a:lnTo>
                    <a:pt x="245110" y="768604"/>
                  </a:lnTo>
                  <a:lnTo>
                    <a:pt x="245110" y="800354"/>
                  </a:lnTo>
                  <a:lnTo>
                    <a:pt x="0" y="800354"/>
                  </a:lnTo>
                  <a:lnTo>
                    <a:pt x="0" y="813054"/>
                  </a:lnTo>
                  <a:lnTo>
                    <a:pt x="245110" y="813054"/>
                  </a:lnTo>
                  <a:lnTo>
                    <a:pt x="245110" y="844804"/>
                  </a:lnTo>
                  <a:lnTo>
                    <a:pt x="308610" y="813054"/>
                  </a:lnTo>
                  <a:lnTo>
                    <a:pt x="321310" y="806704"/>
                  </a:lnTo>
                  <a:close/>
                </a:path>
                <a:path w="2278379" h="2233929">
                  <a:moveTo>
                    <a:pt x="327787" y="38100"/>
                  </a:moveTo>
                  <a:lnTo>
                    <a:pt x="315087" y="31750"/>
                  </a:lnTo>
                  <a:lnTo>
                    <a:pt x="251587" y="0"/>
                  </a:lnTo>
                  <a:lnTo>
                    <a:pt x="251587" y="31750"/>
                  </a:lnTo>
                  <a:lnTo>
                    <a:pt x="6604" y="31750"/>
                  </a:lnTo>
                  <a:lnTo>
                    <a:pt x="6604" y="44450"/>
                  </a:lnTo>
                  <a:lnTo>
                    <a:pt x="251587" y="44450"/>
                  </a:lnTo>
                  <a:lnTo>
                    <a:pt x="251587" y="76200"/>
                  </a:lnTo>
                  <a:lnTo>
                    <a:pt x="315087" y="44450"/>
                  </a:lnTo>
                  <a:lnTo>
                    <a:pt x="327787" y="38100"/>
                  </a:lnTo>
                  <a:close/>
                </a:path>
                <a:path w="2278379" h="2233929">
                  <a:moveTo>
                    <a:pt x="1748790" y="1223899"/>
                  </a:moveTo>
                  <a:lnTo>
                    <a:pt x="1665478" y="1241679"/>
                  </a:lnTo>
                  <a:lnTo>
                    <a:pt x="1685264" y="1266494"/>
                  </a:lnTo>
                  <a:lnTo>
                    <a:pt x="530352" y="2188210"/>
                  </a:lnTo>
                  <a:lnTo>
                    <a:pt x="538353" y="2198116"/>
                  </a:lnTo>
                  <a:lnTo>
                    <a:pt x="1693151" y="1276400"/>
                  </a:lnTo>
                  <a:lnTo>
                    <a:pt x="1712976" y="1301242"/>
                  </a:lnTo>
                  <a:lnTo>
                    <a:pt x="1732724" y="1258570"/>
                  </a:lnTo>
                  <a:lnTo>
                    <a:pt x="1748790" y="1223899"/>
                  </a:lnTo>
                  <a:close/>
                </a:path>
                <a:path w="2278379" h="2233929">
                  <a:moveTo>
                    <a:pt x="2278126" y="1076071"/>
                  </a:moveTo>
                  <a:lnTo>
                    <a:pt x="2265426" y="1069721"/>
                  </a:lnTo>
                  <a:lnTo>
                    <a:pt x="2201926" y="1037971"/>
                  </a:lnTo>
                  <a:lnTo>
                    <a:pt x="2201926" y="1069721"/>
                  </a:lnTo>
                  <a:lnTo>
                    <a:pt x="1956943" y="1069721"/>
                  </a:lnTo>
                  <a:lnTo>
                    <a:pt x="1956943" y="1082421"/>
                  </a:lnTo>
                  <a:lnTo>
                    <a:pt x="2201926" y="1082421"/>
                  </a:lnTo>
                  <a:lnTo>
                    <a:pt x="2201926" y="1114171"/>
                  </a:lnTo>
                  <a:lnTo>
                    <a:pt x="2265426" y="1082421"/>
                  </a:lnTo>
                  <a:lnTo>
                    <a:pt x="2278126" y="1076071"/>
                  </a:lnTo>
                  <a:close/>
                </a:path>
              </a:pathLst>
            </a:custGeom>
            <a:solidFill>
              <a:srgbClr val="FFFFFF"/>
            </a:solidFill>
          </p:spPr>
          <p:txBody>
            <a:bodyPr wrap="square" lIns="0" tIns="0" rIns="0" bIns="0" rtlCol="0"/>
            <a:lstStyle/>
            <a:p>
              <a:endParaRPr/>
            </a:p>
          </p:txBody>
        </p:sp>
      </p:grpSp>
      <p:sp>
        <p:nvSpPr>
          <p:cNvPr id="17" name="object 17"/>
          <p:cNvSpPr txBox="1"/>
          <p:nvPr/>
        </p:nvSpPr>
        <p:spPr>
          <a:xfrm>
            <a:off x="8723503" y="2278456"/>
            <a:ext cx="188595" cy="300355"/>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Arial"/>
                <a:cs typeface="Arial"/>
              </a:rPr>
              <a:t>w</a:t>
            </a:r>
            <a:endParaRPr sz="1800">
              <a:latin typeface="Arial"/>
              <a:cs typeface="Arial"/>
            </a:endParaRPr>
          </a:p>
        </p:txBody>
      </p:sp>
      <p:sp>
        <p:nvSpPr>
          <p:cNvPr id="18" name="object 18"/>
          <p:cNvSpPr txBox="1"/>
          <p:nvPr/>
        </p:nvSpPr>
        <p:spPr>
          <a:xfrm>
            <a:off x="8886570" y="2411348"/>
            <a:ext cx="93980" cy="208279"/>
          </a:xfrm>
          <a:prstGeom prst="rect">
            <a:avLst/>
          </a:prstGeom>
        </p:spPr>
        <p:txBody>
          <a:bodyPr vert="horz" wrap="square" lIns="0" tIns="12700" rIns="0" bIns="0" rtlCol="0">
            <a:spAutoFit/>
          </a:bodyPr>
          <a:lstStyle/>
          <a:p>
            <a:pPr marL="12700">
              <a:lnSpc>
                <a:spcPct val="100000"/>
              </a:lnSpc>
              <a:spcBef>
                <a:spcPts val="100"/>
              </a:spcBef>
            </a:pPr>
            <a:r>
              <a:rPr sz="1200" spc="-130" dirty="0">
                <a:solidFill>
                  <a:srgbClr val="FFFFFF"/>
                </a:solidFill>
                <a:latin typeface="Arial"/>
                <a:cs typeface="Arial"/>
              </a:rPr>
              <a:t>1</a:t>
            </a:r>
            <a:endParaRPr sz="1200">
              <a:latin typeface="Arial"/>
              <a:cs typeface="Arial"/>
            </a:endParaRPr>
          </a:p>
        </p:txBody>
      </p:sp>
      <p:sp>
        <p:nvSpPr>
          <p:cNvPr id="19" name="object 19"/>
          <p:cNvSpPr txBox="1"/>
          <p:nvPr/>
        </p:nvSpPr>
        <p:spPr>
          <a:xfrm>
            <a:off x="8565895" y="2912440"/>
            <a:ext cx="188595" cy="300355"/>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Arial"/>
                <a:cs typeface="Arial"/>
              </a:rPr>
              <a:t>w</a:t>
            </a:r>
            <a:endParaRPr sz="1800">
              <a:latin typeface="Arial"/>
              <a:cs typeface="Arial"/>
            </a:endParaRPr>
          </a:p>
        </p:txBody>
      </p:sp>
      <p:sp>
        <p:nvSpPr>
          <p:cNvPr id="20" name="object 20"/>
          <p:cNvSpPr txBox="1"/>
          <p:nvPr/>
        </p:nvSpPr>
        <p:spPr>
          <a:xfrm>
            <a:off x="8728964" y="3045333"/>
            <a:ext cx="103505" cy="208279"/>
          </a:xfrm>
          <a:prstGeom prst="rect">
            <a:avLst/>
          </a:prstGeom>
        </p:spPr>
        <p:txBody>
          <a:bodyPr vert="horz" wrap="square" lIns="0" tIns="12700" rIns="0" bIns="0" rtlCol="0">
            <a:spAutoFit/>
          </a:bodyPr>
          <a:lstStyle/>
          <a:p>
            <a:pPr marL="12700">
              <a:lnSpc>
                <a:spcPct val="100000"/>
              </a:lnSpc>
              <a:spcBef>
                <a:spcPts val="100"/>
              </a:spcBef>
            </a:pPr>
            <a:r>
              <a:rPr sz="1200" spc="-55" dirty="0">
                <a:solidFill>
                  <a:srgbClr val="FFFFFF"/>
                </a:solidFill>
                <a:latin typeface="Arial"/>
                <a:cs typeface="Arial"/>
              </a:rPr>
              <a:t>2</a:t>
            </a:r>
            <a:endParaRPr sz="1200">
              <a:latin typeface="Arial"/>
              <a:cs typeface="Arial"/>
            </a:endParaRPr>
          </a:p>
        </p:txBody>
      </p:sp>
      <p:sp>
        <p:nvSpPr>
          <p:cNvPr id="21" name="object 21"/>
          <p:cNvSpPr txBox="1"/>
          <p:nvPr/>
        </p:nvSpPr>
        <p:spPr>
          <a:xfrm>
            <a:off x="7719314" y="4814442"/>
            <a:ext cx="260350" cy="299720"/>
          </a:xfrm>
          <a:prstGeom prst="rect">
            <a:avLst/>
          </a:prstGeom>
        </p:spPr>
        <p:txBody>
          <a:bodyPr vert="horz" wrap="square" lIns="0" tIns="12700" rIns="0" bIns="0" rtlCol="0">
            <a:spAutoFit/>
          </a:bodyPr>
          <a:lstStyle/>
          <a:p>
            <a:pPr marL="38100">
              <a:lnSpc>
                <a:spcPct val="100000"/>
              </a:lnSpc>
              <a:spcBef>
                <a:spcPts val="100"/>
              </a:spcBef>
            </a:pPr>
            <a:r>
              <a:rPr sz="1800" spc="-65" dirty="0">
                <a:solidFill>
                  <a:srgbClr val="FFFFFF"/>
                </a:solidFill>
                <a:latin typeface="Arial"/>
                <a:cs typeface="Arial"/>
              </a:rPr>
              <a:t>x</a:t>
            </a:r>
            <a:r>
              <a:rPr sz="1800" spc="-97" baseline="-20833" dirty="0">
                <a:solidFill>
                  <a:srgbClr val="FFFFFF"/>
                </a:solidFill>
                <a:latin typeface="Arial"/>
                <a:cs typeface="Arial"/>
              </a:rPr>
              <a:t>n</a:t>
            </a:r>
            <a:endParaRPr sz="1800" baseline="-20833">
              <a:latin typeface="Arial"/>
              <a:cs typeface="Arial"/>
            </a:endParaRPr>
          </a:p>
        </p:txBody>
      </p:sp>
      <p:sp>
        <p:nvSpPr>
          <p:cNvPr id="22" name="object 22"/>
          <p:cNvSpPr txBox="1"/>
          <p:nvPr/>
        </p:nvSpPr>
        <p:spPr>
          <a:xfrm>
            <a:off x="7640701" y="3166109"/>
            <a:ext cx="257810" cy="299720"/>
          </a:xfrm>
          <a:prstGeom prst="rect">
            <a:avLst/>
          </a:prstGeom>
        </p:spPr>
        <p:txBody>
          <a:bodyPr vert="horz" wrap="square" lIns="0" tIns="12700" rIns="0" bIns="0" rtlCol="0">
            <a:spAutoFit/>
          </a:bodyPr>
          <a:lstStyle/>
          <a:p>
            <a:pPr marL="38100">
              <a:lnSpc>
                <a:spcPct val="100000"/>
              </a:lnSpc>
              <a:spcBef>
                <a:spcPts val="100"/>
              </a:spcBef>
            </a:pPr>
            <a:r>
              <a:rPr sz="1800" spc="-75" dirty="0">
                <a:solidFill>
                  <a:srgbClr val="FFFFFF"/>
                </a:solidFill>
                <a:latin typeface="Arial"/>
                <a:cs typeface="Arial"/>
              </a:rPr>
              <a:t>x</a:t>
            </a:r>
            <a:r>
              <a:rPr sz="1800" spc="-112" baseline="-20833" dirty="0">
                <a:solidFill>
                  <a:srgbClr val="FFFFFF"/>
                </a:solidFill>
                <a:latin typeface="Arial"/>
                <a:cs typeface="Arial"/>
              </a:rPr>
              <a:t>2</a:t>
            </a:r>
            <a:endParaRPr sz="1800" baseline="-20833">
              <a:latin typeface="Arial"/>
              <a:cs typeface="Arial"/>
            </a:endParaRPr>
          </a:p>
        </p:txBody>
      </p:sp>
      <p:sp>
        <p:nvSpPr>
          <p:cNvPr id="23" name="object 23"/>
          <p:cNvSpPr txBox="1"/>
          <p:nvPr/>
        </p:nvSpPr>
        <p:spPr>
          <a:xfrm>
            <a:off x="7640701" y="2151710"/>
            <a:ext cx="248285" cy="300355"/>
          </a:xfrm>
          <a:prstGeom prst="rect">
            <a:avLst/>
          </a:prstGeom>
        </p:spPr>
        <p:txBody>
          <a:bodyPr vert="horz" wrap="square" lIns="0" tIns="12700" rIns="0" bIns="0" rtlCol="0">
            <a:spAutoFit/>
          </a:bodyPr>
          <a:lstStyle/>
          <a:p>
            <a:pPr marL="38100">
              <a:lnSpc>
                <a:spcPct val="100000"/>
              </a:lnSpc>
              <a:spcBef>
                <a:spcPts val="100"/>
              </a:spcBef>
            </a:pPr>
            <a:r>
              <a:rPr sz="1800" spc="-110" dirty="0">
                <a:solidFill>
                  <a:srgbClr val="FFFFFF"/>
                </a:solidFill>
                <a:latin typeface="Arial"/>
                <a:cs typeface="Arial"/>
              </a:rPr>
              <a:t>x</a:t>
            </a:r>
            <a:r>
              <a:rPr sz="1800" spc="-165" baseline="-20833" dirty="0">
                <a:solidFill>
                  <a:srgbClr val="FFFFFF"/>
                </a:solidFill>
                <a:latin typeface="Arial"/>
                <a:cs typeface="Arial"/>
              </a:rPr>
              <a:t>1</a:t>
            </a:r>
            <a:endParaRPr sz="1800" baseline="-20833">
              <a:latin typeface="Arial"/>
              <a:cs typeface="Arial"/>
            </a:endParaRPr>
          </a:p>
        </p:txBody>
      </p:sp>
      <p:sp>
        <p:nvSpPr>
          <p:cNvPr id="24" name="object 24"/>
          <p:cNvSpPr txBox="1"/>
          <p:nvPr/>
        </p:nvSpPr>
        <p:spPr>
          <a:xfrm>
            <a:off x="8855329" y="4434078"/>
            <a:ext cx="320040" cy="299720"/>
          </a:xfrm>
          <a:prstGeom prst="rect">
            <a:avLst/>
          </a:prstGeom>
        </p:spPr>
        <p:txBody>
          <a:bodyPr vert="horz" wrap="square" lIns="0" tIns="12700" rIns="0" bIns="0" rtlCol="0">
            <a:spAutoFit/>
          </a:bodyPr>
          <a:lstStyle/>
          <a:p>
            <a:pPr marL="38100">
              <a:lnSpc>
                <a:spcPct val="100000"/>
              </a:lnSpc>
              <a:spcBef>
                <a:spcPts val="100"/>
              </a:spcBef>
            </a:pPr>
            <a:r>
              <a:rPr sz="1800" spc="-30" dirty="0">
                <a:solidFill>
                  <a:srgbClr val="FFFFFF"/>
                </a:solidFill>
                <a:latin typeface="Arial"/>
                <a:cs typeface="Arial"/>
              </a:rPr>
              <a:t>w</a:t>
            </a:r>
            <a:r>
              <a:rPr sz="1800" spc="-44" baseline="-20833" dirty="0">
                <a:solidFill>
                  <a:srgbClr val="FFFFFF"/>
                </a:solidFill>
                <a:latin typeface="Arial"/>
                <a:cs typeface="Arial"/>
              </a:rPr>
              <a:t>n</a:t>
            </a:r>
            <a:endParaRPr sz="1800" baseline="-20833">
              <a:latin typeface="Arial"/>
              <a:cs typeface="Arial"/>
            </a:endParaRPr>
          </a:p>
        </p:txBody>
      </p:sp>
      <p:sp>
        <p:nvSpPr>
          <p:cNvPr id="25" name="object 25"/>
          <p:cNvSpPr txBox="1"/>
          <p:nvPr/>
        </p:nvSpPr>
        <p:spPr>
          <a:xfrm>
            <a:off x="9730105" y="2927984"/>
            <a:ext cx="1878330" cy="299720"/>
          </a:xfrm>
          <a:prstGeom prst="rect">
            <a:avLst/>
          </a:prstGeom>
        </p:spPr>
        <p:txBody>
          <a:bodyPr vert="horz" wrap="square" lIns="0" tIns="12700" rIns="0" bIns="0" rtlCol="0">
            <a:spAutoFit/>
          </a:bodyPr>
          <a:lstStyle/>
          <a:p>
            <a:pPr marL="38100">
              <a:lnSpc>
                <a:spcPct val="100000"/>
              </a:lnSpc>
              <a:spcBef>
                <a:spcPts val="100"/>
              </a:spcBef>
            </a:pPr>
            <a:r>
              <a:rPr sz="1800" spc="-40" dirty="0">
                <a:solidFill>
                  <a:srgbClr val="FFFFFF"/>
                </a:solidFill>
                <a:latin typeface="Arial"/>
                <a:cs typeface="Arial"/>
              </a:rPr>
              <a:t>f(w</a:t>
            </a:r>
            <a:r>
              <a:rPr sz="1800" spc="-60" baseline="-20833" dirty="0">
                <a:solidFill>
                  <a:srgbClr val="FFFFFF"/>
                </a:solidFill>
                <a:latin typeface="Arial"/>
                <a:cs typeface="Arial"/>
              </a:rPr>
              <a:t>1 </a:t>
            </a:r>
            <a:r>
              <a:rPr sz="1800" spc="-110" dirty="0">
                <a:solidFill>
                  <a:srgbClr val="FFFFFF"/>
                </a:solidFill>
                <a:latin typeface="Arial"/>
                <a:cs typeface="Arial"/>
              </a:rPr>
              <a:t>x</a:t>
            </a:r>
            <a:r>
              <a:rPr sz="1800" spc="-165" baseline="-20833" dirty="0">
                <a:solidFill>
                  <a:srgbClr val="FFFFFF"/>
                </a:solidFill>
                <a:latin typeface="Arial"/>
                <a:cs typeface="Arial"/>
              </a:rPr>
              <a:t>1 </a:t>
            </a:r>
            <a:r>
              <a:rPr sz="1800" spc="-130" dirty="0">
                <a:solidFill>
                  <a:srgbClr val="FFFFFF"/>
                </a:solidFill>
                <a:latin typeface="Arial"/>
                <a:cs typeface="Arial"/>
              </a:rPr>
              <a:t>+ </a:t>
            </a:r>
            <a:r>
              <a:rPr sz="1800" spc="-295" dirty="0">
                <a:solidFill>
                  <a:srgbClr val="FFFFFF"/>
                </a:solidFill>
                <a:latin typeface="Arial"/>
                <a:cs typeface="Arial"/>
              </a:rPr>
              <a:t>……+</a:t>
            </a:r>
            <a:r>
              <a:rPr sz="1800" spc="-350" dirty="0">
                <a:solidFill>
                  <a:srgbClr val="FFFFFF"/>
                </a:solidFill>
                <a:latin typeface="Arial"/>
                <a:cs typeface="Arial"/>
              </a:rPr>
              <a:t> </a:t>
            </a:r>
            <a:r>
              <a:rPr sz="1800" spc="-55" dirty="0">
                <a:solidFill>
                  <a:srgbClr val="FFFFFF"/>
                </a:solidFill>
                <a:latin typeface="Arial"/>
                <a:cs typeface="Arial"/>
              </a:rPr>
              <a:t>w</a:t>
            </a:r>
            <a:r>
              <a:rPr sz="1800" spc="-82" baseline="-20833" dirty="0">
                <a:solidFill>
                  <a:srgbClr val="FFFFFF"/>
                </a:solidFill>
                <a:latin typeface="Arial"/>
                <a:cs typeface="Arial"/>
              </a:rPr>
              <a:t>n</a:t>
            </a:r>
            <a:r>
              <a:rPr sz="1800" spc="-55" dirty="0">
                <a:solidFill>
                  <a:srgbClr val="FFFFFF"/>
                </a:solidFill>
                <a:latin typeface="Arial"/>
                <a:cs typeface="Arial"/>
              </a:rPr>
              <a:t>x</a:t>
            </a:r>
            <a:r>
              <a:rPr sz="1800" spc="-82" baseline="-20833" dirty="0">
                <a:solidFill>
                  <a:srgbClr val="FFFFFF"/>
                </a:solidFill>
                <a:latin typeface="Arial"/>
                <a:cs typeface="Arial"/>
              </a:rPr>
              <a:t>n</a:t>
            </a:r>
            <a:r>
              <a:rPr sz="1800" spc="-55" dirty="0">
                <a:solidFill>
                  <a:srgbClr val="FFFFFF"/>
                </a:solidFill>
                <a:latin typeface="Arial"/>
                <a:cs typeface="Arial"/>
              </a:rPr>
              <a:t>)</a:t>
            </a:r>
            <a:endParaRPr sz="1800">
              <a:latin typeface="Arial"/>
              <a:cs typeface="Arial"/>
            </a:endParaRPr>
          </a:p>
        </p:txBody>
      </p:sp>
    </p:spTree>
    <p:extLst>
      <p:ext uri="{BB962C8B-B14F-4D97-AF65-F5344CB8AC3E}">
        <p14:creationId xmlns:p14="http://schemas.microsoft.com/office/powerpoint/2010/main" val="4124064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Grp="1"/>
          </p:cNvGraphicFramePr>
          <p:nvPr>
            <p:extLst>
              <p:ext uri="{D42A27DB-BD31-4B8C-83A1-F6EECF244321}">
                <p14:modId xmlns:p14="http://schemas.microsoft.com/office/powerpoint/2010/main" val="4178800486"/>
              </p:ext>
            </p:extLst>
          </p:nvPr>
        </p:nvGraphicFramePr>
        <p:xfrm>
          <a:off x="373000" y="226261"/>
          <a:ext cx="5498412" cy="2516939"/>
        </p:xfrm>
        <a:graphic>
          <a:graphicData uri="http://schemas.openxmlformats.org/drawingml/2006/table">
            <a:tbl>
              <a:tblPr firstRow="1" bandRow="1">
                <a:tableStyleId>{2D5ABB26-0587-4C30-8999-92F81FD0307C}</a:tableStyleId>
              </a:tblPr>
              <a:tblGrid>
                <a:gridCol w="2600732">
                  <a:extLst>
                    <a:ext uri="{9D8B030D-6E8A-4147-A177-3AD203B41FA5}">
                      <a16:colId xmlns:a16="http://schemas.microsoft.com/office/drawing/2014/main" val="20000"/>
                    </a:ext>
                  </a:extLst>
                </a:gridCol>
                <a:gridCol w="2897680">
                  <a:extLst>
                    <a:ext uri="{9D8B030D-6E8A-4147-A177-3AD203B41FA5}">
                      <a16:colId xmlns:a16="http://schemas.microsoft.com/office/drawing/2014/main" val="20001"/>
                    </a:ext>
                  </a:extLst>
                </a:gridCol>
              </a:tblGrid>
              <a:tr h="589071">
                <a:tc>
                  <a:txBody>
                    <a:bodyPr/>
                    <a:lstStyle/>
                    <a:p>
                      <a:pPr marL="68580">
                        <a:lnSpc>
                          <a:spcPct val="100000"/>
                        </a:lnSpc>
                        <a:spcBef>
                          <a:spcPts val="70"/>
                        </a:spcBef>
                      </a:pPr>
                      <a:r>
                        <a:rPr sz="1900" b="1" spc="-5" dirty="0">
                          <a:solidFill>
                            <a:srgbClr val="FFFFFF"/>
                          </a:solidFill>
                          <a:latin typeface="Times New Roman"/>
                          <a:cs typeface="Times New Roman"/>
                        </a:rPr>
                        <a:t>Biological</a:t>
                      </a:r>
                      <a:r>
                        <a:rPr sz="1900" b="1" spc="-60" dirty="0">
                          <a:solidFill>
                            <a:srgbClr val="FFFFFF"/>
                          </a:solidFill>
                          <a:latin typeface="Times New Roman"/>
                          <a:cs typeface="Times New Roman"/>
                        </a:rPr>
                        <a:t> </a:t>
                      </a:r>
                      <a:r>
                        <a:rPr sz="1900" b="1" spc="-20" dirty="0">
                          <a:solidFill>
                            <a:srgbClr val="FFFFFF"/>
                          </a:solidFill>
                          <a:latin typeface="Times New Roman"/>
                          <a:cs typeface="Times New Roman"/>
                        </a:rPr>
                        <a:t>Terminology</a:t>
                      </a:r>
                      <a:endParaRPr sz="1900">
                        <a:latin typeface="Times New Roman"/>
                        <a:cs typeface="Times New Roman"/>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70"/>
                        </a:spcBef>
                      </a:pPr>
                      <a:r>
                        <a:rPr sz="1900" b="1" spc="-5" dirty="0">
                          <a:solidFill>
                            <a:srgbClr val="FFFFFF"/>
                          </a:solidFill>
                          <a:latin typeface="Times New Roman"/>
                          <a:cs typeface="Times New Roman"/>
                        </a:rPr>
                        <a:t>Artificial Neural Network</a:t>
                      </a:r>
                      <a:r>
                        <a:rPr sz="1900" b="1" spc="-45" dirty="0">
                          <a:solidFill>
                            <a:srgbClr val="FFFFFF"/>
                          </a:solidFill>
                          <a:latin typeface="Times New Roman"/>
                          <a:cs typeface="Times New Roman"/>
                        </a:rPr>
                        <a:t> </a:t>
                      </a:r>
                      <a:r>
                        <a:rPr sz="1900" b="1" spc="-20" dirty="0">
                          <a:solidFill>
                            <a:srgbClr val="FFFFFF"/>
                          </a:solidFill>
                          <a:latin typeface="Times New Roman"/>
                          <a:cs typeface="Times New Roman"/>
                        </a:rPr>
                        <a:t>Terminology</a:t>
                      </a:r>
                      <a:endParaRPr sz="1900">
                        <a:latin typeface="Times New Roman"/>
                        <a:cs typeface="Times New Roman"/>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81967">
                <a:tc>
                  <a:txBody>
                    <a:bodyPr/>
                    <a:lstStyle/>
                    <a:p>
                      <a:pPr marL="68580">
                        <a:lnSpc>
                          <a:spcPct val="100000"/>
                        </a:lnSpc>
                        <a:spcBef>
                          <a:spcPts val="70"/>
                        </a:spcBef>
                      </a:pPr>
                      <a:r>
                        <a:rPr sz="1900" spc="-5" dirty="0">
                          <a:solidFill>
                            <a:srgbClr val="FFFFFF"/>
                          </a:solidFill>
                          <a:latin typeface="Times New Roman"/>
                          <a:cs typeface="Times New Roman"/>
                        </a:rPr>
                        <a:t>Neuron</a:t>
                      </a:r>
                      <a:endParaRPr sz="1900">
                        <a:latin typeface="Times New Roman"/>
                        <a:cs typeface="Times New Roman"/>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70"/>
                        </a:spcBef>
                      </a:pPr>
                      <a:r>
                        <a:rPr sz="1900" spc="-5" dirty="0">
                          <a:solidFill>
                            <a:srgbClr val="FFFFFF"/>
                          </a:solidFill>
                          <a:latin typeface="Times New Roman"/>
                          <a:cs typeface="Times New Roman"/>
                        </a:rPr>
                        <a:t>Node/Unit/Cell/Neurode</a:t>
                      </a:r>
                      <a:endParaRPr sz="1900">
                        <a:latin typeface="Times New Roman"/>
                        <a:cs typeface="Times New Roman"/>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81967">
                <a:tc>
                  <a:txBody>
                    <a:bodyPr/>
                    <a:lstStyle/>
                    <a:p>
                      <a:pPr marL="68580">
                        <a:lnSpc>
                          <a:spcPct val="100000"/>
                        </a:lnSpc>
                        <a:spcBef>
                          <a:spcPts val="70"/>
                        </a:spcBef>
                      </a:pPr>
                      <a:r>
                        <a:rPr sz="1900" spc="-5" dirty="0">
                          <a:solidFill>
                            <a:srgbClr val="FFFFFF"/>
                          </a:solidFill>
                          <a:latin typeface="Times New Roman"/>
                          <a:cs typeface="Times New Roman"/>
                        </a:rPr>
                        <a:t>Synapse</a:t>
                      </a:r>
                      <a:endParaRPr sz="1900">
                        <a:latin typeface="Times New Roman"/>
                        <a:cs typeface="Times New Roman"/>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70"/>
                        </a:spcBef>
                      </a:pPr>
                      <a:r>
                        <a:rPr sz="1900" spc="-5" dirty="0">
                          <a:solidFill>
                            <a:srgbClr val="FFFFFF"/>
                          </a:solidFill>
                          <a:latin typeface="Times New Roman"/>
                          <a:cs typeface="Times New Roman"/>
                        </a:rPr>
                        <a:t>Connection/Edge/Link</a:t>
                      </a:r>
                      <a:endParaRPr sz="1900">
                        <a:latin typeface="Times New Roman"/>
                        <a:cs typeface="Times New Roman"/>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81967">
                <a:tc>
                  <a:txBody>
                    <a:bodyPr/>
                    <a:lstStyle/>
                    <a:p>
                      <a:pPr marL="68580">
                        <a:lnSpc>
                          <a:spcPct val="100000"/>
                        </a:lnSpc>
                        <a:spcBef>
                          <a:spcPts val="75"/>
                        </a:spcBef>
                      </a:pPr>
                      <a:r>
                        <a:rPr sz="1900" spc="-5" dirty="0">
                          <a:solidFill>
                            <a:srgbClr val="FFFFFF"/>
                          </a:solidFill>
                          <a:latin typeface="Times New Roman"/>
                          <a:cs typeface="Times New Roman"/>
                        </a:rPr>
                        <a:t>Synaptic</a:t>
                      </a:r>
                      <a:r>
                        <a:rPr sz="1900" spc="-25" dirty="0">
                          <a:solidFill>
                            <a:srgbClr val="FFFFFF"/>
                          </a:solidFill>
                          <a:latin typeface="Times New Roman"/>
                          <a:cs typeface="Times New Roman"/>
                        </a:rPr>
                        <a:t> </a:t>
                      </a:r>
                      <a:r>
                        <a:rPr sz="1900" spc="-5" dirty="0">
                          <a:solidFill>
                            <a:srgbClr val="FFFFFF"/>
                          </a:solidFill>
                          <a:latin typeface="Times New Roman"/>
                          <a:cs typeface="Times New Roman"/>
                        </a:rPr>
                        <a:t>Efficiency</a:t>
                      </a:r>
                      <a:endParaRPr sz="1900">
                        <a:latin typeface="Times New Roman"/>
                        <a:cs typeface="Times New Roman"/>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75"/>
                        </a:spcBef>
                      </a:pPr>
                      <a:r>
                        <a:rPr sz="1900" spc="-5" dirty="0">
                          <a:solidFill>
                            <a:srgbClr val="FFFFFF"/>
                          </a:solidFill>
                          <a:latin typeface="Times New Roman"/>
                          <a:cs typeface="Times New Roman"/>
                        </a:rPr>
                        <a:t>Connection</a:t>
                      </a:r>
                      <a:r>
                        <a:rPr sz="1900" spc="-15" dirty="0">
                          <a:solidFill>
                            <a:srgbClr val="FFFFFF"/>
                          </a:solidFill>
                          <a:latin typeface="Times New Roman"/>
                          <a:cs typeface="Times New Roman"/>
                        </a:rPr>
                        <a:t> Strength/Weight</a:t>
                      </a:r>
                      <a:endParaRPr sz="1900">
                        <a:latin typeface="Times New Roman"/>
                        <a:cs typeface="Times New Roman"/>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481967">
                <a:tc>
                  <a:txBody>
                    <a:bodyPr/>
                    <a:lstStyle/>
                    <a:p>
                      <a:pPr marL="68580">
                        <a:lnSpc>
                          <a:spcPct val="100000"/>
                        </a:lnSpc>
                        <a:spcBef>
                          <a:spcPts val="75"/>
                        </a:spcBef>
                      </a:pPr>
                      <a:r>
                        <a:rPr sz="1900" spc="-5" dirty="0">
                          <a:solidFill>
                            <a:srgbClr val="FFFFFF"/>
                          </a:solidFill>
                          <a:latin typeface="Times New Roman"/>
                          <a:cs typeface="Times New Roman"/>
                        </a:rPr>
                        <a:t>Firing</a:t>
                      </a:r>
                      <a:r>
                        <a:rPr sz="1900" spc="-10" dirty="0">
                          <a:solidFill>
                            <a:srgbClr val="FFFFFF"/>
                          </a:solidFill>
                          <a:latin typeface="Times New Roman"/>
                          <a:cs typeface="Times New Roman"/>
                        </a:rPr>
                        <a:t> </a:t>
                      </a:r>
                      <a:r>
                        <a:rPr sz="1900" spc="-5" dirty="0">
                          <a:solidFill>
                            <a:srgbClr val="FFFFFF"/>
                          </a:solidFill>
                          <a:latin typeface="Times New Roman"/>
                          <a:cs typeface="Times New Roman"/>
                        </a:rPr>
                        <a:t>frequency</a:t>
                      </a:r>
                      <a:endParaRPr sz="1900">
                        <a:latin typeface="Times New Roman"/>
                        <a:cs typeface="Times New Roman"/>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75"/>
                        </a:spcBef>
                      </a:pPr>
                      <a:r>
                        <a:rPr sz="1900" spc="-5" dirty="0">
                          <a:solidFill>
                            <a:srgbClr val="FFFFFF"/>
                          </a:solidFill>
                          <a:latin typeface="Times New Roman"/>
                          <a:cs typeface="Times New Roman"/>
                        </a:rPr>
                        <a:t>Node</a:t>
                      </a:r>
                      <a:r>
                        <a:rPr sz="1900" spc="-20" dirty="0">
                          <a:solidFill>
                            <a:srgbClr val="FFFFFF"/>
                          </a:solidFill>
                          <a:latin typeface="Times New Roman"/>
                          <a:cs typeface="Times New Roman"/>
                        </a:rPr>
                        <a:t> </a:t>
                      </a:r>
                      <a:r>
                        <a:rPr sz="1900" spc="-5" dirty="0">
                          <a:solidFill>
                            <a:srgbClr val="FFFFFF"/>
                          </a:solidFill>
                          <a:latin typeface="Times New Roman"/>
                          <a:cs typeface="Times New Roman"/>
                        </a:rPr>
                        <a:t>output</a:t>
                      </a:r>
                      <a:endParaRPr sz="1900" dirty="0">
                        <a:latin typeface="Times New Roman"/>
                        <a:cs typeface="Times New Roman"/>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Content Placeholder 5"/>
          <p:cNvSpPr>
            <a:spLocks noGrp="1"/>
          </p:cNvSpPr>
          <p:nvPr>
            <p:ph idx="1"/>
          </p:nvPr>
        </p:nvSpPr>
        <p:spPr>
          <a:xfrm>
            <a:off x="6196322" y="-176462"/>
            <a:ext cx="5674836" cy="3673642"/>
          </a:xfrm>
        </p:spPr>
        <p:txBody>
          <a:bodyPr>
            <a:normAutofit/>
          </a:bodyPr>
          <a:lstStyle/>
          <a:p>
            <a:pPr marL="236220" marR="5080" indent="-224154" algn="just">
              <a:lnSpc>
                <a:spcPct val="90100"/>
              </a:lnSpc>
              <a:spcBef>
                <a:spcPts val="385"/>
              </a:spcBef>
              <a:buClr>
                <a:srgbClr val="55C5FF"/>
              </a:buClr>
              <a:buFont typeface="Arial"/>
              <a:buChar char="•"/>
              <a:tabLst>
                <a:tab pos="236854" algn="l"/>
              </a:tabLst>
            </a:pPr>
            <a:r>
              <a:rPr lang="en-US" sz="1400" b="1" spc="-100" dirty="0">
                <a:solidFill>
                  <a:srgbClr val="FFFFFF"/>
                </a:solidFill>
                <a:latin typeface="Trebuchet MS"/>
                <a:cs typeface="Trebuchet MS"/>
              </a:rPr>
              <a:t>Artificial </a:t>
            </a:r>
            <a:r>
              <a:rPr lang="en-US" sz="1400" b="1" spc="-75" dirty="0">
                <a:solidFill>
                  <a:srgbClr val="FFFFFF"/>
                </a:solidFill>
                <a:latin typeface="Trebuchet MS"/>
                <a:cs typeface="Trebuchet MS"/>
              </a:rPr>
              <a:t>Neural </a:t>
            </a:r>
            <a:r>
              <a:rPr lang="en-US" sz="1400" b="1" spc="-65" dirty="0">
                <a:solidFill>
                  <a:srgbClr val="FFFFFF"/>
                </a:solidFill>
                <a:latin typeface="Trebuchet MS"/>
                <a:cs typeface="Trebuchet MS"/>
              </a:rPr>
              <a:t>Network </a:t>
            </a:r>
            <a:r>
              <a:rPr lang="en-US" sz="1400" b="1" spc="5" dirty="0">
                <a:solidFill>
                  <a:srgbClr val="FFFFFF"/>
                </a:solidFill>
                <a:latin typeface="Trebuchet MS"/>
                <a:cs typeface="Trebuchet MS"/>
              </a:rPr>
              <a:t>(ANNs) </a:t>
            </a:r>
            <a:r>
              <a:rPr lang="en-US" sz="1400" spc="-100" dirty="0">
                <a:solidFill>
                  <a:srgbClr val="FFFFFF"/>
                </a:solidFill>
                <a:latin typeface="Arial"/>
                <a:cs typeface="Arial"/>
              </a:rPr>
              <a:t>are </a:t>
            </a:r>
            <a:r>
              <a:rPr lang="en-US" sz="1400" spc="-80" dirty="0">
                <a:solidFill>
                  <a:srgbClr val="FFFFFF"/>
                </a:solidFill>
                <a:latin typeface="Arial"/>
                <a:cs typeface="Arial"/>
              </a:rPr>
              <a:t>programs </a:t>
            </a:r>
            <a:r>
              <a:rPr lang="en-US" sz="1400" spc="-90" dirty="0">
                <a:solidFill>
                  <a:srgbClr val="FFFFFF"/>
                </a:solidFill>
                <a:latin typeface="Arial"/>
                <a:cs typeface="Arial"/>
              </a:rPr>
              <a:t>designed </a:t>
            </a:r>
            <a:r>
              <a:rPr lang="en-US" sz="1400" spc="50" dirty="0">
                <a:solidFill>
                  <a:srgbClr val="FFFFFF"/>
                </a:solidFill>
                <a:latin typeface="Arial"/>
                <a:cs typeface="Arial"/>
              </a:rPr>
              <a:t>to </a:t>
            </a:r>
            <a:r>
              <a:rPr lang="en-US" sz="1400" spc="-105" dirty="0">
                <a:solidFill>
                  <a:srgbClr val="FFFFFF"/>
                </a:solidFill>
                <a:latin typeface="Arial"/>
                <a:cs typeface="Arial"/>
              </a:rPr>
              <a:t>solve  </a:t>
            </a:r>
            <a:r>
              <a:rPr lang="en-US" sz="1400" spc="-95" dirty="0">
                <a:solidFill>
                  <a:srgbClr val="FFFFFF"/>
                </a:solidFill>
                <a:latin typeface="Arial"/>
                <a:cs typeface="Arial"/>
              </a:rPr>
              <a:t>any </a:t>
            </a:r>
            <a:r>
              <a:rPr lang="en-US" sz="1400" spc="-50" dirty="0">
                <a:solidFill>
                  <a:srgbClr val="FFFFFF"/>
                </a:solidFill>
                <a:latin typeface="Arial"/>
                <a:cs typeface="Arial"/>
              </a:rPr>
              <a:t>problem </a:t>
            </a:r>
            <a:r>
              <a:rPr lang="en-US" sz="1400" spc="-55" dirty="0">
                <a:solidFill>
                  <a:srgbClr val="FFFFFF"/>
                </a:solidFill>
                <a:latin typeface="Arial"/>
                <a:cs typeface="Arial"/>
              </a:rPr>
              <a:t>by </a:t>
            </a:r>
            <a:r>
              <a:rPr lang="en-US" sz="1400" spc="-5" dirty="0">
                <a:solidFill>
                  <a:srgbClr val="FFFFFF"/>
                </a:solidFill>
                <a:latin typeface="Arial"/>
                <a:cs typeface="Arial"/>
              </a:rPr>
              <a:t>trying </a:t>
            </a:r>
            <a:r>
              <a:rPr lang="en-US" sz="1400" spc="50" dirty="0">
                <a:solidFill>
                  <a:srgbClr val="FFFFFF"/>
                </a:solidFill>
                <a:latin typeface="Arial"/>
                <a:cs typeface="Arial"/>
              </a:rPr>
              <a:t>to </a:t>
            </a:r>
            <a:r>
              <a:rPr lang="en-US" sz="1400" spc="-25" dirty="0">
                <a:solidFill>
                  <a:srgbClr val="FFFFFF"/>
                </a:solidFill>
                <a:latin typeface="Arial"/>
                <a:cs typeface="Arial"/>
              </a:rPr>
              <a:t>mimic </a:t>
            </a:r>
            <a:r>
              <a:rPr lang="en-US" sz="1400" spc="-20" dirty="0">
                <a:solidFill>
                  <a:srgbClr val="FFFFFF"/>
                </a:solidFill>
                <a:latin typeface="Arial"/>
                <a:cs typeface="Arial"/>
              </a:rPr>
              <a:t>the </a:t>
            </a:r>
            <a:r>
              <a:rPr lang="en-US" sz="1400" spc="-50" dirty="0">
                <a:solidFill>
                  <a:srgbClr val="FFFFFF"/>
                </a:solidFill>
                <a:latin typeface="Arial"/>
                <a:cs typeface="Arial"/>
              </a:rPr>
              <a:t>structure </a:t>
            </a:r>
            <a:r>
              <a:rPr lang="en-US" sz="1400" spc="-95" dirty="0">
                <a:solidFill>
                  <a:srgbClr val="FFFFFF"/>
                </a:solidFill>
                <a:latin typeface="Arial"/>
                <a:cs typeface="Arial"/>
              </a:rPr>
              <a:t>and </a:t>
            </a:r>
            <a:r>
              <a:rPr lang="en-US" sz="1400" spc="-20" dirty="0">
                <a:solidFill>
                  <a:srgbClr val="FFFFFF"/>
                </a:solidFill>
                <a:latin typeface="Arial"/>
                <a:cs typeface="Arial"/>
              </a:rPr>
              <a:t>the </a:t>
            </a:r>
            <a:r>
              <a:rPr lang="en-US" sz="1400" spc="-25" dirty="0">
                <a:solidFill>
                  <a:srgbClr val="FFFFFF"/>
                </a:solidFill>
                <a:latin typeface="Arial"/>
                <a:cs typeface="Arial"/>
              </a:rPr>
              <a:t>function </a:t>
            </a:r>
            <a:r>
              <a:rPr lang="en-US" sz="1400" spc="20" dirty="0">
                <a:solidFill>
                  <a:srgbClr val="FFFFFF"/>
                </a:solidFill>
                <a:latin typeface="Arial"/>
                <a:cs typeface="Arial"/>
              </a:rPr>
              <a:t>of</a:t>
            </a:r>
            <a:r>
              <a:rPr lang="en-US" sz="1400" spc="-265" dirty="0">
                <a:solidFill>
                  <a:srgbClr val="FFFFFF"/>
                </a:solidFill>
                <a:latin typeface="Arial"/>
                <a:cs typeface="Arial"/>
              </a:rPr>
              <a:t> </a:t>
            </a:r>
            <a:r>
              <a:rPr lang="en-US" sz="1400" spc="-55" dirty="0">
                <a:solidFill>
                  <a:srgbClr val="FFFFFF"/>
                </a:solidFill>
                <a:latin typeface="Arial"/>
                <a:cs typeface="Arial"/>
              </a:rPr>
              <a:t>our  </a:t>
            </a:r>
            <a:r>
              <a:rPr lang="en-US" sz="1400" spc="-105" dirty="0">
                <a:solidFill>
                  <a:srgbClr val="FFFFFF"/>
                </a:solidFill>
                <a:latin typeface="Arial"/>
                <a:cs typeface="Arial"/>
              </a:rPr>
              <a:t>nervous</a:t>
            </a:r>
            <a:r>
              <a:rPr lang="en-US" sz="1400" spc="-204" dirty="0">
                <a:solidFill>
                  <a:srgbClr val="FFFFFF"/>
                </a:solidFill>
                <a:latin typeface="Arial"/>
                <a:cs typeface="Arial"/>
              </a:rPr>
              <a:t> </a:t>
            </a:r>
            <a:r>
              <a:rPr lang="en-US" sz="1400" spc="-80" dirty="0">
                <a:solidFill>
                  <a:srgbClr val="FFFFFF"/>
                </a:solidFill>
                <a:latin typeface="Arial"/>
                <a:cs typeface="Arial"/>
              </a:rPr>
              <a:t>system.</a:t>
            </a:r>
            <a:endParaRPr lang="en-US" sz="1400" dirty="0">
              <a:latin typeface="Arial"/>
              <a:cs typeface="Arial"/>
            </a:endParaRPr>
          </a:p>
          <a:p>
            <a:pPr marL="236220" marR="8890" indent="-224154" algn="just">
              <a:lnSpc>
                <a:spcPts val="2590"/>
              </a:lnSpc>
              <a:spcBef>
                <a:spcPts val="1839"/>
              </a:spcBef>
              <a:buClr>
                <a:srgbClr val="55C5FF"/>
              </a:buClr>
              <a:buFont typeface="Arial"/>
              <a:buChar char="•"/>
              <a:tabLst>
                <a:tab pos="297815" algn="l"/>
              </a:tabLst>
            </a:pPr>
            <a:r>
              <a:rPr lang="en-US" sz="1400" dirty="0"/>
              <a:t>	</a:t>
            </a:r>
            <a:r>
              <a:rPr lang="en-US" sz="1400" spc="-75" dirty="0">
                <a:solidFill>
                  <a:srgbClr val="FFFFFF"/>
                </a:solidFill>
                <a:latin typeface="Arial"/>
                <a:cs typeface="Arial"/>
              </a:rPr>
              <a:t>Neural </a:t>
            </a:r>
            <a:r>
              <a:rPr lang="en-US" sz="1400" spc="-55" dirty="0">
                <a:solidFill>
                  <a:srgbClr val="FFFFFF"/>
                </a:solidFill>
                <a:latin typeface="Arial"/>
                <a:cs typeface="Arial"/>
              </a:rPr>
              <a:t>networks </a:t>
            </a:r>
            <a:r>
              <a:rPr lang="en-US" sz="1400" spc="-100" dirty="0">
                <a:solidFill>
                  <a:srgbClr val="FFFFFF"/>
                </a:solidFill>
                <a:latin typeface="Arial"/>
                <a:cs typeface="Arial"/>
              </a:rPr>
              <a:t>are </a:t>
            </a:r>
            <a:r>
              <a:rPr lang="en-US" sz="1400" spc="-130" dirty="0">
                <a:solidFill>
                  <a:srgbClr val="FFFFFF"/>
                </a:solidFill>
                <a:latin typeface="Arial"/>
                <a:cs typeface="Arial"/>
              </a:rPr>
              <a:t>based </a:t>
            </a:r>
            <a:r>
              <a:rPr lang="en-US" sz="1400" spc="-65" dirty="0">
                <a:solidFill>
                  <a:srgbClr val="FFFFFF"/>
                </a:solidFill>
                <a:latin typeface="Arial"/>
                <a:cs typeface="Arial"/>
              </a:rPr>
              <a:t>on </a:t>
            </a:r>
            <a:r>
              <a:rPr lang="en-US" sz="1400" spc="-55" dirty="0">
                <a:solidFill>
                  <a:srgbClr val="FFFFFF"/>
                </a:solidFill>
                <a:latin typeface="Arial"/>
                <a:cs typeface="Arial"/>
              </a:rPr>
              <a:t>simulated </a:t>
            </a:r>
            <a:r>
              <a:rPr lang="en-US" sz="1400" spc="-95" dirty="0">
                <a:solidFill>
                  <a:srgbClr val="FFFFFF"/>
                </a:solidFill>
                <a:latin typeface="Arial"/>
                <a:cs typeface="Arial"/>
              </a:rPr>
              <a:t>neurons, </a:t>
            </a:r>
            <a:r>
              <a:rPr lang="en-US" sz="1400" spc="-80" dirty="0">
                <a:solidFill>
                  <a:srgbClr val="FFFFFF"/>
                </a:solidFill>
                <a:latin typeface="Arial"/>
                <a:cs typeface="Arial"/>
              </a:rPr>
              <a:t>Which </a:t>
            </a:r>
            <a:r>
              <a:rPr lang="en-US" sz="1400" spc="-100" dirty="0">
                <a:solidFill>
                  <a:srgbClr val="FFFFFF"/>
                </a:solidFill>
                <a:latin typeface="Arial"/>
                <a:cs typeface="Arial"/>
              </a:rPr>
              <a:t>are </a:t>
            </a:r>
            <a:r>
              <a:rPr lang="en-US" sz="1400" spc="-45" dirty="0">
                <a:solidFill>
                  <a:srgbClr val="FFFFFF"/>
                </a:solidFill>
                <a:latin typeface="Arial"/>
                <a:cs typeface="Arial"/>
              </a:rPr>
              <a:t>joined  </a:t>
            </a:r>
            <a:r>
              <a:rPr lang="en-US" sz="1400" spc="-20" dirty="0">
                <a:solidFill>
                  <a:srgbClr val="FFFFFF"/>
                </a:solidFill>
                <a:latin typeface="Arial"/>
                <a:cs typeface="Arial"/>
              </a:rPr>
              <a:t>together</a:t>
            </a:r>
            <a:r>
              <a:rPr lang="en-US" sz="1400" spc="-180" dirty="0">
                <a:solidFill>
                  <a:srgbClr val="FFFFFF"/>
                </a:solidFill>
                <a:latin typeface="Arial"/>
                <a:cs typeface="Arial"/>
              </a:rPr>
              <a:t> </a:t>
            </a:r>
            <a:r>
              <a:rPr lang="en-US" sz="1400" spc="-30" dirty="0">
                <a:solidFill>
                  <a:srgbClr val="FFFFFF"/>
                </a:solidFill>
                <a:latin typeface="Arial"/>
                <a:cs typeface="Arial"/>
              </a:rPr>
              <a:t>in</a:t>
            </a:r>
            <a:r>
              <a:rPr lang="en-US" sz="1400" spc="-195" dirty="0">
                <a:solidFill>
                  <a:srgbClr val="FFFFFF"/>
                </a:solidFill>
                <a:latin typeface="Arial"/>
                <a:cs typeface="Arial"/>
              </a:rPr>
              <a:t> </a:t>
            </a:r>
            <a:r>
              <a:rPr lang="en-US" sz="1400" spc="-160" dirty="0">
                <a:solidFill>
                  <a:srgbClr val="FFFFFF"/>
                </a:solidFill>
                <a:latin typeface="Arial"/>
                <a:cs typeface="Arial"/>
              </a:rPr>
              <a:t>a</a:t>
            </a:r>
            <a:r>
              <a:rPr lang="en-US" sz="1400" spc="-190" dirty="0">
                <a:solidFill>
                  <a:srgbClr val="FFFFFF"/>
                </a:solidFill>
                <a:latin typeface="Arial"/>
                <a:cs typeface="Arial"/>
              </a:rPr>
              <a:t> </a:t>
            </a:r>
            <a:r>
              <a:rPr lang="en-US" sz="1400" spc="-40" dirty="0">
                <a:solidFill>
                  <a:srgbClr val="FFFFFF"/>
                </a:solidFill>
                <a:latin typeface="Arial"/>
                <a:cs typeface="Arial"/>
              </a:rPr>
              <a:t>variety</a:t>
            </a:r>
            <a:r>
              <a:rPr lang="en-US" sz="1400" spc="-175" dirty="0">
                <a:solidFill>
                  <a:srgbClr val="FFFFFF"/>
                </a:solidFill>
                <a:latin typeface="Arial"/>
                <a:cs typeface="Arial"/>
              </a:rPr>
              <a:t> </a:t>
            </a:r>
            <a:r>
              <a:rPr lang="en-US" sz="1400" spc="20" dirty="0">
                <a:solidFill>
                  <a:srgbClr val="FFFFFF"/>
                </a:solidFill>
                <a:latin typeface="Arial"/>
                <a:cs typeface="Arial"/>
              </a:rPr>
              <a:t>of</a:t>
            </a:r>
            <a:r>
              <a:rPr lang="en-US" sz="1400" spc="-195" dirty="0">
                <a:solidFill>
                  <a:srgbClr val="FFFFFF"/>
                </a:solidFill>
                <a:latin typeface="Arial"/>
                <a:cs typeface="Arial"/>
              </a:rPr>
              <a:t> </a:t>
            </a:r>
            <a:r>
              <a:rPr lang="en-US" sz="1400" spc="-120" dirty="0">
                <a:solidFill>
                  <a:srgbClr val="FFFFFF"/>
                </a:solidFill>
                <a:latin typeface="Arial"/>
                <a:cs typeface="Arial"/>
              </a:rPr>
              <a:t>ways</a:t>
            </a:r>
            <a:r>
              <a:rPr lang="en-US" sz="1400" spc="-190" dirty="0">
                <a:solidFill>
                  <a:srgbClr val="FFFFFF"/>
                </a:solidFill>
                <a:latin typeface="Arial"/>
                <a:cs typeface="Arial"/>
              </a:rPr>
              <a:t> </a:t>
            </a:r>
            <a:r>
              <a:rPr lang="en-US" sz="1400" spc="50" dirty="0">
                <a:solidFill>
                  <a:srgbClr val="FFFFFF"/>
                </a:solidFill>
                <a:latin typeface="Arial"/>
                <a:cs typeface="Arial"/>
              </a:rPr>
              <a:t>to</a:t>
            </a:r>
            <a:r>
              <a:rPr lang="en-US" sz="1400" spc="-195" dirty="0">
                <a:solidFill>
                  <a:srgbClr val="FFFFFF"/>
                </a:solidFill>
                <a:latin typeface="Arial"/>
                <a:cs typeface="Arial"/>
              </a:rPr>
              <a:t> </a:t>
            </a:r>
            <a:r>
              <a:rPr lang="en-US" sz="1400" spc="10" dirty="0">
                <a:solidFill>
                  <a:srgbClr val="FFFFFF"/>
                </a:solidFill>
                <a:latin typeface="Arial"/>
                <a:cs typeface="Arial"/>
              </a:rPr>
              <a:t>form</a:t>
            </a:r>
            <a:r>
              <a:rPr lang="en-US" sz="1400" spc="-210" dirty="0">
                <a:solidFill>
                  <a:srgbClr val="FFFFFF"/>
                </a:solidFill>
                <a:latin typeface="Arial"/>
                <a:cs typeface="Arial"/>
              </a:rPr>
              <a:t> </a:t>
            </a:r>
            <a:r>
              <a:rPr lang="en-US" sz="1400" spc="-55" dirty="0">
                <a:solidFill>
                  <a:srgbClr val="FFFFFF"/>
                </a:solidFill>
                <a:latin typeface="Arial"/>
                <a:cs typeface="Arial"/>
              </a:rPr>
              <a:t>networks.</a:t>
            </a:r>
            <a:endParaRPr lang="en-US" sz="1400" dirty="0">
              <a:latin typeface="Arial"/>
              <a:cs typeface="Arial"/>
            </a:endParaRPr>
          </a:p>
          <a:p>
            <a:pPr marL="236220" marR="7620" indent="-224154" algn="just">
              <a:lnSpc>
                <a:spcPts val="2590"/>
              </a:lnSpc>
              <a:spcBef>
                <a:spcPts val="1805"/>
              </a:spcBef>
              <a:buClr>
                <a:srgbClr val="55C5FF"/>
              </a:buClr>
              <a:buFont typeface="Arial"/>
              <a:buChar char="•"/>
              <a:tabLst>
                <a:tab pos="297815" algn="l"/>
              </a:tabLst>
            </a:pPr>
            <a:r>
              <a:rPr lang="en-US" sz="1400" dirty="0"/>
              <a:t>	</a:t>
            </a:r>
            <a:r>
              <a:rPr lang="en-US" sz="1400" spc="-75" dirty="0">
                <a:solidFill>
                  <a:srgbClr val="FFFFFF"/>
                </a:solidFill>
                <a:latin typeface="Arial"/>
                <a:cs typeface="Arial"/>
              </a:rPr>
              <a:t>Neural </a:t>
            </a:r>
            <a:r>
              <a:rPr lang="en-US" sz="1400" spc="-25" dirty="0">
                <a:solidFill>
                  <a:srgbClr val="FFFFFF"/>
                </a:solidFill>
                <a:latin typeface="Arial"/>
                <a:cs typeface="Arial"/>
              </a:rPr>
              <a:t>network </a:t>
            </a:r>
            <a:r>
              <a:rPr lang="en-US" sz="1400" spc="-105" dirty="0">
                <a:solidFill>
                  <a:srgbClr val="FFFFFF"/>
                </a:solidFill>
                <a:latin typeface="Arial"/>
                <a:cs typeface="Arial"/>
              </a:rPr>
              <a:t>resembles </a:t>
            </a:r>
            <a:r>
              <a:rPr lang="en-US" sz="1400" spc="-20" dirty="0">
                <a:solidFill>
                  <a:srgbClr val="FFFFFF"/>
                </a:solidFill>
                <a:latin typeface="Arial"/>
                <a:cs typeface="Arial"/>
              </a:rPr>
              <a:t>the </a:t>
            </a:r>
            <a:r>
              <a:rPr lang="en-US" sz="1400" spc="-80" dirty="0">
                <a:solidFill>
                  <a:srgbClr val="FFFFFF"/>
                </a:solidFill>
                <a:latin typeface="Arial"/>
                <a:cs typeface="Arial"/>
              </a:rPr>
              <a:t>human </a:t>
            </a:r>
            <a:r>
              <a:rPr lang="en-US" sz="1400" spc="-55" dirty="0">
                <a:solidFill>
                  <a:srgbClr val="FFFFFF"/>
                </a:solidFill>
                <a:latin typeface="Arial"/>
                <a:cs typeface="Arial"/>
              </a:rPr>
              <a:t>brain </a:t>
            </a:r>
            <a:r>
              <a:rPr lang="en-US" sz="1400" spc="-25" dirty="0">
                <a:solidFill>
                  <a:srgbClr val="FFFFFF"/>
                </a:solidFill>
                <a:latin typeface="Arial"/>
                <a:cs typeface="Arial"/>
              </a:rPr>
              <a:t>in </a:t>
            </a:r>
            <a:r>
              <a:rPr lang="en-US" sz="1400" spc="-20" dirty="0">
                <a:solidFill>
                  <a:srgbClr val="FFFFFF"/>
                </a:solidFill>
                <a:latin typeface="Arial"/>
                <a:cs typeface="Arial"/>
              </a:rPr>
              <a:t>the </a:t>
            </a:r>
            <a:r>
              <a:rPr lang="en-US" sz="1400" spc="-15" dirty="0">
                <a:solidFill>
                  <a:srgbClr val="FFFFFF"/>
                </a:solidFill>
                <a:latin typeface="Arial"/>
                <a:cs typeface="Arial"/>
              </a:rPr>
              <a:t>following </a:t>
            </a:r>
            <a:r>
              <a:rPr lang="en-US" sz="1400" spc="15" dirty="0">
                <a:solidFill>
                  <a:srgbClr val="FFFFFF"/>
                </a:solidFill>
                <a:latin typeface="Arial"/>
                <a:cs typeface="Arial"/>
              </a:rPr>
              <a:t>two  </a:t>
            </a:r>
            <a:r>
              <a:rPr lang="en-US" sz="1400" spc="-100" dirty="0">
                <a:solidFill>
                  <a:srgbClr val="FFFFFF"/>
                </a:solidFill>
                <a:latin typeface="Arial"/>
                <a:cs typeface="Arial"/>
              </a:rPr>
              <a:t>ways:</a:t>
            </a:r>
            <a:r>
              <a:rPr lang="en-US" sz="1400" spc="-204" dirty="0">
                <a:solidFill>
                  <a:srgbClr val="FFFFFF"/>
                </a:solidFill>
                <a:latin typeface="Arial"/>
                <a:cs typeface="Arial"/>
              </a:rPr>
              <a:t> </a:t>
            </a:r>
            <a:r>
              <a:rPr lang="en-US" sz="1400" spc="-5" dirty="0">
                <a:solidFill>
                  <a:srgbClr val="FFFFFF"/>
                </a:solidFill>
                <a:latin typeface="Arial"/>
                <a:cs typeface="Arial"/>
              </a:rPr>
              <a:t>-</a:t>
            </a:r>
            <a:endParaRPr lang="en-US" sz="1400" dirty="0">
              <a:latin typeface="Arial"/>
              <a:cs typeface="Arial"/>
            </a:endParaRPr>
          </a:p>
          <a:p>
            <a:pPr marL="927100">
              <a:lnSpc>
                <a:spcPct val="100000"/>
              </a:lnSpc>
              <a:spcBef>
                <a:spcPts val="1475"/>
              </a:spcBef>
            </a:pPr>
            <a:r>
              <a:rPr lang="en-US" sz="1400" spc="-315" dirty="0" smtClean="0">
                <a:solidFill>
                  <a:srgbClr val="FFFFFF"/>
                </a:solidFill>
                <a:latin typeface="Arial"/>
                <a:cs typeface="Arial"/>
              </a:rPr>
              <a:t> </a:t>
            </a:r>
            <a:r>
              <a:rPr lang="en-US" sz="1400" spc="-80" dirty="0">
                <a:solidFill>
                  <a:srgbClr val="FFFFFF"/>
                </a:solidFill>
                <a:latin typeface="Arial"/>
                <a:cs typeface="Arial"/>
              </a:rPr>
              <a:t>A</a:t>
            </a:r>
            <a:r>
              <a:rPr lang="en-US" sz="1400" spc="-190" dirty="0">
                <a:solidFill>
                  <a:srgbClr val="FFFFFF"/>
                </a:solidFill>
                <a:latin typeface="Arial"/>
                <a:cs typeface="Arial"/>
              </a:rPr>
              <a:t> </a:t>
            </a:r>
            <a:r>
              <a:rPr lang="en-US" sz="1400" spc="-80" dirty="0">
                <a:solidFill>
                  <a:srgbClr val="FFFFFF"/>
                </a:solidFill>
                <a:latin typeface="Arial"/>
                <a:cs typeface="Arial"/>
              </a:rPr>
              <a:t>neural</a:t>
            </a:r>
            <a:r>
              <a:rPr lang="en-US" sz="1400" spc="-200" dirty="0">
                <a:solidFill>
                  <a:srgbClr val="FFFFFF"/>
                </a:solidFill>
                <a:latin typeface="Arial"/>
                <a:cs typeface="Arial"/>
              </a:rPr>
              <a:t> </a:t>
            </a:r>
            <a:r>
              <a:rPr lang="en-US" sz="1400" spc="-30" dirty="0">
                <a:solidFill>
                  <a:srgbClr val="FFFFFF"/>
                </a:solidFill>
                <a:latin typeface="Arial"/>
                <a:cs typeface="Arial"/>
              </a:rPr>
              <a:t>network</a:t>
            </a:r>
            <a:r>
              <a:rPr lang="en-US" sz="1400" spc="-185" dirty="0">
                <a:solidFill>
                  <a:srgbClr val="FFFFFF"/>
                </a:solidFill>
                <a:latin typeface="Arial"/>
                <a:cs typeface="Arial"/>
              </a:rPr>
              <a:t> </a:t>
            </a:r>
            <a:r>
              <a:rPr lang="en-US" sz="1400" spc="-105" dirty="0">
                <a:solidFill>
                  <a:srgbClr val="FFFFFF"/>
                </a:solidFill>
                <a:latin typeface="Arial"/>
                <a:cs typeface="Arial"/>
              </a:rPr>
              <a:t>acquires</a:t>
            </a:r>
            <a:r>
              <a:rPr lang="en-US" sz="1400" spc="-185" dirty="0">
                <a:solidFill>
                  <a:srgbClr val="FFFFFF"/>
                </a:solidFill>
                <a:latin typeface="Arial"/>
                <a:cs typeface="Arial"/>
              </a:rPr>
              <a:t> </a:t>
            </a:r>
            <a:r>
              <a:rPr lang="en-US" sz="1400" spc="-70" dirty="0">
                <a:solidFill>
                  <a:srgbClr val="FFFFFF"/>
                </a:solidFill>
                <a:latin typeface="Arial"/>
                <a:cs typeface="Arial"/>
              </a:rPr>
              <a:t>knowledge</a:t>
            </a:r>
            <a:r>
              <a:rPr lang="en-US" sz="1400" spc="-170" dirty="0">
                <a:solidFill>
                  <a:srgbClr val="FFFFFF"/>
                </a:solidFill>
                <a:latin typeface="Arial"/>
                <a:cs typeface="Arial"/>
              </a:rPr>
              <a:t> </a:t>
            </a:r>
            <a:r>
              <a:rPr lang="en-US" sz="1400" spc="-25" dirty="0">
                <a:solidFill>
                  <a:srgbClr val="FFFFFF"/>
                </a:solidFill>
                <a:latin typeface="Arial"/>
                <a:cs typeface="Arial"/>
              </a:rPr>
              <a:t>through</a:t>
            </a:r>
            <a:r>
              <a:rPr lang="en-US" sz="1400" spc="-190" dirty="0">
                <a:solidFill>
                  <a:srgbClr val="FFFFFF"/>
                </a:solidFill>
                <a:latin typeface="Arial"/>
                <a:cs typeface="Arial"/>
              </a:rPr>
              <a:t> </a:t>
            </a:r>
            <a:r>
              <a:rPr lang="en-US" sz="1400" spc="-60" dirty="0" smtClean="0">
                <a:solidFill>
                  <a:srgbClr val="FFFFFF"/>
                </a:solidFill>
                <a:latin typeface="Arial"/>
                <a:cs typeface="Arial"/>
              </a:rPr>
              <a:t>learning.</a:t>
            </a:r>
            <a:endParaRPr lang="en-US" sz="1400" dirty="0" smtClean="0">
              <a:latin typeface="Arial"/>
              <a:cs typeface="Arial"/>
            </a:endParaRPr>
          </a:p>
          <a:p>
            <a:pPr marL="927100">
              <a:lnSpc>
                <a:spcPct val="100000"/>
              </a:lnSpc>
              <a:spcBef>
                <a:spcPts val="1475"/>
              </a:spcBef>
            </a:pPr>
            <a:r>
              <a:rPr lang="en-US" sz="1400" spc="140" dirty="0" smtClean="0">
                <a:solidFill>
                  <a:srgbClr val="FFFFFF"/>
                </a:solidFill>
                <a:latin typeface="Arial"/>
                <a:cs typeface="Arial"/>
              </a:rPr>
              <a:t>A </a:t>
            </a:r>
            <a:r>
              <a:rPr lang="en-US" sz="1400" spc="-80" dirty="0">
                <a:solidFill>
                  <a:srgbClr val="FFFFFF"/>
                </a:solidFill>
                <a:latin typeface="Arial"/>
                <a:cs typeface="Arial"/>
              </a:rPr>
              <a:t>neural </a:t>
            </a:r>
            <a:r>
              <a:rPr lang="en-US" sz="1400" spc="-60" dirty="0">
                <a:solidFill>
                  <a:srgbClr val="FFFFFF"/>
                </a:solidFill>
                <a:latin typeface="Arial"/>
                <a:cs typeface="Arial"/>
              </a:rPr>
              <a:t>network’s </a:t>
            </a:r>
            <a:r>
              <a:rPr lang="en-US" sz="1400" spc="-70" dirty="0">
                <a:solidFill>
                  <a:srgbClr val="FFFFFF"/>
                </a:solidFill>
                <a:latin typeface="Arial"/>
                <a:cs typeface="Arial"/>
              </a:rPr>
              <a:t>knowledge </a:t>
            </a:r>
            <a:r>
              <a:rPr lang="en-US" sz="1400" spc="-105" dirty="0">
                <a:solidFill>
                  <a:srgbClr val="FFFFFF"/>
                </a:solidFill>
                <a:latin typeface="Arial"/>
                <a:cs typeface="Arial"/>
              </a:rPr>
              <a:t>is </a:t>
            </a:r>
            <a:r>
              <a:rPr lang="en-US" sz="1400" spc="-55" dirty="0">
                <a:solidFill>
                  <a:srgbClr val="FFFFFF"/>
                </a:solidFill>
                <a:latin typeface="Arial"/>
                <a:cs typeface="Arial"/>
              </a:rPr>
              <a:t>stored </a:t>
            </a:r>
            <a:r>
              <a:rPr lang="en-US" sz="1400" dirty="0">
                <a:solidFill>
                  <a:srgbClr val="FFFFFF"/>
                </a:solidFill>
                <a:latin typeface="Arial"/>
                <a:cs typeface="Arial"/>
              </a:rPr>
              <a:t>within </a:t>
            </a:r>
            <a:r>
              <a:rPr lang="en-US" sz="1400" spc="-20" dirty="0">
                <a:solidFill>
                  <a:srgbClr val="FFFFFF"/>
                </a:solidFill>
                <a:latin typeface="Arial"/>
                <a:cs typeface="Arial"/>
              </a:rPr>
              <a:t>the  </a:t>
            </a:r>
            <a:r>
              <a:rPr lang="en-US" sz="1400" spc="-45" dirty="0">
                <a:solidFill>
                  <a:srgbClr val="FFFFFF"/>
                </a:solidFill>
                <a:latin typeface="Arial"/>
                <a:cs typeface="Arial"/>
              </a:rPr>
              <a:t>interconnection </a:t>
            </a:r>
            <a:r>
              <a:rPr lang="en-US" sz="1400" spc="-60" dirty="0">
                <a:solidFill>
                  <a:srgbClr val="FFFFFF"/>
                </a:solidFill>
                <a:latin typeface="Arial"/>
                <a:cs typeface="Arial"/>
              </a:rPr>
              <a:t>strengths </a:t>
            </a:r>
            <a:r>
              <a:rPr lang="en-US" sz="1400" spc="-55" dirty="0">
                <a:solidFill>
                  <a:srgbClr val="FFFFFF"/>
                </a:solidFill>
                <a:latin typeface="Arial"/>
                <a:cs typeface="Arial"/>
              </a:rPr>
              <a:t>known</a:t>
            </a:r>
            <a:r>
              <a:rPr lang="en-US" sz="1400" spc="-515" dirty="0">
                <a:solidFill>
                  <a:srgbClr val="FFFFFF"/>
                </a:solidFill>
                <a:latin typeface="Arial"/>
                <a:cs typeface="Arial"/>
              </a:rPr>
              <a:t> </a:t>
            </a:r>
            <a:r>
              <a:rPr lang="en-US" sz="1400" spc="-195" dirty="0">
                <a:solidFill>
                  <a:srgbClr val="FFFFFF"/>
                </a:solidFill>
                <a:latin typeface="Arial"/>
                <a:cs typeface="Arial"/>
              </a:rPr>
              <a:t>as </a:t>
            </a:r>
            <a:r>
              <a:rPr lang="en-US" sz="1400" spc="-75" dirty="0">
                <a:solidFill>
                  <a:srgbClr val="FFFFFF"/>
                </a:solidFill>
                <a:latin typeface="Arial"/>
                <a:cs typeface="Arial"/>
              </a:rPr>
              <a:t>synaptic </a:t>
            </a:r>
            <a:r>
              <a:rPr lang="en-US" sz="1400" spc="-25" dirty="0">
                <a:solidFill>
                  <a:srgbClr val="FFFFFF"/>
                </a:solidFill>
                <a:latin typeface="Arial"/>
                <a:cs typeface="Arial"/>
              </a:rPr>
              <a:t>weight.</a:t>
            </a:r>
            <a:endParaRPr lang="en-US" sz="1400" dirty="0">
              <a:latin typeface="Arial"/>
              <a:cs typeface="Arial"/>
            </a:endParaRPr>
          </a:p>
        </p:txBody>
      </p:sp>
      <p:sp>
        <p:nvSpPr>
          <p:cNvPr id="8" name="object 2"/>
          <p:cNvSpPr txBox="1">
            <a:spLocks/>
          </p:cNvSpPr>
          <p:nvPr/>
        </p:nvSpPr>
        <p:spPr>
          <a:xfrm>
            <a:off x="331956" y="3354554"/>
            <a:ext cx="3851813" cy="287338"/>
          </a:xfrm>
          <a:prstGeom prst="rect">
            <a:avLst/>
          </a:prstGeom>
        </p:spPr>
        <p:txBody>
          <a:bodyPr vert="horz" wrap="square" lIns="0" tIns="12700" rIns="0" bIns="0" rtlCol="0">
            <a:spAutoFit/>
          </a:bodyPr>
          <a:lstStyle>
            <a:lvl1pPr>
              <a:defRPr sz="2400" b="0" i="0" u="heavy">
                <a:solidFill>
                  <a:schemeClr val="bg1"/>
                </a:solidFill>
                <a:latin typeface="Times New Roman"/>
                <a:ea typeface="+mj-ea"/>
                <a:cs typeface="Times New Roman"/>
              </a:defRPr>
            </a:lvl1pPr>
          </a:lstStyle>
          <a:p>
            <a:pPr marL="12700">
              <a:spcBef>
                <a:spcPts val="100"/>
              </a:spcBef>
            </a:pPr>
            <a:r>
              <a:rPr lang="en-US" sz="1800" kern="0" spc="-140" dirty="0" smtClean="0">
                <a:solidFill>
                  <a:schemeClr val="tx1"/>
                </a:solidFill>
                <a:latin typeface="Arial"/>
                <a:cs typeface="Arial"/>
              </a:rPr>
              <a:t>ARTIFICIAL </a:t>
            </a:r>
            <a:r>
              <a:rPr lang="en-US" sz="1800" kern="0" spc="-160" dirty="0" smtClean="0">
                <a:solidFill>
                  <a:schemeClr val="tx1"/>
                </a:solidFill>
                <a:latin typeface="Arial"/>
                <a:cs typeface="Arial"/>
              </a:rPr>
              <a:t>NEURAL </a:t>
            </a:r>
            <a:r>
              <a:rPr lang="en-US" sz="1800" kern="0" spc="-180" dirty="0" smtClean="0">
                <a:solidFill>
                  <a:schemeClr val="tx1"/>
                </a:solidFill>
                <a:latin typeface="Arial"/>
                <a:cs typeface="Arial"/>
              </a:rPr>
              <a:t>NETWORK</a:t>
            </a:r>
            <a:r>
              <a:rPr lang="en-US" sz="1800" kern="0" spc="50" dirty="0" smtClean="0">
                <a:solidFill>
                  <a:schemeClr val="tx1"/>
                </a:solidFill>
                <a:latin typeface="Arial"/>
                <a:cs typeface="Arial"/>
              </a:rPr>
              <a:t> </a:t>
            </a:r>
            <a:r>
              <a:rPr lang="en-US" sz="1800" kern="0" spc="-120" dirty="0" smtClean="0">
                <a:solidFill>
                  <a:schemeClr val="tx1"/>
                </a:solidFill>
                <a:latin typeface="Arial"/>
                <a:cs typeface="Arial"/>
              </a:rPr>
              <a:t>MODEL</a:t>
            </a:r>
            <a:endParaRPr lang="en-US" sz="1800" kern="0" dirty="0">
              <a:solidFill>
                <a:schemeClr val="tx1"/>
              </a:solidFill>
              <a:latin typeface="Arial"/>
              <a:cs typeface="Arial"/>
            </a:endParaRPr>
          </a:p>
        </p:txBody>
      </p:sp>
      <p:grpSp>
        <p:nvGrpSpPr>
          <p:cNvPr id="9" name="object 4"/>
          <p:cNvGrpSpPr/>
          <p:nvPr/>
        </p:nvGrpSpPr>
        <p:grpSpPr>
          <a:xfrm>
            <a:off x="1558201" y="4074695"/>
            <a:ext cx="3128010" cy="2053390"/>
            <a:chOff x="1079728" y="2606167"/>
            <a:chExt cx="3171190" cy="2658110"/>
          </a:xfrm>
        </p:grpSpPr>
        <p:sp>
          <p:nvSpPr>
            <p:cNvPr id="10" name="object 5"/>
            <p:cNvSpPr/>
            <p:nvPr/>
          </p:nvSpPr>
          <p:spPr>
            <a:xfrm>
              <a:off x="1086078" y="3347339"/>
              <a:ext cx="234950" cy="294005"/>
            </a:xfrm>
            <a:custGeom>
              <a:avLst/>
              <a:gdLst/>
              <a:ahLst/>
              <a:cxnLst/>
              <a:rect l="l" t="t" r="r" b="b"/>
              <a:pathLst>
                <a:path w="234950" h="294004">
                  <a:moveTo>
                    <a:pt x="117157" y="0"/>
                  </a:moveTo>
                  <a:lnTo>
                    <a:pt x="47964" y="28350"/>
                  </a:lnTo>
                  <a:lnTo>
                    <a:pt x="22603" y="60158"/>
                  </a:lnTo>
                  <a:lnTo>
                    <a:pt x="5972" y="100494"/>
                  </a:lnTo>
                  <a:lnTo>
                    <a:pt x="0" y="146938"/>
                  </a:lnTo>
                  <a:lnTo>
                    <a:pt x="5972" y="193383"/>
                  </a:lnTo>
                  <a:lnTo>
                    <a:pt x="22603" y="233719"/>
                  </a:lnTo>
                  <a:lnTo>
                    <a:pt x="47964" y="265527"/>
                  </a:lnTo>
                  <a:lnTo>
                    <a:pt x="80125" y="286387"/>
                  </a:lnTo>
                  <a:lnTo>
                    <a:pt x="117157" y="293878"/>
                  </a:lnTo>
                  <a:lnTo>
                    <a:pt x="154186" y="286387"/>
                  </a:lnTo>
                  <a:lnTo>
                    <a:pt x="186353" y="265527"/>
                  </a:lnTo>
                  <a:lnTo>
                    <a:pt x="211723" y="233719"/>
                  </a:lnTo>
                  <a:lnTo>
                    <a:pt x="228363" y="193383"/>
                  </a:lnTo>
                  <a:lnTo>
                    <a:pt x="234340" y="146938"/>
                  </a:lnTo>
                  <a:lnTo>
                    <a:pt x="228363" y="100494"/>
                  </a:lnTo>
                  <a:lnTo>
                    <a:pt x="211723" y="60158"/>
                  </a:lnTo>
                  <a:lnTo>
                    <a:pt x="186353" y="28350"/>
                  </a:lnTo>
                  <a:lnTo>
                    <a:pt x="154186" y="7490"/>
                  </a:lnTo>
                  <a:lnTo>
                    <a:pt x="117157" y="0"/>
                  </a:lnTo>
                  <a:close/>
                </a:path>
              </a:pathLst>
            </a:custGeom>
            <a:solidFill>
              <a:srgbClr val="C1EBF7"/>
            </a:solidFill>
          </p:spPr>
          <p:txBody>
            <a:bodyPr wrap="square" lIns="0" tIns="0" rIns="0" bIns="0" rtlCol="0"/>
            <a:lstStyle/>
            <a:p>
              <a:endParaRPr/>
            </a:p>
          </p:txBody>
        </p:sp>
        <p:sp>
          <p:nvSpPr>
            <p:cNvPr id="11" name="object 6"/>
            <p:cNvSpPr/>
            <p:nvPr/>
          </p:nvSpPr>
          <p:spPr>
            <a:xfrm>
              <a:off x="1086078" y="3347339"/>
              <a:ext cx="234950" cy="294005"/>
            </a:xfrm>
            <a:custGeom>
              <a:avLst/>
              <a:gdLst/>
              <a:ahLst/>
              <a:cxnLst/>
              <a:rect l="l" t="t" r="r" b="b"/>
              <a:pathLst>
                <a:path w="234950" h="294004">
                  <a:moveTo>
                    <a:pt x="0" y="146938"/>
                  </a:moveTo>
                  <a:lnTo>
                    <a:pt x="5972" y="100494"/>
                  </a:lnTo>
                  <a:lnTo>
                    <a:pt x="22603" y="60158"/>
                  </a:lnTo>
                  <a:lnTo>
                    <a:pt x="47964" y="28350"/>
                  </a:lnTo>
                  <a:lnTo>
                    <a:pt x="80125" y="7490"/>
                  </a:lnTo>
                  <a:lnTo>
                    <a:pt x="117157" y="0"/>
                  </a:lnTo>
                  <a:lnTo>
                    <a:pt x="154186" y="7490"/>
                  </a:lnTo>
                  <a:lnTo>
                    <a:pt x="186353" y="28350"/>
                  </a:lnTo>
                  <a:lnTo>
                    <a:pt x="211723" y="60158"/>
                  </a:lnTo>
                  <a:lnTo>
                    <a:pt x="228363" y="100494"/>
                  </a:lnTo>
                  <a:lnTo>
                    <a:pt x="234340" y="146938"/>
                  </a:lnTo>
                  <a:lnTo>
                    <a:pt x="228363" y="193383"/>
                  </a:lnTo>
                  <a:lnTo>
                    <a:pt x="211723" y="233719"/>
                  </a:lnTo>
                  <a:lnTo>
                    <a:pt x="186353" y="265527"/>
                  </a:lnTo>
                  <a:lnTo>
                    <a:pt x="154186" y="286387"/>
                  </a:lnTo>
                  <a:lnTo>
                    <a:pt x="117157" y="293878"/>
                  </a:lnTo>
                  <a:lnTo>
                    <a:pt x="80125" y="286387"/>
                  </a:lnTo>
                  <a:lnTo>
                    <a:pt x="47964" y="265527"/>
                  </a:lnTo>
                  <a:lnTo>
                    <a:pt x="22603" y="233719"/>
                  </a:lnTo>
                  <a:lnTo>
                    <a:pt x="5972" y="193383"/>
                  </a:lnTo>
                  <a:lnTo>
                    <a:pt x="0" y="146938"/>
                  </a:lnTo>
                  <a:close/>
                </a:path>
              </a:pathLst>
            </a:custGeom>
            <a:ln w="12700">
              <a:solidFill>
                <a:srgbClr val="FFFFFF"/>
              </a:solidFill>
            </a:ln>
          </p:spPr>
          <p:txBody>
            <a:bodyPr wrap="square" lIns="0" tIns="0" rIns="0" bIns="0" rtlCol="0"/>
            <a:lstStyle/>
            <a:p>
              <a:endParaRPr/>
            </a:p>
          </p:txBody>
        </p:sp>
        <p:sp>
          <p:nvSpPr>
            <p:cNvPr id="12" name="object 7"/>
            <p:cNvSpPr/>
            <p:nvPr/>
          </p:nvSpPr>
          <p:spPr>
            <a:xfrm>
              <a:off x="2023236" y="3347339"/>
              <a:ext cx="234315" cy="294005"/>
            </a:xfrm>
            <a:custGeom>
              <a:avLst/>
              <a:gdLst/>
              <a:ahLst/>
              <a:cxnLst/>
              <a:rect l="l" t="t" r="r" b="b"/>
              <a:pathLst>
                <a:path w="234314" h="294004">
                  <a:moveTo>
                    <a:pt x="117220" y="0"/>
                  </a:moveTo>
                  <a:lnTo>
                    <a:pt x="47978" y="28350"/>
                  </a:lnTo>
                  <a:lnTo>
                    <a:pt x="22608" y="60158"/>
                  </a:lnTo>
                  <a:lnTo>
                    <a:pt x="5973" y="100494"/>
                  </a:lnTo>
                  <a:lnTo>
                    <a:pt x="0" y="146938"/>
                  </a:lnTo>
                  <a:lnTo>
                    <a:pt x="5973" y="193383"/>
                  </a:lnTo>
                  <a:lnTo>
                    <a:pt x="22608" y="233719"/>
                  </a:lnTo>
                  <a:lnTo>
                    <a:pt x="47978" y="265527"/>
                  </a:lnTo>
                  <a:lnTo>
                    <a:pt x="80158" y="286387"/>
                  </a:lnTo>
                  <a:lnTo>
                    <a:pt x="117220" y="293878"/>
                  </a:lnTo>
                  <a:lnTo>
                    <a:pt x="154221" y="286387"/>
                  </a:lnTo>
                  <a:lnTo>
                    <a:pt x="186363" y="265527"/>
                  </a:lnTo>
                  <a:lnTo>
                    <a:pt x="211715" y="233719"/>
                  </a:lnTo>
                  <a:lnTo>
                    <a:pt x="228342" y="193383"/>
                  </a:lnTo>
                  <a:lnTo>
                    <a:pt x="234314" y="146938"/>
                  </a:lnTo>
                  <a:lnTo>
                    <a:pt x="228342" y="100494"/>
                  </a:lnTo>
                  <a:lnTo>
                    <a:pt x="211715" y="60158"/>
                  </a:lnTo>
                  <a:lnTo>
                    <a:pt x="186363" y="28350"/>
                  </a:lnTo>
                  <a:lnTo>
                    <a:pt x="154221" y="7490"/>
                  </a:lnTo>
                  <a:lnTo>
                    <a:pt x="117220" y="0"/>
                  </a:lnTo>
                  <a:close/>
                </a:path>
              </a:pathLst>
            </a:custGeom>
            <a:solidFill>
              <a:srgbClr val="FFFFFF"/>
            </a:solidFill>
          </p:spPr>
          <p:txBody>
            <a:bodyPr wrap="square" lIns="0" tIns="0" rIns="0" bIns="0" rtlCol="0"/>
            <a:lstStyle/>
            <a:p>
              <a:endParaRPr/>
            </a:p>
          </p:txBody>
        </p:sp>
        <p:sp>
          <p:nvSpPr>
            <p:cNvPr id="13" name="object 8"/>
            <p:cNvSpPr/>
            <p:nvPr/>
          </p:nvSpPr>
          <p:spPr>
            <a:xfrm>
              <a:off x="2023236" y="3347339"/>
              <a:ext cx="234315" cy="294005"/>
            </a:xfrm>
            <a:custGeom>
              <a:avLst/>
              <a:gdLst/>
              <a:ahLst/>
              <a:cxnLst/>
              <a:rect l="l" t="t" r="r" b="b"/>
              <a:pathLst>
                <a:path w="234314" h="294004">
                  <a:moveTo>
                    <a:pt x="0" y="146938"/>
                  </a:moveTo>
                  <a:lnTo>
                    <a:pt x="5973" y="100494"/>
                  </a:lnTo>
                  <a:lnTo>
                    <a:pt x="22608" y="60158"/>
                  </a:lnTo>
                  <a:lnTo>
                    <a:pt x="47978" y="28350"/>
                  </a:lnTo>
                  <a:lnTo>
                    <a:pt x="80158" y="7490"/>
                  </a:lnTo>
                  <a:lnTo>
                    <a:pt x="117220" y="0"/>
                  </a:lnTo>
                  <a:lnTo>
                    <a:pt x="154221" y="7490"/>
                  </a:lnTo>
                  <a:lnTo>
                    <a:pt x="186363" y="28350"/>
                  </a:lnTo>
                  <a:lnTo>
                    <a:pt x="211715" y="60158"/>
                  </a:lnTo>
                  <a:lnTo>
                    <a:pt x="228342" y="100494"/>
                  </a:lnTo>
                  <a:lnTo>
                    <a:pt x="234314" y="146938"/>
                  </a:lnTo>
                  <a:lnTo>
                    <a:pt x="228342" y="193383"/>
                  </a:lnTo>
                  <a:lnTo>
                    <a:pt x="211715" y="233719"/>
                  </a:lnTo>
                  <a:lnTo>
                    <a:pt x="186363" y="265527"/>
                  </a:lnTo>
                  <a:lnTo>
                    <a:pt x="154221" y="286387"/>
                  </a:lnTo>
                  <a:lnTo>
                    <a:pt x="117220" y="293878"/>
                  </a:lnTo>
                  <a:lnTo>
                    <a:pt x="80158" y="286387"/>
                  </a:lnTo>
                  <a:lnTo>
                    <a:pt x="47978" y="265527"/>
                  </a:lnTo>
                  <a:lnTo>
                    <a:pt x="22608" y="233719"/>
                  </a:lnTo>
                  <a:lnTo>
                    <a:pt x="5973" y="193383"/>
                  </a:lnTo>
                  <a:lnTo>
                    <a:pt x="0" y="146938"/>
                  </a:lnTo>
                  <a:close/>
                </a:path>
              </a:pathLst>
            </a:custGeom>
            <a:ln w="12700">
              <a:solidFill>
                <a:srgbClr val="FFFFFF"/>
              </a:solidFill>
            </a:ln>
          </p:spPr>
          <p:txBody>
            <a:bodyPr wrap="square" lIns="0" tIns="0" rIns="0" bIns="0" rtlCol="0"/>
            <a:lstStyle/>
            <a:p>
              <a:endParaRPr/>
            </a:p>
          </p:txBody>
        </p:sp>
        <p:sp>
          <p:nvSpPr>
            <p:cNvPr id="14" name="object 9"/>
            <p:cNvSpPr/>
            <p:nvPr/>
          </p:nvSpPr>
          <p:spPr>
            <a:xfrm>
              <a:off x="2023236" y="2612517"/>
              <a:ext cx="234315" cy="294005"/>
            </a:xfrm>
            <a:custGeom>
              <a:avLst/>
              <a:gdLst/>
              <a:ahLst/>
              <a:cxnLst/>
              <a:rect l="l" t="t" r="r" b="b"/>
              <a:pathLst>
                <a:path w="234314" h="294005">
                  <a:moveTo>
                    <a:pt x="117220" y="0"/>
                  </a:moveTo>
                  <a:lnTo>
                    <a:pt x="47978" y="28358"/>
                  </a:lnTo>
                  <a:lnTo>
                    <a:pt x="22608" y="60185"/>
                  </a:lnTo>
                  <a:lnTo>
                    <a:pt x="5973" y="100559"/>
                  </a:lnTo>
                  <a:lnTo>
                    <a:pt x="0" y="147066"/>
                  </a:lnTo>
                  <a:lnTo>
                    <a:pt x="5973" y="193510"/>
                  </a:lnTo>
                  <a:lnTo>
                    <a:pt x="22608" y="233846"/>
                  </a:lnTo>
                  <a:lnTo>
                    <a:pt x="47978" y="265654"/>
                  </a:lnTo>
                  <a:lnTo>
                    <a:pt x="80158" y="286514"/>
                  </a:lnTo>
                  <a:lnTo>
                    <a:pt x="117220" y="294005"/>
                  </a:lnTo>
                  <a:lnTo>
                    <a:pt x="154221" y="286514"/>
                  </a:lnTo>
                  <a:lnTo>
                    <a:pt x="186363" y="265654"/>
                  </a:lnTo>
                  <a:lnTo>
                    <a:pt x="211715" y="233846"/>
                  </a:lnTo>
                  <a:lnTo>
                    <a:pt x="228342" y="193510"/>
                  </a:lnTo>
                  <a:lnTo>
                    <a:pt x="234314" y="147066"/>
                  </a:lnTo>
                  <a:lnTo>
                    <a:pt x="228342" y="100559"/>
                  </a:lnTo>
                  <a:lnTo>
                    <a:pt x="211715" y="60185"/>
                  </a:lnTo>
                  <a:lnTo>
                    <a:pt x="186363" y="28358"/>
                  </a:lnTo>
                  <a:lnTo>
                    <a:pt x="154221" y="7491"/>
                  </a:lnTo>
                  <a:lnTo>
                    <a:pt x="117220" y="0"/>
                  </a:lnTo>
                  <a:close/>
                </a:path>
              </a:pathLst>
            </a:custGeom>
            <a:solidFill>
              <a:srgbClr val="FFFFFF"/>
            </a:solidFill>
          </p:spPr>
          <p:txBody>
            <a:bodyPr wrap="square" lIns="0" tIns="0" rIns="0" bIns="0" rtlCol="0"/>
            <a:lstStyle/>
            <a:p>
              <a:endParaRPr/>
            </a:p>
          </p:txBody>
        </p:sp>
        <p:sp>
          <p:nvSpPr>
            <p:cNvPr id="15" name="object 10"/>
            <p:cNvSpPr/>
            <p:nvPr/>
          </p:nvSpPr>
          <p:spPr>
            <a:xfrm>
              <a:off x="1282064" y="2612517"/>
              <a:ext cx="975994" cy="927735"/>
            </a:xfrm>
            <a:custGeom>
              <a:avLst/>
              <a:gdLst/>
              <a:ahLst/>
              <a:cxnLst/>
              <a:rect l="l" t="t" r="r" b="b"/>
              <a:pathLst>
                <a:path w="975994" h="927735">
                  <a:moveTo>
                    <a:pt x="741172" y="147066"/>
                  </a:moveTo>
                  <a:lnTo>
                    <a:pt x="747145" y="100559"/>
                  </a:lnTo>
                  <a:lnTo>
                    <a:pt x="763780" y="60185"/>
                  </a:lnTo>
                  <a:lnTo>
                    <a:pt x="789150" y="28358"/>
                  </a:lnTo>
                  <a:lnTo>
                    <a:pt x="821330" y="7491"/>
                  </a:lnTo>
                  <a:lnTo>
                    <a:pt x="858392" y="0"/>
                  </a:lnTo>
                  <a:lnTo>
                    <a:pt x="895393" y="7491"/>
                  </a:lnTo>
                  <a:lnTo>
                    <a:pt x="927535" y="28358"/>
                  </a:lnTo>
                  <a:lnTo>
                    <a:pt x="952887" y="60185"/>
                  </a:lnTo>
                  <a:lnTo>
                    <a:pt x="969514" y="100559"/>
                  </a:lnTo>
                  <a:lnTo>
                    <a:pt x="975486" y="147066"/>
                  </a:lnTo>
                  <a:lnTo>
                    <a:pt x="969514" y="193510"/>
                  </a:lnTo>
                  <a:lnTo>
                    <a:pt x="952887" y="233846"/>
                  </a:lnTo>
                  <a:lnTo>
                    <a:pt x="927535" y="265654"/>
                  </a:lnTo>
                  <a:lnTo>
                    <a:pt x="895393" y="286514"/>
                  </a:lnTo>
                  <a:lnTo>
                    <a:pt x="858392" y="294005"/>
                  </a:lnTo>
                  <a:lnTo>
                    <a:pt x="821330" y="286514"/>
                  </a:lnTo>
                  <a:lnTo>
                    <a:pt x="789150" y="265654"/>
                  </a:lnTo>
                  <a:lnTo>
                    <a:pt x="763780" y="233846"/>
                  </a:lnTo>
                  <a:lnTo>
                    <a:pt x="747145" y="193510"/>
                  </a:lnTo>
                  <a:lnTo>
                    <a:pt x="741172" y="147066"/>
                  </a:lnTo>
                  <a:close/>
                </a:path>
                <a:path w="975994" h="927735">
                  <a:moveTo>
                    <a:pt x="38353" y="881761"/>
                  </a:moveTo>
                  <a:lnTo>
                    <a:pt x="741172" y="147066"/>
                  </a:lnTo>
                </a:path>
                <a:path w="975994" h="927735">
                  <a:moveTo>
                    <a:pt x="0" y="927481"/>
                  </a:moveTo>
                  <a:lnTo>
                    <a:pt x="741172" y="881761"/>
                  </a:lnTo>
                </a:path>
              </a:pathLst>
            </a:custGeom>
            <a:ln w="12700">
              <a:solidFill>
                <a:srgbClr val="FFFFFF"/>
              </a:solidFill>
            </a:ln>
          </p:spPr>
          <p:txBody>
            <a:bodyPr wrap="square" lIns="0" tIns="0" rIns="0" bIns="0" rtlCol="0"/>
            <a:lstStyle/>
            <a:p>
              <a:endParaRPr/>
            </a:p>
          </p:txBody>
        </p:sp>
        <p:sp>
          <p:nvSpPr>
            <p:cNvPr id="16" name="object 11"/>
            <p:cNvSpPr/>
            <p:nvPr/>
          </p:nvSpPr>
          <p:spPr>
            <a:xfrm>
              <a:off x="1086078" y="4198493"/>
              <a:ext cx="234950" cy="294005"/>
            </a:xfrm>
            <a:custGeom>
              <a:avLst/>
              <a:gdLst/>
              <a:ahLst/>
              <a:cxnLst/>
              <a:rect l="l" t="t" r="r" b="b"/>
              <a:pathLst>
                <a:path w="234950" h="294004">
                  <a:moveTo>
                    <a:pt x="117157" y="0"/>
                  </a:moveTo>
                  <a:lnTo>
                    <a:pt x="47964" y="28350"/>
                  </a:lnTo>
                  <a:lnTo>
                    <a:pt x="22603" y="60158"/>
                  </a:lnTo>
                  <a:lnTo>
                    <a:pt x="5972" y="100494"/>
                  </a:lnTo>
                  <a:lnTo>
                    <a:pt x="0" y="146938"/>
                  </a:lnTo>
                  <a:lnTo>
                    <a:pt x="5972" y="193383"/>
                  </a:lnTo>
                  <a:lnTo>
                    <a:pt x="22603" y="233719"/>
                  </a:lnTo>
                  <a:lnTo>
                    <a:pt x="47964" y="265527"/>
                  </a:lnTo>
                  <a:lnTo>
                    <a:pt x="80125" y="286387"/>
                  </a:lnTo>
                  <a:lnTo>
                    <a:pt x="117157" y="293877"/>
                  </a:lnTo>
                  <a:lnTo>
                    <a:pt x="154186" y="286387"/>
                  </a:lnTo>
                  <a:lnTo>
                    <a:pt x="186353" y="265527"/>
                  </a:lnTo>
                  <a:lnTo>
                    <a:pt x="211723" y="233719"/>
                  </a:lnTo>
                  <a:lnTo>
                    <a:pt x="228363" y="193383"/>
                  </a:lnTo>
                  <a:lnTo>
                    <a:pt x="234340" y="146938"/>
                  </a:lnTo>
                  <a:lnTo>
                    <a:pt x="228363" y="100494"/>
                  </a:lnTo>
                  <a:lnTo>
                    <a:pt x="211723" y="60158"/>
                  </a:lnTo>
                  <a:lnTo>
                    <a:pt x="186353" y="28350"/>
                  </a:lnTo>
                  <a:lnTo>
                    <a:pt x="154186" y="7490"/>
                  </a:lnTo>
                  <a:lnTo>
                    <a:pt x="117157" y="0"/>
                  </a:lnTo>
                  <a:close/>
                </a:path>
              </a:pathLst>
            </a:custGeom>
            <a:solidFill>
              <a:srgbClr val="C1EBF7"/>
            </a:solidFill>
          </p:spPr>
          <p:txBody>
            <a:bodyPr wrap="square" lIns="0" tIns="0" rIns="0" bIns="0" rtlCol="0"/>
            <a:lstStyle/>
            <a:p>
              <a:endParaRPr/>
            </a:p>
          </p:txBody>
        </p:sp>
        <p:sp>
          <p:nvSpPr>
            <p:cNvPr id="17" name="object 12"/>
            <p:cNvSpPr/>
            <p:nvPr/>
          </p:nvSpPr>
          <p:spPr>
            <a:xfrm>
              <a:off x="1086078" y="4198493"/>
              <a:ext cx="234950" cy="294005"/>
            </a:xfrm>
            <a:custGeom>
              <a:avLst/>
              <a:gdLst/>
              <a:ahLst/>
              <a:cxnLst/>
              <a:rect l="l" t="t" r="r" b="b"/>
              <a:pathLst>
                <a:path w="234950" h="294004">
                  <a:moveTo>
                    <a:pt x="0" y="146938"/>
                  </a:moveTo>
                  <a:lnTo>
                    <a:pt x="5972" y="100494"/>
                  </a:lnTo>
                  <a:lnTo>
                    <a:pt x="22603" y="60158"/>
                  </a:lnTo>
                  <a:lnTo>
                    <a:pt x="47964" y="28350"/>
                  </a:lnTo>
                  <a:lnTo>
                    <a:pt x="80125" y="7490"/>
                  </a:lnTo>
                  <a:lnTo>
                    <a:pt x="117157" y="0"/>
                  </a:lnTo>
                  <a:lnTo>
                    <a:pt x="154186" y="7490"/>
                  </a:lnTo>
                  <a:lnTo>
                    <a:pt x="186353" y="28350"/>
                  </a:lnTo>
                  <a:lnTo>
                    <a:pt x="211723" y="60158"/>
                  </a:lnTo>
                  <a:lnTo>
                    <a:pt x="228363" y="100494"/>
                  </a:lnTo>
                  <a:lnTo>
                    <a:pt x="234340" y="146938"/>
                  </a:lnTo>
                  <a:lnTo>
                    <a:pt x="228363" y="193383"/>
                  </a:lnTo>
                  <a:lnTo>
                    <a:pt x="211723" y="233719"/>
                  </a:lnTo>
                  <a:lnTo>
                    <a:pt x="186353" y="265527"/>
                  </a:lnTo>
                  <a:lnTo>
                    <a:pt x="154186" y="286387"/>
                  </a:lnTo>
                  <a:lnTo>
                    <a:pt x="117157" y="293877"/>
                  </a:lnTo>
                  <a:lnTo>
                    <a:pt x="80125" y="286387"/>
                  </a:lnTo>
                  <a:lnTo>
                    <a:pt x="47964" y="265527"/>
                  </a:lnTo>
                  <a:lnTo>
                    <a:pt x="22603" y="233719"/>
                  </a:lnTo>
                  <a:lnTo>
                    <a:pt x="5972" y="193383"/>
                  </a:lnTo>
                  <a:lnTo>
                    <a:pt x="0" y="146938"/>
                  </a:lnTo>
                  <a:close/>
                </a:path>
              </a:pathLst>
            </a:custGeom>
            <a:ln w="12700">
              <a:solidFill>
                <a:srgbClr val="FFFFFF"/>
              </a:solidFill>
            </a:ln>
          </p:spPr>
          <p:txBody>
            <a:bodyPr wrap="square" lIns="0" tIns="0" rIns="0" bIns="0" rtlCol="0"/>
            <a:lstStyle/>
            <a:p>
              <a:endParaRPr/>
            </a:p>
          </p:txBody>
        </p:sp>
        <p:sp>
          <p:nvSpPr>
            <p:cNvPr id="18" name="object 13"/>
            <p:cNvSpPr/>
            <p:nvPr/>
          </p:nvSpPr>
          <p:spPr>
            <a:xfrm>
              <a:off x="2023236" y="4229100"/>
              <a:ext cx="234315" cy="294005"/>
            </a:xfrm>
            <a:custGeom>
              <a:avLst/>
              <a:gdLst/>
              <a:ahLst/>
              <a:cxnLst/>
              <a:rect l="l" t="t" r="r" b="b"/>
              <a:pathLst>
                <a:path w="234314" h="294004">
                  <a:moveTo>
                    <a:pt x="117220" y="0"/>
                  </a:moveTo>
                  <a:lnTo>
                    <a:pt x="47978" y="28350"/>
                  </a:lnTo>
                  <a:lnTo>
                    <a:pt x="22608" y="60158"/>
                  </a:lnTo>
                  <a:lnTo>
                    <a:pt x="5973" y="100494"/>
                  </a:lnTo>
                  <a:lnTo>
                    <a:pt x="0" y="146938"/>
                  </a:lnTo>
                  <a:lnTo>
                    <a:pt x="5973" y="193383"/>
                  </a:lnTo>
                  <a:lnTo>
                    <a:pt x="22608" y="233719"/>
                  </a:lnTo>
                  <a:lnTo>
                    <a:pt x="47978" y="265527"/>
                  </a:lnTo>
                  <a:lnTo>
                    <a:pt x="80158" y="286387"/>
                  </a:lnTo>
                  <a:lnTo>
                    <a:pt x="117220" y="293877"/>
                  </a:lnTo>
                  <a:lnTo>
                    <a:pt x="154221" y="286387"/>
                  </a:lnTo>
                  <a:lnTo>
                    <a:pt x="186363" y="265527"/>
                  </a:lnTo>
                  <a:lnTo>
                    <a:pt x="211715" y="233719"/>
                  </a:lnTo>
                  <a:lnTo>
                    <a:pt x="228342" y="193383"/>
                  </a:lnTo>
                  <a:lnTo>
                    <a:pt x="234314" y="146938"/>
                  </a:lnTo>
                  <a:lnTo>
                    <a:pt x="228342" y="100494"/>
                  </a:lnTo>
                  <a:lnTo>
                    <a:pt x="211715" y="60158"/>
                  </a:lnTo>
                  <a:lnTo>
                    <a:pt x="186363" y="28350"/>
                  </a:lnTo>
                  <a:lnTo>
                    <a:pt x="154221" y="7490"/>
                  </a:lnTo>
                  <a:lnTo>
                    <a:pt x="117220" y="0"/>
                  </a:lnTo>
                  <a:close/>
                </a:path>
              </a:pathLst>
            </a:custGeom>
            <a:solidFill>
              <a:srgbClr val="FFFFFF"/>
            </a:solidFill>
          </p:spPr>
          <p:txBody>
            <a:bodyPr wrap="square" lIns="0" tIns="0" rIns="0" bIns="0" rtlCol="0"/>
            <a:lstStyle/>
            <a:p>
              <a:endParaRPr/>
            </a:p>
          </p:txBody>
        </p:sp>
        <p:sp>
          <p:nvSpPr>
            <p:cNvPr id="19" name="object 14"/>
            <p:cNvSpPr/>
            <p:nvPr/>
          </p:nvSpPr>
          <p:spPr>
            <a:xfrm>
              <a:off x="1320418" y="3494278"/>
              <a:ext cx="937260" cy="1028700"/>
            </a:xfrm>
            <a:custGeom>
              <a:avLst/>
              <a:gdLst/>
              <a:ahLst/>
              <a:cxnLst/>
              <a:rect l="l" t="t" r="r" b="b"/>
              <a:pathLst>
                <a:path w="937260" h="1028700">
                  <a:moveTo>
                    <a:pt x="702818" y="881761"/>
                  </a:moveTo>
                  <a:lnTo>
                    <a:pt x="708791" y="835316"/>
                  </a:lnTo>
                  <a:lnTo>
                    <a:pt x="725426" y="794980"/>
                  </a:lnTo>
                  <a:lnTo>
                    <a:pt x="750796" y="763172"/>
                  </a:lnTo>
                  <a:lnTo>
                    <a:pt x="782976" y="742312"/>
                  </a:lnTo>
                  <a:lnTo>
                    <a:pt x="820038" y="734822"/>
                  </a:lnTo>
                  <a:lnTo>
                    <a:pt x="857039" y="742312"/>
                  </a:lnTo>
                  <a:lnTo>
                    <a:pt x="889181" y="763172"/>
                  </a:lnTo>
                  <a:lnTo>
                    <a:pt x="914533" y="794980"/>
                  </a:lnTo>
                  <a:lnTo>
                    <a:pt x="931160" y="835316"/>
                  </a:lnTo>
                  <a:lnTo>
                    <a:pt x="937132" y="881761"/>
                  </a:lnTo>
                  <a:lnTo>
                    <a:pt x="931160" y="928205"/>
                  </a:lnTo>
                  <a:lnTo>
                    <a:pt x="914533" y="968541"/>
                  </a:lnTo>
                  <a:lnTo>
                    <a:pt x="889181" y="1000349"/>
                  </a:lnTo>
                  <a:lnTo>
                    <a:pt x="857039" y="1021209"/>
                  </a:lnTo>
                  <a:lnTo>
                    <a:pt x="820038" y="1028700"/>
                  </a:lnTo>
                  <a:lnTo>
                    <a:pt x="782976" y="1021209"/>
                  </a:lnTo>
                  <a:lnTo>
                    <a:pt x="750796" y="1000349"/>
                  </a:lnTo>
                  <a:lnTo>
                    <a:pt x="725426" y="968541"/>
                  </a:lnTo>
                  <a:lnTo>
                    <a:pt x="708791" y="928205"/>
                  </a:lnTo>
                  <a:lnTo>
                    <a:pt x="702818" y="881761"/>
                  </a:lnTo>
                  <a:close/>
                </a:path>
                <a:path w="937260" h="1028700">
                  <a:moveTo>
                    <a:pt x="0" y="0"/>
                  </a:moveTo>
                  <a:lnTo>
                    <a:pt x="820038" y="734822"/>
                  </a:lnTo>
                </a:path>
              </a:pathLst>
            </a:custGeom>
            <a:ln w="12700">
              <a:solidFill>
                <a:srgbClr val="FFFFFF"/>
              </a:solidFill>
            </a:ln>
          </p:spPr>
          <p:txBody>
            <a:bodyPr wrap="square" lIns="0" tIns="0" rIns="0" bIns="0" rtlCol="0"/>
            <a:lstStyle/>
            <a:p>
              <a:endParaRPr/>
            </a:p>
          </p:txBody>
        </p:sp>
        <p:sp>
          <p:nvSpPr>
            <p:cNvPr id="20" name="object 15"/>
            <p:cNvSpPr/>
            <p:nvPr/>
          </p:nvSpPr>
          <p:spPr>
            <a:xfrm>
              <a:off x="2023236" y="4963922"/>
              <a:ext cx="234315" cy="294005"/>
            </a:xfrm>
            <a:custGeom>
              <a:avLst/>
              <a:gdLst/>
              <a:ahLst/>
              <a:cxnLst/>
              <a:rect l="l" t="t" r="r" b="b"/>
              <a:pathLst>
                <a:path w="234314" h="294004">
                  <a:moveTo>
                    <a:pt x="117220" y="0"/>
                  </a:moveTo>
                  <a:lnTo>
                    <a:pt x="47978" y="28350"/>
                  </a:lnTo>
                  <a:lnTo>
                    <a:pt x="22608" y="60158"/>
                  </a:lnTo>
                  <a:lnTo>
                    <a:pt x="5973" y="100494"/>
                  </a:lnTo>
                  <a:lnTo>
                    <a:pt x="0" y="146938"/>
                  </a:lnTo>
                  <a:lnTo>
                    <a:pt x="5973" y="193383"/>
                  </a:lnTo>
                  <a:lnTo>
                    <a:pt x="22608" y="233719"/>
                  </a:lnTo>
                  <a:lnTo>
                    <a:pt x="47978" y="265527"/>
                  </a:lnTo>
                  <a:lnTo>
                    <a:pt x="80158" y="286387"/>
                  </a:lnTo>
                  <a:lnTo>
                    <a:pt x="117220" y="293877"/>
                  </a:lnTo>
                  <a:lnTo>
                    <a:pt x="154221" y="286387"/>
                  </a:lnTo>
                  <a:lnTo>
                    <a:pt x="186363" y="265527"/>
                  </a:lnTo>
                  <a:lnTo>
                    <a:pt x="211715" y="233719"/>
                  </a:lnTo>
                  <a:lnTo>
                    <a:pt x="228342" y="193383"/>
                  </a:lnTo>
                  <a:lnTo>
                    <a:pt x="234314" y="146938"/>
                  </a:lnTo>
                  <a:lnTo>
                    <a:pt x="228342" y="100494"/>
                  </a:lnTo>
                  <a:lnTo>
                    <a:pt x="211715" y="60158"/>
                  </a:lnTo>
                  <a:lnTo>
                    <a:pt x="186363" y="28350"/>
                  </a:lnTo>
                  <a:lnTo>
                    <a:pt x="154221" y="7490"/>
                  </a:lnTo>
                  <a:lnTo>
                    <a:pt x="117220" y="0"/>
                  </a:lnTo>
                  <a:close/>
                </a:path>
              </a:pathLst>
            </a:custGeom>
            <a:solidFill>
              <a:srgbClr val="FFFFFF"/>
            </a:solidFill>
          </p:spPr>
          <p:txBody>
            <a:bodyPr wrap="square" lIns="0" tIns="0" rIns="0" bIns="0" rtlCol="0"/>
            <a:lstStyle/>
            <a:p>
              <a:endParaRPr/>
            </a:p>
          </p:txBody>
        </p:sp>
        <p:sp>
          <p:nvSpPr>
            <p:cNvPr id="21" name="object 16"/>
            <p:cNvSpPr/>
            <p:nvPr/>
          </p:nvSpPr>
          <p:spPr>
            <a:xfrm>
              <a:off x="1320418" y="2875915"/>
              <a:ext cx="937260" cy="2381885"/>
            </a:xfrm>
            <a:custGeom>
              <a:avLst/>
              <a:gdLst/>
              <a:ahLst/>
              <a:cxnLst/>
              <a:rect l="l" t="t" r="r" b="b"/>
              <a:pathLst>
                <a:path w="937260" h="2381885">
                  <a:moveTo>
                    <a:pt x="702818" y="2234946"/>
                  </a:moveTo>
                  <a:lnTo>
                    <a:pt x="708791" y="2188501"/>
                  </a:lnTo>
                  <a:lnTo>
                    <a:pt x="725426" y="2148165"/>
                  </a:lnTo>
                  <a:lnTo>
                    <a:pt x="750796" y="2116357"/>
                  </a:lnTo>
                  <a:lnTo>
                    <a:pt x="782976" y="2095497"/>
                  </a:lnTo>
                  <a:lnTo>
                    <a:pt x="820038" y="2088007"/>
                  </a:lnTo>
                  <a:lnTo>
                    <a:pt x="857039" y="2095497"/>
                  </a:lnTo>
                  <a:lnTo>
                    <a:pt x="889181" y="2116357"/>
                  </a:lnTo>
                  <a:lnTo>
                    <a:pt x="914533" y="2148165"/>
                  </a:lnTo>
                  <a:lnTo>
                    <a:pt x="931160" y="2188501"/>
                  </a:lnTo>
                  <a:lnTo>
                    <a:pt x="937132" y="2234946"/>
                  </a:lnTo>
                  <a:lnTo>
                    <a:pt x="931160" y="2281390"/>
                  </a:lnTo>
                  <a:lnTo>
                    <a:pt x="914533" y="2321726"/>
                  </a:lnTo>
                  <a:lnTo>
                    <a:pt x="889181" y="2353534"/>
                  </a:lnTo>
                  <a:lnTo>
                    <a:pt x="857039" y="2374394"/>
                  </a:lnTo>
                  <a:lnTo>
                    <a:pt x="820038" y="2381885"/>
                  </a:lnTo>
                  <a:lnTo>
                    <a:pt x="782976" y="2374394"/>
                  </a:lnTo>
                  <a:lnTo>
                    <a:pt x="750796" y="2353534"/>
                  </a:lnTo>
                  <a:lnTo>
                    <a:pt x="725426" y="2321726"/>
                  </a:lnTo>
                  <a:lnTo>
                    <a:pt x="708791" y="2281390"/>
                  </a:lnTo>
                  <a:lnTo>
                    <a:pt x="702818" y="2234946"/>
                  </a:lnTo>
                  <a:close/>
                </a:path>
                <a:path w="937260" h="2381885">
                  <a:moveTo>
                    <a:pt x="0" y="618363"/>
                  </a:moveTo>
                  <a:lnTo>
                    <a:pt x="820038" y="2088007"/>
                  </a:lnTo>
                </a:path>
                <a:path w="937260" h="2381885">
                  <a:moveTo>
                    <a:pt x="0" y="1322578"/>
                  </a:moveTo>
                  <a:lnTo>
                    <a:pt x="702818" y="0"/>
                  </a:lnTo>
                </a:path>
                <a:path w="937260" h="2381885">
                  <a:moveTo>
                    <a:pt x="0" y="1353185"/>
                  </a:moveTo>
                  <a:lnTo>
                    <a:pt x="702818" y="618363"/>
                  </a:lnTo>
                </a:path>
                <a:path w="937260" h="2381885">
                  <a:moveTo>
                    <a:pt x="0" y="1500124"/>
                  </a:moveTo>
                  <a:lnTo>
                    <a:pt x="702818" y="1500124"/>
                  </a:lnTo>
                </a:path>
                <a:path w="937260" h="2381885">
                  <a:moveTo>
                    <a:pt x="0" y="1500124"/>
                  </a:moveTo>
                  <a:lnTo>
                    <a:pt x="702818" y="2234946"/>
                  </a:lnTo>
                </a:path>
              </a:pathLst>
            </a:custGeom>
            <a:ln w="12700">
              <a:solidFill>
                <a:srgbClr val="FFFFFF"/>
              </a:solidFill>
            </a:ln>
          </p:spPr>
          <p:txBody>
            <a:bodyPr wrap="square" lIns="0" tIns="0" rIns="0" bIns="0" rtlCol="0"/>
            <a:lstStyle/>
            <a:p>
              <a:endParaRPr/>
            </a:p>
          </p:txBody>
        </p:sp>
        <p:sp>
          <p:nvSpPr>
            <p:cNvPr id="22" name="object 17"/>
            <p:cNvSpPr/>
            <p:nvPr/>
          </p:nvSpPr>
          <p:spPr>
            <a:xfrm>
              <a:off x="3194684" y="2612517"/>
              <a:ext cx="234315" cy="294005"/>
            </a:xfrm>
            <a:custGeom>
              <a:avLst/>
              <a:gdLst/>
              <a:ahLst/>
              <a:cxnLst/>
              <a:rect l="l" t="t" r="r" b="b"/>
              <a:pathLst>
                <a:path w="234314" h="294005">
                  <a:moveTo>
                    <a:pt x="117220" y="0"/>
                  </a:moveTo>
                  <a:lnTo>
                    <a:pt x="47978" y="28358"/>
                  </a:lnTo>
                  <a:lnTo>
                    <a:pt x="22608" y="60185"/>
                  </a:lnTo>
                  <a:lnTo>
                    <a:pt x="5973" y="100559"/>
                  </a:lnTo>
                  <a:lnTo>
                    <a:pt x="0" y="147066"/>
                  </a:lnTo>
                  <a:lnTo>
                    <a:pt x="5973" y="193510"/>
                  </a:lnTo>
                  <a:lnTo>
                    <a:pt x="22608" y="233846"/>
                  </a:lnTo>
                  <a:lnTo>
                    <a:pt x="47978" y="265654"/>
                  </a:lnTo>
                  <a:lnTo>
                    <a:pt x="80158" y="286514"/>
                  </a:lnTo>
                  <a:lnTo>
                    <a:pt x="117220" y="294005"/>
                  </a:lnTo>
                  <a:lnTo>
                    <a:pt x="154221" y="286514"/>
                  </a:lnTo>
                  <a:lnTo>
                    <a:pt x="186363" y="265654"/>
                  </a:lnTo>
                  <a:lnTo>
                    <a:pt x="211715" y="233846"/>
                  </a:lnTo>
                  <a:lnTo>
                    <a:pt x="228342" y="193510"/>
                  </a:lnTo>
                  <a:lnTo>
                    <a:pt x="234314" y="147066"/>
                  </a:lnTo>
                  <a:lnTo>
                    <a:pt x="228342" y="100559"/>
                  </a:lnTo>
                  <a:lnTo>
                    <a:pt x="211715" y="60185"/>
                  </a:lnTo>
                  <a:lnTo>
                    <a:pt x="186363" y="28358"/>
                  </a:lnTo>
                  <a:lnTo>
                    <a:pt x="154221" y="7491"/>
                  </a:lnTo>
                  <a:lnTo>
                    <a:pt x="117220" y="0"/>
                  </a:lnTo>
                  <a:close/>
                </a:path>
              </a:pathLst>
            </a:custGeom>
            <a:solidFill>
              <a:srgbClr val="FFFFFF"/>
            </a:solidFill>
          </p:spPr>
          <p:txBody>
            <a:bodyPr wrap="square" lIns="0" tIns="0" rIns="0" bIns="0" rtlCol="0"/>
            <a:lstStyle/>
            <a:p>
              <a:endParaRPr/>
            </a:p>
          </p:txBody>
        </p:sp>
        <p:sp>
          <p:nvSpPr>
            <p:cNvPr id="23" name="object 18"/>
            <p:cNvSpPr/>
            <p:nvPr/>
          </p:nvSpPr>
          <p:spPr>
            <a:xfrm>
              <a:off x="2257551" y="2612517"/>
              <a:ext cx="1171575" cy="294005"/>
            </a:xfrm>
            <a:custGeom>
              <a:avLst/>
              <a:gdLst/>
              <a:ahLst/>
              <a:cxnLst/>
              <a:rect l="l" t="t" r="r" b="b"/>
              <a:pathLst>
                <a:path w="1171575" h="294005">
                  <a:moveTo>
                    <a:pt x="937133" y="147066"/>
                  </a:moveTo>
                  <a:lnTo>
                    <a:pt x="943106" y="100559"/>
                  </a:lnTo>
                  <a:lnTo>
                    <a:pt x="959741" y="60185"/>
                  </a:lnTo>
                  <a:lnTo>
                    <a:pt x="985111" y="28358"/>
                  </a:lnTo>
                  <a:lnTo>
                    <a:pt x="1017291" y="7491"/>
                  </a:lnTo>
                  <a:lnTo>
                    <a:pt x="1054353" y="0"/>
                  </a:lnTo>
                  <a:lnTo>
                    <a:pt x="1091354" y="7491"/>
                  </a:lnTo>
                  <a:lnTo>
                    <a:pt x="1123496" y="28358"/>
                  </a:lnTo>
                  <a:lnTo>
                    <a:pt x="1148848" y="60185"/>
                  </a:lnTo>
                  <a:lnTo>
                    <a:pt x="1165475" y="100559"/>
                  </a:lnTo>
                  <a:lnTo>
                    <a:pt x="1171448" y="147066"/>
                  </a:lnTo>
                  <a:lnTo>
                    <a:pt x="1165475" y="193510"/>
                  </a:lnTo>
                  <a:lnTo>
                    <a:pt x="1148848" y="233846"/>
                  </a:lnTo>
                  <a:lnTo>
                    <a:pt x="1123496" y="265654"/>
                  </a:lnTo>
                  <a:lnTo>
                    <a:pt x="1091354" y="286514"/>
                  </a:lnTo>
                  <a:lnTo>
                    <a:pt x="1054353" y="294005"/>
                  </a:lnTo>
                  <a:lnTo>
                    <a:pt x="1017291" y="286514"/>
                  </a:lnTo>
                  <a:lnTo>
                    <a:pt x="985111" y="265654"/>
                  </a:lnTo>
                  <a:lnTo>
                    <a:pt x="959741" y="233846"/>
                  </a:lnTo>
                  <a:lnTo>
                    <a:pt x="943106" y="193510"/>
                  </a:lnTo>
                  <a:lnTo>
                    <a:pt x="937133" y="147066"/>
                  </a:lnTo>
                  <a:close/>
                </a:path>
                <a:path w="1171575" h="294005">
                  <a:moveTo>
                    <a:pt x="0" y="147066"/>
                  </a:moveTo>
                  <a:lnTo>
                    <a:pt x="937133" y="147066"/>
                  </a:lnTo>
                </a:path>
              </a:pathLst>
            </a:custGeom>
            <a:ln w="12700">
              <a:solidFill>
                <a:srgbClr val="FFFFFF"/>
              </a:solidFill>
            </a:ln>
          </p:spPr>
          <p:txBody>
            <a:bodyPr wrap="square" lIns="0" tIns="0" rIns="0" bIns="0" rtlCol="0"/>
            <a:lstStyle/>
            <a:p>
              <a:endParaRPr/>
            </a:p>
          </p:txBody>
        </p:sp>
        <p:sp>
          <p:nvSpPr>
            <p:cNvPr id="24" name="object 19"/>
            <p:cNvSpPr/>
            <p:nvPr/>
          </p:nvSpPr>
          <p:spPr>
            <a:xfrm>
              <a:off x="3194684" y="3347339"/>
              <a:ext cx="234315" cy="294005"/>
            </a:xfrm>
            <a:custGeom>
              <a:avLst/>
              <a:gdLst/>
              <a:ahLst/>
              <a:cxnLst/>
              <a:rect l="l" t="t" r="r" b="b"/>
              <a:pathLst>
                <a:path w="234314" h="294004">
                  <a:moveTo>
                    <a:pt x="117220" y="0"/>
                  </a:moveTo>
                  <a:lnTo>
                    <a:pt x="47978" y="28350"/>
                  </a:lnTo>
                  <a:lnTo>
                    <a:pt x="22608" y="60158"/>
                  </a:lnTo>
                  <a:lnTo>
                    <a:pt x="5973" y="100494"/>
                  </a:lnTo>
                  <a:lnTo>
                    <a:pt x="0" y="146938"/>
                  </a:lnTo>
                  <a:lnTo>
                    <a:pt x="5973" y="193383"/>
                  </a:lnTo>
                  <a:lnTo>
                    <a:pt x="22608" y="233719"/>
                  </a:lnTo>
                  <a:lnTo>
                    <a:pt x="47978" y="265527"/>
                  </a:lnTo>
                  <a:lnTo>
                    <a:pt x="80158" y="286387"/>
                  </a:lnTo>
                  <a:lnTo>
                    <a:pt x="117220" y="293878"/>
                  </a:lnTo>
                  <a:lnTo>
                    <a:pt x="154221" y="286387"/>
                  </a:lnTo>
                  <a:lnTo>
                    <a:pt x="186363" y="265527"/>
                  </a:lnTo>
                  <a:lnTo>
                    <a:pt x="211715" y="233719"/>
                  </a:lnTo>
                  <a:lnTo>
                    <a:pt x="228342" y="193383"/>
                  </a:lnTo>
                  <a:lnTo>
                    <a:pt x="234314" y="146938"/>
                  </a:lnTo>
                  <a:lnTo>
                    <a:pt x="228342" y="100494"/>
                  </a:lnTo>
                  <a:lnTo>
                    <a:pt x="211715" y="60158"/>
                  </a:lnTo>
                  <a:lnTo>
                    <a:pt x="186363" y="28350"/>
                  </a:lnTo>
                  <a:lnTo>
                    <a:pt x="154221" y="7490"/>
                  </a:lnTo>
                  <a:lnTo>
                    <a:pt x="117220" y="0"/>
                  </a:lnTo>
                  <a:close/>
                </a:path>
              </a:pathLst>
            </a:custGeom>
            <a:solidFill>
              <a:srgbClr val="FFFFFF"/>
            </a:solidFill>
          </p:spPr>
          <p:txBody>
            <a:bodyPr wrap="square" lIns="0" tIns="0" rIns="0" bIns="0" rtlCol="0"/>
            <a:lstStyle/>
            <a:p>
              <a:endParaRPr/>
            </a:p>
          </p:txBody>
        </p:sp>
        <p:sp>
          <p:nvSpPr>
            <p:cNvPr id="25" name="object 20"/>
            <p:cNvSpPr/>
            <p:nvPr/>
          </p:nvSpPr>
          <p:spPr>
            <a:xfrm>
              <a:off x="2257551" y="2759583"/>
              <a:ext cx="1171575" cy="882015"/>
            </a:xfrm>
            <a:custGeom>
              <a:avLst/>
              <a:gdLst/>
              <a:ahLst/>
              <a:cxnLst/>
              <a:rect l="l" t="t" r="r" b="b"/>
              <a:pathLst>
                <a:path w="1171575" h="882014">
                  <a:moveTo>
                    <a:pt x="937133" y="734694"/>
                  </a:moveTo>
                  <a:lnTo>
                    <a:pt x="943106" y="688250"/>
                  </a:lnTo>
                  <a:lnTo>
                    <a:pt x="959741" y="647914"/>
                  </a:lnTo>
                  <a:lnTo>
                    <a:pt x="985111" y="616106"/>
                  </a:lnTo>
                  <a:lnTo>
                    <a:pt x="1017291" y="595246"/>
                  </a:lnTo>
                  <a:lnTo>
                    <a:pt x="1054353" y="587755"/>
                  </a:lnTo>
                  <a:lnTo>
                    <a:pt x="1091354" y="595246"/>
                  </a:lnTo>
                  <a:lnTo>
                    <a:pt x="1123496" y="616106"/>
                  </a:lnTo>
                  <a:lnTo>
                    <a:pt x="1148848" y="647914"/>
                  </a:lnTo>
                  <a:lnTo>
                    <a:pt x="1165475" y="688250"/>
                  </a:lnTo>
                  <a:lnTo>
                    <a:pt x="1171448" y="734694"/>
                  </a:lnTo>
                  <a:lnTo>
                    <a:pt x="1165475" y="781139"/>
                  </a:lnTo>
                  <a:lnTo>
                    <a:pt x="1148848" y="821475"/>
                  </a:lnTo>
                  <a:lnTo>
                    <a:pt x="1123496" y="853283"/>
                  </a:lnTo>
                  <a:lnTo>
                    <a:pt x="1091354" y="874143"/>
                  </a:lnTo>
                  <a:lnTo>
                    <a:pt x="1054353" y="881633"/>
                  </a:lnTo>
                  <a:lnTo>
                    <a:pt x="1017291" y="874143"/>
                  </a:lnTo>
                  <a:lnTo>
                    <a:pt x="985111" y="853283"/>
                  </a:lnTo>
                  <a:lnTo>
                    <a:pt x="959741" y="821475"/>
                  </a:lnTo>
                  <a:lnTo>
                    <a:pt x="943106" y="781139"/>
                  </a:lnTo>
                  <a:lnTo>
                    <a:pt x="937133" y="734694"/>
                  </a:lnTo>
                  <a:close/>
                </a:path>
                <a:path w="1171575" h="882014">
                  <a:moveTo>
                    <a:pt x="0" y="0"/>
                  </a:moveTo>
                  <a:lnTo>
                    <a:pt x="937133" y="653033"/>
                  </a:lnTo>
                </a:path>
              </a:pathLst>
            </a:custGeom>
            <a:ln w="12700">
              <a:solidFill>
                <a:srgbClr val="FFFFFF"/>
              </a:solidFill>
            </a:ln>
          </p:spPr>
          <p:txBody>
            <a:bodyPr wrap="square" lIns="0" tIns="0" rIns="0" bIns="0" rtlCol="0"/>
            <a:lstStyle/>
            <a:p>
              <a:endParaRPr/>
            </a:p>
          </p:txBody>
        </p:sp>
        <p:sp>
          <p:nvSpPr>
            <p:cNvPr id="26" name="object 21"/>
            <p:cNvSpPr/>
            <p:nvPr/>
          </p:nvSpPr>
          <p:spPr>
            <a:xfrm>
              <a:off x="3194684" y="4229100"/>
              <a:ext cx="234315" cy="294005"/>
            </a:xfrm>
            <a:custGeom>
              <a:avLst/>
              <a:gdLst/>
              <a:ahLst/>
              <a:cxnLst/>
              <a:rect l="l" t="t" r="r" b="b"/>
              <a:pathLst>
                <a:path w="234314" h="294004">
                  <a:moveTo>
                    <a:pt x="117220" y="0"/>
                  </a:moveTo>
                  <a:lnTo>
                    <a:pt x="47978" y="28350"/>
                  </a:lnTo>
                  <a:lnTo>
                    <a:pt x="22608" y="60158"/>
                  </a:lnTo>
                  <a:lnTo>
                    <a:pt x="5973" y="100494"/>
                  </a:lnTo>
                  <a:lnTo>
                    <a:pt x="0" y="146938"/>
                  </a:lnTo>
                  <a:lnTo>
                    <a:pt x="5973" y="193383"/>
                  </a:lnTo>
                  <a:lnTo>
                    <a:pt x="22608" y="233719"/>
                  </a:lnTo>
                  <a:lnTo>
                    <a:pt x="47978" y="265527"/>
                  </a:lnTo>
                  <a:lnTo>
                    <a:pt x="80158" y="286387"/>
                  </a:lnTo>
                  <a:lnTo>
                    <a:pt x="117220" y="293877"/>
                  </a:lnTo>
                  <a:lnTo>
                    <a:pt x="154221" y="286387"/>
                  </a:lnTo>
                  <a:lnTo>
                    <a:pt x="186363" y="265527"/>
                  </a:lnTo>
                  <a:lnTo>
                    <a:pt x="211715" y="233719"/>
                  </a:lnTo>
                  <a:lnTo>
                    <a:pt x="228342" y="193383"/>
                  </a:lnTo>
                  <a:lnTo>
                    <a:pt x="234314" y="146938"/>
                  </a:lnTo>
                  <a:lnTo>
                    <a:pt x="228342" y="100494"/>
                  </a:lnTo>
                  <a:lnTo>
                    <a:pt x="211715" y="60158"/>
                  </a:lnTo>
                  <a:lnTo>
                    <a:pt x="186363" y="28350"/>
                  </a:lnTo>
                  <a:lnTo>
                    <a:pt x="154221" y="7490"/>
                  </a:lnTo>
                  <a:lnTo>
                    <a:pt x="117220" y="0"/>
                  </a:lnTo>
                  <a:close/>
                </a:path>
              </a:pathLst>
            </a:custGeom>
            <a:solidFill>
              <a:srgbClr val="FFFFFF"/>
            </a:solidFill>
          </p:spPr>
          <p:txBody>
            <a:bodyPr wrap="square" lIns="0" tIns="0" rIns="0" bIns="0" rtlCol="0"/>
            <a:lstStyle/>
            <a:p>
              <a:endParaRPr/>
            </a:p>
          </p:txBody>
        </p:sp>
        <p:sp>
          <p:nvSpPr>
            <p:cNvPr id="27" name="object 22"/>
            <p:cNvSpPr/>
            <p:nvPr/>
          </p:nvSpPr>
          <p:spPr>
            <a:xfrm>
              <a:off x="2257551" y="2759583"/>
              <a:ext cx="1171575" cy="1763395"/>
            </a:xfrm>
            <a:custGeom>
              <a:avLst/>
              <a:gdLst/>
              <a:ahLst/>
              <a:cxnLst/>
              <a:rect l="l" t="t" r="r" b="b"/>
              <a:pathLst>
                <a:path w="1171575" h="1763395">
                  <a:moveTo>
                    <a:pt x="937133" y="1616455"/>
                  </a:moveTo>
                  <a:lnTo>
                    <a:pt x="943106" y="1570011"/>
                  </a:lnTo>
                  <a:lnTo>
                    <a:pt x="959741" y="1529675"/>
                  </a:lnTo>
                  <a:lnTo>
                    <a:pt x="985111" y="1497867"/>
                  </a:lnTo>
                  <a:lnTo>
                    <a:pt x="1017291" y="1477007"/>
                  </a:lnTo>
                  <a:lnTo>
                    <a:pt x="1054353" y="1469516"/>
                  </a:lnTo>
                  <a:lnTo>
                    <a:pt x="1091354" y="1477007"/>
                  </a:lnTo>
                  <a:lnTo>
                    <a:pt x="1123496" y="1497867"/>
                  </a:lnTo>
                  <a:lnTo>
                    <a:pt x="1148848" y="1529675"/>
                  </a:lnTo>
                  <a:lnTo>
                    <a:pt x="1165475" y="1570011"/>
                  </a:lnTo>
                  <a:lnTo>
                    <a:pt x="1171448" y="1616455"/>
                  </a:lnTo>
                  <a:lnTo>
                    <a:pt x="1165475" y="1662900"/>
                  </a:lnTo>
                  <a:lnTo>
                    <a:pt x="1148848" y="1703236"/>
                  </a:lnTo>
                  <a:lnTo>
                    <a:pt x="1123496" y="1735044"/>
                  </a:lnTo>
                  <a:lnTo>
                    <a:pt x="1091354" y="1755904"/>
                  </a:lnTo>
                  <a:lnTo>
                    <a:pt x="1054353" y="1763394"/>
                  </a:lnTo>
                  <a:lnTo>
                    <a:pt x="1017291" y="1755904"/>
                  </a:lnTo>
                  <a:lnTo>
                    <a:pt x="985111" y="1735044"/>
                  </a:lnTo>
                  <a:lnTo>
                    <a:pt x="959741" y="1703236"/>
                  </a:lnTo>
                  <a:lnTo>
                    <a:pt x="943106" y="1662900"/>
                  </a:lnTo>
                  <a:lnTo>
                    <a:pt x="937133" y="1616455"/>
                  </a:lnTo>
                  <a:close/>
                </a:path>
                <a:path w="1171575" h="1763395">
                  <a:moveTo>
                    <a:pt x="0" y="0"/>
                  </a:moveTo>
                  <a:lnTo>
                    <a:pt x="937133" y="1616455"/>
                  </a:lnTo>
                </a:path>
              </a:pathLst>
            </a:custGeom>
            <a:ln w="12700">
              <a:solidFill>
                <a:srgbClr val="FFFFFF"/>
              </a:solidFill>
            </a:ln>
          </p:spPr>
          <p:txBody>
            <a:bodyPr wrap="square" lIns="0" tIns="0" rIns="0" bIns="0" rtlCol="0"/>
            <a:lstStyle/>
            <a:p>
              <a:endParaRPr/>
            </a:p>
          </p:txBody>
        </p:sp>
        <p:sp>
          <p:nvSpPr>
            <p:cNvPr id="28" name="object 23"/>
            <p:cNvSpPr/>
            <p:nvPr/>
          </p:nvSpPr>
          <p:spPr>
            <a:xfrm>
              <a:off x="3194684" y="4963922"/>
              <a:ext cx="234315" cy="294005"/>
            </a:xfrm>
            <a:custGeom>
              <a:avLst/>
              <a:gdLst/>
              <a:ahLst/>
              <a:cxnLst/>
              <a:rect l="l" t="t" r="r" b="b"/>
              <a:pathLst>
                <a:path w="234314" h="294004">
                  <a:moveTo>
                    <a:pt x="117220" y="0"/>
                  </a:moveTo>
                  <a:lnTo>
                    <a:pt x="47978" y="28350"/>
                  </a:lnTo>
                  <a:lnTo>
                    <a:pt x="22608" y="60158"/>
                  </a:lnTo>
                  <a:lnTo>
                    <a:pt x="5973" y="100494"/>
                  </a:lnTo>
                  <a:lnTo>
                    <a:pt x="0" y="146938"/>
                  </a:lnTo>
                  <a:lnTo>
                    <a:pt x="5973" y="193383"/>
                  </a:lnTo>
                  <a:lnTo>
                    <a:pt x="22608" y="233719"/>
                  </a:lnTo>
                  <a:lnTo>
                    <a:pt x="47978" y="265527"/>
                  </a:lnTo>
                  <a:lnTo>
                    <a:pt x="80158" y="286387"/>
                  </a:lnTo>
                  <a:lnTo>
                    <a:pt x="117220" y="293877"/>
                  </a:lnTo>
                  <a:lnTo>
                    <a:pt x="154221" y="286387"/>
                  </a:lnTo>
                  <a:lnTo>
                    <a:pt x="186363" y="265527"/>
                  </a:lnTo>
                  <a:lnTo>
                    <a:pt x="211715" y="233719"/>
                  </a:lnTo>
                  <a:lnTo>
                    <a:pt x="228342" y="193383"/>
                  </a:lnTo>
                  <a:lnTo>
                    <a:pt x="234314" y="146938"/>
                  </a:lnTo>
                  <a:lnTo>
                    <a:pt x="228342" y="100494"/>
                  </a:lnTo>
                  <a:lnTo>
                    <a:pt x="211715" y="60158"/>
                  </a:lnTo>
                  <a:lnTo>
                    <a:pt x="186363" y="28350"/>
                  </a:lnTo>
                  <a:lnTo>
                    <a:pt x="154221" y="7490"/>
                  </a:lnTo>
                  <a:lnTo>
                    <a:pt x="117220" y="0"/>
                  </a:lnTo>
                  <a:close/>
                </a:path>
              </a:pathLst>
            </a:custGeom>
            <a:solidFill>
              <a:srgbClr val="FFFFFF"/>
            </a:solidFill>
          </p:spPr>
          <p:txBody>
            <a:bodyPr wrap="square" lIns="0" tIns="0" rIns="0" bIns="0" rtlCol="0"/>
            <a:lstStyle/>
            <a:p>
              <a:endParaRPr/>
            </a:p>
          </p:txBody>
        </p:sp>
        <p:sp>
          <p:nvSpPr>
            <p:cNvPr id="29" name="object 24"/>
            <p:cNvSpPr/>
            <p:nvPr/>
          </p:nvSpPr>
          <p:spPr>
            <a:xfrm>
              <a:off x="2257551" y="2759583"/>
              <a:ext cx="1171575" cy="2498725"/>
            </a:xfrm>
            <a:custGeom>
              <a:avLst/>
              <a:gdLst/>
              <a:ahLst/>
              <a:cxnLst/>
              <a:rect l="l" t="t" r="r" b="b"/>
              <a:pathLst>
                <a:path w="1171575" h="2498725">
                  <a:moveTo>
                    <a:pt x="937133" y="2351278"/>
                  </a:moveTo>
                  <a:lnTo>
                    <a:pt x="943106" y="2304833"/>
                  </a:lnTo>
                  <a:lnTo>
                    <a:pt x="959741" y="2264497"/>
                  </a:lnTo>
                  <a:lnTo>
                    <a:pt x="985111" y="2232689"/>
                  </a:lnTo>
                  <a:lnTo>
                    <a:pt x="1017291" y="2211829"/>
                  </a:lnTo>
                  <a:lnTo>
                    <a:pt x="1054353" y="2204339"/>
                  </a:lnTo>
                  <a:lnTo>
                    <a:pt x="1091354" y="2211829"/>
                  </a:lnTo>
                  <a:lnTo>
                    <a:pt x="1123496" y="2232689"/>
                  </a:lnTo>
                  <a:lnTo>
                    <a:pt x="1148848" y="2264497"/>
                  </a:lnTo>
                  <a:lnTo>
                    <a:pt x="1165475" y="2304833"/>
                  </a:lnTo>
                  <a:lnTo>
                    <a:pt x="1171448" y="2351278"/>
                  </a:lnTo>
                  <a:lnTo>
                    <a:pt x="1165475" y="2397722"/>
                  </a:lnTo>
                  <a:lnTo>
                    <a:pt x="1148848" y="2438058"/>
                  </a:lnTo>
                  <a:lnTo>
                    <a:pt x="1123496" y="2469866"/>
                  </a:lnTo>
                  <a:lnTo>
                    <a:pt x="1091354" y="2490726"/>
                  </a:lnTo>
                  <a:lnTo>
                    <a:pt x="1054353" y="2498216"/>
                  </a:lnTo>
                  <a:lnTo>
                    <a:pt x="1017291" y="2490726"/>
                  </a:lnTo>
                  <a:lnTo>
                    <a:pt x="985111" y="2469866"/>
                  </a:lnTo>
                  <a:lnTo>
                    <a:pt x="959741" y="2438058"/>
                  </a:lnTo>
                  <a:lnTo>
                    <a:pt x="943106" y="2397722"/>
                  </a:lnTo>
                  <a:lnTo>
                    <a:pt x="937133" y="2351278"/>
                  </a:lnTo>
                  <a:close/>
                </a:path>
                <a:path w="1171575" h="2498725">
                  <a:moveTo>
                    <a:pt x="0" y="0"/>
                  </a:moveTo>
                  <a:lnTo>
                    <a:pt x="937133" y="2351278"/>
                  </a:lnTo>
                </a:path>
                <a:path w="1171575" h="2498725">
                  <a:moveTo>
                    <a:pt x="0" y="734694"/>
                  </a:moveTo>
                  <a:lnTo>
                    <a:pt x="937133" y="0"/>
                  </a:lnTo>
                </a:path>
                <a:path w="1171575" h="2498725">
                  <a:moveTo>
                    <a:pt x="0" y="734694"/>
                  </a:moveTo>
                  <a:lnTo>
                    <a:pt x="937133" y="734694"/>
                  </a:lnTo>
                </a:path>
                <a:path w="1171575" h="2498725">
                  <a:moveTo>
                    <a:pt x="0" y="734694"/>
                  </a:moveTo>
                  <a:lnTo>
                    <a:pt x="937133" y="1616455"/>
                  </a:lnTo>
                </a:path>
                <a:path w="1171575" h="2498725">
                  <a:moveTo>
                    <a:pt x="0" y="734694"/>
                  </a:moveTo>
                  <a:lnTo>
                    <a:pt x="937133" y="2351278"/>
                  </a:lnTo>
                </a:path>
                <a:path w="1171575" h="2498725">
                  <a:moveTo>
                    <a:pt x="0" y="1616455"/>
                  </a:moveTo>
                  <a:lnTo>
                    <a:pt x="937133" y="0"/>
                  </a:lnTo>
                </a:path>
                <a:path w="1171575" h="2498725">
                  <a:moveTo>
                    <a:pt x="52070" y="1616455"/>
                  </a:moveTo>
                  <a:lnTo>
                    <a:pt x="937133" y="736726"/>
                  </a:lnTo>
                </a:path>
                <a:path w="1171575" h="2498725">
                  <a:moveTo>
                    <a:pt x="0" y="1616455"/>
                  </a:moveTo>
                  <a:lnTo>
                    <a:pt x="937133" y="1616455"/>
                  </a:lnTo>
                </a:path>
                <a:path w="1171575" h="2498725">
                  <a:moveTo>
                    <a:pt x="0" y="1616455"/>
                  </a:moveTo>
                  <a:lnTo>
                    <a:pt x="937133" y="2351278"/>
                  </a:lnTo>
                </a:path>
                <a:path w="1171575" h="2498725">
                  <a:moveTo>
                    <a:pt x="0" y="2351278"/>
                  </a:moveTo>
                  <a:lnTo>
                    <a:pt x="937133" y="2351278"/>
                  </a:lnTo>
                </a:path>
                <a:path w="1171575" h="2498725">
                  <a:moveTo>
                    <a:pt x="0" y="2351278"/>
                  </a:moveTo>
                  <a:lnTo>
                    <a:pt x="937133" y="1616455"/>
                  </a:lnTo>
                </a:path>
                <a:path w="1171575" h="2498725">
                  <a:moveTo>
                    <a:pt x="0" y="2351278"/>
                  </a:moveTo>
                  <a:lnTo>
                    <a:pt x="937133" y="734694"/>
                  </a:lnTo>
                </a:path>
                <a:path w="1171575" h="2498725">
                  <a:moveTo>
                    <a:pt x="0" y="2351278"/>
                  </a:moveTo>
                  <a:lnTo>
                    <a:pt x="937133" y="0"/>
                  </a:lnTo>
                </a:path>
              </a:pathLst>
            </a:custGeom>
            <a:ln w="12700">
              <a:solidFill>
                <a:srgbClr val="FFFFFF"/>
              </a:solidFill>
            </a:ln>
          </p:spPr>
          <p:txBody>
            <a:bodyPr wrap="square" lIns="0" tIns="0" rIns="0" bIns="0" rtlCol="0"/>
            <a:lstStyle/>
            <a:p>
              <a:endParaRPr/>
            </a:p>
          </p:txBody>
        </p:sp>
        <p:sp>
          <p:nvSpPr>
            <p:cNvPr id="30" name="object 25"/>
            <p:cNvSpPr/>
            <p:nvPr/>
          </p:nvSpPr>
          <p:spPr>
            <a:xfrm>
              <a:off x="4009897" y="3788283"/>
              <a:ext cx="234315" cy="294005"/>
            </a:xfrm>
            <a:custGeom>
              <a:avLst/>
              <a:gdLst/>
              <a:ahLst/>
              <a:cxnLst/>
              <a:rect l="l" t="t" r="r" b="b"/>
              <a:pathLst>
                <a:path w="234314" h="294004">
                  <a:moveTo>
                    <a:pt x="117093" y="0"/>
                  </a:moveTo>
                  <a:lnTo>
                    <a:pt x="47951" y="28350"/>
                  </a:lnTo>
                  <a:lnTo>
                    <a:pt x="22599" y="60158"/>
                  </a:lnTo>
                  <a:lnTo>
                    <a:pt x="5972" y="100494"/>
                  </a:lnTo>
                  <a:lnTo>
                    <a:pt x="0" y="146939"/>
                  </a:lnTo>
                  <a:lnTo>
                    <a:pt x="5972" y="193383"/>
                  </a:lnTo>
                  <a:lnTo>
                    <a:pt x="22599" y="233719"/>
                  </a:lnTo>
                  <a:lnTo>
                    <a:pt x="47951" y="265527"/>
                  </a:lnTo>
                  <a:lnTo>
                    <a:pt x="80093" y="286387"/>
                  </a:lnTo>
                  <a:lnTo>
                    <a:pt x="117093" y="293878"/>
                  </a:lnTo>
                  <a:lnTo>
                    <a:pt x="154094" y="286387"/>
                  </a:lnTo>
                  <a:lnTo>
                    <a:pt x="186236" y="265527"/>
                  </a:lnTo>
                  <a:lnTo>
                    <a:pt x="211588" y="233719"/>
                  </a:lnTo>
                  <a:lnTo>
                    <a:pt x="228215" y="193383"/>
                  </a:lnTo>
                  <a:lnTo>
                    <a:pt x="234187" y="146939"/>
                  </a:lnTo>
                  <a:lnTo>
                    <a:pt x="228215" y="100494"/>
                  </a:lnTo>
                  <a:lnTo>
                    <a:pt x="211588" y="60158"/>
                  </a:lnTo>
                  <a:lnTo>
                    <a:pt x="186236" y="28350"/>
                  </a:lnTo>
                  <a:lnTo>
                    <a:pt x="154094" y="7490"/>
                  </a:lnTo>
                  <a:lnTo>
                    <a:pt x="117093" y="0"/>
                  </a:lnTo>
                  <a:close/>
                </a:path>
              </a:pathLst>
            </a:custGeom>
            <a:solidFill>
              <a:srgbClr val="C1EBF7"/>
            </a:solidFill>
          </p:spPr>
          <p:txBody>
            <a:bodyPr wrap="square" lIns="0" tIns="0" rIns="0" bIns="0" rtlCol="0"/>
            <a:lstStyle/>
            <a:p>
              <a:endParaRPr/>
            </a:p>
          </p:txBody>
        </p:sp>
        <p:sp>
          <p:nvSpPr>
            <p:cNvPr id="31" name="object 26"/>
            <p:cNvSpPr/>
            <p:nvPr/>
          </p:nvSpPr>
          <p:spPr>
            <a:xfrm>
              <a:off x="3368802" y="2759583"/>
              <a:ext cx="875665" cy="2204720"/>
            </a:xfrm>
            <a:custGeom>
              <a:avLst/>
              <a:gdLst/>
              <a:ahLst/>
              <a:cxnLst/>
              <a:rect l="l" t="t" r="r" b="b"/>
              <a:pathLst>
                <a:path w="875664" h="2204720">
                  <a:moveTo>
                    <a:pt x="641096" y="1175639"/>
                  </a:moveTo>
                  <a:lnTo>
                    <a:pt x="647068" y="1129194"/>
                  </a:lnTo>
                  <a:lnTo>
                    <a:pt x="663695" y="1088858"/>
                  </a:lnTo>
                  <a:lnTo>
                    <a:pt x="689047" y="1057050"/>
                  </a:lnTo>
                  <a:lnTo>
                    <a:pt x="721189" y="1036190"/>
                  </a:lnTo>
                  <a:lnTo>
                    <a:pt x="758189" y="1028699"/>
                  </a:lnTo>
                  <a:lnTo>
                    <a:pt x="795190" y="1036190"/>
                  </a:lnTo>
                  <a:lnTo>
                    <a:pt x="827332" y="1057050"/>
                  </a:lnTo>
                  <a:lnTo>
                    <a:pt x="852684" y="1088858"/>
                  </a:lnTo>
                  <a:lnTo>
                    <a:pt x="869311" y="1129194"/>
                  </a:lnTo>
                  <a:lnTo>
                    <a:pt x="875284" y="1175639"/>
                  </a:lnTo>
                  <a:lnTo>
                    <a:pt x="869311" y="1222083"/>
                  </a:lnTo>
                  <a:lnTo>
                    <a:pt x="852684" y="1262419"/>
                  </a:lnTo>
                  <a:lnTo>
                    <a:pt x="827332" y="1294227"/>
                  </a:lnTo>
                  <a:lnTo>
                    <a:pt x="795190" y="1315087"/>
                  </a:lnTo>
                  <a:lnTo>
                    <a:pt x="758189" y="1322577"/>
                  </a:lnTo>
                  <a:lnTo>
                    <a:pt x="721189" y="1315087"/>
                  </a:lnTo>
                  <a:lnTo>
                    <a:pt x="689047" y="1294227"/>
                  </a:lnTo>
                  <a:lnTo>
                    <a:pt x="663695" y="1262419"/>
                  </a:lnTo>
                  <a:lnTo>
                    <a:pt x="647068" y="1222083"/>
                  </a:lnTo>
                  <a:lnTo>
                    <a:pt x="641096" y="1175639"/>
                  </a:lnTo>
                  <a:close/>
                </a:path>
                <a:path w="875664" h="2204720">
                  <a:moveTo>
                    <a:pt x="60198" y="0"/>
                  </a:moveTo>
                  <a:lnTo>
                    <a:pt x="712597" y="1175639"/>
                  </a:lnTo>
                </a:path>
                <a:path w="875664" h="2204720">
                  <a:moveTo>
                    <a:pt x="60198" y="734694"/>
                  </a:moveTo>
                  <a:lnTo>
                    <a:pt x="641096" y="1175639"/>
                  </a:lnTo>
                </a:path>
                <a:path w="875664" h="2204720">
                  <a:moveTo>
                    <a:pt x="60198" y="1616455"/>
                  </a:moveTo>
                  <a:lnTo>
                    <a:pt x="712597" y="1322577"/>
                  </a:lnTo>
                </a:path>
                <a:path w="875664" h="2204720">
                  <a:moveTo>
                    <a:pt x="0" y="2204339"/>
                  </a:moveTo>
                  <a:lnTo>
                    <a:pt x="712597" y="1322577"/>
                  </a:lnTo>
                </a:path>
              </a:pathLst>
            </a:custGeom>
            <a:ln w="12700">
              <a:solidFill>
                <a:srgbClr val="FFFFFF"/>
              </a:solidFill>
            </a:ln>
          </p:spPr>
          <p:txBody>
            <a:bodyPr wrap="square" lIns="0" tIns="0" rIns="0" bIns="0" rtlCol="0"/>
            <a:lstStyle/>
            <a:p>
              <a:endParaRPr/>
            </a:p>
          </p:txBody>
        </p:sp>
        <p:sp>
          <p:nvSpPr>
            <p:cNvPr id="32" name="object 27"/>
            <p:cNvSpPr/>
            <p:nvPr/>
          </p:nvSpPr>
          <p:spPr>
            <a:xfrm>
              <a:off x="1199083" y="2754757"/>
              <a:ext cx="473075" cy="408940"/>
            </a:xfrm>
            <a:custGeom>
              <a:avLst/>
              <a:gdLst/>
              <a:ahLst/>
              <a:cxnLst/>
              <a:rect l="l" t="t" r="r" b="b"/>
              <a:pathLst>
                <a:path w="473075" h="408939">
                  <a:moveTo>
                    <a:pt x="410913" y="363927"/>
                  </a:moveTo>
                  <a:lnTo>
                    <a:pt x="390194" y="387984"/>
                  </a:lnTo>
                  <a:lnTo>
                    <a:pt x="472744" y="408939"/>
                  </a:lnTo>
                  <a:lnTo>
                    <a:pt x="457387" y="372237"/>
                  </a:lnTo>
                  <a:lnTo>
                    <a:pt x="420547" y="372237"/>
                  </a:lnTo>
                  <a:lnTo>
                    <a:pt x="410913" y="363927"/>
                  </a:lnTo>
                  <a:close/>
                </a:path>
                <a:path w="473075" h="408939">
                  <a:moveTo>
                    <a:pt x="419200" y="354305"/>
                  </a:moveTo>
                  <a:lnTo>
                    <a:pt x="410913" y="363927"/>
                  </a:lnTo>
                  <a:lnTo>
                    <a:pt x="420547" y="372237"/>
                  </a:lnTo>
                  <a:lnTo>
                    <a:pt x="428802" y="362584"/>
                  </a:lnTo>
                  <a:lnTo>
                    <a:pt x="419200" y="354305"/>
                  </a:lnTo>
                  <a:close/>
                </a:path>
                <a:path w="473075" h="408939">
                  <a:moveTo>
                    <a:pt x="439851" y="330326"/>
                  </a:moveTo>
                  <a:lnTo>
                    <a:pt x="419200" y="354305"/>
                  </a:lnTo>
                  <a:lnTo>
                    <a:pt x="428802" y="362584"/>
                  </a:lnTo>
                  <a:lnTo>
                    <a:pt x="420547" y="372237"/>
                  </a:lnTo>
                  <a:lnTo>
                    <a:pt x="457387" y="372237"/>
                  </a:lnTo>
                  <a:lnTo>
                    <a:pt x="439851" y="330326"/>
                  </a:lnTo>
                  <a:close/>
                </a:path>
                <a:path w="473075" h="408939">
                  <a:moveTo>
                    <a:pt x="8293" y="0"/>
                  </a:moveTo>
                  <a:lnTo>
                    <a:pt x="0" y="9525"/>
                  </a:lnTo>
                  <a:lnTo>
                    <a:pt x="410913" y="363927"/>
                  </a:lnTo>
                  <a:lnTo>
                    <a:pt x="419200" y="354305"/>
                  </a:lnTo>
                  <a:lnTo>
                    <a:pt x="8293" y="0"/>
                  </a:lnTo>
                  <a:close/>
                </a:path>
              </a:pathLst>
            </a:custGeom>
            <a:solidFill>
              <a:srgbClr val="FFFFFF"/>
            </a:solidFill>
          </p:spPr>
          <p:txBody>
            <a:bodyPr wrap="square" lIns="0" tIns="0" rIns="0" bIns="0" rtlCol="0"/>
            <a:lstStyle/>
            <a:p>
              <a:endParaRPr/>
            </a:p>
          </p:txBody>
        </p:sp>
      </p:grpSp>
      <p:sp>
        <p:nvSpPr>
          <p:cNvPr id="33" name="object 31"/>
          <p:cNvSpPr/>
          <p:nvPr/>
        </p:nvSpPr>
        <p:spPr>
          <a:xfrm>
            <a:off x="1315453" y="4744427"/>
            <a:ext cx="3673642" cy="681259"/>
          </a:xfrm>
          <a:custGeom>
            <a:avLst/>
            <a:gdLst/>
            <a:ahLst/>
            <a:cxnLst/>
            <a:rect l="l" t="t" r="r" b="b"/>
            <a:pathLst>
              <a:path w="3759835" h="883920">
                <a:moveTo>
                  <a:pt x="0" y="0"/>
                </a:moveTo>
                <a:lnTo>
                  <a:pt x="312381" y="2032"/>
                </a:lnTo>
              </a:path>
              <a:path w="3759835" h="883920">
                <a:moveTo>
                  <a:pt x="0" y="881761"/>
                </a:moveTo>
                <a:lnTo>
                  <a:pt x="312381" y="883793"/>
                </a:lnTo>
              </a:path>
              <a:path w="3759835" h="883920">
                <a:moveTo>
                  <a:pt x="3447275" y="468122"/>
                </a:moveTo>
                <a:lnTo>
                  <a:pt x="3759695" y="470154"/>
                </a:lnTo>
              </a:path>
            </a:pathLst>
          </a:custGeom>
          <a:ln w="12700">
            <a:solidFill>
              <a:srgbClr val="FFFFFF"/>
            </a:solidFill>
          </a:ln>
        </p:spPr>
        <p:txBody>
          <a:bodyPr wrap="square" lIns="0" tIns="0" rIns="0" bIns="0" rtlCol="0"/>
          <a:lstStyle/>
          <a:p>
            <a:endParaRPr/>
          </a:p>
        </p:txBody>
      </p:sp>
      <p:sp>
        <p:nvSpPr>
          <p:cNvPr id="35" name="object 29"/>
          <p:cNvSpPr txBox="1"/>
          <p:nvPr/>
        </p:nvSpPr>
        <p:spPr>
          <a:xfrm>
            <a:off x="222727" y="5231531"/>
            <a:ext cx="102489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Times New Roman"/>
                <a:cs typeface="Times New Roman"/>
              </a:rPr>
              <a:t>Input</a:t>
            </a:r>
            <a:r>
              <a:rPr sz="1800" spc="-95" dirty="0">
                <a:solidFill>
                  <a:srgbClr val="FFFFFF"/>
                </a:solidFill>
                <a:latin typeface="Times New Roman"/>
                <a:cs typeface="Times New Roman"/>
              </a:rPr>
              <a:t> </a:t>
            </a:r>
            <a:r>
              <a:rPr sz="1800" spc="5" dirty="0">
                <a:solidFill>
                  <a:srgbClr val="FFFFFF"/>
                </a:solidFill>
                <a:latin typeface="Times New Roman"/>
                <a:cs typeface="Times New Roman"/>
              </a:rPr>
              <a:t>layer</a:t>
            </a:r>
            <a:endParaRPr sz="1800" dirty="0">
              <a:latin typeface="Times New Roman"/>
              <a:cs typeface="Times New Roman"/>
            </a:endParaRPr>
          </a:p>
        </p:txBody>
      </p:sp>
      <p:sp>
        <p:nvSpPr>
          <p:cNvPr id="36" name="object 3"/>
          <p:cNvSpPr txBox="1"/>
          <p:nvPr/>
        </p:nvSpPr>
        <p:spPr>
          <a:xfrm>
            <a:off x="4507066" y="4545979"/>
            <a:ext cx="112776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Times New Roman"/>
                <a:cs typeface="Times New Roman"/>
              </a:rPr>
              <a:t>output</a:t>
            </a:r>
            <a:r>
              <a:rPr sz="1800" spc="-85" dirty="0">
                <a:solidFill>
                  <a:srgbClr val="FFFFFF"/>
                </a:solidFill>
                <a:latin typeface="Times New Roman"/>
                <a:cs typeface="Times New Roman"/>
              </a:rPr>
              <a:t> </a:t>
            </a:r>
            <a:r>
              <a:rPr sz="1800" spc="5" dirty="0">
                <a:solidFill>
                  <a:srgbClr val="FFFFFF"/>
                </a:solidFill>
                <a:latin typeface="Times New Roman"/>
                <a:cs typeface="Times New Roman"/>
              </a:rPr>
              <a:t>layer</a:t>
            </a:r>
            <a:endParaRPr sz="1800" dirty="0">
              <a:latin typeface="Times New Roman"/>
              <a:cs typeface="Times New Roman"/>
            </a:endParaRPr>
          </a:p>
        </p:txBody>
      </p:sp>
      <p:sp>
        <p:nvSpPr>
          <p:cNvPr id="37" name="object 30"/>
          <p:cNvSpPr txBox="1"/>
          <p:nvPr/>
        </p:nvSpPr>
        <p:spPr>
          <a:xfrm>
            <a:off x="2645969" y="3694991"/>
            <a:ext cx="13036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Times New Roman"/>
                <a:cs typeface="Times New Roman"/>
              </a:rPr>
              <a:t>Hidden</a:t>
            </a:r>
            <a:r>
              <a:rPr sz="1800" spc="-55" dirty="0">
                <a:solidFill>
                  <a:srgbClr val="FFFFFF"/>
                </a:solidFill>
                <a:latin typeface="Times New Roman"/>
                <a:cs typeface="Times New Roman"/>
              </a:rPr>
              <a:t> </a:t>
            </a:r>
            <a:r>
              <a:rPr sz="1800" dirty="0">
                <a:solidFill>
                  <a:srgbClr val="FFFFFF"/>
                </a:solidFill>
                <a:latin typeface="Times New Roman"/>
                <a:cs typeface="Times New Roman"/>
              </a:rPr>
              <a:t>layers</a:t>
            </a:r>
            <a:endParaRPr sz="1800" dirty="0">
              <a:latin typeface="Times New Roman"/>
              <a:cs typeface="Times New Roman"/>
            </a:endParaRPr>
          </a:p>
        </p:txBody>
      </p:sp>
      <p:sp>
        <p:nvSpPr>
          <p:cNvPr id="38" name="object 28"/>
          <p:cNvSpPr txBox="1"/>
          <p:nvPr/>
        </p:nvSpPr>
        <p:spPr>
          <a:xfrm>
            <a:off x="554908" y="3876861"/>
            <a:ext cx="1170305" cy="299720"/>
          </a:xfrm>
          <a:prstGeom prst="rect">
            <a:avLst/>
          </a:prstGeom>
        </p:spPr>
        <p:txBody>
          <a:bodyPr vert="horz" wrap="square" lIns="0" tIns="12700" rIns="0" bIns="0" rtlCol="0">
            <a:spAutoFit/>
          </a:bodyPr>
          <a:lstStyle/>
          <a:p>
            <a:pPr marL="12700">
              <a:lnSpc>
                <a:spcPct val="100000"/>
              </a:lnSpc>
              <a:spcBef>
                <a:spcPts val="100"/>
              </a:spcBef>
            </a:pPr>
            <a:r>
              <a:rPr sz="1800" spc="-60" dirty="0">
                <a:solidFill>
                  <a:srgbClr val="FFFFFF"/>
                </a:solidFill>
                <a:latin typeface="Arial"/>
                <a:cs typeface="Arial"/>
              </a:rPr>
              <a:t>connections</a:t>
            </a:r>
            <a:endParaRPr sz="1800">
              <a:latin typeface="Arial"/>
              <a:cs typeface="Arial"/>
            </a:endParaRPr>
          </a:p>
        </p:txBody>
      </p:sp>
      <p:sp>
        <p:nvSpPr>
          <p:cNvPr id="40" name="object 47"/>
          <p:cNvSpPr txBox="1"/>
          <p:nvPr/>
        </p:nvSpPr>
        <p:spPr>
          <a:xfrm>
            <a:off x="637454" y="6296756"/>
            <a:ext cx="3415208" cy="289823"/>
          </a:xfrm>
          <a:prstGeom prst="rect">
            <a:avLst/>
          </a:prstGeom>
        </p:spPr>
        <p:txBody>
          <a:bodyPr vert="horz" wrap="square" lIns="0" tIns="12700" rIns="0" bIns="0" rtlCol="0">
            <a:spAutoFit/>
          </a:bodyPr>
          <a:lstStyle/>
          <a:p>
            <a:pPr marL="12700">
              <a:lnSpc>
                <a:spcPct val="100000"/>
              </a:lnSpc>
              <a:spcBef>
                <a:spcPts val="100"/>
              </a:spcBef>
            </a:pPr>
            <a:r>
              <a:rPr u="heavy" spc="-105" dirty="0">
                <a:solidFill>
                  <a:srgbClr val="FFFFFF"/>
                </a:solidFill>
                <a:uFill>
                  <a:solidFill>
                    <a:srgbClr val="FFFFFF"/>
                  </a:solidFill>
                </a:uFill>
                <a:latin typeface="Arial"/>
                <a:cs typeface="Arial"/>
              </a:rPr>
              <a:t>Fig</a:t>
            </a:r>
            <a:r>
              <a:rPr u="heavy" spc="-195" dirty="0">
                <a:solidFill>
                  <a:srgbClr val="FFFFFF"/>
                </a:solidFill>
                <a:uFill>
                  <a:solidFill>
                    <a:srgbClr val="FFFFFF"/>
                  </a:solidFill>
                </a:uFill>
                <a:latin typeface="Arial"/>
                <a:cs typeface="Arial"/>
              </a:rPr>
              <a:t> </a:t>
            </a:r>
            <a:r>
              <a:rPr u="heavy" spc="-260" dirty="0">
                <a:solidFill>
                  <a:srgbClr val="FFFFFF"/>
                </a:solidFill>
                <a:uFill>
                  <a:solidFill>
                    <a:srgbClr val="FFFFFF"/>
                  </a:solidFill>
                </a:uFill>
                <a:latin typeface="Arial"/>
                <a:cs typeface="Arial"/>
              </a:rPr>
              <a:t>1</a:t>
            </a:r>
            <a:r>
              <a:rPr u="heavy" spc="-200" dirty="0">
                <a:solidFill>
                  <a:srgbClr val="FFFFFF"/>
                </a:solidFill>
                <a:uFill>
                  <a:solidFill>
                    <a:srgbClr val="FFFFFF"/>
                  </a:solidFill>
                </a:uFill>
                <a:latin typeface="Arial"/>
                <a:cs typeface="Arial"/>
              </a:rPr>
              <a:t> </a:t>
            </a:r>
            <a:r>
              <a:rPr u="heavy" spc="-35" dirty="0">
                <a:solidFill>
                  <a:srgbClr val="FFFFFF"/>
                </a:solidFill>
                <a:uFill>
                  <a:solidFill>
                    <a:srgbClr val="FFFFFF"/>
                  </a:solidFill>
                </a:uFill>
                <a:latin typeface="Arial"/>
                <a:cs typeface="Arial"/>
              </a:rPr>
              <a:t>:</a:t>
            </a:r>
            <a:r>
              <a:rPr u="heavy" spc="-190" dirty="0">
                <a:solidFill>
                  <a:srgbClr val="FFFFFF"/>
                </a:solidFill>
                <a:uFill>
                  <a:solidFill>
                    <a:srgbClr val="FFFFFF"/>
                  </a:solidFill>
                </a:uFill>
                <a:latin typeface="Arial"/>
                <a:cs typeface="Arial"/>
              </a:rPr>
              <a:t> </a:t>
            </a:r>
            <a:r>
              <a:rPr u="heavy" spc="-15" dirty="0">
                <a:solidFill>
                  <a:srgbClr val="FFFFFF"/>
                </a:solidFill>
                <a:uFill>
                  <a:solidFill>
                    <a:srgbClr val="FFFFFF"/>
                  </a:solidFill>
                </a:uFill>
                <a:latin typeface="Arial"/>
                <a:cs typeface="Arial"/>
              </a:rPr>
              <a:t>artificial</a:t>
            </a:r>
            <a:r>
              <a:rPr u="heavy" spc="-175" dirty="0">
                <a:solidFill>
                  <a:srgbClr val="FFFFFF"/>
                </a:solidFill>
                <a:uFill>
                  <a:solidFill>
                    <a:srgbClr val="FFFFFF"/>
                  </a:solidFill>
                </a:uFill>
                <a:latin typeface="Arial"/>
                <a:cs typeface="Arial"/>
              </a:rPr>
              <a:t> </a:t>
            </a:r>
            <a:r>
              <a:rPr u="heavy" spc="-80" dirty="0">
                <a:solidFill>
                  <a:srgbClr val="FFFFFF"/>
                </a:solidFill>
                <a:uFill>
                  <a:solidFill>
                    <a:srgbClr val="FFFFFF"/>
                  </a:solidFill>
                </a:uFill>
                <a:latin typeface="Arial"/>
                <a:cs typeface="Arial"/>
              </a:rPr>
              <a:t>neural</a:t>
            </a:r>
            <a:r>
              <a:rPr u="heavy" spc="-204" dirty="0">
                <a:solidFill>
                  <a:srgbClr val="FFFFFF"/>
                </a:solidFill>
                <a:uFill>
                  <a:solidFill>
                    <a:srgbClr val="FFFFFF"/>
                  </a:solidFill>
                </a:uFill>
                <a:latin typeface="Arial"/>
                <a:cs typeface="Arial"/>
              </a:rPr>
              <a:t> </a:t>
            </a:r>
            <a:r>
              <a:rPr u="heavy" spc="-30" dirty="0">
                <a:solidFill>
                  <a:srgbClr val="FFFFFF"/>
                </a:solidFill>
                <a:uFill>
                  <a:solidFill>
                    <a:srgbClr val="FFFFFF"/>
                  </a:solidFill>
                </a:uFill>
                <a:latin typeface="Arial"/>
                <a:cs typeface="Arial"/>
              </a:rPr>
              <a:t>network</a:t>
            </a:r>
            <a:r>
              <a:rPr u="heavy" spc="-180" dirty="0">
                <a:solidFill>
                  <a:srgbClr val="FFFFFF"/>
                </a:solidFill>
                <a:uFill>
                  <a:solidFill>
                    <a:srgbClr val="FFFFFF"/>
                  </a:solidFill>
                </a:uFill>
                <a:latin typeface="Arial"/>
                <a:cs typeface="Arial"/>
              </a:rPr>
              <a:t> </a:t>
            </a:r>
            <a:r>
              <a:rPr u="heavy" spc="-50" dirty="0">
                <a:solidFill>
                  <a:srgbClr val="FFFFFF"/>
                </a:solidFill>
                <a:uFill>
                  <a:solidFill>
                    <a:srgbClr val="FFFFFF"/>
                  </a:solidFill>
                </a:uFill>
                <a:latin typeface="Arial"/>
                <a:cs typeface="Arial"/>
              </a:rPr>
              <a:t>model</a:t>
            </a:r>
            <a:endParaRPr dirty="0">
              <a:latin typeface="Arial"/>
              <a:cs typeface="Arial"/>
            </a:endParaRPr>
          </a:p>
        </p:txBody>
      </p:sp>
      <p:grpSp>
        <p:nvGrpSpPr>
          <p:cNvPr id="41" name="object 37"/>
          <p:cNvGrpSpPr/>
          <p:nvPr/>
        </p:nvGrpSpPr>
        <p:grpSpPr>
          <a:xfrm>
            <a:off x="6107626" y="3415007"/>
            <a:ext cx="5542280" cy="2654863"/>
            <a:chOff x="5728970" y="2286000"/>
            <a:chExt cx="5542280" cy="3130550"/>
          </a:xfrm>
        </p:grpSpPr>
        <p:sp>
          <p:nvSpPr>
            <p:cNvPr id="42" name="object 38"/>
            <p:cNvSpPr/>
            <p:nvPr/>
          </p:nvSpPr>
          <p:spPr>
            <a:xfrm>
              <a:off x="8330819" y="3688841"/>
              <a:ext cx="1318260" cy="76200"/>
            </a:xfrm>
            <a:custGeom>
              <a:avLst/>
              <a:gdLst/>
              <a:ahLst/>
              <a:cxnLst/>
              <a:rect l="l" t="t" r="r" b="b"/>
              <a:pathLst>
                <a:path w="1318259" h="76200">
                  <a:moveTo>
                    <a:pt x="1242059" y="0"/>
                  </a:moveTo>
                  <a:lnTo>
                    <a:pt x="1242059" y="76199"/>
                  </a:lnTo>
                  <a:lnTo>
                    <a:pt x="1305559" y="44449"/>
                  </a:lnTo>
                  <a:lnTo>
                    <a:pt x="1254759" y="44449"/>
                  </a:lnTo>
                  <a:lnTo>
                    <a:pt x="1254759" y="31749"/>
                  </a:lnTo>
                  <a:lnTo>
                    <a:pt x="1305559" y="31749"/>
                  </a:lnTo>
                  <a:lnTo>
                    <a:pt x="1242059" y="0"/>
                  </a:lnTo>
                  <a:close/>
                </a:path>
                <a:path w="1318259" h="76200">
                  <a:moveTo>
                    <a:pt x="1242059" y="31749"/>
                  </a:moveTo>
                  <a:lnTo>
                    <a:pt x="0" y="31749"/>
                  </a:lnTo>
                  <a:lnTo>
                    <a:pt x="0" y="44449"/>
                  </a:lnTo>
                  <a:lnTo>
                    <a:pt x="1242059" y="44449"/>
                  </a:lnTo>
                  <a:lnTo>
                    <a:pt x="1242059" y="31749"/>
                  </a:lnTo>
                  <a:close/>
                </a:path>
                <a:path w="1318259" h="76200">
                  <a:moveTo>
                    <a:pt x="1305559" y="31749"/>
                  </a:moveTo>
                  <a:lnTo>
                    <a:pt x="1254759" y="31749"/>
                  </a:lnTo>
                  <a:lnTo>
                    <a:pt x="1254759" y="44449"/>
                  </a:lnTo>
                  <a:lnTo>
                    <a:pt x="1305559" y="44449"/>
                  </a:lnTo>
                  <a:lnTo>
                    <a:pt x="1318259" y="38099"/>
                  </a:lnTo>
                  <a:lnTo>
                    <a:pt x="1305559" y="31749"/>
                  </a:lnTo>
                  <a:close/>
                </a:path>
              </a:pathLst>
            </a:custGeom>
            <a:solidFill>
              <a:srgbClr val="FFFFFF"/>
            </a:solidFill>
          </p:spPr>
          <p:txBody>
            <a:bodyPr wrap="square" lIns="0" tIns="0" rIns="0" bIns="0" rtlCol="0"/>
            <a:lstStyle/>
            <a:p>
              <a:endParaRPr/>
            </a:p>
          </p:txBody>
        </p:sp>
        <p:sp>
          <p:nvSpPr>
            <p:cNvPr id="43" name="object 39"/>
            <p:cNvSpPr/>
            <p:nvPr/>
          </p:nvSpPr>
          <p:spPr>
            <a:xfrm>
              <a:off x="7999349" y="5349748"/>
              <a:ext cx="2197735" cy="59690"/>
            </a:xfrm>
            <a:custGeom>
              <a:avLst/>
              <a:gdLst/>
              <a:ahLst/>
              <a:cxnLst/>
              <a:rect l="l" t="t" r="r" b="b"/>
              <a:pathLst>
                <a:path w="2197734" h="59689">
                  <a:moveTo>
                    <a:pt x="0" y="0"/>
                  </a:moveTo>
                  <a:lnTo>
                    <a:pt x="2197227" y="59308"/>
                  </a:lnTo>
                </a:path>
              </a:pathLst>
            </a:custGeom>
            <a:ln w="12700">
              <a:solidFill>
                <a:srgbClr val="FFFFFF"/>
              </a:solidFill>
            </a:ln>
          </p:spPr>
          <p:txBody>
            <a:bodyPr wrap="square" lIns="0" tIns="0" rIns="0" bIns="0" rtlCol="0"/>
            <a:lstStyle/>
            <a:p>
              <a:endParaRPr/>
            </a:p>
          </p:txBody>
        </p:sp>
        <p:sp>
          <p:nvSpPr>
            <p:cNvPr id="44" name="object 40"/>
            <p:cNvSpPr/>
            <p:nvPr/>
          </p:nvSpPr>
          <p:spPr>
            <a:xfrm>
              <a:off x="5728970" y="2285999"/>
              <a:ext cx="5542280" cy="3067685"/>
            </a:xfrm>
            <a:custGeom>
              <a:avLst/>
              <a:gdLst/>
              <a:ahLst/>
              <a:cxnLst/>
              <a:rect l="l" t="t" r="r" b="b"/>
              <a:pathLst>
                <a:path w="5542280" h="3067685">
                  <a:moveTo>
                    <a:pt x="659130" y="1296797"/>
                  </a:moveTo>
                  <a:lnTo>
                    <a:pt x="646430" y="1290447"/>
                  </a:lnTo>
                  <a:lnTo>
                    <a:pt x="582930" y="1258697"/>
                  </a:lnTo>
                  <a:lnTo>
                    <a:pt x="582930" y="1290447"/>
                  </a:lnTo>
                  <a:lnTo>
                    <a:pt x="0" y="1290447"/>
                  </a:lnTo>
                  <a:lnTo>
                    <a:pt x="0" y="1303147"/>
                  </a:lnTo>
                  <a:lnTo>
                    <a:pt x="582930" y="1303147"/>
                  </a:lnTo>
                  <a:lnTo>
                    <a:pt x="582930" y="1334897"/>
                  </a:lnTo>
                  <a:lnTo>
                    <a:pt x="646430" y="1303147"/>
                  </a:lnTo>
                  <a:lnTo>
                    <a:pt x="659130" y="1296797"/>
                  </a:lnTo>
                  <a:close/>
                </a:path>
                <a:path w="5542280" h="3067685">
                  <a:moveTo>
                    <a:pt x="2275713" y="3060319"/>
                  </a:moveTo>
                  <a:lnTo>
                    <a:pt x="1804479" y="2333777"/>
                  </a:lnTo>
                  <a:lnTo>
                    <a:pt x="1820926" y="2323084"/>
                  </a:lnTo>
                  <a:lnTo>
                    <a:pt x="1831086" y="2316480"/>
                  </a:lnTo>
                  <a:lnTo>
                    <a:pt x="1757680" y="2273300"/>
                  </a:lnTo>
                  <a:lnTo>
                    <a:pt x="1767205" y="2358009"/>
                  </a:lnTo>
                  <a:lnTo>
                    <a:pt x="1793798" y="2340724"/>
                  </a:lnTo>
                  <a:lnTo>
                    <a:pt x="2265045" y="3067177"/>
                  </a:lnTo>
                  <a:lnTo>
                    <a:pt x="2275713" y="3060319"/>
                  </a:lnTo>
                  <a:close/>
                </a:path>
                <a:path w="5542280" h="3067685">
                  <a:moveTo>
                    <a:pt x="4507484" y="664845"/>
                  </a:moveTo>
                  <a:lnTo>
                    <a:pt x="4475734" y="664845"/>
                  </a:lnTo>
                  <a:lnTo>
                    <a:pt x="4475734" y="0"/>
                  </a:lnTo>
                  <a:lnTo>
                    <a:pt x="4463034" y="0"/>
                  </a:lnTo>
                  <a:lnTo>
                    <a:pt x="4463034" y="664845"/>
                  </a:lnTo>
                  <a:lnTo>
                    <a:pt x="4431284" y="664845"/>
                  </a:lnTo>
                  <a:lnTo>
                    <a:pt x="4469384" y="741045"/>
                  </a:lnTo>
                  <a:lnTo>
                    <a:pt x="4501134" y="677545"/>
                  </a:lnTo>
                  <a:lnTo>
                    <a:pt x="4507484" y="664845"/>
                  </a:lnTo>
                  <a:close/>
                </a:path>
                <a:path w="5542280" h="3067685">
                  <a:moveTo>
                    <a:pt x="5533085" y="1512316"/>
                  </a:moveTo>
                  <a:lnTo>
                    <a:pt x="5478018" y="1512316"/>
                  </a:lnTo>
                  <a:lnTo>
                    <a:pt x="5465369" y="1512316"/>
                  </a:lnTo>
                  <a:lnTo>
                    <a:pt x="5464175" y="1543558"/>
                  </a:lnTo>
                  <a:lnTo>
                    <a:pt x="5533085" y="1512316"/>
                  </a:lnTo>
                  <a:close/>
                </a:path>
                <a:path w="5542280" h="3067685">
                  <a:moveTo>
                    <a:pt x="5541772" y="1508379"/>
                  </a:moveTo>
                  <a:lnTo>
                    <a:pt x="5467096" y="1467358"/>
                  </a:lnTo>
                  <a:lnTo>
                    <a:pt x="5465877" y="1499133"/>
                  </a:lnTo>
                  <a:lnTo>
                    <a:pt x="5200142" y="1488948"/>
                  </a:lnTo>
                  <a:lnTo>
                    <a:pt x="5199761" y="1501648"/>
                  </a:lnTo>
                  <a:lnTo>
                    <a:pt x="5465381" y="1511833"/>
                  </a:lnTo>
                  <a:lnTo>
                    <a:pt x="5478030" y="1511833"/>
                  </a:lnTo>
                  <a:lnTo>
                    <a:pt x="5534152" y="1511833"/>
                  </a:lnTo>
                  <a:lnTo>
                    <a:pt x="5541772" y="1508379"/>
                  </a:lnTo>
                  <a:close/>
                </a:path>
              </a:pathLst>
            </a:custGeom>
            <a:solidFill>
              <a:srgbClr val="FFFFFF"/>
            </a:solidFill>
          </p:spPr>
          <p:txBody>
            <a:bodyPr wrap="square" lIns="0" tIns="0" rIns="0" bIns="0" rtlCol="0"/>
            <a:lstStyle/>
            <a:p>
              <a:endParaRPr/>
            </a:p>
          </p:txBody>
        </p:sp>
        <p:sp>
          <p:nvSpPr>
            <p:cNvPr id="45" name="object 41"/>
            <p:cNvSpPr/>
            <p:nvPr/>
          </p:nvSpPr>
          <p:spPr>
            <a:xfrm>
              <a:off x="10195814" y="4461382"/>
              <a:ext cx="1905" cy="949325"/>
            </a:xfrm>
            <a:custGeom>
              <a:avLst/>
              <a:gdLst/>
              <a:ahLst/>
              <a:cxnLst/>
              <a:rect l="l" t="t" r="r" b="b"/>
              <a:pathLst>
                <a:path w="1904" h="949325">
                  <a:moveTo>
                    <a:pt x="0" y="948817"/>
                  </a:moveTo>
                  <a:lnTo>
                    <a:pt x="1524" y="0"/>
                  </a:lnTo>
                </a:path>
              </a:pathLst>
            </a:custGeom>
            <a:ln w="12700">
              <a:solidFill>
                <a:srgbClr val="FFFFFF"/>
              </a:solidFill>
            </a:ln>
          </p:spPr>
          <p:txBody>
            <a:bodyPr wrap="square" lIns="0" tIns="0" rIns="0" bIns="0" rtlCol="0"/>
            <a:lstStyle/>
            <a:p>
              <a:endParaRPr/>
            </a:p>
          </p:txBody>
        </p:sp>
      </p:grpSp>
      <p:sp>
        <p:nvSpPr>
          <p:cNvPr id="46" name="object 42"/>
          <p:cNvSpPr txBox="1"/>
          <p:nvPr/>
        </p:nvSpPr>
        <p:spPr>
          <a:xfrm>
            <a:off x="9021946" y="3938565"/>
            <a:ext cx="864027" cy="566822"/>
          </a:xfrm>
          <a:prstGeom prst="rect">
            <a:avLst/>
          </a:prstGeom>
        </p:spPr>
        <p:txBody>
          <a:bodyPr vert="horz" wrap="square" lIns="0" tIns="12700" rIns="0" bIns="0" rtlCol="0">
            <a:spAutoFit/>
          </a:bodyPr>
          <a:lstStyle/>
          <a:p>
            <a:pPr marL="56515" marR="5080" indent="-44450">
              <a:lnSpc>
                <a:spcPct val="100000"/>
              </a:lnSpc>
              <a:spcBef>
                <a:spcPts val="100"/>
              </a:spcBef>
            </a:pPr>
            <a:r>
              <a:rPr sz="1800" spc="-45" dirty="0">
                <a:solidFill>
                  <a:srgbClr val="FFFFFF"/>
                </a:solidFill>
                <a:latin typeface="Arial"/>
                <a:cs typeface="Arial"/>
              </a:rPr>
              <a:t>Actual  </a:t>
            </a:r>
            <a:r>
              <a:rPr sz="1800" spc="-15" dirty="0">
                <a:solidFill>
                  <a:srgbClr val="FFFFFF"/>
                </a:solidFill>
                <a:latin typeface="Arial"/>
                <a:cs typeface="Arial"/>
              </a:rPr>
              <a:t>out</a:t>
            </a:r>
            <a:r>
              <a:rPr sz="1800" spc="-5" dirty="0">
                <a:solidFill>
                  <a:srgbClr val="FFFFFF"/>
                </a:solidFill>
                <a:latin typeface="Arial"/>
                <a:cs typeface="Arial"/>
              </a:rPr>
              <a:t>p</a:t>
            </a:r>
            <a:r>
              <a:rPr sz="1800" spc="25" dirty="0">
                <a:solidFill>
                  <a:srgbClr val="FFFFFF"/>
                </a:solidFill>
                <a:latin typeface="Arial"/>
                <a:cs typeface="Arial"/>
              </a:rPr>
              <a:t>ut</a:t>
            </a:r>
            <a:endParaRPr sz="1800" dirty="0">
              <a:latin typeface="Arial"/>
              <a:cs typeface="Arial"/>
            </a:endParaRPr>
          </a:p>
        </p:txBody>
      </p:sp>
      <p:sp>
        <p:nvSpPr>
          <p:cNvPr id="47" name="object 44"/>
          <p:cNvSpPr txBox="1"/>
          <p:nvPr/>
        </p:nvSpPr>
        <p:spPr>
          <a:xfrm>
            <a:off x="6107502" y="4189481"/>
            <a:ext cx="539370" cy="289823"/>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FFFFFF"/>
                </a:solidFill>
                <a:latin typeface="Arial"/>
                <a:cs typeface="Arial"/>
              </a:rPr>
              <a:t>Inp</a:t>
            </a:r>
            <a:r>
              <a:rPr sz="1800" spc="-60" dirty="0">
                <a:solidFill>
                  <a:srgbClr val="FFFFFF"/>
                </a:solidFill>
                <a:latin typeface="Arial"/>
                <a:cs typeface="Arial"/>
              </a:rPr>
              <a:t>u</a:t>
            </a:r>
            <a:r>
              <a:rPr sz="1800" spc="120" dirty="0">
                <a:solidFill>
                  <a:srgbClr val="FFFFFF"/>
                </a:solidFill>
                <a:latin typeface="Arial"/>
                <a:cs typeface="Arial"/>
              </a:rPr>
              <a:t>t</a:t>
            </a:r>
            <a:endParaRPr sz="1800">
              <a:latin typeface="Arial"/>
              <a:cs typeface="Arial"/>
            </a:endParaRPr>
          </a:p>
        </p:txBody>
      </p:sp>
      <p:sp>
        <p:nvSpPr>
          <p:cNvPr id="48" name="object 33"/>
          <p:cNvSpPr/>
          <p:nvPr/>
        </p:nvSpPr>
        <p:spPr>
          <a:xfrm>
            <a:off x="6753229" y="3497180"/>
            <a:ext cx="1978025" cy="1831231"/>
          </a:xfrm>
          <a:custGeom>
            <a:avLst/>
            <a:gdLst/>
            <a:ahLst/>
            <a:cxnLst/>
            <a:rect l="l" t="t" r="r" b="b"/>
            <a:pathLst>
              <a:path w="1978025" h="2174875">
                <a:moveTo>
                  <a:pt x="0" y="2174494"/>
                </a:moveTo>
                <a:lnTo>
                  <a:pt x="1977517" y="2174494"/>
                </a:lnTo>
                <a:lnTo>
                  <a:pt x="1977517" y="0"/>
                </a:lnTo>
                <a:lnTo>
                  <a:pt x="0" y="0"/>
                </a:lnTo>
                <a:lnTo>
                  <a:pt x="0" y="2174494"/>
                </a:lnTo>
                <a:close/>
              </a:path>
            </a:pathLst>
          </a:custGeom>
          <a:ln w="12700">
            <a:solidFill>
              <a:srgbClr val="FFFFFF"/>
            </a:solidFill>
          </a:ln>
        </p:spPr>
        <p:txBody>
          <a:bodyPr wrap="square" lIns="0" tIns="0" rIns="0" bIns="0" rtlCol="0"/>
          <a:lstStyle/>
          <a:p>
            <a:endParaRPr/>
          </a:p>
        </p:txBody>
      </p:sp>
      <p:sp>
        <p:nvSpPr>
          <p:cNvPr id="49" name="object 34"/>
          <p:cNvSpPr txBox="1"/>
          <p:nvPr/>
        </p:nvSpPr>
        <p:spPr>
          <a:xfrm>
            <a:off x="6886268" y="3415007"/>
            <a:ext cx="1737995" cy="1889760"/>
          </a:xfrm>
          <a:prstGeom prst="rect">
            <a:avLst/>
          </a:prstGeom>
        </p:spPr>
        <p:txBody>
          <a:bodyPr vert="horz" wrap="square" lIns="0" tIns="147955" rIns="0" bIns="0" rtlCol="0">
            <a:spAutoFit/>
          </a:bodyPr>
          <a:lstStyle/>
          <a:p>
            <a:pPr marL="12700">
              <a:lnSpc>
                <a:spcPct val="100000"/>
              </a:lnSpc>
              <a:spcBef>
                <a:spcPts val="1165"/>
              </a:spcBef>
            </a:pPr>
            <a:r>
              <a:rPr sz="2000" spc="-80" dirty="0">
                <a:solidFill>
                  <a:srgbClr val="FFFFFF"/>
                </a:solidFill>
                <a:latin typeface="Trebuchet MS"/>
                <a:cs typeface="Trebuchet MS"/>
              </a:rPr>
              <a:t>Neural</a:t>
            </a:r>
            <a:r>
              <a:rPr sz="2000" spc="-195" dirty="0">
                <a:solidFill>
                  <a:srgbClr val="FFFFFF"/>
                </a:solidFill>
                <a:latin typeface="Trebuchet MS"/>
                <a:cs typeface="Trebuchet MS"/>
              </a:rPr>
              <a:t> </a:t>
            </a:r>
            <a:r>
              <a:rPr sz="2000" spc="-85" dirty="0">
                <a:solidFill>
                  <a:srgbClr val="FFFFFF"/>
                </a:solidFill>
                <a:latin typeface="Trebuchet MS"/>
                <a:cs typeface="Trebuchet MS"/>
              </a:rPr>
              <a:t>network</a:t>
            </a:r>
            <a:endParaRPr sz="2000" dirty="0">
              <a:latin typeface="Trebuchet MS"/>
              <a:cs typeface="Trebuchet MS"/>
            </a:endParaRPr>
          </a:p>
          <a:p>
            <a:pPr marL="12700" marR="501650">
              <a:lnSpc>
                <a:spcPct val="100000"/>
              </a:lnSpc>
              <a:spcBef>
                <a:spcPts val="1070"/>
              </a:spcBef>
            </a:pPr>
            <a:r>
              <a:rPr sz="2000" dirty="0">
                <a:solidFill>
                  <a:srgbClr val="FFFFFF"/>
                </a:solidFill>
                <a:latin typeface="Times New Roman"/>
                <a:cs typeface="Times New Roman"/>
              </a:rPr>
              <a:t>Including  co</a:t>
            </a:r>
            <a:r>
              <a:rPr sz="2000" spc="5" dirty="0">
                <a:solidFill>
                  <a:srgbClr val="FFFFFF"/>
                </a:solidFill>
                <a:latin typeface="Times New Roman"/>
                <a:cs typeface="Times New Roman"/>
              </a:rPr>
              <a:t>n</a:t>
            </a:r>
            <a:r>
              <a:rPr sz="2000" dirty="0">
                <a:solidFill>
                  <a:srgbClr val="FFFFFF"/>
                </a:solidFill>
                <a:latin typeface="Times New Roman"/>
                <a:cs typeface="Times New Roman"/>
              </a:rPr>
              <a:t>nect</a:t>
            </a:r>
            <a:r>
              <a:rPr sz="2000" spc="-10" dirty="0">
                <a:solidFill>
                  <a:srgbClr val="FFFFFF"/>
                </a:solidFill>
                <a:latin typeface="Times New Roman"/>
                <a:cs typeface="Times New Roman"/>
              </a:rPr>
              <a:t>i</a:t>
            </a:r>
            <a:r>
              <a:rPr sz="2000" dirty="0">
                <a:solidFill>
                  <a:srgbClr val="FFFFFF"/>
                </a:solidFill>
                <a:latin typeface="Times New Roman"/>
                <a:cs typeface="Times New Roman"/>
              </a:rPr>
              <a:t>ons</a:t>
            </a:r>
            <a:endParaRPr sz="2000" dirty="0">
              <a:latin typeface="Times New Roman"/>
              <a:cs typeface="Times New Roman"/>
            </a:endParaRPr>
          </a:p>
          <a:p>
            <a:pPr marL="12700">
              <a:lnSpc>
                <a:spcPct val="100000"/>
              </a:lnSpc>
              <a:spcBef>
                <a:spcPts val="540"/>
              </a:spcBef>
            </a:pPr>
            <a:r>
              <a:rPr sz="2000" spc="-120" dirty="0">
                <a:solidFill>
                  <a:srgbClr val="FFFFFF"/>
                </a:solidFill>
                <a:latin typeface="Trebuchet MS"/>
                <a:cs typeface="Trebuchet MS"/>
              </a:rPr>
              <a:t>(called</a:t>
            </a:r>
            <a:r>
              <a:rPr sz="2000" spc="-170" dirty="0">
                <a:solidFill>
                  <a:srgbClr val="FFFFFF"/>
                </a:solidFill>
                <a:latin typeface="Trebuchet MS"/>
                <a:cs typeface="Trebuchet MS"/>
              </a:rPr>
              <a:t> </a:t>
            </a:r>
            <a:r>
              <a:rPr sz="2000" spc="-90" dirty="0">
                <a:solidFill>
                  <a:srgbClr val="FFFFFF"/>
                </a:solidFill>
                <a:latin typeface="Trebuchet MS"/>
                <a:cs typeface="Trebuchet MS"/>
              </a:rPr>
              <a:t>weights)</a:t>
            </a:r>
            <a:endParaRPr sz="2000" dirty="0">
              <a:latin typeface="Trebuchet MS"/>
              <a:cs typeface="Trebuchet MS"/>
            </a:endParaRPr>
          </a:p>
          <a:p>
            <a:pPr marL="12700">
              <a:lnSpc>
                <a:spcPct val="100000"/>
              </a:lnSpc>
            </a:pPr>
            <a:r>
              <a:rPr sz="2000" spc="-90" dirty="0">
                <a:solidFill>
                  <a:srgbClr val="FFFFFF"/>
                </a:solidFill>
                <a:latin typeface="Trebuchet MS"/>
                <a:cs typeface="Trebuchet MS"/>
              </a:rPr>
              <a:t>between</a:t>
            </a:r>
            <a:r>
              <a:rPr sz="2000" spc="-210" dirty="0">
                <a:solidFill>
                  <a:srgbClr val="FFFFFF"/>
                </a:solidFill>
                <a:latin typeface="Trebuchet MS"/>
                <a:cs typeface="Trebuchet MS"/>
              </a:rPr>
              <a:t> </a:t>
            </a:r>
            <a:r>
              <a:rPr sz="2000" spc="-65" dirty="0">
                <a:solidFill>
                  <a:srgbClr val="FFFFFF"/>
                </a:solidFill>
                <a:latin typeface="Trebuchet MS"/>
                <a:cs typeface="Trebuchet MS"/>
              </a:rPr>
              <a:t>neuron</a:t>
            </a:r>
            <a:endParaRPr sz="2000" dirty="0">
              <a:latin typeface="Trebuchet MS"/>
              <a:cs typeface="Trebuchet MS"/>
            </a:endParaRPr>
          </a:p>
        </p:txBody>
      </p:sp>
      <p:sp>
        <p:nvSpPr>
          <p:cNvPr id="50" name="object 35"/>
          <p:cNvSpPr/>
          <p:nvPr/>
        </p:nvSpPr>
        <p:spPr>
          <a:xfrm>
            <a:off x="10036201" y="4079599"/>
            <a:ext cx="1242291" cy="1173747"/>
          </a:xfrm>
          <a:custGeom>
            <a:avLst/>
            <a:gdLst/>
            <a:ahLst/>
            <a:cxnLst/>
            <a:rect l="l" t="t" r="r" b="b"/>
            <a:pathLst>
              <a:path w="1280159" h="1482089">
                <a:moveTo>
                  <a:pt x="0" y="741044"/>
                </a:moveTo>
                <a:lnTo>
                  <a:pt x="1476" y="690302"/>
                </a:lnTo>
                <a:lnTo>
                  <a:pt x="5841" y="640478"/>
                </a:lnTo>
                <a:lnTo>
                  <a:pt x="13001" y="591683"/>
                </a:lnTo>
                <a:lnTo>
                  <a:pt x="22859" y="544027"/>
                </a:lnTo>
                <a:lnTo>
                  <a:pt x="35320" y="497621"/>
                </a:lnTo>
                <a:lnTo>
                  <a:pt x="50290" y="452574"/>
                </a:lnTo>
                <a:lnTo>
                  <a:pt x="67671" y="408997"/>
                </a:lnTo>
                <a:lnTo>
                  <a:pt x="87371" y="367001"/>
                </a:lnTo>
                <a:lnTo>
                  <a:pt x="109292" y="326696"/>
                </a:lnTo>
                <a:lnTo>
                  <a:pt x="133340" y="288191"/>
                </a:lnTo>
                <a:lnTo>
                  <a:pt x="159420" y="251598"/>
                </a:lnTo>
                <a:lnTo>
                  <a:pt x="187436" y="217027"/>
                </a:lnTo>
                <a:lnTo>
                  <a:pt x="217292" y="184587"/>
                </a:lnTo>
                <a:lnTo>
                  <a:pt x="248894" y="154389"/>
                </a:lnTo>
                <a:lnTo>
                  <a:pt x="282147" y="126544"/>
                </a:lnTo>
                <a:lnTo>
                  <a:pt x="316954" y="101162"/>
                </a:lnTo>
                <a:lnTo>
                  <a:pt x="353221" y="78353"/>
                </a:lnTo>
                <a:lnTo>
                  <a:pt x="390852" y="58227"/>
                </a:lnTo>
                <a:lnTo>
                  <a:pt x="429752" y="40895"/>
                </a:lnTo>
                <a:lnTo>
                  <a:pt x="469826" y="26467"/>
                </a:lnTo>
                <a:lnTo>
                  <a:pt x="510978" y="15053"/>
                </a:lnTo>
                <a:lnTo>
                  <a:pt x="553114" y="6763"/>
                </a:lnTo>
                <a:lnTo>
                  <a:pt x="596137" y="1709"/>
                </a:lnTo>
                <a:lnTo>
                  <a:pt x="639952" y="0"/>
                </a:lnTo>
                <a:lnTo>
                  <a:pt x="683768" y="1709"/>
                </a:lnTo>
                <a:lnTo>
                  <a:pt x="726789" y="6763"/>
                </a:lnTo>
                <a:lnTo>
                  <a:pt x="768921" y="15053"/>
                </a:lnTo>
                <a:lnTo>
                  <a:pt x="810070" y="26467"/>
                </a:lnTo>
                <a:lnTo>
                  <a:pt x="850139" y="40895"/>
                </a:lnTo>
                <a:lnTo>
                  <a:pt x="889033" y="58227"/>
                </a:lnTo>
                <a:lnTo>
                  <a:pt x="926658" y="78353"/>
                </a:lnTo>
                <a:lnTo>
                  <a:pt x="962918" y="101162"/>
                </a:lnTo>
                <a:lnTo>
                  <a:pt x="997718" y="126544"/>
                </a:lnTo>
                <a:lnTo>
                  <a:pt x="1030963" y="154389"/>
                </a:lnTo>
                <a:lnTo>
                  <a:pt x="1062557" y="184587"/>
                </a:lnTo>
                <a:lnTo>
                  <a:pt x="1092406" y="217027"/>
                </a:lnTo>
                <a:lnTo>
                  <a:pt x="1120414" y="251598"/>
                </a:lnTo>
                <a:lnTo>
                  <a:pt x="1146485" y="288191"/>
                </a:lnTo>
                <a:lnTo>
                  <a:pt x="1170526" y="326696"/>
                </a:lnTo>
                <a:lnTo>
                  <a:pt x="1192440" y="367001"/>
                </a:lnTo>
                <a:lnTo>
                  <a:pt x="1212133" y="408997"/>
                </a:lnTo>
                <a:lnTo>
                  <a:pt x="1229508" y="452574"/>
                </a:lnTo>
                <a:lnTo>
                  <a:pt x="1244472" y="497621"/>
                </a:lnTo>
                <a:lnTo>
                  <a:pt x="1256928" y="544027"/>
                </a:lnTo>
                <a:lnTo>
                  <a:pt x="1266783" y="591683"/>
                </a:lnTo>
                <a:lnTo>
                  <a:pt x="1273939" y="640478"/>
                </a:lnTo>
                <a:lnTo>
                  <a:pt x="1278303" y="690302"/>
                </a:lnTo>
                <a:lnTo>
                  <a:pt x="1279778" y="741044"/>
                </a:lnTo>
                <a:lnTo>
                  <a:pt x="1278303" y="791773"/>
                </a:lnTo>
                <a:lnTo>
                  <a:pt x="1273939" y="841584"/>
                </a:lnTo>
                <a:lnTo>
                  <a:pt x="1266783" y="890370"/>
                </a:lnTo>
                <a:lnTo>
                  <a:pt x="1256928" y="938018"/>
                </a:lnTo>
                <a:lnTo>
                  <a:pt x="1244472" y="984419"/>
                </a:lnTo>
                <a:lnTo>
                  <a:pt x="1229508" y="1029461"/>
                </a:lnTo>
                <a:lnTo>
                  <a:pt x="1212133" y="1073036"/>
                </a:lnTo>
                <a:lnTo>
                  <a:pt x="1192440" y="1115031"/>
                </a:lnTo>
                <a:lnTo>
                  <a:pt x="1170526" y="1155337"/>
                </a:lnTo>
                <a:lnTo>
                  <a:pt x="1146485" y="1193844"/>
                </a:lnTo>
                <a:lnTo>
                  <a:pt x="1120414" y="1230440"/>
                </a:lnTo>
                <a:lnTo>
                  <a:pt x="1092406" y="1265015"/>
                </a:lnTo>
                <a:lnTo>
                  <a:pt x="1062557" y="1297459"/>
                </a:lnTo>
                <a:lnTo>
                  <a:pt x="1030963" y="1327661"/>
                </a:lnTo>
                <a:lnTo>
                  <a:pt x="997718" y="1355511"/>
                </a:lnTo>
                <a:lnTo>
                  <a:pt x="962918" y="1380899"/>
                </a:lnTo>
                <a:lnTo>
                  <a:pt x="926658" y="1403713"/>
                </a:lnTo>
                <a:lnTo>
                  <a:pt x="889033" y="1423844"/>
                </a:lnTo>
                <a:lnTo>
                  <a:pt x="850139" y="1441181"/>
                </a:lnTo>
                <a:lnTo>
                  <a:pt x="810070" y="1455614"/>
                </a:lnTo>
                <a:lnTo>
                  <a:pt x="768921" y="1467031"/>
                </a:lnTo>
                <a:lnTo>
                  <a:pt x="726789" y="1475323"/>
                </a:lnTo>
                <a:lnTo>
                  <a:pt x="683768" y="1480380"/>
                </a:lnTo>
                <a:lnTo>
                  <a:pt x="639952" y="1482089"/>
                </a:lnTo>
                <a:lnTo>
                  <a:pt x="596137" y="1480380"/>
                </a:lnTo>
                <a:lnTo>
                  <a:pt x="553114" y="1475323"/>
                </a:lnTo>
                <a:lnTo>
                  <a:pt x="510978" y="1467031"/>
                </a:lnTo>
                <a:lnTo>
                  <a:pt x="469826" y="1455614"/>
                </a:lnTo>
                <a:lnTo>
                  <a:pt x="429752" y="1441181"/>
                </a:lnTo>
                <a:lnTo>
                  <a:pt x="390852" y="1423844"/>
                </a:lnTo>
                <a:lnTo>
                  <a:pt x="353221" y="1403713"/>
                </a:lnTo>
                <a:lnTo>
                  <a:pt x="316954" y="1380899"/>
                </a:lnTo>
                <a:lnTo>
                  <a:pt x="282147" y="1355511"/>
                </a:lnTo>
                <a:lnTo>
                  <a:pt x="248894" y="1327661"/>
                </a:lnTo>
                <a:lnTo>
                  <a:pt x="217292" y="1297459"/>
                </a:lnTo>
                <a:lnTo>
                  <a:pt x="187436" y="1265015"/>
                </a:lnTo>
                <a:lnTo>
                  <a:pt x="159420" y="1230440"/>
                </a:lnTo>
                <a:lnTo>
                  <a:pt x="133340" y="1193844"/>
                </a:lnTo>
                <a:lnTo>
                  <a:pt x="109292" y="1155337"/>
                </a:lnTo>
                <a:lnTo>
                  <a:pt x="87371" y="1115031"/>
                </a:lnTo>
                <a:lnTo>
                  <a:pt x="67671" y="1073036"/>
                </a:lnTo>
                <a:lnTo>
                  <a:pt x="50290" y="1029461"/>
                </a:lnTo>
                <a:lnTo>
                  <a:pt x="35320" y="984419"/>
                </a:lnTo>
                <a:lnTo>
                  <a:pt x="22859" y="938018"/>
                </a:lnTo>
                <a:lnTo>
                  <a:pt x="13001" y="890370"/>
                </a:lnTo>
                <a:lnTo>
                  <a:pt x="5841" y="841584"/>
                </a:lnTo>
                <a:lnTo>
                  <a:pt x="1476" y="791773"/>
                </a:lnTo>
                <a:lnTo>
                  <a:pt x="0" y="741044"/>
                </a:lnTo>
                <a:close/>
              </a:path>
            </a:pathLst>
          </a:custGeom>
          <a:ln w="12699">
            <a:solidFill>
              <a:srgbClr val="FFFFFF"/>
            </a:solidFill>
          </a:ln>
        </p:spPr>
        <p:txBody>
          <a:bodyPr wrap="square" lIns="0" tIns="0" rIns="0" bIns="0" rtlCol="0"/>
          <a:lstStyle/>
          <a:p>
            <a:endParaRPr/>
          </a:p>
        </p:txBody>
      </p:sp>
      <p:sp>
        <p:nvSpPr>
          <p:cNvPr id="51" name="object 36"/>
          <p:cNvSpPr txBox="1"/>
          <p:nvPr/>
        </p:nvSpPr>
        <p:spPr>
          <a:xfrm>
            <a:off x="10154695" y="4510738"/>
            <a:ext cx="1123797" cy="302327"/>
          </a:xfrm>
          <a:prstGeom prst="rect">
            <a:avLst/>
          </a:prstGeom>
        </p:spPr>
        <p:txBody>
          <a:bodyPr vert="horz" wrap="square" lIns="0" tIns="10160" rIns="0" bIns="0" rtlCol="0">
            <a:spAutoFit/>
          </a:bodyPr>
          <a:lstStyle/>
          <a:p>
            <a:pPr marL="12700" marR="5080">
              <a:lnSpc>
                <a:spcPct val="101000"/>
              </a:lnSpc>
              <a:spcBef>
                <a:spcPts val="80"/>
              </a:spcBef>
            </a:pPr>
            <a:r>
              <a:rPr sz="2000" spc="-60" dirty="0" smtClean="0">
                <a:solidFill>
                  <a:srgbClr val="FFFFFF"/>
                </a:solidFill>
                <a:latin typeface="Trebuchet MS"/>
                <a:cs typeface="Trebuchet MS"/>
              </a:rPr>
              <a:t>Comp</a:t>
            </a:r>
            <a:r>
              <a:rPr sz="2000" spc="-100" dirty="0" smtClean="0">
                <a:solidFill>
                  <a:srgbClr val="FFFFFF"/>
                </a:solidFill>
                <a:latin typeface="Trebuchet MS"/>
                <a:cs typeface="Trebuchet MS"/>
              </a:rPr>
              <a:t>are</a:t>
            </a:r>
            <a:endParaRPr sz="2000" dirty="0">
              <a:latin typeface="Trebuchet MS"/>
              <a:cs typeface="Trebuchet MS"/>
            </a:endParaRPr>
          </a:p>
        </p:txBody>
      </p:sp>
      <p:sp>
        <p:nvSpPr>
          <p:cNvPr id="52" name="object 46"/>
          <p:cNvSpPr txBox="1"/>
          <p:nvPr/>
        </p:nvSpPr>
        <p:spPr>
          <a:xfrm>
            <a:off x="7658303" y="6313251"/>
            <a:ext cx="3722917" cy="289823"/>
          </a:xfrm>
          <a:prstGeom prst="rect">
            <a:avLst/>
          </a:prstGeom>
        </p:spPr>
        <p:txBody>
          <a:bodyPr vert="horz" wrap="square" lIns="0" tIns="12700" rIns="0" bIns="0" rtlCol="0">
            <a:spAutoFit/>
          </a:bodyPr>
          <a:lstStyle/>
          <a:p>
            <a:pPr marL="12700">
              <a:lnSpc>
                <a:spcPct val="100000"/>
              </a:lnSpc>
              <a:spcBef>
                <a:spcPts val="100"/>
              </a:spcBef>
            </a:pPr>
            <a:r>
              <a:rPr u="heavy" spc="-95" dirty="0">
                <a:solidFill>
                  <a:srgbClr val="FFFFFF"/>
                </a:solidFill>
                <a:uFill>
                  <a:solidFill>
                    <a:srgbClr val="FFFFFF"/>
                  </a:solidFill>
                </a:uFill>
                <a:latin typeface="Arial"/>
                <a:cs typeface="Arial"/>
              </a:rPr>
              <a:t>Figure</a:t>
            </a:r>
            <a:r>
              <a:rPr u="heavy" spc="-204" dirty="0">
                <a:solidFill>
                  <a:srgbClr val="FFFFFF"/>
                </a:solidFill>
                <a:uFill>
                  <a:solidFill>
                    <a:srgbClr val="FFFFFF"/>
                  </a:solidFill>
                </a:uFill>
                <a:latin typeface="Arial"/>
                <a:cs typeface="Arial"/>
              </a:rPr>
              <a:t> </a:t>
            </a:r>
            <a:r>
              <a:rPr u="heavy" spc="-75" dirty="0">
                <a:solidFill>
                  <a:srgbClr val="FFFFFF"/>
                </a:solidFill>
                <a:uFill>
                  <a:solidFill>
                    <a:srgbClr val="FFFFFF"/>
                  </a:solidFill>
                </a:uFill>
                <a:latin typeface="Arial"/>
                <a:cs typeface="Arial"/>
              </a:rPr>
              <a:t>showing</a:t>
            </a:r>
            <a:r>
              <a:rPr u="heavy" spc="-190" dirty="0">
                <a:solidFill>
                  <a:srgbClr val="FFFFFF"/>
                </a:solidFill>
                <a:uFill>
                  <a:solidFill>
                    <a:srgbClr val="FFFFFF"/>
                  </a:solidFill>
                </a:uFill>
                <a:latin typeface="Arial"/>
                <a:cs typeface="Arial"/>
              </a:rPr>
              <a:t> </a:t>
            </a:r>
            <a:r>
              <a:rPr u="heavy" spc="-55" dirty="0">
                <a:solidFill>
                  <a:srgbClr val="FFFFFF"/>
                </a:solidFill>
                <a:uFill>
                  <a:solidFill>
                    <a:srgbClr val="FFFFFF"/>
                  </a:solidFill>
                </a:uFill>
                <a:latin typeface="Arial"/>
                <a:cs typeface="Arial"/>
              </a:rPr>
              <a:t>adjust</a:t>
            </a:r>
            <a:r>
              <a:rPr u="heavy" spc="-190" dirty="0">
                <a:solidFill>
                  <a:srgbClr val="FFFFFF"/>
                </a:solidFill>
                <a:uFill>
                  <a:solidFill>
                    <a:srgbClr val="FFFFFF"/>
                  </a:solidFill>
                </a:uFill>
                <a:latin typeface="Arial"/>
                <a:cs typeface="Arial"/>
              </a:rPr>
              <a:t> </a:t>
            </a:r>
            <a:r>
              <a:rPr u="heavy" spc="15" dirty="0">
                <a:solidFill>
                  <a:srgbClr val="FFFFFF"/>
                </a:solidFill>
                <a:uFill>
                  <a:solidFill>
                    <a:srgbClr val="FFFFFF"/>
                  </a:solidFill>
                </a:uFill>
                <a:latin typeface="Arial"/>
                <a:cs typeface="Arial"/>
              </a:rPr>
              <a:t>of</a:t>
            </a:r>
            <a:r>
              <a:rPr u="heavy" spc="-210" dirty="0">
                <a:solidFill>
                  <a:srgbClr val="FFFFFF"/>
                </a:solidFill>
                <a:uFill>
                  <a:solidFill>
                    <a:srgbClr val="FFFFFF"/>
                  </a:solidFill>
                </a:uFill>
                <a:latin typeface="Arial"/>
                <a:cs typeface="Arial"/>
              </a:rPr>
              <a:t> </a:t>
            </a:r>
            <a:r>
              <a:rPr u="heavy" spc="-80" dirty="0">
                <a:solidFill>
                  <a:srgbClr val="FFFFFF"/>
                </a:solidFill>
                <a:uFill>
                  <a:solidFill>
                    <a:srgbClr val="FFFFFF"/>
                  </a:solidFill>
                </a:uFill>
                <a:latin typeface="Arial"/>
                <a:cs typeface="Arial"/>
              </a:rPr>
              <a:t>neural</a:t>
            </a:r>
            <a:r>
              <a:rPr u="heavy" spc="-195" dirty="0">
                <a:solidFill>
                  <a:srgbClr val="FFFFFF"/>
                </a:solidFill>
                <a:uFill>
                  <a:solidFill>
                    <a:srgbClr val="FFFFFF"/>
                  </a:solidFill>
                </a:uFill>
                <a:latin typeface="Arial"/>
                <a:cs typeface="Arial"/>
              </a:rPr>
              <a:t> </a:t>
            </a:r>
            <a:r>
              <a:rPr u="heavy" spc="-30" dirty="0">
                <a:solidFill>
                  <a:srgbClr val="FFFFFF"/>
                </a:solidFill>
                <a:uFill>
                  <a:solidFill>
                    <a:srgbClr val="FFFFFF"/>
                  </a:solidFill>
                </a:uFill>
                <a:latin typeface="Arial"/>
                <a:cs typeface="Arial"/>
              </a:rPr>
              <a:t>network</a:t>
            </a:r>
            <a:endParaRPr dirty="0">
              <a:latin typeface="Arial"/>
              <a:cs typeface="Arial"/>
            </a:endParaRPr>
          </a:p>
        </p:txBody>
      </p:sp>
    </p:spTree>
    <p:extLst>
      <p:ext uri="{BB962C8B-B14F-4D97-AF65-F5344CB8AC3E}">
        <p14:creationId xmlns:p14="http://schemas.microsoft.com/office/powerpoint/2010/main" val="1778587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838" y="74621"/>
            <a:ext cx="4264488" cy="321242"/>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chemeClr val="accent1">
                    <a:lumMod val="60000"/>
                    <a:lumOff val="40000"/>
                  </a:schemeClr>
                </a:solidFill>
                <a:latin typeface="Arial"/>
                <a:cs typeface="Arial"/>
              </a:rPr>
              <a:t>NEURAL </a:t>
            </a:r>
            <a:r>
              <a:rPr sz="2000" b="1" spc="-150" dirty="0">
                <a:solidFill>
                  <a:schemeClr val="accent1">
                    <a:lumMod val="60000"/>
                    <a:lumOff val="40000"/>
                  </a:schemeClr>
                </a:solidFill>
                <a:latin typeface="Arial"/>
                <a:cs typeface="Arial"/>
              </a:rPr>
              <a:t>NETWORK</a:t>
            </a:r>
            <a:r>
              <a:rPr sz="2000" b="1" spc="-175" dirty="0">
                <a:solidFill>
                  <a:schemeClr val="accent1">
                    <a:lumMod val="60000"/>
                    <a:lumOff val="40000"/>
                  </a:schemeClr>
                </a:solidFill>
                <a:latin typeface="Arial"/>
                <a:cs typeface="Arial"/>
              </a:rPr>
              <a:t> </a:t>
            </a:r>
            <a:r>
              <a:rPr sz="2000" b="1" spc="-200" dirty="0">
                <a:solidFill>
                  <a:schemeClr val="accent1">
                    <a:lumMod val="60000"/>
                    <a:lumOff val="40000"/>
                  </a:schemeClr>
                </a:solidFill>
                <a:latin typeface="Arial"/>
                <a:cs typeface="Arial"/>
              </a:rPr>
              <a:t>ARCHITECTURES</a:t>
            </a:r>
            <a:endParaRPr sz="2000" b="1" dirty="0">
              <a:solidFill>
                <a:schemeClr val="accent1">
                  <a:lumMod val="60000"/>
                  <a:lumOff val="40000"/>
                </a:schemeClr>
              </a:solidFill>
              <a:latin typeface="Arial"/>
              <a:cs typeface="Arial"/>
            </a:endParaRPr>
          </a:p>
        </p:txBody>
      </p:sp>
      <p:sp>
        <p:nvSpPr>
          <p:cNvPr id="59" name="Content Placeholder 58"/>
          <p:cNvSpPr>
            <a:spLocks noGrp="1"/>
          </p:cNvSpPr>
          <p:nvPr>
            <p:ph idx="1"/>
          </p:nvPr>
        </p:nvSpPr>
        <p:spPr>
          <a:xfrm>
            <a:off x="7342294" y="2474467"/>
            <a:ext cx="4392506" cy="1925119"/>
          </a:xfrm>
        </p:spPr>
        <p:txBody>
          <a:bodyPr>
            <a:normAutofit/>
          </a:bodyPr>
          <a:lstStyle/>
          <a:p>
            <a:pPr marL="0" indent="0">
              <a:spcBef>
                <a:spcPts val="95"/>
              </a:spcBef>
              <a:buNone/>
            </a:pPr>
            <a:r>
              <a:rPr lang="en-US" sz="1600" spc="-100" dirty="0" smtClean="0">
                <a:solidFill>
                  <a:srgbClr val="FFFFFF"/>
                </a:solidFill>
                <a:latin typeface="Arial"/>
                <a:cs typeface="Arial"/>
              </a:rPr>
              <a:t>This </a:t>
            </a:r>
            <a:r>
              <a:rPr lang="en-US" sz="1600" spc="-70" dirty="0" smtClean="0">
                <a:solidFill>
                  <a:srgbClr val="FFFFFF"/>
                </a:solidFill>
                <a:latin typeface="Arial"/>
                <a:cs typeface="Arial"/>
              </a:rPr>
              <a:t>i</a:t>
            </a:r>
            <a:r>
              <a:rPr lang="en-US" sz="1600" spc="-135" dirty="0" smtClean="0">
                <a:solidFill>
                  <a:srgbClr val="FFFFFF"/>
                </a:solidFill>
                <a:latin typeface="Arial"/>
                <a:cs typeface="Arial"/>
              </a:rPr>
              <a:t>s</a:t>
            </a:r>
            <a:r>
              <a:rPr lang="en-US" sz="1600" dirty="0" smtClean="0">
                <a:solidFill>
                  <a:srgbClr val="FFFFFF"/>
                </a:solidFill>
                <a:latin typeface="Arial"/>
                <a:cs typeface="Arial"/>
              </a:rPr>
              <a:t> </a:t>
            </a:r>
            <a:r>
              <a:rPr lang="en-US" sz="1600" spc="25" dirty="0" smtClean="0">
                <a:solidFill>
                  <a:srgbClr val="FFFFFF"/>
                </a:solidFill>
                <a:latin typeface="Arial"/>
                <a:cs typeface="Arial"/>
              </a:rPr>
              <a:t>t</a:t>
            </a:r>
            <a:r>
              <a:rPr lang="en-US" sz="1600" spc="70" dirty="0" smtClean="0">
                <a:solidFill>
                  <a:srgbClr val="FFFFFF"/>
                </a:solidFill>
                <a:latin typeface="Arial"/>
                <a:cs typeface="Arial"/>
              </a:rPr>
              <a:t>h</a:t>
            </a:r>
            <a:r>
              <a:rPr lang="en-US" sz="1600" spc="-135" dirty="0" smtClean="0">
                <a:solidFill>
                  <a:srgbClr val="FFFFFF"/>
                </a:solidFill>
                <a:latin typeface="Arial"/>
                <a:cs typeface="Arial"/>
              </a:rPr>
              <a:t>e</a:t>
            </a:r>
            <a:r>
              <a:rPr lang="en-US" sz="1600" dirty="0" smtClean="0">
                <a:solidFill>
                  <a:srgbClr val="FFFFFF"/>
                </a:solidFill>
                <a:latin typeface="Arial"/>
                <a:cs typeface="Arial"/>
              </a:rPr>
              <a:t> </a:t>
            </a:r>
            <a:r>
              <a:rPr lang="en-US" sz="1600" spc="-135" dirty="0" smtClean="0">
                <a:solidFill>
                  <a:srgbClr val="FFFFFF"/>
                </a:solidFill>
                <a:latin typeface="Arial"/>
                <a:cs typeface="Arial"/>
              </a:rPr>
              <a:t>subclass</a:t>
            </a:r>
            <a:r>
              <a:rPr lang="en-US" sz="1600" dirty="0" smtClean="0">
                <a:solidFill>
                  <a:srgbClr val="FFFFFF"/>
                </a:solidFill>
                <a:latin typeface="Arial"/>
                <a:cs typeface="Arial"/>
              </a:rPr>
              <a:t> </a:t>
            </a:r>
            <a:r>
              <a:rPr lang="en-US" sz="1600" spc="25" dirty="0" smtClean="0">
                <a:solidFill>
                  <a:srgbClr val="FFFFFF"/>
                </a:solidFill>
                <a:latin typeface="Arial"/>
                <a:cs typeface="Arial"/>
              </a:rPr>
              <a:t>o</a:t>
            </a:r>
            <a:r>
              <a:rPr lang="en-US" sz="1600" spc="10" dirty="0" smtClean="0">
                <a:solidFill>
                  <a:srgbClr val="FFFFFF"/>
                </a:solidFill>
                <a:latin typeface="Arial"/>
                <a:cs typeface="Arial"/>
              </a:rPr>
              <a:t>f</a:t>
            </a:r>
            <a:r>
              <a:rPr lang="en-US" sz="1600" dirty="0" smtClean="0">
                <a:solidFill>
                  <a:srgbClr val="FFFFFF"/>
                </a:solidFill>
                <a:latin typeface="Arial"/>
                <a:cs typeface="Arial"/>
              </a:rPr>
              <a:t> </a:t>
            </a:r>
            <a:r>
              <a:rPr lang="en-US" sz="1600" spc="-20" dirty="0" smtClean="0">
                <a:solidFill>
                  <a:srgbClr val="FFFFFF"/>
                </a:solidFill>
                <a:latin typeface="Arial"/>
                <a:cs typeface="Arial"/>
              </a:rPr>
              <a:t>th</a:t>
            </a:r>
            <a:r>
              <a:rPr lang="en-US" sz="1600" spc="-15" dirty="0" smtClean="0">
                <a:solidFill>
                  <a:srgbClr val="FFFFFF"/>
                </a:solidFill>
                <a:latin typeface="Arial"/>
                <a:cs typeface="Arial"/>
              </a:rPr>
              <a:t>e</a:t>
            </a:r>
            <a:r>
              <a:rPr lang="en-US" sz="1600" dirty="0" smtClean="0">
                <a:solidFill>
                  <a:srgbClr val="FFFFFF"/>
                </a:solidFill>
                <a:latin typeface="Arial"/>
                <a:cs typeface="Arial"/>
              </a:rPr>
              <a:t> </a:t>
            </a:r>
            <a:r>
              <a:rPr lang="en-US" sz="1600" spc="-75" dirty="0" smtClean="0">
                <a:solidFill>
                  <a:srgbClr val="FFFFFF"/>
                </a:solidFill>
                <a:latin typeface="Arial"/>
                <a:cs typeface="Arial"/>
              </a:rPr>
              <a:t>lay</a:t>
            </a:r>
            <a:r>
              <a:rPr lang="en-US" sz="1600" spc="-90" dirty="0" smtClean="0">
                <a:solidFill>
                  <a:srgbClr val="FFFFFF"/>
                </a:solidFill>
                <a:latin typeface="Arial"/>
                <a:cs typeface="Arial"/>
              </a:rPr>
              <a:t>e</a:t>
            </a:r>
            <a:r>
              <a:rPr lang="en-US" sz="1600" spc="-60" dirty="0" smtClean="0">
                <a:solidFill>
                  <a:srgbClr val="FFFFFF"/>
                </a:solidFill>
                <a:latin typeface="Arial"/>
                <a:cs typeface="Arial"/>
              </a:rPr>
              <a:t>red </a:t>
            </a:r>
            <a:r>
              <a:rPr lang="en-US" sz="1600" spc="-50" dirty="0">
                <a:solidFill>
                  <a:srgbClr val="FFFFFF"/>
                </a:solidFill>
                <a:latin typeface="Arial"/>
                <a:cs typeface="Arial"/>
              </a:rPr>
              <a:t>networks </a:t>
            </a:r>
            <a:r>
              <a:rPr lang="en-US" sz="1600" spc="-30" dirty="0">
                <a:solidFill>
                  <a:srgbClr val="FFFFFF"/>
                </a:solidFill>
                <a:latin typeface="Arial"/>
                <a:cs typeface="Arial"/>
              </a:rPr>
              <a:t>in </a:t>
            </a:r>
            <a:r>
              <a:rPr lang="en-US" sz="1600" spc="-50" dirty="0">
                <a:solidFill>
                  <a:srgbClr val="FFFFFF"/>
                </a:solidFill>
                <a:latin typeface="Arial"/>
                <a:cs typeface="Arial"/>
              </a:rPr>
              <a:t>which </a:t>
            </a:r>
            <a:r>
              <a:rPr lang="en-US" sz="1600" spc="-35" dirty="0">
                <a:solidFill>
                  <a:srgbClr val="FFFFFF"/>
                </a:solidFill>
                <a:latin typeface="Arial"/>
                <a:cs typeface="Arial"/>
              </a:rPr>
              <a:t>there </a:t>
            </a:r>
            <a:r>
              <a:rPr lang="en-US" sz="1600" spc="-95" dirty="0">
                <a:solidFill>
                  <a:srgbClr val="FFFFFF"/>
                </a:solidFill>
                <a:latin typeface="Arial"/>
                <a:cs typeface="Arial"/>
              </a:rPr>
              <a:t>is </a:t>
            </a:r>
            <a:r>
              <a:rPr lang="en-US" sz="1600" spc="-60" dirty="0">
                <a:solidFill>
                  <a:srgbClr val="FFFFFF"/>
                </a:solidFill>
                <a:latin typeface="Arial"/>
                <a:cs typeface="Arial"/>
              </a:rPr>
              <a:t>no </a:t>
            </a:r>
            <a:r>
              <a:rPr lang="en-US" sz="1600" spc="-35" dirty="0" smtClean="0">
                <a:solidFill>
                  <a:srgbClr val="FFFFFF"/>
                </a:solidFill>
                <a:latin typeface="Arial"/>
                <a:cs typeface="Arial"/>
              </a:rPr>
              <a:t>intra-layer </a:t>
            </a:r>
            <a:r>
              <a:rPr lang="en-US" sz="1600" spc="-90" dirty="0" smtClean="0">
                <a:solidFill>
                  <a:srgbClr val="FFFFFF"/>
                </a:solidFill>
                <a:latin typeface="Arial"/>
                <a:cs typeface="Arial"/>
              </a:rPr>
              <a:t>con</a:t>
            </a:r>
            <a:r>
              <a:rPr lang="en-US" sz="1600" spc="-45" dirty="0" smtClean="0">
                <a:solidFill>
                  <a:srgbClr val="FFFFFF"/>
                </a:solidFill>
                <a:latin typeface="Arial"/>
                <a:cs typeface="Arial"/>
              </a:rPr>
              <a:t>nection</a:t>
            </a:r>
            <a:r>
              <a:rPr lang="en-US" sz="1600" spc="-210" dirty="0" smtClean="0">
                <a:solidFill>
                  <a:srgbClr val="FFFFFF"/>
                </a:solidFill>
                <a:latin typeface="Arial"/>
                <a:cs typeface="Arial"/>
              </a:rPr>
              <a:t>s</a:t>
            </a:r>
            <a:r>
              <a:rPr lang="en-US" sz="1600" spc="-35" dirty="0" smtClean="0">
                <a:solidFill>
                  <a:srgbClr val="FFFFFF"/>
                </a:solidFill>
                <a:latin typeface="Arial"/>
                <a:cs typeface="Arial"/>
              </a:rPr>
              <a:t>.</a:t>
            </a:r>
            <a:r>
              <a:rPr lang="en-US" sz="1600" dirty="0" smtClean="0">
                <a:solidFill>
                  <a:srgbClr val="FFFFFF"/>
                </a:solidFill>
                <a:latin typeface="Arial"/>
                <a:cs typeface="Arial"/>
              </a:rPr>
              <a:t> </a:t>
            </a:r>
            <a:r>
              <a:rPr lang="en-US" sz="1600" spc="-70" dirty="0" smtClean="0">
                <a:solidFill>
                  <a:srgbClr val="FFFFFF"/>
                </a:solidFill>
                <a:latin typeface="Arial"/>
                <a:cs typeface="Arial"/>
              </a:rPr>
              <a:t>In</a:t>
            </a:r>
            <a:r>
              <a:rPr lang="en-US" sz="1600" dirty="0" smtClean="0">
                <a:solidFill>
                  <a:srgbClr val="FFFFFF"/>
                </a:solidFill>
                <a:latin typeface="Arial"/>
                <a:cs typeface="Arial"/>
              </a:rPr>
              <a:t> </a:t>
            </a:r>
            <a:r>
              <a:rPr lang="en-US" sz="1600" spc="60" dirty="0" smtClean="0">
                <a:solidFill>
                  <a:srgbClr val="FFFFFF"/>
                </a:solidFill>
                <a:latin typeface="Arial"/>
                <a:cs typeface="Arial"/>
              </a:rPr>
              <a:t>o</a:t>
            </a:r>
            <a:r>
              <a:rPr lang="en-US" sz="1600" spc="35" dirty="0" smtClean="0">
                <a:solidFill>
                  <a:srgbClr val="FFFFFF"/>
                </a:solidFill>
                <a:latin typeface="Arial"/>
                <a:cs typeface="Arial"/>
              </a:rPr>
              <a:t>t</a:t>
            </a:r>
            <a:r>
              <a:rPr lang="en-US" sz="1600" spc="-100" dirty="0" smtClean="0">
                <a:solidFill>
                  <a:srgbClr val="FFFFFF"/>
                </a:solidFill>
                <a:latin typeface="Arial"/>
                <a:cs typeface="Arial"/>
              </a:rPr>
              <a:t>h</a:t>
            </a:r>
            <a:r>
              <a:rPr lang="en-US" sz="1600" spc="-105" dirty="0" smtClean="0">
                <a:solidFill>
                  <a:srgbClr val="FFFFFF"/>
                </a:solidFill>
                <a:latin typeface="Arial"/>
                <a:cs typeface="Arial"/>
              </a:rPr>
              <a:t>e</a:t>
            </a:r>
            <a:r>
              <a:rPr lang="en-US" sz="1600" dirty="0" smtClean="0">
                <a:solidFill>
                  <a:srgbClr val="FFFFFF"/>
                </a:solidFill>
                <a:latin typeface="Arial"/>
                <a:cs typeface="Arial"/>
              </a:rPr>
              <a:t>r </a:t>
            </a:r>
            <a:r>
              <a:rPr lang="en-US" sz="1600" spc="-30" dirty="0" smtClean="0">
                <a:solidFill>
                  <a:srgbClr val="FFFFFF"/>
                </a:solidFill>
                <a:latin typeface="Arial"/>
                <a:cs typeface="Arial"/>
              </a:rPr>
              <a:t>wor</a:t>
            </a:r>
            <a:r>
              <a:rPr lang="en-US" sz="1600" spc="-45" dirty="0" smtClean="0">
                <a:solidFill>
                  <a:srgbClr val="FFFFFF"/>
                </a:solidFill>
                <a:latin typeface="Arial"/>
                <a:cs typeface="Arial"/>
              </a:rPr>
              <a:t>d</a:t>
            </a:r>
            <a:r>
              <a:rPr lang="en-US" sz="1600" spc="-165" dirty="0" smtClean="0">
                <a:solidFill>
                  <a:srgbClr val="FFFFFF"/>
                </a:solidFill>
                <a:latin typeface="Arial"/>
                <a:cs typeface="Arial"/>
              </a:rPr>
              <a:t>s</a:t>
            </a:r>
            <a:r>
              <a:rPr lang="en-US" sz="1600" spc="-90" dirty="0" smtClean="0">
                <a:solidFill>
                  <a:srgbClr val="FFFFFF"/>
                </a:solidFill>
                <a:latin typeface="Arial"/>
                <a:cs typeface="Arial"/>
              </a:rPr>
              <a:t>,</a:t>
            </a:r>
            <a:r>
              <a:rPr lang="en-US" sz="1600" dirty="0" smtClean="0">
                <a:solidFill>
                  <a:srgbClr val="FFFFFF"/>
                </a:solidFill>
                <a:latin typeface="Arial"/>
                <a:cs typeface="Arial"/>
              </a:rPr>
              <a:t> </a:t>
            </a:r>
            <a:r>
              <a:rPr lang="en-US" sz="1600" spc="-150" dirty="0" smtClean="0">
                <a:solidFill>
                  <a:srgbClr val="FFFFFF"/>
                </a:solidFill>
                <a:latin typeface="Arial"/>
                <a:cs typeface="Arial"/>
              </a:rPr>
              <a:t>a </a:t>
            </a:r>
            <a:r>
              <a:rPr lang="en-US" sz="1600" spc="-30" dirty="0">
                <a:solidFill>
                  <a:srgbClr val="FFFFFF"/>
                </a:solidFill>
                <a:latin typeface="Arial"/>
                <a:cs typeface="Arial"/>
              </a:rPr>
              <a:t>in </a:t>
            </a:r>
            <a:r>
              <a:rPr lang="en-US" sz="1600" spc="-65" dirty="0">
                <a:solidFill>
                  <a:srgbClr val="FFFFFF"/>
                </a:solidFill>
                <a:latin typeface="Arial"/>
                <a:cs typeface="Arial"/>
              </a:rPr>
              <a:t>layer </a:t>
            </a:r>
            <a:r>
              <a:rPr lang="en-US" sz="1600" spc="20" dirty="0" err="1">
                <a:solidFill>
                  <a:srgbClr val="FFFFFF"/>
                </a:solidFill>
                <a:latin typeface="Arial"/>
                <a:cs typeface="Arial"/>
              </a:rPr>
              <a:t>i</a:t>
            </a:r>
            <a:r>
              <a:rPr lang="en-US" sz="1600" spc="20" dirty="0">
                <a:solidFill>
                  <a:srgbClr val="FFFFFF"/>
                </a:solidFill>
                <a:latin typeface="Arial"/>
                <a:cs typeface="Arial"/>
              </a:rPr>
              <a:t> </a:t>
            </a:r>
            <a:r>
              <a:rPr lang="en-US" sz="1600" spc="-90" dirty="0">
                <a:solidFill>
                  <a:srgbClr val="FFFFFF"/>
                </a:solidFill>
                <a:latin typeface="Arial"/>
                <a:cs typeface="Arial"/>
              </a:rPr>
              <a:t>and any </a:t>
            </a:r>
            <a:r>
              <a:rPr lang="en-US" sz="1600" spc="-80" dirty="0">
                <a:solidFill>
                  <a:srgbClr val="FFFFFF"/>
                </a:solidFill>
                <a:latin typeface="Arial"/>
                <a:cs typeface="Arial"/>
              </a:rPr>
              <a:t>node </a:t>
            </a:r>
            <a:r>
              <a:rPr lang="en-US" sz="1600" spc="-30" dirty="0">
                <a:solidFill>
                  <a:srgbClr val="FFFFFF"/>
                </a:solidFill>
                <a:latin typeface="Arial"/>
                <a:cs typeface="Arial"/>
              </a:rPr>
              <a:t>in </a:t>
            </a:r>
            <a:r>
              <a:rPr lang="en-US" sz="1600" spc="-65" dirty="0">
                <a:solidFill>
                  <a:srgbClr val="FFFFFF"/>
                </a:solidFill>
                <a:latin typeface="Arial"/>
                <a:cs typeface="Arial"/>
              </a:rPr>
              <a:t>layer </a:t>
            </a:r>
            <a:r>
              <a:rPr lang="en-US" sz="1600" spc="40" dirty="0">
                <a:solidFill>
                  <a:srgbClr val="FFFFFF"/>
                </a:solidFill>
                <a:latin typeface="Arial"/>
                <a:cs typeface="Arial"/>
              </a:rPr>
              <a:t>j </a:t>
            </a:r>
            <a:r>
              <a:rPr lang="en-US" sz="1600" spc="10" dirty="0">
                <a:solidFill>
                  <a:srgbClr val="FFFFFF"/>
                </a:solidFill>
                <a:latin typeface="Arial"/>
                <a:cs typeface="Arial"/>
              </a:rPr>
              <a:t>for </a:t>
            </a:r>
            <a:r>
              <a:rPr lang="en-US" sz="1600" spc="20" dirty="0" err="1">
                <a:solidFill>
                  <a:srgbClr val="FFFFFF"/>
                </a:solidFill>
                <a:latin typeface="Arial"/>
                <a:cs typeface="Arial"/>
              </a:rPr>
              <a:t>i</a:t>
            </a:r>
            <a:r>
              <a:rPr lang="en-US" sz="1600" spc="20" dirty="0">
                <a:solidFill>
                  <a:srgbClr val="FFFFFF"/>
                </a:solidFill>
                <a:latin typeface="Arial"/>
                <a:cs typeface="Arial"/>
              </a:rPr>
              <a:t> </a:t>
            </a:r>
            <a:r>
              <a:rPr lang="en-US" sz="1600" spc="-160" dirty="0">
                <a:solidFill>
                  <a:srgbClr val="FFFFFF"/>
                </a:solidFill>
                <a:latin typeface="Arial"/>
                <a:cs typeface="Arial"/>
              </a:rPr>
              <a:t>&lt; </a:t>
            </a:r>
            <a:r>
              <a:rPr lang="en-US" sz="1600" spc="-5" dirty="0">
                <a:solidFill>
                  <a:srgbClr val="FFFFFF"/>
                </a:solidFill>
                <a:latin typeface="Arial"/>
                <a:cs typeface="Arial"/>
              </a:rPr>
              <a:t>j,  </a:t>
            </a:r>
            <a:r>
              <a:rPr lang="en-US" sz="1600" spc="5" dirty="0">
                <a:solidFill>
                  <a:srgbClr val="FFFFFF"/>
                </a:solidFill>
                <a:latin typeface="Arial"/>
                <a:cs typeface="Arial"/>
              </a:rPr>
              <a:t>but</a:t>
            </a:r>
            <a:r>
              <a:rPr lang="en-US" sz="1600" spc="-190" dirty="0">
                <a:solidFill>
                  <a:srgbClr val="FFFFFF"/>
                </a:solidFill>
                <a:latin typeface="Arial"/>
                <a:cs typeface="Arial"/>
              </a:rPr>
              <a:t> </a:t>
            </a:r>
            <a:r>
              <a:rPr lang="en-US" sz="1600" spc="-150" dirty="0" smtClean="0">
                <a:solidFill>
                  <a:srgbClr val="FFFFFF"/>
                </a:solidFill>
                <a:latin typeface="Arial"/>
                <a:cs typeface="Arial"/>
              </a:rPr>
              <a:t>a</a:t>
            </a:r>
            <a:r>
              <a:rPr lang="en-US" sz="1600" spc="-175" dirty="0" smtClean="0">
                <a:solidFill>
                  <a:srgbClr val="FFFFFF"/>
                </a:solidFill>
                <a:latin typeface="Arial"/>
                <a:cs typeface="Arial"/>
              </a:rPr>
              <a:t> </a:t>
            </a:r>
            <a:r>
              <a:rPr lang="en-US" sz="1600" spc="-55" dirty="0" smtClean="0">
                <a:solidFill>
                  <a:srgbClr val="FFFFFF"/>
                </a:solidFill>
                <a:latin typeface="Arial"/>
                <a:cs typeface="Arial"/>
              </a:rPr>
              <a:t>connection</a:t>
            </a:r>
            <a:r>
              <a:rPr lang="en-US" sz="1600" spc="-160" dirty="0" smtClean="0">
                <a:solidFill>
                  <a:srgbClr val="FFFFFF"/>
                </a:solidFill>
                <a:latin typeface="Arial"/>
                <a:cs typeface="Arial"/>
              </a:rPr>
              <a:t> </a:t>
            </a:r>
            <a:r>
              <a:rPr lang="en-US" sz="1600" spc="-105" dirty="0">
                <a:solidFill>
                  <a:srgbClr val="FFFFFF"/>
                </a:solidFill>
                <a:latin typeface="Arial"/>
                <a:cs typeface="Arial"/>
              </a:rPr>
              <a:t>is</a:t>
            </a:r>
            <a:r>
              <a:rPr lang="en-US" sz="1600" spc="-170" dirty="0">
                <a:solidFill>
                  <a:srgbClr val="FFFFFF"/>
                </a:solidFill>
                <a:latin typeface="Arial"/>
                <a:cs typeface="Arial"/>
              </a:rPr>
              <a:t> </a:t>
            </a:r>
            <a:r>
              <a:rPr lang="en-US" sz="1600" spc="5" dirty="0">
                <a:solidFill>
                  <a:srgbClr val="FFFFFF"/>
                </a:solidFill>
                <a:latin typeface="Arial"/>
                <a:cs typeface="Arial"/>
              </a:rPr>
              <a:t>not</a:t>
            </a:r>
            <a:r>
              <a:rPr lang="en-US" sz="1600" spc="-170" dirty="0">
                <a:solidFill>
                  <a:srgbClr val="FFFFFF"/>
                </a:solidFill>
                <a:latin typeface="Arial"/>
                <a:cs typeface="Arial"/>
              </a:rPr>
              <a:t> </a:t>
            </a:r>
            <a:r>
              <a:rPr lang="en-US" sz="1600" spc="-60" dirty="0">
                <a:solidFill>
                  <a:srgbClr val="FFFFFF"/>
                </a:solidFill>
                <a:latin typeface="Arial"/>
                <a:cs typeface="Arial"/>
              </a:rPr>
              <a:t>allowed</a:t>
            </a:r>
            <a:r>
              <a:rPr lang="en-US" sz="1600" spc="-155" dirty="0">
                <a:solidFill>
                  <a:srgbClr val="FFFFFF"/>
                </a:solidFill>
                <a:latin typeface="Arial"/>
                <a:cs typeface="Arial"/>
              </a:rPr>
              <a:t> </a:t>
            </a:r>
            <a:r>
              <a:rPr lang="en-US" sz="1600" spc="10" dirty="0">
                <a:solidFill>
                  <a:srgbClr val="FFFFFF"/>
                </a:solidFill>
                <a:latin typeface="Arial"/>
                <a:cs typeface="Arial"/>
              </a:rPr>
              <a:t>for</a:t>
            </a:r>
            <a:r>
              <a:rPr lang="en-US" sz="1600" spc="-170" dirty="0">
                <a:solidFill>
                  <a:srgbClr val="FFFFFF"/>
                </a:solidFill>
                <a:latin typeface="Arial"/>
                <a:cs typeface="Arial"/>
              </a:rPr>
              <a:t> </a:t>
            </a:r>
            <a:r>
              <a:rPr lang="en-US" sz="1600" spc="-40" dirty="0" err="1">
                <a:solidFill>
                  <a:srgbClr val="FFFFFF"/>
                </a:solidFill>
                <a:latin typeface="Arial"/>
                <a:cs typeface="Arial"/>
              </a:rPr>
              <a:t>i</a:t>
            </a:r>
            <a:r>
              <a:rPr lang="en-US" sz="1600" spc="-40" dirty="0">
                <a:solidFill>
                  <a:srgbClr val="FFFFFF"/>
                </a:solidFill>
                <a:latin typeface="Arial"/>
                <a:cs typeface="Arial"/>
              </a:rPr>
              <a:t>=j.</a:t>
            </a:r>
            <a:endParaRPr lang="en-US" sz="1600" dirty="0">
              <a:latin typeface="Arial"/>
              <a:cs typeface="Arial"/>
            </a:endParaRPr>
          </a:p>
          <a:p>
            <a:pPr marL="12700">
              <a:spcBef>
                <a:spcPts val="95"/>
              </a:spcBef>
            </a:pPr>
            <a:endParaRPr lang="en-US" dirty="0">
              <a:latin typeface="Arial"/>
              <a:cs typeface="Arial"/>
            </a:endParaRPr>
          </a:p>
          <a:p>
            <a:pPr marL="0" indent="0">
              <a:lnSpc>
                <a:spcPct val="100000"/>
              </a:lnSpc>
              <a:spcBef>
                <a:spcPts val="95"/>
              </a:spcBef>
              <a:buNone/>
            </a:pPr>
            <a:endParaRPr lang="en-US" dirty="0">
              <a:latin typeface="Arial"/>
              <a:cs typeface="Arial"/>
            </a:endParaRPr>
          </a:p>
        </p:txBody>
      </p:sp>
      <p:sp>
        <p:nvSpPr>
          <p:cNvPr id="3" name="object 3"/>
          <p:cNvSpPr txBox="1"/>
          <p:nvPr/>
        </p:nvSpPr>
        <p:spPr>
          <a:xfrm>
            <a:off x="4358487" y="2489040"/>
            <a:ext cx="2413254" cy="1424749"/>
          </a:xfrm>
          <a:prstGeom prst="rect">
            <a:avLst/>
          </a:prstGeom>
        </p:spPr>
        <p:txBody>
          <a:bodyPr vert="horz" wrap="square" lIns="0" tIns="77470" rIns="0" bIns="0" rtlCol="0">
            <a:spAutoFit/>
          </a:bodyPr>
          <a:lstStyle/>
          <a:p>
            <a:pPr marL="34925" marR="5080" indent="-22860">
              <a:lnSpc>
                <a:spcPts val="2110"/>
              </a:lnSpc>
              <a:spcBef>
                <a:spcPts val="610"/>
              </a:spcBef>
            </a:pPr>
            <a:r>
              <a:rPr sz="1600" spc="-135" dirty="0">
                <a:solidFill>
                  <a:srgbClr val="FFFFFF"/>
                </a:solidFill>
                <a:latin typeface="Arial"/>
                <a:cs typeface="Arial"/>
              </a:rPr>
              <a:t>These </a:t>
            </a:r>
            <a:r>
              <a:rPr sz="1600" spc="-95" dirty="0">
                <a:solidFill>
                  <a:srgbClr val="FFFFFF"/>
                </a:solidFill>
                <a:latin typeface="Arial"/>
                <a:cs typeface="Arial"/>
              </a:rPr>
              <a:t>are </a:t>
            </a:r>
            <a:r>
              <a:rPr sz="1600" spc="-50" dirty="0">
                <a:solidFill>
                  <a:srgbClr val="FFFFFF"/>
                </a:solidFill>
                <a:latin typeface="Arial"/>
                <a:cs typeface="Arial"/>
              </a:rPr>
              <a:t>networks </a:t>
            </a:r>
            <a:r>
              <a:rPr sz="1600" spc="-25" dirty="0">
                <a:solidFill>
                  <a:srgbClr val="FFFFFF"/>
                </a:solidFill>
                <a:latin typeface="Arial"/>
                <a:cs typeface="Arial"/>
              </a:rPr>
              <a:t>in </a:t>
            </a:r>
            <a:r>
              <a:rPr sz="1600" spc="-55" dirty="0">
                <a:solidFill>
                  <a:srgbClr val="FFFFFF"/>
                </a:solidFill>
                <a:latin typeface="Arial"/>
                <a:cs typeface="Arial"/>
              </a:rPr>
              <a:t>which </a:t>
            </a:r>
            <a:r>
              <a:rPr sz="1600" spc="-105" dirty="0">
                <a:solidFill>
                  <a:srgbClr val="FFFFFF"/>
                </a:solidFill>
                <a:latin typeface="Arial"/>
                <a:cs typeface="Arial"/>
              </a:rPr>
              <a:t>nodes </a:t>
            </a:r>
            <a:r>
              <a:rPr sz="1600" spc="-95" dirty="0">
                <a:solidFill>
                  <a:srgbClr val="FFFFFF"/>
                </a:solidFill>
                <a:latin typeface="Arial"/>
                <a:cs typeface="Arial"/>
              </a:rPr>
              <a:t>are  </a:t>
            </a:r>
            <a:r>
              <a:rPr sz="1600" spc="-15" dirty="0">
                <a:solidFill>
                  <a:srgbClr val="FFFFFF"/>
                </a:solidFill>
                <a:latin typeface="Arial"/>
                <a:cs typeface="Arial"/>
              </a:rPr>
              <a:t>partitioned</a:t>
            </a:r>
            <a:r>
              <a:rPr sz="1600" spc="-185" dirty="0">
                <a:solidFill>
                  <a:srgbClr val="FFFFFF"/>
                </a:solidFill>
                <a:latin typeface="Arial"/>
                <a:cs typeface="Arial"/>
              </a:rPr>
              <a:t> </a:t>
            </a:r>
            <a:r>
              <a:rPr sz="1600" spc="10" dirty="0">
                <a:solidFill>
                  <a:srgbClr val="FFFFFF"/>
                </a:solidFill>
                <a:latin typeface="Arial"/>
                <a:cs typeface="Arial"/>
              </a:rPr>
              <a:t>into</a:t>
            </a:r>
            <a:r>
              <a:rPr sz="1600" spc="-165" dirty="0">
                <a:solidFill>
                  <a:srgbClr val="FFFFFF"/>
                </a:solidFill>
                <a:latin typeface="Arial"/>
                <a:cs typeface="Arial"/>
              </a:rPr>
              <a:t> </a:t>
            </a:r>
            <a:r>
              <a:rPr sz="1600" spc="-114" dirty="0">
                <a:solidFill>
                  <a:srgbClr val="FFFFFF"/>
                </a:solidFill>
                <a:latin typeface="Arial"/>
                <a:cs typeface="Arial"/>
              </a:rPr>
              <a:t>subsets</a:t>
            </a:r>
            <a:r>
              <a:rPr sz="1600" spc="-180" dirty="0">
                <a:solidFill>
                  <a:srgbClr val="FFFFFF"/>
                </a:solidFill>
                <a:latin typeface="Arial"/>
                <a:cs typeface="Arial"/>
              </a:rPr>
              <a:t> </a:t>
            </a:r>
            <a:r>
              <a:rPr sz="1600" spc="-75" dirty="0">
                <a:solidFill>
                  <a:srgbClr val="FFFFFF"/>
                </a:solidFill>
                <a:latin typeface="Arial"/>
                <a:cs typeface="Arial"/>
              </a:rPr>
              <a:t>called</a:t>
            </a:r>
            <a:r>
              <a:rPr sz="1600" spc="-160" dirty="0">
                <a:solidFill>
                  <a:srgbClr val="FFFFFF"/>
                </a:solidFill>
                <a:latin typeface="Arial"/>
                <a:cs typeface="Arial"/>
              </a:rPr>
              <a:t> </a:t>
            </a:r>
            <a:r>
              <a:rPr sz="1600" spc="-80" dirty="0">
                <a:solidFill>
                  <a:srgbClr val="FFFFFF"/>
                </a:solidFill>
                <a:latin typeface="Arial"/>
                <a:cs typeface="Arial"/>
              </a:rPr>
              <a:t>layers,</a:t>
            </a:r>
            <a:r>
              <a:rPr sz="1600" spc="-170" dirty="0">
                <a:solidFill>
                  <a:srgbClr val="FFFFFF"/>
                </a:solidFill>
                <a:latin typeface="Arial"/>
                <a:cs typeface="Arial"/>
              </a:rPr>
              <a:t> </a:t>
            </a:r>
            <a:r>
              <a:rPr sz="1600" spc="15" dirty="0">
                <a:solidFill>
                  <a:srgbClr val="FFFFFF"/>
                </a:solidFill>
                <a:latin typeface="Arial"/>
                <a:cs typeface="Arial"/>
              </a:rPr>
              <a:t>with  </a:t>
            </a:r>
            <a:r>
              <a:rPr sz="1600" spc="-60" dirty="0">
                <a:solidFill>
                  <a:srgbClr val="FFFFFF"/>
                </a:solidFill>
                <a:latin typeface="Arial"/>
                <a:cs typeface="Arial"/>
              </a:rPr>
              <a:t>no</a:t>
            </a:r>
            <a:r>
              <a:rPr sz="1600" spc="-195" dirty="0">
                <a:solidFill>
                  <a:srgbClr val="FFFFFF"/>
                </a:solidFill>
                <a:latin typeface="Arial"/>
                <a:cs typeface="Arial"/>
              </a:rPr>
              <a:t> </a:t>
            </a:r>
            <a:r>
              <a:rPr sz="1600" spc="-70" dirty="0">
                <a:solidFill>
                  <a:srgbClr val="FFFFFF"/>
                </a:solidFill>
                <a:latin typeface="Arial"/>
                <a:cs typeface="Arial"/>
              </a:rPr>
              <a:t>connections</a:t>
            </a:r>
            <a:r>
              <a:rPr sz="1600" spc="-175" dirty="0">
                <a:solidFill>
                  <a:srgbClr val="FFFFFF"/>
                </a:solidFill>
                <a:latin typeface="Arial"/>
                <a:cs typeface="Arial"/>
              </a:rPr>
              <a:t> </a:t>
            </a:r>
            <a:r>
              <a:rPr sz="1600" spc="5" dirty="0">
                <a:solidFill>
                  <a:srgbClr val="FFFFFF"/>
                </a:solidFill>
                <a:latin typeface="Arial"/>
                <a:cs typeface="Arial"/>
              </a:rPr>
              <a:t>from</a:t>
            </a:r>
            <a:r>
              <a:rPr sz="1600" spc="-150" dirty="0">
                <a:solidFill>
                  <a:srgbClr val="FFFFFF"/>
                </a:solidFill>
                <a:latin typeface="Arial"/>
                <a:cs typeface="Arial"/>
              </a:rPr>
              <a:t> </a:t>
            </a:r>
            <a:r>
              <a:rPr sz="1600" spc="-65" dirty="0">
                <a:solidFill>
                  <a:srgbClr val="FFFFFF"/>
                </a:solidFill>
                <a:latin typeface="Arial"/>
                <a:cs typeface="Arial"/>
              </a:rPr>
              <a:t>layer</a:t>
            </a:r>
            <a:r>
              <a:rPr sz="1600" spc="-180" dirty="0">
                <a:solidFill>
                  <a:srgbClr val="FFFFFF"/>
                </a:solidFill>
                <a:latin typeface="Arial"/>
                <a:cs typeface="Arial"/>
              </a:rPr>
              <a:t> </a:t>
            </a:r>
            <a:r>
              <a:rPr sz="1600" spc="40" dirty="0">
                <a:solidFill>
                  <a:srgbClr val="FFFFFF"/>
                </a:solidFill>
                <a:latin typeface="Arial"/>
                <a:cs typeface="Arial"/>
              </a:rPr>
              <a:t>j</a:t>
            </a:r>
            <a:r>
              <a:rPr sz="1600" spc="-185" dirty="0">
                <a:solidFill>
                  <a:srgbClr val="FFFFFF"/>
                </a:solidFill>
                <a:latin typeface="Arial"/>
                <a:cs typeface="Arial"/>
              </a:rPr>
              <a:t> </a:t>
            </a:r>
            <a:r>
              <a:rPr sz="1600" spc="45" dirty="0">
                <a:solidFill>
                  <a:srgbClr val="FFFFFF"/>
                </a:solidFill>
                <a:latin typeface="Arial"/>
                <a:cs typeface="Arial"/>
              </a:rPr>
              <a:t>to</a:t>
            </a:r>
            <a:r>
              <a:rPr sz="1600" spc="-175" dirty="0">
                <a:solidFill>
                  <a:srgbClr val="FFFFFF"/>
                </a:solidFill>
                <a:latin typeface="Arial"/>
                <a:cs typeface="Arial"/>
              </a:rPr>
              <a:t> </a:t>
            </a:r>
            <a:r>
              <a:rPr sz="1600" spc="-35" dirty="0">
                <a:solidFill>
                  <a:srgbClr val="FFFFFF"/>
                </a:solidFill>
                <a:latin typeface="Arial"/>
                <a:cs typeface="Arial"/>
              </a:rPr>
              <a:t>k</a:t>
            </a:r>
            <a:r>
              <a:rPr sz="1600" spc="-175" dirty="0">
                <a:solidFill>
                  <a:srgbClr val="FFFFFF"/>
                </a:solidFill>
                <a:latin typeface="Arial"/>
                <a:cs typeface="Arial"/>
              </a:rPr>
              <a:t> </a:t>
            </a:r>
            <a:r>
              <a:rPr sz="1600" spc="50" dirty="0">
                <a:solidFill>
                  <a:srgbClr val="FFFFFF"/>
                </a:solidFill>
                <a:latin typeface="Arial"/>
                <a:cs typeface="Arial"/>
              </a:rPr>
              <a:t>if</a:t>
            </a:r>
            <a:r>
              <a:rPr sz="1600" spc="-170" dirty="0">
                <a:solidFill>
                  <a:srgbClr val="FFFFFF"/>
                </a:solidFill>
                <a:latin typeface="Arial"/>
                <a:cs typeface="Arial"/>
              </a:rPr>
              <a:t> </a:t>
            </a:r>
            <a:r>
              <a:rPr sz="1600" spc="40" dirty="0">
                <a:solidFill>
                  <a:srgbClr val="FFFFFF"/>
                </a:solidFill>
                <a:latin typeface="Arial"/>
                <a:cs typeface="Arial"/>
              </a:rPr>
              <a:t>j</a:t>
            </a:r>
            <a:r>
              <a:rPr sz="1600" spc="-185" dirty="0">
                <a:solidFill>
                  <a:srgbClr val="FFFFFF"/>
                </a:solidFill>
                <a:latin typeface="Arial"/>
                <a:cs typeface="Arial"/>
              </a:rPr>
              <a:t> </a:t>
            </a:r>
            <a:r>
              <a:rPr sz="1600" spc="-160" dirty="0">
                <a:solidFill>
                  <a:srgbClr val="FFFFFF"/>
                </a:solidFill>
                <a:latin typeface="Arial"/>
                <a:cs typeface="Arial"/>
              </a:rPr>
              <a:t>&gt;</a:t>
            </a:r>
            <a:r>
              <a:rPr sz="1600" spc="-175" dirty="0">
                <a:solidFill>
                  <a:srgbClr val="FFFFFF"/>
                </a:solidFill>
                <a:latin typeface="Arial"/>
                <a:cs typeface="Arial"/>
              </a:rPr>
              <a:t> </a:t>
            </a:r>
            <a:r>
              <a:rPr sz="1600" spc="-40" dirty="0">
                <a:solidFill>
                  <a:srgbClr val="FFFFFF"/>
                </a:solidFill>
                <a:latin typeface="Arial"/>
                <a:cs typeface="Arial"/>
              </a:rPr>
              <a:t>k.</a:t>
            </a:r>
            <a:endParaRPr sz="1600" dirty="0">
              <a:latin typeface="Arial"/>
              <a:cs typeface="Arial"/>
            </a:endParaRPr>
          </a:p>
        </p:txBody>
      </p:sp>
      <p:grpSp>
        <p:nvGrpSpPr>
          <p:cNvPr id="4" name="object 4"/>
          <p:cNvGrpSpPr/>
          <p:nvPr/>
        </p:nvGrpSpPr>
        <p:grpSpPr>
          <a:xfrm>
            <a:off x="1044575" y="488249"/>
            <a:ext cx="1575433" cy="1557550"/>
            <a:chOff x="1890648" y="1795907"/>
            <a:chExt cx="1919605" cy="1987550"/>
          </a:xfrm>
        </p:grpSpPr>
        <p:sp>
          <p:nvSpPr>
            <p:cNvPr id="5" name="object 5"/>
            <p:cNvSpPr/>
            <p:nvPr/>
          </p:nvSpPr>
          <p:spPr>
            <a:xfrm>
              <a:off x="2131948" y="1802257"/>
              <a:ext cx="260350" cy="318135"/>
            </a:xfrm>
            <a:custGeom>
              <a:avLst/>
              <a:gdLst/>
              <a:ahLst/>
              <a:cxnLst/>
              <a:rect l="l" t="t" r="r" b="b"/>
              <a:pathLst>
                <a:path w="260350" h="318135">
                  <a:moveTo>
                    <a:pt x="0" y="158876"/>
                  </a:moveTo>
                  <a:lnTo>
                    <a:pt x="6637" y="108655"/>
                  </a:lnTo>
                  <a:lnTo>
                    <a:pt x="25119" y="65041"/>
                  </a:lnTo>
                  <a:lnTo>
                    <a:pt x="53300" y="30650"/>
                  </a:lnTo>
                  <a:lnTo>
                    <a:pt x="89034" y="8098"/>
                  </a:lnTo>
                  <a:lnTo>
                    <a:pt x="130175" y="0"/>
                  </a:lnTo>
                  <a:lnTo>
                    <a:pt x="171364" y="8098"/>
                  </a:lnTo>
                  <a:lnTo>
                    <a:pt x="207104" y="30650"/>
                  </a:lnTo>
                  <a:lnTo>
                    <a:pt x="235266" y="65041"/>
                  </a:lnTo>
                  <a:lnTo>
                    <a:pt x="253724" y="108655"/>
                  </a:lnTo>
                  <a:lnTo>
                    <a:pt x="260350" y="158876"/>
                  </a:lnTo>
                  <a:lnTo>
                    <a:pt x="253724" y="209036"/>
                  </a:lnTo>
                  <a:lnTo>
                    <a:pt x="235266" y="252613"/>
                  </a:lnTo>
                  <a:lnTo>
                    <a:pt x="207104" y="286984"/>
                  </a:lnTo>
                  <a:lnTo>
                    <a:pt x="171364" y="309529"/>
                  </a:lnTo>
                  <a:lnTo>
                    <a:pt x="130175" y="317626"/>
                  </a:lnTo>
                  <a:lnTo>
                    <a:pt x="89034" y="309529"/>
                  </a:lnTo>
                  <a:lnTo>
                    <a:pt x="53300" y="286984"/>
                  </a:lnTo>
                  <a:lnTo>
                    <a:pt x="25119" y="252613"/>
                  </a:lnTo>
                  <a:lnTo>
                    <a:pt x="6637" y="209036"/>
                  </a:lnTo>
                  <a:lnTo>
                    <a:pt x="0" y="158876"/>
                  </a:lnTo>
                  <a:close/>
                </a:path>
              </a:pathLst>
            </a:custGeom>
            <a:ln w="12700">
              <a:solidFill>
                <a:srgbClr val="FFFFFF"/>
              </a:solidFill>
            </a:ln>
          </p:spPr>
          <p:txBody>
            <a:bodyPr wrap="square" lIns="0" tIns="0" rIns="0" bIns="0" rtlCol="0"/>
            <a:lstStyle/>
            <a:p>
              <a:endParaRPr/>
            </a:p>
          </p:txBody>
        </p:sp>
        <p:sp>
          <p:nvSpPr>
            <p:cNvPr id="6" name="object 6"/>
            <p:cNvSpPr/>
            <p:nvPr/>
          </p:nvSpPr>
          <p:spPr>
            <a:xfrm>
              <a:off x="2131948" y="1974596"/>
              <a:ext cx="260350" cy="318135"/>
            </a:xfrm>
            <a:custGeom>
              <a:avLst/>
              <a:gdLst/>
              <a:ahLst/>
              <a:cxnLst/>
              <a:rect l="l" t="t" r="r" b="b"/>
              <a:pathLst>
                <a:path w="260350" h="318135">
                  <a:moveTo>
                    <a:pt x="130175" y="0"/>
                  </a:moveTo>
                  <a:lnTo>
                    <a:pt x="89034" y="8097"/>
                  </a:lnTo>
                  <a:lnTo>
                    <a:pt x="53300" y="30642"/>
                  </a:lnTo>
                  <a:lnTo>
                    <a:pt x="25119" y="65013"/>
                  </a:lnTo>
                  <a:lnTo>
                    <a:pt x="6637" y="108590"/>
                  </a:lnTo>
                  <a:lnTo>
                    <a:pt x="0" y="158750"/>
                  </a:lnTo>
                  <a:lnTo>
                    <a:pt x="6637" y="208971"/>
                  </a:lnTo>
                  <a:lnTo>
                    <a:pt x="25119" y="252585"/>
                  </a:lnTo>
                  <a:lnTo>
                    <a:pt x="53300" y="286976"/>
                  </a:lnTo>
                  <a:lnTo>
                    <a:pt x="89034" y="309528"/>
                  </a:lnTo>
                  <a:lnTo>
                    <a:pt x="130175" y="317626"/>
                  </a:lnTo>
                  <a:lnTo>
                    <a:pt x="171364" y="309528"/>
                  </a:lnTo>
                  <a:lnTo>
                    <a:pt x="207104" y="286976"/>
                  </a:lnTo>
                  <a:lnTo>
                    <a:pt x="235266" y="252585"/>
                  </a:lnTo>
                  <a:lnTo>
                    <a:pt x="253724" y="208971"/>
                  </a:lnTo>
                  <a:lnTo>
                    <a:pt x="260350" y="158750"/>
                  </a:lnTo>
                  <a:lnTo>
                    <a:pt x="253724" y="108590"/>
                  </a:lnTo>
                  <a:lnTo>
                    <a:pt x="235266" y="65013"/>
                  </a:lnTo>
                  <a:lnTo>
                    <a:pt x="207104" y="30642"/>
                  </a:lnTo>
                  <a:lnTo>
                    <a:pt x="171364" y="8097"/>
                  </a:lnTo>
                  <a:lnTo>
                    <a:pt x="130175" y="0"/>
                  </a:lnTo>
                  <a:close/>
                </a:path>
              </a:pathLst>
            </a:custGeom>
            <a:solidFill>
              <a:srgbClr val="FFFFFF"/>
            </a:solidFill>
          </p:spPr>
          <p:txBody>
            <a:bodyPr wrap="square" lIns="0" tIns="0" rIns="0" bIns="0" rtlCol="0"/>
            <a:lstStyle/>
            <a:p>
              <a:endParaRPr/>
            </a:p>
          </p:txBody>
        </p:sp>
        <p:sp>
          <p:nvSpPr>
            <p:cNvPr id="7" name="object 7"/>
            <p:cNvSpPr/>
            <p:nvPr/>
          </p:nvSpPr>
          <p:spPr>
            <a:xfrm>
              <a:off x="2131948" y="1802257"/>
              <a:ext cx="1437005" cy="490220"/>
            </a:xfrm>
            <a:custGeom>
              <a:avLst/>
              <a:gdLst/>
              <a:ahLst/>
              <a:cxnLst/>
              <a:rect l="l" t="t" r="r" b="b"/>
              <a:pathLst>
                <a:path w="1437004" h="490219">
                  <a:moveTo>
                    <a:pt x="0" y="331088"/>
                  </a:moveTo>
                  <a:lnTo>
                    <a:pt x="6637" y="280929"/>
                  </a:lnTo>
                  <a:lnTo>
                    <a:pt x="25119" y="237352"/>
                  </a:lnTo>
                  <a:lnTo>
                    <a:pt x="53300" y="202981"/>
                  </a:lnTo>
                  <a:lnTo>
                    <a:pt x="89034" y="180436"/>
                  </a:lnTo>
                  <a:lnTo>
                    <a:pt x="130175" y="172338"/>
                  </a:lnTo>
                  <a:lnTo>
                    <a:pt x="171364" y="180436"/>
                  </a:lnTo>
                  <a:lnTo>
                    <a:pt x="207104" y="202981"/>
                  </a:lnTo>
                  <a:lnTo>
                    <a:pt x="235266" y="237352"/>
                  </a:lnTo>
                  <a:lnTo>
                    <a:pt x="253724" y="280929"/>
                  </a:lnTo>
                  <a:lnTo>
                    <a:pt x="260350" y="331088"/>
                  </a:lnTo>
                  <a:lnTo>
                    <a:pt x="253724" y="381310"/>
                  </a:lnTo>
                  <a:lnTo>
                    <a:pt x="235266" y="424924"/>
                  </a:lnTo>
                  <a:lnTo>
                    <a:pt x="207104" y="459315"/>
                  </a:lnTo>
                  <a:lnTo>
                    <a:pt x="171364" y="481867"/>
                  </a:lnTo>
                  <a:lnTo>
                    <a:pt x="130175" y="489965"/>
                  </a:lnTo>
                  <a:lnTo>
                    <a:pt x="89034" y="481867"/>
                  </a:lnTo>
                  <a:lnTo>
                    <a:pt x="53300" y="459315"/>
                  </a:lnTo>
                  <a:lnTo>
                    <a:pt x="25119" y="424924"/>
                  </a:lnTo>
                  <a:lnTo>
                    <a:pt x="6637" y="381310"/>
                  </a:lnTo>
                  <a:lnTo>
                    <a:pt x="0" y="331088"/>
                  </a:lnTo>
                  <a:close/>
                </a:path>
                <a:path w="1437004" h="490219">
                  <a:moveTo>
                    <a:pt x="1174750" y="158876"/>
                  </a:moveTo>
                  <a:lnTo>
                    <a:pt x="1181431" y="108655"/>
                  </a:lnTo>
                  <a:lnTo>
                    <a:pt x="1200036" y="65041"/>
                  </a:lnTo>
                  <a:lnTo>
                    <a:pt x="1228406" y="30650"/>
                  </a:lnTo>
                  <a:lnTo>
                    <a:pt x="1264385" y="8098"/>
                  </a:lnTo>
                  <a:lnTo>
                    <a:pt x="1305814" y="0"/>
                  </a:lnTo>
                  <a:lnTo>
                    <a:pt x="1347180" y="8098"/>
                  </a:lnTo>
                  <a:lnTo>
                    <a:pt x="1383121" y="30650"/>
                  </a:lnTo>
                  <a:lnTo>
                    <a:pt x="1411472" y="65041"/>
                  </a:lnTo>
                  <a:lnTo>
                    <a:pt x="1430070" y="108655"/>
                  </a:lnTo>
                  <a:lnTo>
                    <a:pt x="1436751" y="158876"/>
                  </a:lnTo>
                  <a:lnTo>
                    <a:pt x="1430070" y="209036"/>
                  </a:lnTo>
                  <a:lnTo>
                    <a:pt x="1411472" y="252613"/>
                  </a:lnTo>
                  <a:lnTo>
                    <a:pt x="1383121" y="286984"/>
                  </a:lnTo>
                  <a:lnTo>
                    <a:pt x="1347180" y="309529"/>
                  </a:lnTo>
                  <a:lnTo>
                    <a:pt x="1305814" y="317626"/>
                  </a:lnTo>
                  <a:lnTo>
                    <a:pt x="1264385" y="309529"/>
                  </a:lnTo>
                  <a:lnTo>
                    <a:pt x="1228406" y="286984"/>
                  </a:lnTo>
                  <a:lnTo>
                    <a:pt x="1200036" y="252613"/>
                  </a:lnTo>
                  <a:lnTo>
                    <a:pt x="1181431" y="209036"/>
                  </a:lnTo>
                  <a:lnTo>
                    <a:pt x="1174750" y="158876"/>
                  </a:lnTo>
                  <a:close/>
                </a:path>
              </a:pathLst>
            </a:custGeom>
            <a:ln w="12700">
              <a:solidFill>
                <a:srgbClr val="FFFFFF"/>
              </a:solidFill>
            </a:ln>
          </p:spPr>
          <p:txBody>
            <a:bodyPr wrap="square" lIns="0" tIns="0" rIns="0" bIns="0" rtlCol="0"/>
            <a:lstStyle/>
            <a:p>
              <a:endParaRPr/>
            </a:p>
          </p:txBody>
        </p:sp>
        <p:sp>
          <p:nvSpPr>
            <p:cNvPr id="8" name="object 8"/>
            <p:cNvSpPr/>
            <p:nvPr/>
          </p:nvSpPr>
          <p:spPr>
            <a:xfrm>
              <a:off x="3306698" y="1974596"/>
              <a:ext cx="262255" cy="318135"/>
            </a:xfrm>
            <a:custGeom>
              <a:avLst/>
              <a:gdLst/>
              <a:ahLst/>
              <a:cxnLst/>
              <a:rect l="l" t="t" r="r" b="b"/>
              <a:pathLst>
                <a:path w="262254" h="318135">
                  <a:moveTo>
                    <a:pt x="131063" y="0"/>
                  </a:moveTo>
                  <a:lnTo>
                    <a:pt x="89635" y="8097"/>
                  </a:lnTo>
                  <a:lnTo>
                    <a:pt x="53656" y="30642"/>
                  </a:lnTo>
                  <a:lnTo>
                    <a:pt x="25286" y="65013"/>
                  </a:lnTo>
                  <a:lnTo>
                    <a:pt x="6681" y="108590"/>
                  </a:lnTo>
                  <a:lnTo>
                    <a:pt x="0" y="158750"/>
                  </a:lnTo>
                  <a:lnTo>
                    <a:pt x="6681" y="208971"/>
                  </a:lnTo>
                  <a:lnTo>
                    <a:pt x="25286" y="252585"/>
                  </a:lnTo>
                  <a:lnTo>
                    <a:pt x="53656" y="286976"/>
                  </a:lnTo>
                  <a:lnTo>
                    <a:pt x="89635" y="309528"/>
                  </a:lnTo>
                  <a:lnTo>
                    <a:pt x="131063" y="317626"/>
                  </a:lnTo>
                  <a:lnTo>
                    <a:pt x="172430" y="309528"/>
                  </a:lnTo>
                  <a:lnTo>
                    <a:pt x="208371" y="286976"/>
                  </a:lnTo>
                  <a:lnTo>
                    <a:pt x="236722" y="252585"/>
                  </a:lnTo>
                  <a:lnTo>
                    <a:pt x="255320" y="208971"/>
                  </a:lnTo>
                  <a:lnTo>
                    <a:pt x="262000" y="158750"/>
                  </a:lnTo>
                  <a:lnTo>
                    <a:pt x="255320" y="108590"/>
                  </a:lnTo>
                  <a:lnTo>
                    <a:pt x="236722" y="65013"/>
                  </a:lnTo>
                  <a:lnTo>
                    <a:pt x="208371" y="30642"/>
                  </a:lnTo>
                  <a:lnTo>
                    <a:pt x="172430" y="8097"/>
                  </a:lnTo>
                  <a:lnTo>
                    <a:pt x="131063" y="0"/>
                  </a:lnTo>
                  <a:close/>
                </a:path>
              </a:pathLst>
            </a:custGeom>
            <a:solidFill>
              <a:srgbClr val="FFFFFF"/>
            </a:solidFill>
          </p:spPr>
          <p:txBody>
            <a:bodyPr wrap="square" lIns="0" tIns="0" rIns="0" bIns="0" rtlCol="0"/>
            <a:lstStyle/>
            <a:p>
              <a:endParaRPr/>
            </a:p>
          </p:txBody>
        </p:sp>
        <p:sp>
          <p:nvSpPr>
            <p:cNvPr id="9" name="object 9"/>
            <p:cNvSpPr/>
            <p:nvPr/>
          </p:nvSpPr>
          <p:spPr>
            <a:xfrm>
              <a:off x="3306698" y="1974596"/>
              <a:ext cx="262255" cy="318135"/>
            </a:xfrm>
            <a:custGeom>
              <a:avLst/>
              <a:gdLst/>
              <a:ahLst/>
              <a:cxnLst/>
              <a:rect l="l" t="t" r="r" b="b"/>
              <a:pathLst>
                <a:path w="262254" h="318135">
                  <a:moveTo>
                    <a:pt x="0" y="158750"/>
                  </a:moveTo>
                  <a:lnTo>
                    <a:pt x="6681" y="108590"/>
                  </a:lnTo>
                  <a:lnTo>
                    <a:pt x="25286" y="65013"/>
                  </a:lnTo>
                  <a:lnTo>
                    <a:pt x="53656" y="30642"/>
                  </a:lnTo>
                  <a:lnTo>
                    <a:pt x="89635" y="8097"/>
                  </a:lnTo>
                  <a:lnTo>
                    <a:pt x="131063" y="0"/>
                  </a:lnTo>
                  <a:lnTo>
                    <a:pt x="172430" y="8097"/>
                  </a:lnTo>
                  <a:lnTo>
                    <a:pt x="208371" y="30642"/>
                  </a:lnTo>
                  <a:lnTo>
                    <a:pt x="236722" y="65013"/>
                  </a:lnTo>
                  <a:lnTo>
                    <a:pt x="255320" y="108590"/>
                  </a:lnTo>
                  <a:lnTo>
                    <a:pt x="262000" y="158750"/>
                  </a:lnTo>
                  <a:lnTo>
                    <a:pt x="255320" y="208971"/>
                  </a:lnTo>
                  <a:lnTo>
                    <a:pt x="236722" y="252585"/>
                  </a:lnTo>
                  <a:lnTo>
                    <a:pt x="208371" y="286976"/>
                  </a:lnTo>
                  <a:lnTo>
                    <a:pt x="172430" y="309528"/>
                  </a:lnTo>
                  <a:lnTo>
                    <a:pt x="131063" y="317626"/>
                  </a:lnTo>
                  <a:lnTo>
                    <a:pt x="89635" y="309528"/>
                  </a:lnTo>
                  <a:lnTo>
                    <a:pt x="53656" y="286976"/>
                  </a:lnTo>
                  <a:lnTo>
                    <a:pt x="25286" y="252585"/>
                  </a:lnTo>
                  <a:lnTo>
                    <a:pt x="6681" y="208971"/>
                  </a:lnTo>
                  <a:lnTo>
                    <a:pt x="0" y="158750"/>
                  </a:lnTo>
                  <a:close/>
                </a:path>
              </a:pathLst>
            </a:custGeom>
            <a:ln w="12700">
              <a:solidFill>
                <a:srgbClr val="FFFFFF"/>
              </a:solidFill>
            </a:ln>
          </p:spPr>
          <p:txBody>
            <a:bodyPr wrap="square" lIns="0" tIns="0" rIns="0" bIns="0" rtlCol="0"/>
            <a:lstStyle/>
            <a:p>
              <a:endParaRPr/>
            </a:p>
          </p:txBody>
        </p:sp>
        <p:sp>
          <p:nvSpPr>
            <p:cNvPr id="10" name="object 10"/>
            <p:cNvSpPr/>
            <p:nvPr/>
          </p:nvSpPr>
          <p:spPr>
            <a:xfrm>
              <a:off x="2392298" y="2081784"/>
              <a:ext cx="914400" cy="76200"/>
            </a:xfrm>
            <a:custGeom>
              <a:avLst/>
              <a:gdLst/>
              <a:ahLst/>
              <a:cxnLst/>
              <a:rect l="l" t="t" r="r" b="b"/>
              <a:pathLst>
                <a:path w="914400" h="76200">
                  <a:moveTo>
                    <a:pt x="76200" y="0"/>
                  </a:moveTo>
                  <a:lnTo>
                    <a:pt x="0" y="38100"/>
                  </a:lnTo>
                  <a:lnTo>
                    <a:pt x="76200" y="76200"/>
                  </a:lnTo>
                  <a:lnTo>
                    <a:pt x="76200" y="44450"/>
                  </a:lnTo>
                  <a:lnTo>
                    <a:pt x="63500" y="44450"/>
                  </a:lnTo>
                  <a:lnTo>
                    <a:pt x="63500" y="31750"/>
                  </a:lnTo>
                  <a:lnTo>
                    <a:pt x="76200" y="31750"/>
                  </a:lnTo>
                  <a:lnTo>
                    <a:pt x="76200" y="0"/>
                  </a:lnTo>
                  <a:close/>
                </a:path>
                <a:path w="914400" h="76200">
                  <a:moveTo>
                    <a:pt x="838200" y="0"/>
                  </a:moveTo>
                  <a:lnTo>
                    <a:pt x="838200" y="76200"/>
                  </a:lnTo>
                  <a:lnTo>
                    <a:pt x="901700" y="44450"/>
                  </a:lnTo>
                  <a:lnTo>
                    <a:pt x="850900" y="44450"/>
                  </a:lnTo>
                  <a:lnTo>
                    <a:pt x="850900" y="31750"/>
                  </a:lnTo>
                  <a:lnTo>
                    <a:pt x="901700" y="31750"/>
                  </a:lnTo>
                  <a:lnTo>
                    <a:pt x="838200" y="0"/>
                  </a:lnTo>
                  <a:close/>
                </a:path>
                <a:path w="914400" h="76200">
                  <a:moveTo>
                    <a:pt x="76200" y="31750"/>
                  </a:moveTo>
                  <a:lnTo>
                    <a:pt x="63500" y="31750"/>
                  </a:lnTo>
                  <a:lnTo>
                    <a:pt x="63500" y="44450"/>
                  </a:lnTo>
                  <a:lnTo>
                    <a:pt x="76200" y="44450"/>
                  </a:lnTo>
                  <a:lnTo>
                    <a:pt x="76200" y="31750"/>
                  </a:lnTo>
                  <a:close/>
                </a:path>
                <a:path w="914400" h="76200">
                  <a:moveTo>
                    <a:pt x="838200" y="31750"/>
                  </a:moveTo>
                  <a:lnTo>
                    <a:pt x="76200" y="31750"/>
                  </a:lnTo>
                  <a:lnTo>
                    <a:pt x="76200" y="44450"/>
                  </a:lnTo>
                  <a:lnTo>
                    <a:pt x="838200" y="44450"/>
                  </a:lnTo>
                  <a:lnTo>
                    <a:pt x="838200" y="31750"/>
                  </a:lnTo>
                  <a:close/>
                </a:path>
                <a:path w="914400" h="76200">
                  <a:moveTo>
                    <a:pt x="901700" y="31750"/>
                  </a:moveTo>
                  <a:lnTo>
                    <a:pt x="850900" y="31750"/>
                  </a:lnTo>
                  <a:lnTo>
                    <a:pt x="850900" y="44450"/>
                  </a:lnTo>
                  <a:lnTo>
                    <a:pt x="901700" y="44450"/>
                  </a:lnTo>
                  <a:lnTo>
                    <a:pt x="914400" y="38100"/>
                  </a:lnTo>
                  <a:lnTo>
                    <a:pt x="901700" y="31750"/>
                  </a:lnTo>
                  <a:close/>
                </a:path>
              </a:pathLst>
            </a:custGeom>
            <a:solidFill>
              <a:srgbClr val="FFFFFF"/>
            </a:solidFill>
          </p:spPr>
          <p:txBody>
            <a:bodyPr wrap="square" lIns="0" tIns="0" rIns="0" bIns="0" rtlCol="0"/>
            <a:lstStyle/>
            <a:p>
              <a:endParaRPr/>
            </a:p>
          </p:txBody>
        </p:sp>
        <p:sp>
          <p:nvSpPr>
            <p:cNvPr id="11" name="object 11"/>
            <p:cNvSpPr/>
            <p:nvPr/>
          </p:nvSpPr>
          <p:spPr>
            <a:xfrm>
              <a:off x="3306698" y="3397631"/>
              <a:ext cx="262255" cy="318135"/>
            </a:xfrm>
            <a:custGeom>
              <a:avLst/>
              <a:gdLst/>
              <a:ahLst/>
              <a:cxnLst/>
              <a:rect l="l" t="t" r="r" b="b"/>
              <a:pathLst>
                <a:path w="262254" h="318135">
                  <a:moveTo>
                    <a:pt x="0" y="158750"/>
                  </a:moveTo>
                  <a:lnTo>
                    <a:pt x="6681" y="108590"/>
                  </a:lnTo>
                  <a:lnTo>
                    <a:pt x="25286" y="65013"/>
                  </a:lnTo>
                  <a:lnTo>
                    <a:pt x="53656" y="30642"/>
                  </a:lnTo>
                  <a:lnTo>
                    <a:pt x="89635" y="8097"/>
                  </a:lnTo>
                  <a:lnTo>
                    <a:pt x="131063" y="0"/>
                  </a:lnTo>
                  <a:lnTo>
                    <a:pt x="172430" y="8097"/>
                  </a:lnTo>
                  <a:lnTo>
                    <a:pt x="208371" y="30642"/>
                  </a:lnTo>
                  <a:lnTo>
                    <a:pt x="236722" y="65013"/>
                  </a:lnTo>
                  <a:lnTo>
                    <a:pt x="255320" y="108590"/>
                  </a:lnTo>
                  <a:lnTo>
                    <a:pt x="262000" y="158750"/>
                  </a:lnTo>
                  <a:lnTo>
                    <a:pt x="255320" y="208971"/>
                  </a:lnTo>
                  <a:lnTo>
                    <a:pt x="236722" y="252585"/>
                  </a:lnTo>
                  <a:lnTo>
                    <a:pt x="208371" y="286976"/>
                  </a:lnTo>
                  <a:lnTo>
                    <a:pt x="172430" y="309528"/>
                  </a:lnTo>
                  <a:lnTo>
                    <a:pt x="131063" y="317627"/>
                  </a:lnTo>
                  <a:lnTo>
                    <a:pt x="89635" y="309528"/>
                  </a:lnTo>
                  <a:lnTo>
                    <a:pt x="53656" y="286976"/>
                  </a:lnTo>
                  <a:lnTo>
                    <a:pt x="25286" y="252585"/>
                  </a:lnTo>
                  <a:lnTo>
                    <a:pt x="6681" y="208971"/>
                  </a:lnTo>
                  <a:lnTo>
                    <a:pt x="0" y="158750"/>
                  </a:lnTo>
                  <a:close/>
                </a:path>
              </a:pathLst>
            </a:custGeom>
            <a:ln w="12700">
              <a:solidFill>
                <a:srgbClr val="FFFFFF"/>
              </a:solidFill>
            </a:ln>
          </p:spPr>
          <p:txBody>
            <a:bodyPr wrap="square" lIns="0" tIns="0" rIns="0" bIns="0" rtlCol="0"/>
            <a:lstStyle/>
            <a:p>
              <a:endParaRPr/>
            </a:p>
          </p:txBody>
        </p:sp>
        <p:sp>
          <p:nvSpPr>
            <p:cNvPr id="12" name="object 12"/>
            <p:cNvSpPr/>
            <p:nvPr/>
          </p:nvSpPr>
          <p:spPr>
            <a:xfrm>
              <a:off x="3306698" y="3221736"/>
              <a:ext cx="262255" cy="318135"/>
            </a:xfrm>
            <a:custGeom>
              <a:avLst/>
              <a:gdLst/>
              <a:ahLst/>
              <a:cxnLst/>
              <a:rect l="l" t="t" r="r" b="b"/>
              <a:pathLst>
                <a:path w="262254" h="318135">
                  <a:moveTo>
                    <a:pt x="131063" y="0"/>
                  </a:moveTo>
                  <a:lnTo>
                    <a:pt x="89635" y="8098"/>
                  </a:lnTo>
                  <a:lnTo>
                    <a:pt x="53656" y="30650"/>
                  </a:lnTo>
                  <a:lnTo>
                    <a:pt x="25286" y="65041"/>
                  </a:lnTo>
                  <a:lnTo>
                    <a:pt x="6681" y="108655"/>
                  </a:lnTo>
                  <a:lnTo>
                    <a:pt x="0" y="158876"/>
                  </a:lnTo>
                  <a:lnTo>
                    <a:pt x="6681" y="209036"/>
                  </a:lnTo>
                  <a:lnTo>
                    <a:pt x="25286" y="252613"/>
                  </a:lnTo>
                  <a:lnTo>
                    <a:pt x="53656" y="286984"/>
                  </a:lnTo>
                  <a:lnTo>
                    <a:pt x="89635" y="309529"/>
                  </a:lnTo>
                  <a:lnTo>
                    <a:pt x="131063" y="317626"/>
                  </a:lnTo>
                  <a:lnTo>
                    <a:pt x="172430" y="309529"/>
                  </a:lnTo>
                  <a:lnTo>
                    <a:pt x="208371" y="286984"/>
                  </a:lnTo>
                  <a:lnTo>
                    <a:pt x="236722" y="252613"/>
                  </a:lnTo>
                  <a:lnTo>
                    <a:pt x="255320" y="209036"/>
                  </a:lnTo>
                  <a:lnTo>
                    <a:pt x="262000" y="158876"/>
                  </a:lnTo>
                  <a:lnTo>
                    <a:pt x="255320" y="108655"/>
                  </a:lnTo>
                  <a:lnTo>
                    <a:pt x="236722" y="65041"/>
                  </a:lnTo>
                  <a:lnTo>
                    <a:pt x="208371" y="30650"/>
                  </a:lnTo>
                  <a:lnTo>
                    <a:pt x="172430" y="8098"/>
                  </a:lnTo>
                  <a:lnTo>
                    <a:pt x="131063" y="0"/>
                  </a:lnTo>
                  <a:close/>
                </a:path>
              </a:pathLst>
            </a:custGeom>
            <a:solidFill>
              <a:srgbClr val="FFFFFF"/>
            </a:solidFill>
          </p:spPr>
          <p:txBody>
            <a:bodyPr wrap="square" lIns="0" tIns="0" rIns="0" bIns="0" rtlCol="0"/>
            <a:lstStyle/>
            <a:p>
              <a:endParaRPr/>
            </a:p>
          </p:txBody>
        </p:sp>
        <p:sp>
          <p:nvSpPr>
            <p:cNvPr id="13" name="object 13"/>
            <p:cNvSpPr/>
            <p:nvPr/>
          </p:nvSpPr>
          <p:spPr>
            <a:xfrm>
              <a:off x="3306698" y="3221736"/>
              <a:ext cx="262255" cy="318135"/>
            </a:xfrm>
            <a:custGeom>
              <a:avLst/>
              <a:gdLst/>
              <a:ahLst/>
              <a:cxnLst/>
              <a:rect l="l" t="t" r="r" b="b"/>
              <a:pathLst>
                <a:path w="262254" h="318135">
                  <a:moveTo>
                    <a:pt x="0" y="158876"/>
                  </a:moveTo>
                  <a:lnTo>
                    <a:pt x="6681" y="108655"/>
                  </a:lnTo>
                  <a:lnTo>
                    <a:pt x="25286" y="65041"/>
                  </a:lnTo>
                  <a:lnTo>
                    <a:pt x="53656" y="30650"/>
                  </a:lnTo>
                  <a:lnTo>
                    <a:pt x="89635" y="8098"/>
                  </a:lnTo>
                  <a:lnTo>
                    <a:pt x="131063" y="0"/>
                  </a:lnTo>
                  <a:lnTo>
                    <a:pt x="172430" y="8098"/>
                  </a:lnTo>
                  <a:lnTo>
                    <a:pt x="208371" y="30650"/>
                  </a:lnTo>
                  <a:lnTo>
                    <a:pt x="236722" y="65041"/>
                  </a:lnTo>
                  <a:lnTo>
                    <a:pt x="255320" y="108655"/>
                  </a:lnTo>
                  <a:lnTo>
                    <a:pt x="262000" y="158876"/>
                  </a:lnTo>
                  <a:lnTo>
                    <a:pt x="255320" y="209036"/>
                  </a:lnTo>
                  <a:lnTo>
                    <a:pt x="236722" y="252613"/>
                  </a:lnTo>
                  <a:lnTo>
                    <a:pt x="208371" y="286984"/>
                  </a:lnTo>
                  <a:lnTo>
                    <a:pt x="172430" y="309529"/>
                  </a:lnTo>
                  <a:lnTo>
                    <a:pt x="131063" y="317626"/>
                  </a:lnTo>
                  <a:lnTo>
                    <a:pt x="89635" y="309529"/>
                  </a:lnTo>
                  <a:lnTo>
                    <a:pt x="53656" y="286984"/>
                  </a:lnTo>
                  <a:lnTo>
                    <a:pt x="25286" y="252613"/>
                  </a:lnTo>
                  <a:lnTo>
                    <a:pt x="6681" y="209036"/>
                  </a:lnTo>
                  <a:lnTo>
                    <a:pt x="0" y="158876"/>
                  </a:lnTo>
                  <a:close/>
                </a:path>
              </a:pathLst>
            </a:custGeom>
            <a:ln w="12700">
              <a:solidFill>
                <a:srgbClr val="FFFFFF"/>
              </a:solidFill>
            </a:ln>
          </p:spPr>
          <p:txBody>
            <a:bodyPr wrap="square" lIns="0" tIns="0" rIns="0" bIns="0" rtlCol="0"/>
            <a:lstStyle/>
            <a:p>
              <a:endParaRPr/>
            </a:p>
          </p:txBody>
        </p:sp>
        <p:sp>
          <p:nvSpPr>
            <p:cNvPr id="14" name="object 14"/>
            <p:cNvSpPr/>
            <p:nvPr/>
          </p:nvSpPr>
          <p:spPr>
            <a:xfrm>
              <a:off x="3420998" y="2292223"/>
              <a:ext cx="76200" cy="929640"/>
            </a:xfrm>
            <a:custGeom>
              <a:avLst/>
              <a:gdLst/>
              <a:ahLst/>
              <a:cxnLst/>
              <a:rect l="l" t="t" r="r" b="b"/>
              <a:pathLst>
                <a:path w="76200" h="929639">
                  <a:moveTo>
                    <a:pt x="31750" y="853313"/>
                  </a:moveTo>
                  <a:lnTo>
                    <a:pt x="0" y="853313"/>
                  </a:lnTo>
                  <a:lnTo>
                    <a:pt x="38100" y="929513"/>
                  </a:lnTo>
                  <a:lnTo>
                    <a:pt x="69850" y="866013"/>
                  </a:lnTo>
                  <a:lnTo>
                    <a:pt x="31750" y="866013"/>
                  </a:lnTo>
                  <a:lnTo>
                    <a:pt x="31750" y="853313"/>
                  </a:lnTo>
                  <a:close/>
                </a:path>
                <a:path w="76200" h="929639">
                  <a:moveTo>
                    <a:pt x="44450" y="63500"/>
                  </a:moveTo>
                  <a:lnTo>
                    <a:pt x="31750" y="63500"/>
                  </a:lnTo>
                  <a:lnTo>
                    <a:pt x="31750" y="866013"/>
                  </a:lnTo>
                  <a:lnTo>
                    <a:pt x="44450" y="866013"/>
                  </a:lnTo>
                  <a:lnTo>
                    <a:pt x="44450" y="63500"/>
                  </a:lnTo>
                  <a:close/>
                </a:path>
                <a:path w="76200" h="929639">
                  <a:moveTo>
                    <a:pt x="76200" y="853313"/>
                  </a:moveTo>
                  <a:lnTo>
                    <a:pt x="44450" y="853313"/>
                  </a:lnTo>
                  <a:lnTo>
                    <a:pt x="44450" y="866013"/>
                  </a:lnTo>
                  <a:lnTo>
                    <a:pt x="69850" y="866013"/>
                  </a:lnTo>
                  <a:lnTo>
                    <a:pt x="76200" y="853313"/>
                  </a:lnTo>
                  <a:close/>
                </a:path>
                <a:path w="76200" h="929639">
                  <a:moveTo>
                    <a:pt x="38100" y="0"/>
                  </a:moveTo>
                  <a:lnTo>
                    <a:pt x="0" y="76200"/>
                  </a:lnTo>
                  <a:lnTo>
                    <a:pt x="31750" y="76200"/>
                  </a:lnTo>
                  <a:lnTo>
                    <a:pt x="31750" y="63500"/>
                  </a:lnTo>
                  <a:lnTo>
                    <a:pt x="69850" y="63500"/>
                  </a:lnTo>
                  <a:lnTo>
                    <a:pt x="38100" y="0"/>
                  </a:lnTo>
                  <a:close/>
                </a:path>
                <a:path w="76200" h="929639">
                  <a:moveTo>
                    <a:pt x="69850" y="63500"/>
                  </a:moveTo>
                  <a:lnTo>
                    <a:pt x="44450" y="63500"/>
                  </a:lnTo>
                  <a:lnTo>
                    <a:pt x="44450" y="76200"/>
                  </a:lnTo>
                  <a:lnTo>
                    <a:pt x="76200" y="76200"/>
                  </a:lnTo>
                  <a:lnTo>
                    <a:pt x="69850" y="63500"/>
                  </a:lnTo>
                  <a:close/>
                </a:path>
              </a:pathLst>
            </a:custGeom>
            <a:solidFill>
              <a:srgbClr val="FFFFFF"/>
            </a:solidFill>
          </p:spPr>
          <p:txBody>
            <a:bodyPr wrap="square" lIns="0" tIns="0" rIns="0" bIns="0" rtlCol="0"/>
            <a:lstStyle/>
            <a:p>
              <a:endParaRPr/>
            </a:p>
          </p:txBody>
        </p:sp>
        <p:sp>
          <p:nvSpPr>
            <p:cNvPr id="15" name="object 15"/>
            <p:cNvSpPr/>
            <p:nvPr/>
          </p:nvSpPr>
          <p:spPr>
            <a:xfrm>
              <a:off x="2131948" y="3397631"/>
              <a:ext cx="260350" cy="318135"/>
            </a:xfrm>
            <a:custGeom>
              <a:avLst/>
              <a:gdLst/>
              <a:ahLst/>
              <a:cxnLst/>
              <a:rect l="l" t="t" r="r" b="b"/>
              <a:pathLst>
                <a:path w="260350" h="318135">
                  <a:moveTo>
                    <a:pt x="0" y="158750"/>
                  </a:moveTo>
                  <a:lnTo>
                    <a:pt x="6637" y="108590"/>
                  </a:lnTo>
                  <a:lnTo>
                    <a:pt x="25119" y="65013"/>
                  </a:lnTo>
                  <a:lnTo>
                    <a:pt x="53300" y="30642"/>
                  </a:lnTo>
                  <a:lnTo>
                    <a:pt x="89034" y="8097"/>
                  </a:lnTo>
                  <a:lnTo>
                    <a:pt x="130175" y="0"/>
                  </a:lnTo>
                  <a:lnTo>
                    <a:pt x="171364" y="8097"/>
                  </a:lnTo>
                  <a:lnTo>
                    <a:pt x="207104" y="30642"/>
                  </a:lnTo>
                  <a:lnTo>
                    <a:pt x="235266" y="65013"/>
                  </a:lnTo>
                  <a:lnTo>
                    <a:pt x="253724" y="108590"/>
                  </a:lnTo>
                  <a:lnTo>
                    <a:pt x="260350" y="158750"/>
                  </a:lnTo>
                  <a:lnTo>
                    <a:pt x="253724" y="208971"/>
                  </a:lnTo>
                  <a:lnTo>
                    <a:pt x="235266" y="252585"/>
                  </a:lnTo>
                  <a:lnTo>
                    <a:pt x="207104" y="286976"/>
                  </a:lnTo>
                  <a:lnTo>
                    <a:pt x="171364" y="309528"/>
                  </a:lnTo>
                  <a:lnTo>
                    <a:pt x="130175" y="317627"/>
                  </a:lnTo>
                  <a:lnTo>
                    <a:pt x="89034" y="309528"/>
                  </a:lnTo>
                  <a:lnTo>
                    <a:pt x="53300" y="286976"/>
                  </a:lnTo>
                  <a:lnTo>
                    <a:pt x="25119" y="252585"/>
                  </a:lnTo>
                  <a:lnTo>
                    <a:pt x="6637" y="208971"/>
                  </a:lnTo>
                  <a:lnTo>
                    <a:pt x="0" y="158750"/>
                  </a:lnTo>
                  <a:close/>
                </a:path>
              </a:pathLst>
            </a:custGeom>
            <a:ln w="12699">
              <a:solidFill>
                <a:srgbClr val="FFFFFF"/>
              </a:solidFill>
            </a:ln>
          </p:spPr>
          <p:txBody>
            <a:bodyPr wrap="square" lIns="0" tIns="0" rIns="0" bIns="0" rtlCol="0"/>
            <a:lstStyle/>
            <a:p>
              <a:endParaRPr/>
            </a:p>
          </p:txBody>
        </p:sp>
        <p:sp>
          <p:nvSpPr>
            <p:cNvPr id="16" name="object 16"/>
            <p:cNvSpPr/>
            <p:nvPr/>
          </p:nvSpPr>
          <p:spPr>
            <a:xfrm>
              <a:off x="2131948" y="3221736"/>
              <a:ext cx="260350" cy="318135"/>
            </a:xfrm>
            <a:custGeom>
              <a:avLst/>
              <a:gdLst/>
              <a:ahLst/>
              <a:cxnLst/>
              <a:rect l="l" t="t" r="r" b="b"/>
              <a:pathLst>
                <a:path w="260350" h="318135">
                  <a:moveTo>
                    <a:pt x="130175" y="0"/>
                  </a:moveTo>
                  <a:lnTo>
                    <a:pt x="89034" y="8098"/>
                  </a:lnTo>
                  <a:lnTo>
                    <a:pt x="53300" y="30650"/>
                  </a:lnTo>
                  <a:lnTo>
                    <a:pt x="25119" y="65041"/>
                  </a:lnTo>
                  <a:lnTo>
                    <a:pt x="6637" y="108655"/>
                  </a:lnTo>
                  <a:lnTo>
                    <a:pt x="0" y="158876"/>
                  </a:lnTo>
                  <a:lnTo>
                    <a:pt x="6637" y="209036"/>
                  </a:lnTo>
                  <a:lnTo>
                    <a:pt x="25119" y="252613"/>
                  </a:lnTo>
                  <a:lnTo>
                    <a:pt x="53300" y="286984"/>
                  </a:lnTo>
                  <a:lnTo>
                    <a:pt x="89034" y="309529"/>
                  </a:lnTo>
                  <a:lnTo>
                    <a:pt x="130175" y="317626"/>
                  </a:lnTo>
                  <a:lnTo>
                    <a:pt x="171364" y="309529"/>
                  </a:lnTo>
                  <a:lnTo>
                    <a:pt x="207104" y="286984"/>
                  </a:lnTo>
                  <a:lnTo>
                    <a:pt x="235266" y="252613"/>
                  </a:lnTo>
                  <a:lnTo>
                    <a:pt x="253724" y="209036"/>
                  </a:lnTo>
                  <a:lnTo>
                    <a:pt x="260350" y="158876"/>
                  </a:lnTo>
                  <a:lnTo>
                    <a:pt x="253724" y="108655"/>
                  </a:lnTo>
                  <a:lnTo>
                    <a:pt x="235266" y="65041"/>
                  </a:lnTo>
                  <a:lnTo>
                    <a:pt x="207104" y="30650"/>
                  </a:lnTo>
                  <a:lnTo>
                    <a:pt x="171364" y="8098"/>
                  </a:lnTo>
                  <a:lnTo>
                    <a:pt x="130175" y="0"/>
                  </a:lnTo>
                  <a:close/>
                </a:path>
              </a:pathLst>
            </a:custGeom>
            <a:solidFill>
              <a:srgbClr val="FFFFFF"/>
            </a:solidFill>
          </p:spPr>
          <p:txBody>
            <a:bodyPr wrap="square" lIns="0" tIns="0" rIns="0" bIns="0" rtlCol="0"/>
            <a:lstStyle/>
            <a:p>
              <a:endParaRPr/>
            </a:p>
          </p:txBody>
        </p:sp>
        <p:sp>
          <p:nvSpPr>
            <p:cNvPr id="17" name="object 17"/>
            <p:cNvSpPr/>
            <p:nvPr/>
          </p:nvSpPr>
          <p:spPr>
            <a:xfrm>
              <a:off x="2131948" y="3221736"/>
              <a:ext cx="260350" cy="318135"/>
            </a:xfrm>
            <a:custGeom>
              <a:avLst/>
              <a:gdLst/>
              <a:ahLst/>
              <a:cxnLst/>
              <a:rect l="l" t="t" r="r" b="b"/>
              <a:pathLst>
                <a:path w="260350" h="318135">
                  <a:moveTo>
                    <a:pt x="0" y="158876"/>
                  </a:moveTo>
                  <a:lnTo>
                    <a:pt x="6637" y="108655"/>
                  </a:lnTo>
                  <a:lnTo>
                    <a:pt x="25119" y="65041"/>
                  </a:lnTo>
                  <a:lnTo>
                    <a:pt x="53300" y="30650"/>
                  </a:lnTo>
                  <a:lnTo>
                    <a:pt x="89034" y="8098"/>
                  </a:lnTo>
                  <a:lnTo>
                    <a:pt x="130175" y="0"/>
                  </a:lnTo>
                  <a:lnTo>
                    <a:pt x="171364" y="8098"/>
                  </a:lnTo>
                  <a:lnTo>
                    <a:pt x="207104" y="30650"/>
                  </a:lnTo>
                  <a:lnTo>
                    <a:pt x="235266" y="65041"/>
                  </a:lnTo>
                  <a:lnTo>
                    <a:pt x="253724" y="108655"/>
                  </a:lnTo>
                  <a:lnTo>
                    <a:pt x="260350" y="158876"/>
                  </a:lnTo>
                  <a:lnTo>
                    <a:pt x="253724" y="209036"/>
                  </a:lnTo>
                  <a:lnTo>
                    <a:pt x="235266" y="252613"/>
                  </a:lnTo>
                  <a:lnTo>
                    <a:pt x="207104" y="286984"/>
                  </a:lnTo>
                  <a:lnTo>
                    <a:pt x="171364" y="309529"/>
                  </a:lnTo>
                  <a:lnTo>
                    <a:pt x="130175" y="317626"/>
                  </a:lnTo>
                  <a:lnTo>
                    <a:pt x="89034" y="309529"/>
                  </a:lnTo>
                  <a:lnTo>
                    <a:pt x="53300" y="286984"/>
                  </a:lnTo>
                  <a:lnTo>
                    <a:pt x="25119" y="252613"/>
                  </a:lnTo>
                  <a:lnTo>
                    <a:pt x="6637" y="209036"/>
                  </a:lnTo>
                  <a:lnTo>
                    <a:pt x="0" y="158876"/>
                  </a:lnTo>
                  <a:close/>
                </a:path>
              </a:pathLst>
            </a:custGeom>
            <a:ln w="12700">
              <a:solidFill>
                <a:srgbClr val="FFFFFF"/>
              </a:solidFill>
            </a:ln>
          </p:spPr>
          <p:txBody>
            <a:bodyPr wrap="square" lIns="0" tIns="0" rIns="0" bIns="0" rtlCol="0"/>
            <a:lstStyle/>
            <a:p>
              <a:endParaRPr/>
            </a:p>
          </p:txBody>
        </p:sp>
        <p:sp>
          <p:nvSpPr>
            <p:cNvPr id="18" name="object 18"/>
            <p:cNvSpPr/>
            <p:nvPr/>
          </p:nvSpPr>
          <p:spPr>
            <a:xfrm>
              <a:off x="2211324" y="2197099"/>
              <a:ext cx="1158875" cy="1193800"/>
            </a:xfrm>
            <a:custGeom>
              <a:avLst/>
              <a:gdLst/>
              <a:ahLst/>
              <a:cxnLst/>
              <a:rect l="l" t="t" r="r" b="b"/>
              <a:pathLst>
                <a:path w="1158875" h="1193800">
                  <a:moveTo>
                    <a:pt x="76200" y="144399"/>
                  </a:moveTo>
                  <a:lnTo>
                    <a:pt x="69850" y="131699"/>
                  </a:lnTo>
                  <a:lnTo>
                    <a:pt x="38100" y="68199"/>
                  </a:lnTo>
                  <a:lnTo>
                    <a:pt x="0" y="144399"/>
                  </a:lnTo>
                  <a:lnTo>
                    <a:pt x="31750" y="144399"/>
                  </a:lnTo>
                  <a:lnTo>
                    <a:pt x="31750" y="948436"/>
                  </a:lnTo>
                  <a:lnTo>
                    <a:pt x="0" y="948436"/>
                  </a:lnTo>
                  <a:lnTo>
                    <a:pt x="38100" y="1024636"/>
                  </a:lnTo>
                  <a:lnTo>
                    <a:pt x="69850" y="961136"/>
                  </a:lnTo>
                  <a:lnTo>
                    <a:pt x="76200" y="948436"/>
                  </a:lnTo>
                  <a:lnTo>
                    <a:pt x="44450" y="948436"/>
                  </a:lnTo>
                  <a:lnTo>
                    <a:pt x="44450" y="144399"/>
                  </a:lnTo>
                  <a:lnTo>
                    <a:pt x="76200" y="144399"/>
                  </a:lnTo>
                  <a:close/>
                </a:path>
                <a:path w="1158875" h="1193800">
                  <a:moveTo>
                    <a:pt x="1063625" y="1155700"/>
                  </a:moveTo>
                  <a:lnTo>
                    <a:pt x="1050925" y="1149350"/>
                  </a:lnTo>
                  <a:lnTo>
                    <a:pt x="987425" y="1117600"/>
                  </a:lnTo>
                  <a:lnTo>
                    <a:pt x="987425" y="1149350"/>
                  </a:lnTo>
                  <a:lnTo>
                    <a:pt x="225425" y="1149350"/>
                  </a:lnTo>
                  <a:lnTo>
                    <a:pt x="225425" y="1117600"/>
                  </a:lnTo>
                  <a:lnTo>
                    <a:pt x="149225" y="1155700"/>
                  </a:lnTo>
                  <a:lnTo>
                    <a:pt x="225425" y="1193800"/>
                  </a:lnTo>
                  <a:lnTo>
                    <a:pt x="225425" y="1162050"/>
                  </a:lnTo>
                  <a:lnTo>
                    <a:pt x="987425" y="1162050"/>
                  </a:lnTo>
                  <a:lnTo>
                    <a:pt x="987425" y="1193800"/>
                  </a:lnTo>
                  <a:lnTo>
                    <a:pt x="1050925" y="1162050"/>
                  </a:lnTo>
                  <a:lnTo>
                    <a:pt x="1063625" y="1155700"/>
                  </a:lnTo>
                  <a:close/>
                </a:path>
                <a:path w="1158875" h="1193800">
                  <a:moveTo>
                    <a:pt x="1158875" y="95123"/>
                  </a:moveTo>
                  <a:lnTo>
                    <a:pt x="1078344" y="122809"/>
                  </a:lnTo>
                  <a:lnTo>
                    <a:pt x="1101001" y="145034"/>
                  </a:lnTo>
                  <a:lnTo>
                    <a:pt x="661504" y="592620"/>
                  </a:lnTo>
                  <a:lnTo>
                    <a:pt x="182359" y="52743"/>
                  </a:lnTo>
                  <a:lnTo>
                    <a:pt x="192963" y="43307"/>
                  </a:lnTo>
                  <a:lnTo>
                    <a:pt x="206121" y="31623"/>
                  </a:lnTo>
                  <a:lnTo>
                    <a:pt x="127000" y="0"/>
                  </a:lnTo>
                  <a:lnTo>
                    <a:pt x="149098" y="82296"/>
                  </a:lnTo>
                  <a:lnTo>
                    <a:pt x="172872" y="61175"/>
                  </a:lnTo>
                  <a:lnTo>
                    <a:pt x="652602" y="601700"/>
                  </a:lnTo>
                  <a:lnTo>
                    <a:pt x="229870" y="1032217"/>
                  </a:lnTo>
                  <a:lnTo>
                    <a:pt x="207264" y="1010031"/>
                  </a:lnTo>
                  <a:lnTo>
                    <a:pt x="180975" y="1091057"/>
                  </a:lnTo>
                  <a:lnTo>
                    <a:pt x="261620" y="1063371"/>
                  </a:lnTo>
                  <a:lnTo>
                    <a:pt x="248158" y="1050163"/>
                  </a:lnTo>
                  <a:lnTo>
                    <a:pt x="238899" y="1041095"/>
                  </a:lnTo>
                  <a:lnTo>
                    <a:pt x="661047" y="611225"/>
                  </a:lnTo>
                  <a:lnTo>
                    <a:pt x="1040104" y="1038288"/>
                  </a:lnTo>
                  <a:lnTo>
                    <a:pt x="1016381" y="1059307"/>
                  </a:lnTo>
                  <a:lnTo>
                    <a:pt x="1095375" y="1091057"/>
                  </a:lnTo>
                  <a:lnTo>
                    <a:pt x="1083805" y="1047750"/>
                  </a:lnTo>
                  <a:lnTo>
                    <a:pt x="1073404" y="1008761"/>
                  </a:lnTo>
                  <a:lnTo>
                    <a:pt x="1049591" y="1029868"/>
                  </a:lnTo>
                  <a:lnTo>
                    <a:pt x="669963" y="602145"/>
                  </a:lnTo>
                  <a:lnTo>
                    <a:pt x="1110094" y="153974"/>
                  </a:lnTo>
                  <a:lnTo>
                    <a:pt x="1132713" y="176149"/>
                  </a:lnTo>
                  <a:lnTo>
                    <a:pt x="1145705" y="135890"/>
                  </a:lnTo>
                  <a:lnTo>
                    <a:pt x="1158875" y="95123"/>
                  </a:lnTo>
                  <a:close/>
                </a:path>
              </a:pathLst>
            </a:custGeom>
            <a:solidFill>
              <a:srgbClr val="FFFFFF"/>
            </a:solidFill>
          </p:spPr>
          <p:txBody>
            <a:bodyPr wrap="square" lIns="0" tIns="0" rIns="0" bIns="0" rtlCol="0"/>
            <a:lstStyle/>
            <a:p>
              <a:endParaRPr/>
            </a:p>
          </p:txBody>
        </p:sp>
        <p:sp>
          <p:nvSpPr>
            <p:cNvPr id="19" name="object 19"/>
            <p:cNvSpPr/>
            <p:nvPr/>
          </p:nvSpPr>
          <p:spPr>
            <a:xfrm>
              <a:off x="1890648" y="2081784"/>
              <a:ext cx="241300" cy="76200"/>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1890648" y="3359531"/>
              <a:ext cx="241300" cy="76200"/>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3568700" y="3359531"/>
              <a:ext cx="241300" cy="76200"/>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2356357" y="3434207"/>
              <a:ext cx="385445" cy="349250"/>
            </a:xfrm>
            <a:custGeom>
              <a:avLst/>
              <a:gdLst/>
              <a:ahLst/>
              <a:cxnLst/>
              <a:rect l="l" t="t" r="r" b="b"/>
              <a:pathLst>
                <a:path w="385444" h="349250">
                  <a:moveTo>
                    <a:pt x="324448" y="302870"/>
                  </a:moveTo>
                  <a:lnTo>
                    <a:pt x="303149" y="326389"/>
                  </a:lnTo>
                  <a:lnTo>
                    <a:pt x="385191" y="349249"/>
                  </a:lnTo>
                  <a:lnTo>
                    <a:pt x="370476" y="311403"/>
                  </a:lnTo>
                  <a:lnTo>
                    <a:pt x="333883" y="311403"/>
                  </a:lnTo>
                  <a:lnTo>
                    <a:pt x="324448" y="302870"/>
                  </a:lnTo>
                  <a:close/>
                </a:path>
                <a:path w="385444" h="349250">
                  <a:moveTo>
                    <a:pt x="333020" y="293405"/>
                  </a:moveTo>
                  <a:lnTo>
                    <a:pt x="324448" y="302870"/>
                  </a:lnTo>
                  <a:lnTo>
                    <a:pt x="333883" y="311403"/>
                  </a:lnTo>
                  <a:lnTo>
                    <a:pt x="342392" y="301878"/>
                  </a:lnTo>
                  <a:lnTo>
                    <a:pt x="333020" y="293405"/>
                  </a:lnTo>
                  <a:close/>
                </a:path>
                <a:path w="385444" h="349250">
                  <a:moveTo>
                    <a:pt x="354330" y="269874"/>
                  </a:moveTo>
                  <a:lnTo>
                    <a:pt x="333020" y="293405"/>
                  </a:lnTo>
                  <a:lnTo>
                    <a:pt x="342392" y="301878"/>
                  </a:lnTo>
                  <a:lnTo>
                    <a:pt x="333883" y="311403"/>
                  </a:lnTo>
                  <a:lnTo>
                    <a:pt x="370476" y="311403"/>
                  </a:lnTo>
                  <a:lnTo>
                    <a:pt x="354330" y="269874"/>
                  </a:lnTo>
                  <a:close/>
                </a:path>
                <a:path w="385444" h="349250">
                  <a:moveTo>
                    <a:pt x="8509" y="0"/>
                  </a:moveTo>
                  <a:lnTo>
                    <a:pt x="0" y="9397"/>
                  </a:lnTo>
                  <a:lnTo>
                    <a:pt x="324448" y="302870"/>
                  </a:lnTo>
                  <a:lnTo>
                    <a:pt x="333020" y="293405"/>
                  </a:lnTo>
                  <a:lnTo>
                    <a:pt x="8509" y="0"/>
                  </a:lnTo>
                  <a:close/>
                </a:path>
              </a:pathLst>
            </a:custGeom>
            <a:solidFill>
              <a:srgbClr val="FFFFFF"/>
            </a:solidFill>
          </p:spPr>
          <p:txBody>
            <a:bodyPr wrap="square" lIns="0" tIns="0" rIns="0" bIns="0" rtlCol="0"/>
            <a:lstStyle/>
            <a:p>
              <a:endParaRPr/>
            </a:p>
          </p:txBody>
        </p:sp>
      </p:grpSp>
      <p:sp>
        <p:nvSpPr>
          <p:cNvPr id="23" name="object 23"/>
          <p:cNvSpPr txBox="1"/>
          <p:nvPr/>
        </p:nvSpPr>
        <p:spPr>
          <a:xfrm>
            <a:off x="0" y="588363"/>
            <a:ext cx="1044575"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Arial"/>
                <a:cs typeface="Arial"/>
              </a:rPr>
              <a:t>Input</a:t>
            </a:r>
            <a:r>
              <a:rPr sz="1800" spc="-225" dirty="0">
                <a:solidFill>
                  <a:srgbClr val="FFFFFF"/>
                </a:solidFill>
                <a:latin typeface="Arial"/>
                <a:cs typeface="Arial"/>
              </a:rPr>
              <a:t> </a:t>
            </a:r>
            <a:r>
              <a:rPr sz="1800" spc="-65" dirty="0">
                <a:solidFill>
                  <a:srgbClr val="FFFFFF"/>
                </a:solidFill>
                <a:latin typeface="Arial"/>
                <a:cs typeface="Arial"/>
              </a:rPr>
              <a:t>node</a:t>
            </a:r>
            <a:endParaRPr sz="1800" dirty="0">
              <a:latin typeface="Arial"/>
              <a:cs typeface="Arial"/>
            </a:endParaRPr>
          </a:p>
        </p:txBody>
      </p:sp>
      <p:sp>
        <p:nvSpPr>
          <p:cNvPr id="24" name="object 24"/>
          <p:cNvSpPr txBox="1"/>
          <p:nvPr/>
        </p:nvSpPr>
        <p:spPr>
          <a:xfrm>
            <a:off x="-15259" y="1556776"/>
            <a:ext cx="1044575"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Arial"/>
                <a:cs typeface="Arial"/>
              </a:rPr>
              <a:t>Input</a:t>
            </a:r>
            <a:r>
              <a:rPr sz="1800" spc="-225" dirty="0">
                <a:solidFill>
                  <a:srgbClr val="FFFFFF"/>
                </a:solidFill>
                <a:latin typeface="Arial"/>
                <a:cs typeface="Arial"/>
              </a:rPr>
              <a:t> </a:t>
            </a:r>
            <a:r>
              <a:rPr sz="1800" spc="-65" dirty="0">
                <a:solidFill>
                  <a:srgbClr val="FFFFFF"/>
                </a:solidFill>
                <a:latin typeface="Arial"/>
                <a:cs typeface="Arial"/>
              </a:rPr>
              <a:t>node</a:t>
            </a:r>
            <a:endParaRPr sz="1800" dirty="0">
              <a:latin typeface="Arial"/>
              <a:cs typeface="Arial"/>
            </a:endParaRPr>
          </a:p>
        </p:txBody>
      </p:sp>
      <p:sp>
        <p:nvSpPr>
          <p:cNvPr id="26" name="object 26"/>
          <p:cNvSpPr txBox="1"/>
          <p:nvPr/>
        </p:nvSpPr>
        <p:spPr>
          <a:xfrm>
            <a:off x="2520782" y="1365514"/>
            <a:ext cx="12338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a:cs typeface="Arial"/>
              </a:rPr>
              <a:t>output</a:t>
            </a:r>
            <a:r>
              <a:rPr sz="1800" spc="140" dirty="0">
                <a:solidFill>
                  <a:srgbClr val="FFFFFF"/>
                </a:solidFill>
                <a:latin typeface="Arial"/>
                <a:cs typeface="Arial"/>
              </a:rPr>
              <a:t> </a:t>
            </a:r>
            <a:r>
              <a:rPr sz="1800" spc="-65" dirty="0">
                <a:solidFill>
                  <a:srgbClr val="FFFFFF"/>
                </a:solidFill>
                <a:latin typeface="Arial"/>
                <a:cs typeface="Arial"/>
              </a:rPr>
              <a:t>node</a:t>
            </a:r>
            <a:endParaRPr sz="1800">
              <a:latin typeface="Arial"/>
              <a:cs typeface="Arial"/>
            </a:endParaRPr>
          </a:p>
        </p:txBody>
      </p:sp>
      <p:sp>
        <p:nvSpPr>
          <p:cNvPr id="28" name="object 28"/>
          <p:cNvSpPr/>
          <p:nvPr/>
        </p:nvSpPr>
        <p:spPr>
          <a:xfrm>
            <a:off x="4566898" y="71041"/>
            <a:ext cx="2182245" cy="153456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5401917" y="1868099"/>
            <a:ext cx="173863" cy="152781"/>
          </a:xfrm>
          <a:prstGeom prst="rect">
            <a:avLst/>
          </a:prstGeom>
          <a:blipFill>
            <a:blip r:embed="rId4" cstate="print"/>
            <a:stretch>
              <a:fillRect/>
            </a:stretch>
          </a:blipFill>
        </p:spPr>
        <p:txBody>
          <a:bodyPr wrap="square" lIns="0" tIns="0" rIns="0" bIns="0" rtlCol="0"/>
          <a:lstStyle/>
          <a:p>
            <a:endParaRPr/>
          </a:p>
        </p:txBody>
      </p:sp>
      <p:sp>
        <p:nvSpPr>
          <p:cNvPr id="30" name="object 30"/>
          <p:cNvSpPr/>
          <p:nvPr/>
        </p:nvSpPr>
        <p:spPr>
          <a:xfrm>
            <a:off x="5816542" y="1868099"/>
            <a:ext cx="180721" cy="152907"/>
          </a:xfrm>
          <a:prstGeom prst="rect">
            <a:avLst/>
          </a:prstGeom>
          <a:blipFill>
            <a:blip r:embed="rId5" cstate="print"/>
            <a:stretch>
              <a:fillRect/>
            </a:stretch>
          </a:blipFill>
        </p:spPr>
        <p:txBody>
          <a:bodyPr wrap="square" lIns="0" tIns="0" rIns="0" bIns="0" rtlCol="0"/>
          <a:lstStyle/>
          <a:p>
            <a:endParaRPr/>
          </a:p>
        </p:txBody>
      </p:sp>
      <p:sp>
        <p:nvSpPr>
          <p:cNvPr id="32" name="object 32"/>
          <p:cNvSpPr txBox="1"/>
          <p:nvPr/>
        </p:nvSpPr>
        <p:spPr>
          <a:xfrm>
            <a:off x="4052424" y="1306707"/>
            <a:ext cx="803499" cy="500137"/>
          </a:xfrm>
          <a:prstGeom prst="rect">
            <a:avLst/>
          </a:prstGeom>
        </p:spPr>
        <p:txBody>
          <a:bodyPr vert="horz" wrap="square" lIns="0" tIns="12700" rIns="0" bIns="0" rtlCol="0">
            <a:spAutoFit/>
          </a:bodyPr>
          <a:lstStyle/>
          <a:p>
            <a:pPr marL="222885">
              <a:lnSpc>
                <a:spcPts val="1910"/>
              </a:lnSpc>
              <a:spcBef>
                <a:spcPts val="100"/>
              </a:spcBef>
            </a:pPr>
            <a:r>
              <a:rPr sz="1200" spc="-70" dirty="0">
                <a:solidFill>
                  <a:srgbClr val="FFFFFF"/>
                </a:solidFill>
                <a:latin typeface="Arial"/>
                <a:cs typeface="Arial"/>
              </a:rPr>
              <a:t>Layer0</a:t>
            </a:r>
            <a:endParaRPr sz="1200" dirty="0">
              <a:latin typeface="Arial"/>
              <a:cs typeface="Arial"/>
            </a:endParaRPr>
          </a:p>
          <a:p>
            <a:pPr marL="12700">
              <a:lnSpc>
                <a:spcPts val="1910"/>
              </a:lnSpc>
            </a:pPr>
            <a:r>
              <a:rPr sz="1200" dirty="0">
                <a:solidFill>
                  <a:srgbClr val="FFFFFF"/>
                </a:solidFill>
                <a:latin typeface="Times New Roman"/>
                <a:cs typeface="Times New Roman"/>
              </a:rPr>
              <a:t>(Input</a:t>
            </a:r>
            <a:r>
              <a:rPr sz="1200" spc="-75" dirty="0">
                <a:solidFill>
                  <a:srgbClr val="FFFFFF"/>
                </a:solidFill>
                <a:latin typeface="Times New Roman"/>
                <a:cs typeface="Times New Roman"/>
              </a:rPr>
              <a:t> </a:t>
            </a:r>
            <a:r>
              <a:rPr sz="1200" dirty="0">
                <a:solidFill>
                  <a:srgbClr val="FFFFFF"/>
                </a:solidFill>
                <a:latin typeface="Times New Roman"/>
                <a:cs typeface="Times New Roman"/>
              </a:rPr>
              <a:t>layer)</a:t>
            </a:r>
            <a:endParaRPr sz="1200" dirty="0">
              <a:latin typeface="Times New Roman"/>
              <a:cs typeface="Times New Roman"/>
            </a:endParaRPr>
          </a:p>
        </p:txBody>
      </p:sp>
      <p:sp>
        <p:nvSpPr>
          <p:cNvPr id="34" name="object 34"/>
          <p:cNvSpPr txBox="1"/>
          <p:nvPr/>
        </p:nvSpPr>
        <p:spPr>
          <a:xfrm>
            <a:off x="5153760" y="1625542"/>
            <a:ext cx="1391505" cy="592470"/>
          </a:xfrm>
          <a:prstGeom prst="rect">
            <a:avLst/>
          </a:prstGeom>
        </p:spPr>
        <p:txBody>
          <a:bodyPr vert="horz" wrap="square" lIns="0" tIns="12700" rIns="0" bIns="0" rtlCol="0">
            <a:spAutoFit/>
          </a:bodyPr>
          <a:lstStyle/>
          <a:p>
            <a:pPr marL="12700">
              <a:lnSpc>
                <a:spcPct val="100000"/>
              </a:lnSpc>
              <a:spcBef>
                <a:spcPts val="100"/>
              </a:spcBef>
              <a:tabLst>
                <a:tab pos="1243965" algn="l"/>
              </a:tabLst>
            </a:pPr>
            <a:r>
              <a:rPr sz="1200" spc="-95" dirty="0">
                <a:solidFill>
                  <a:srgbClr val="FFFFFF"/>
                </a:solidFill>
                <a:latin typeface="Arial"/>
                <a:cs typeface="Arial"/>
              </a:rPr>
              <a:t>L</a:t>
            </a:r>
            <a:r>
              <a:rPr sz="1200" spc="-105" dirty="0">
                <a:solidFill>
                  <a:srgbClr val="FFFFFF"/>
                </a:solidFill>
                <a:latin typeface="Arial"/>
                <a:cs typeface="Arial"/>
              </a:rPr>
              <a:t>a</a:t>
            </a:r>
            <a:r>
              <a:rPr sz="1200" spc="-50" dirty="0">
                <a:solidFill>
                  <a:srgbClr val="FFFFFF"/>
                </a:solidFill>
                <a:latin typeface="Arial"/>
                <a:cs typeface="Arial"/>
              </a:rPr>
              <a:t>yer</a:t>
            </a:r>
            <a:r>
              <a:rPr sz="1200" spc="-140" dirty="0">
                <a:solidFill>
                  <a:srgbClr val="FFFFFF"/>
                </a:solidFill>
                <a:latin typeface="Arial"/>
                <a:cs typeface="Arial"/>
              </a:rPr>
              <a:t> </a:t>
            </a:r>
            <a:r>
              <a:rPr sz="1200" spc="-195" dirty="0" smtClean="0">
                <a:solidFill>
                  <a:srgbClr val="FFFFFF"/>
                </a:solidFill>
                <a:latin typeface="Arial"/>
                <a:cs typeface="Arial"/>
              </a:rPr>
              <a:t>1</a:t>
            </a:r>
            <a:r>
              <a:rPr lang="en-US" sz="1200" dirty="0">
                <a:solidFill>
                  <a:srgbClr val="FFFFFF"/>
                </a:solidFill>
                <a:latin typeface="Arial"/>
                <a:cs typeface="Arial"/>
              </a:rPr>
              <a:t> </a:t>
            </a:r>
            <a:r>
              <a:rPr lang="en-US" sz="1200" dirty="0" smtClean="0">
                <a:solidFill>
                  <a:srgbClr val="FFFFFF"/>
                </a:solidFill>
                <a:latin typeface="Arial"/>
                <a:cs typeface="Arial"/>
              </a:rPr>
              <a:t>    </a:t>
            </a:r>
            <a:r>
              <a:rPr sz="1200" spc="-95" dirty="0" smtClean="0">
                <a:solidFill>
                  <a:srgbClr val="FFFFFF"/>
                </a:solidFill>
                <a:latin typeface="Arial"/>
                <a:cs typeface="Arial"/>
              </a:rPr>
              <a:t>L</a:t>
            </a:r>
            <a:r>
              <a:rPr sz="1200" spc="-105" dirty="0" smtClean="0">
                <a:solidFill>
                  <a:srgbClr val="FFFFFF"/>
                </a:solidFill>
                <a:latin typeface="Arial"/>
                <a:cs typeface="Arial"/>
              </a:rPr>
              <a:t>a</a:t>
            </a:r>
            <a:r>
              <a:rPr sz="1200" spc="-60" dirty="0" smtClean="0">
                <a:solidFill>
                  <a:srgbClr val="FFFFFF"/>
                </a:solidFill>
                <a:latin typeface="Arial"/>
                <a:cs typeface="Arial"/>
              </a:rPr>
              <a:t>yer2</a:t>
            </a:r>
            <a:endParaRPr lang="en-US" sz="1200" dirty="0">
              <a:latin typeface="Arial"/>
              <a:cs typeface="Arial"/>
            </a:endParaRPr>
          </a:p>
          <a:p>
            <a:pPr marL="12700">
              <a:lnSpc>
                <a:spcPct val="100000"/>
              </a:lnSpc>
              <a:spcBef>
                <a:spcPts val="100"/>
              </a:spcBef>
              <a:tabLst>
                <a:tab pos="1243965" algn="l"/>
              </a:tabLst>
            </a:pPr>
            <a:r>
              <a:rPr lang="en-US" sz="1200" spc="-60" dirty="0">
                <a:solidFill>
                  <a:srgbClr val="FFFFFF"/>
                </a:solidFill>
                <a:latin typeface="Arial"/>
                <a:cs typeface="Arial"/>
              </a:rPr>
              <a:t> </a:t>
            </a:r>
            <a:r>
              <a:rPr lang="en-US" sz="1200" spc="-60" dirty="0" smtClean="0">
                <a:solidFill>
                  <a:srgbClr val="FFFFFF"/>
                </a:solidFill>
                <a:latin typeface="Arial"/>
                <a:cs typeface="Arial"/>
              </a:rPr>
              <a:t>   </a:t>
            </a:r>
          </a:p>
          <a:p>
            <a:pPr marL="12700">
              <a:lnSpc>
                <a:spcPct val="100000"/>
              </a:lnSpc>
              <a:spcBef>
                <a:spcPts val="100"/>
              </a:spcBef>
              <a:tabLst>
                <a:tab pos="1243965" algn="l"/>
              </a:tabLst>
            </a:pPr>
            <a:r>
              <a:rPr lang="en-US" sz="1200" spc="-60" dirty="0">
                <a:solidFill>
                  <a:srgbClr val="FFFFFF"/>
                </a:solidFill>
                <a:latin typeface="Arial"/>
                <a:cs typeface="Arial"/>
              </a:rPr>
              <a:t> </a:t>
            </a:r>
            <a:r>
              <a:rPr lang="en-US" sz="1200" spc="-60" dirty="0" smtClean="0">
                <a:solidFill>
                  <a:srgbClr val="FFFFFF"/>
                </a:solidFill>
                <a:latin typeface="Arial"/>
                <a:cs typeface="Arial"/>
              </a:rPr>
              <a:t>   </a:t>
            </a:r>
            <a:r>
              <a:rPr sz="1200" spc="-60" dirty="0" smtClean="0">
                <a:solidFill>
                  <a:srgbClr val="FFFFFF"/>
                </a:solidFill>
                <a:latin typeface="Arial"/>
                <a:cs typeface="Arial"/>
              </a:rPr>
              <a:t>Hidden</a:t>
            </a:r>
            <a:r>
              <a:rPr sz="1200" spc="-160" dirty="0" smtClean="0">
                <a:solidFill>
                  <a:srgbClr val="FFFFFF"/>
                </a:solidFill>
                <a:latin typeface="Arial"/>
                <a:cs typeface="Arial"/>
              </a:rPr>
              <a:t> </a:t>
            </a:r>
            <a:r>
              <a:rPr sz="1200" spc="-70" dirty="0">
                <a:solidFill>
                  <a:srgbClr val="FFFFFF"/>
                </a:solidFill>
                <a:latin typeface="Arial"/>
                <a:cs typeface="Arial"/>
              </a:rPr>
              <a:t>Layer</a:t>
            </a:r>
            <a:endParaRPr sz="1200" dirty="0">
              <a:latin typeface="Arial"/>
              <a:cs typeface="Arial"/>
            </a:endParaRPr>
          </a:p>
        </p:txBody>
      </p:sp>
      <p:sp>
        <p:nvSpPr>
          <p:cNvPr id="36" name="object 36"/>
          <p:cNvSpPr txBox="1"/>
          <p:nvPr/>
        </p:nvSpPr>
        <p:spPr>
          <a:xfrm>
            <a:off x="4411197" y="2218013"/>
            <a:ext cx="1700043" cy="259045"/>
          </a:xfrm>
          <a:prstGeom prst="rect">
            <a:avLst/>
          </a:prstGeom>
        </p:spPr>
        <p:txBody>
          <a:bodyPr vert="horz" wrap="square" lIns="0" tIns="12700" rIns="0" bIns="0" rtlCol="0">
            <a:spAutoFit/>
          </a:bodyPr>
          <a:lstStyle/>
          <a:p>
            <a:pPr marL="12700">
              <a:lnSpc>
                <a:spcPct val="100000"/>
              </a:lnSpc>
              <a:spcBef>
                <a:spcPts val="100"/>
              </a:spcBef>
            </a:pPr>
            <a:r>
              <a:rPr sz="1600" u="heavy" dirty="0">
                <a:solidFill>
                  <a:srgbClr val="FFFFFF"/>
                </a:solidFill>
                <a:uFill>
                  <a:solidFill>
                    <a:srgbClr val="FFFFFF"/>
                  </a:solidFill>
                </a:uFill>
                <a:latin typeface="Times New Roman"/>
                <a:cs typeface="Times New Roman"/>
              </a:rPr>
              <a:t>fig: layered</a:t>
            </a:r>
            <a:r>
              <a:rPr sz="1600" u="heavy" spc="-140" dirty="0">
                <a:solidFill>
                  <a:srgbClr val="FFFFFF"/>
                </a:solidFill>
                <a:uFill>
                  <a:solidFill>
                    <a:srgbClr val="FFFFFF"/>
                  </a:solidFill>
                </a:uFill>
                <a:latin typeface="Times New Roman"/>
                <a:cs typeface="Times New Roman"/>
              </a:rPr>
              <a:t> </a:t>
            </a:r>
            <a:r>
              <a:rPr sz="1600" u="heavy" dirty="0">
                <a:solidFill>
                  <a:srgbClr val="FFFFFF"/>
                </a:solidFill>
                <a:uFill>
                  <a:solidFill>
                    <a:srgbClr val="FFFFFF"/>
                  </a:solidFill>
                </a:uFill>
                <a:latin typeface="Times New Roman"/>
                <a:cs typeface="Times New Roman"/>
              </a:rPr>
              <a:t>network</a:t>
            </a:r>
            <a:endParaRPr sz="1600" dirty="0">
              <a:latin typeface="Times New Roman"/>
              <a:cs typeface="Times New Roman"/>
            </a:endParaRPr>
          </a:p>
        </p:txBody>
      </p:sp>
      <p:sp>
        <p:nvSpPr>
          <p:cNvPr id="38" name="object 25"/>
          <p:cNvSpPr txBox="1"/>
          <p:nvPr/>
        </p:nvSpPr>
        <p:spPr>
          <a:xfrm>
            <a:off x="251211" y="1977229"/>
            <a:ext cx="12338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a:cs typeface="Arial"/>
              </a:rPr>
              <a:t>output</a:t>
            </a:r>
            <a:r>
              <a:rPr sz="1800" spc="140" dirty="0">
                <a:solidFill>
                  <a:srgbClr val="FFFFFF"/>
                </a:solidFill>
                <a:latin typeface="Arial"/>
                <a:cs typeface="Arial"/>
              </a:rPr>
              <a:t> </a:t>
            </a:r>
            <a:r>
              <a:rPr sz="1800" spc="-65" dirty="0">
                <a:solidFill>
                  <a:srgbClr val="FFFFFF"/>
                </a:solidFill>
                <a:latin typeface="Arial"/>
                <a:cs typeface="Arial"/>
              </a:rPr>
              <a:t>node</a:t>
            </a:r>
            <a:endParaRPr sz="1800" dirty="0">
              <a:latin typeface="Arial"/>
              <a:cs typeface="Arial"/>
            </a:endParaRPr>
          </a:p>
        </p:txBody>
      </p:sp>
      <p:sp>
        <p:nvSpPr>
          <p:cNvPr id="39" name="object 27"/>
          <p:cNvSpPr txBox="1"/>
          <p:nvPr/>
        </p:nvSpPr>
        <p:spPr>
          <a:xfrm>
            <a:off x="2538189" y="468019"/>
            <a:ext cx="1278255" cy="299720"/>
          </a:xfrm>
          <a:prstGeom prst="rect">
            <a:avLst/>
          </a:prstGeom>
        </p:spPr>
        <p:txBody>
          <a:bodyPr vert="horz" wrap="square" lIns="0" tIns="12700" rIns="0" bIns="0" rtlCol="0">
            <a:spAutoFit/>
          </a:bodyPr>
          <a:lstStyle/>
          <a:p>
            <a:pPr marL="12700">
              <a:lnSpc>
                <a:spcPct val="100000"/>
              </a:lnSpc>
              <a:spcBef>
                <a:spcPts val="100"/>
              </a:spcBef>
            </a:pPr>
            <a:r>
              <a:rPr sz="1800" spc="-60" dirty="0">
                <a:solidFill>
                  <a:srgbClr val="FFFFFF"/>
                </a:solidFill>
                <a:latin typeface="Arial"/>
                <a:cs typeface="Arial"/>
              </a:rPr>
              <a:t>Hidden</a:t>
            </a:r>
            <a:r>
              <a:rPr sz="1800" spc="145" dirty="0">
                <a:solidFill>
                  <a:srgbClr val="FFFFFF"/>
                </a:solidFill>
                <a:latin typeface="Arial"/>
                <a:cs typeface="Arial"/>
              </a:rPr>
              <a:t> </a:t>
            </a:r>
            <a:r>
              <a:rPr sz="1800" spc="-65" dirty="0">
                <a:solidFill>
                  <a:srgbClr val="FFFFFF"/>
                </a:solidFill>
                <a:latin typeface="Arial"/>
                <a:cs typeface="Arial"/>
              </a:rPr>
              <a:t>node</a:t>
            </a:r>
            <a:endParaRPr sz="1800">
              <a:latin typeface="Arial"/>
              <a:cs typeface="Arial"/>
            </a:endParaRPr>
          </a:p>
        </p:txBody>
      </p:sp>
      <p:sp>
        <p:nvSpPr>
          <p:cNvPr id="40" name="object 35"/>
          <p:cNvSpPr txBox="1"/>
          <p:nvPr/>
        </p:nvSpPr>
        <p:spPr>
          <a:xfrm>
            <a:off x="342233" y="2074462"/>
            <a:ext cx="3565233" cy="2325124"/>
          </a:xfrm>
          <a:prstGeom prst="rect">
            <a:avLst/>
          </a:prstGeom>
        </p:spPr>
        <p:txBody>
          <a:bodyPr vert="horz" wrap="square" lIns="0" tIns="225425" rIns="0" bIns="0" rtlCol="0">
            <a:spAutoFit/>
          </a:bodyPr>
          <a:lstStyle/>
          <a:p>
            <a:pPr marL="344805">
              <a:lnSpc>
                <a:spcPct val="100000"/>
              </a:lnSpc>
              <a:spcBef>
                <a:spcPts val="1775"/>
              </a:spcBef>
            </a:pPr>
            <a:r>
              <a:rPr u="heavy" spc="-90" dirty="0">
                <a:solidFill>
                  <a:srgbClr val="FFFFFF"/>
                </a:solidFill>
                <a:uFill>
                  <a:solidFill>
                    <a:srgbClr val="FFFFFF"/>
                  </a:solidFill>
                </a:uFill>
                <a:latin typeface="Arial"/>
                <a:cs typeface="Arial"/>
              </a:rPr>
              <a:t>Fig: </a:t>
            </a:r>
            <a:r>
              <a:rPr u="heavy" spc="-5" dirty="0">
                <a:solidFill>
                  <a:srgbClr val="FFFFFF"/>
                </a:solidFill>
                <a:uFill>
                  <a:solidFill>
                    <a:srgbClr val="FFFFFF"/>
                  </a:solidFill>
                </a:uFill>
                <a:latin typeface="Arial"/>
                <a:cs typeface="Arial"/>
              </a:rPr>
              <a:t>fully </a:t>
            </a:r>
            <a:r>
              <a:rPr u="heavy" spc="-80" dirty="0">
                <a:solidFill>
                  <a:srgbClr val="FFFFFF"/>
                </a:solidFill>
                <a:uFill>
                  <a:solidFill>
                    <a:srgbClr val="FFFFFF"/>
                  </a:solidFill>
                </a:uFill>
                <a:latin typeface="Arial"/>
                <a:cs typeface="Arial"/>
              </a:rPr>
              <a:t>connected</a:t>
            </a:r>
            <a:r>
              <a:rPr u="heavy" spc="-490" dirty="0">
                <a:solidFill>
                  <a:srgbClr val="FFFFFF"/>
                </a:solidFill>
                <a:uFill>
                  <a:solidFill>
                    <a:srgbClr val="FFFFFF"/>
                  </a:solidFill>
                </a:uFill>
                <a:latin typeface="Arial"/>
                <a:cs typeface="Arial"/>
              </a:rPr>
              <a:t> </a:t>
            </a:r>
            <a:r>
              <a:rPr u="heavy" spc="-30" dirty="0">
                <a:solidFill>
                  <a:srgbClr val="FFFFFF"/>
                </a:solidFill>
                <a:uFill>
                  <a:solidFill>
                    <a:srgbClr val="FFFFFF"/>
                  </a:solidFill>
                </a:uFill>
                <a:latin typeface="Arial"/>
                <a:cs typeface="Arial"/>
              </a:rPr>
              <a:t>network</a:t>
            </a:r>
            <a:endParaRPr dirty="0">
              <a:latin typeface="Arial"/>
              <a:cs typeface="Arial"/>
            </a:endParaRPr>
          </a:p>
          <a:p>
            <a:pPr marL="34925" marR="5080" indent="-22860">
              <a:lnSpc>
                <a:spcPct val="80000"/>
              </a:lnSpc>
              <a:spcBef>
                <a:spcPts val="2060"/>
              </a:spcBef>
            </a:pPr>
            <a:r>
              <a:rPr spc="-110" dirty="0">
                <a:solidFill>
                  <a:srgbClr val="FFFFFF"/>
                </a:solidFill>
                <a:latin typeface="Arial"/>
                <a:cs typeface="Arial"/>
              </a:rPr>
              <a:t>The</a:t>
            </a:r>
            <a:r>
              <a:rPr spc="-160" dirty="0">
                <a:solidFill>
                  <a:srgbClr val="FFFFFF"/>
                </a:solidFill>
                <a:latin typeface="Arial"/>
                <a:cs typeface="Arial"/>
              </a:rPr>
              <a:t> </a:t>
            </a:r>
            <a:r>
              <a:rPr spc="-70" dirty="0">
                <a:solidFill>
                  <a:srgbClr val="FFFFFF"/>
                </a:solidFill>
                <a:latin typeface="Arial"/>
                <a:cs typeface="Arial"/>
              </a:rPr>
              <a:t>neural</a:t>
            </a:r>
            <a:r>
              <a:rPr spc="-165" dirty="0">
                <a:solidFill>
                  <a:srgbClr val="FFFFFF"/>
                </a:solidFill>
                <a:latin typeface="Arial"/>
                <a:cs typeface="Arial"/>
              </a:rPr>
              <a:t> </a:t>
            </a:r>
            <a:r>
              <a:rPr spc="-25" dirty="0">
                <a:solidFill>
                  <a:srgbClr val="FFFFFF"/>
                </a:solidFill>
                <a:latin typeface="Arial"/>
                <a:cs typeface="Arial"/>
              </a:rPr>
              <a:t>network</a:t>
            </a:r>
            <a:r>
              <a:rPr spc="-155" dirty="0">
                <a:solidFill>
                  <a:srgbClr val="FFFFFF"/>
                </a:solidFill>
                <a:latin typeface="Arial"/>
                <a:cs typeface="Arial"/>
              </a:rPr>
              <a:t> </a:t>
            </a:r>
            <a:r>
              <a:rPr spc="-25" dirty="0">
                <a:solidFill>
                  <a:srgbClr val="FFFFFF"/>
                </a:solidFill>
                <a:latin typeface="Arial"/>
                <a:cs typeface="Arial"/>
              </a:rPr>
              <a:t>in</a:t>
            </a:r>
            <a:r>
              <a:rPr spc="-175" dirty="0">
                <a:solidFill>
                  <a:srgbClr val="FFFFFF"/>
                </a:solidFill>
                <a:latin typeface="Arial"/>
                <a:cs typeface="Arial"/>
              </a:rPr>
              <a:t> </a:t>
            </a:r>
            <a:r>
              <a:rPr spc="-55" dirty="0">
                <a:solidFill>
                  <a:srgbClr val="FFFFFF"/>
                </a:solidFill>
                <a:latin typeface="Arial"/>
                <a:cs typeface="Arial"/>
              </a:rPr>
              <a:t>which</a:t>
            </a:r>
            <a:r>
              <a:rPr spc="-155" dirty="0">
                <a:solidFill>
                  <a:srgbClr val="FFFFFF"/>
                </a:solidFill>
                <a:latin typeface="Arial"/>
                <a:cs typeface="Arial"/>
              </a:rPr>
              <a:t> </a:t>
            </a:r>
            <a:r>
              <a:rPr spc="-85" dirty="0">
                <a:solidFill>
                  <a:srgbClr val="FFFFFF"/>
                </a:solidFill>
                <a:latin typeface="Arial"/>
                <a:cs typeface="Arial"/>
              </a:rPr>
              <a:t>every</a:t>
            </a:r>
            <a:r>
              <a:rPr spc="-170" dirty="0">
                <a:solidFill>
                  <a:srgbClr val="FFFFFF"/>
                </a:solidFill>
                <a:latin typeface="Arial"/>
                <a:cs typeface="Arial"/>
              </a:rPr>
              <a:t> </a:t>
            </a:r>
            <a:r>
              <a:rPr spc="-80" dirty="0">
                <a:solidFill>
                  <a:srgbClr val="FFFFFF"/>
                </a:solidFill>
                <a:latin typeface="Arial"/>
                <a:cs typeface="Arial"/>
              </a:rPr>
              <a:t>node</a:t>
            </a:r>
            <a:r>
              <a:rPr spc="-170" dirty="0">
                <a:solidFill>
                  <a:srgbClr val="FFFFFF"/>
                </a:solidFill>
                <a:latin typeface="Arial"/>
                <a:cs typeface="Arial"/>
              </a:rPr>
              <a:t> </a:t>
            </a:r>
            <a:r>
              <a:rPr spc="-100" dirty="0">
                <a:solidFill>
                  <a:srgbClr val="FFFFFF"/>
                </a:solidFill>
                <a:latin typeface="Arial"/>
                <a:cs typeface="Arial"/>
              </a:rPr>
              <a:t>is  </a:t>
            </a:r>
            <a:r>
              <a:rPr spc="-75" dirty="0">
                <a:solidFill>
                  <a:srgbClr val="FFFFFF"/>
                </a:solidFill>
                <a:latin typeface="Arial"/>
                <a:cs typeface="Arial"/>
              </a:rPr>
              <a:t>connected </a:t>
            </a:r>
            <a:r>
              <a:rPr spc="45" dirty="0">
                <a:solidFill>
                  <a:srgbClr val="FFFFFF"/>
                </a:solidFill>
                <a:latin typeface="Arial"/>
                <a:cs typeface="Arial"/>
              </a:rPr>
              <a:t>to </a:t>
            </a:r>
            <a:r>
              <a:rPr spc="-85" dirty="0">
                <a:solidFill>
                  <a:srgbClr val="FFFFFF"/>
                </a:solidFill>
                <a:latin typeface="Arial"/>
                <a:cs typeface="Arial"/>
              </a:rPr>
              <a:t>every </a:t>
            </a:r>
            <a:r>
              <a:rPr spc="-20" dirty="0">
                <a:solidFill>
                  <a:srgbClr val="FFFFFF"/>
                </a:solidFill>
                <a:latin typeface="Arial"/>
                <a:cs typeface="Arial"/>
              </a:rPr>
              <a:t>other </a:t>
            </a:r>
            <a:r>
              <a:rPr spc="-90" dirty="0">
                <a:solidFill>
                  <a:srgbClr val="FFFFFF"/>
                </a:solidFill>
                <a:latin typeface="Arial"/>
                <a:cs typeface="Arial"/>
              </a:rPr>
              <a:t>nodes, and  </a:t>
            </a:r>
            <a:r>
              <a:rPr spc="-80" dirty="0">
                <a:solidFill>
                  <a:srgbClr val="FFFFFF"/>
                </a:solidFill>
                <a:latin typeface="Arial"/>
                <a:cs typeface="Arial"/>
              </a:rPr>
              <a:t>these </a:t>
            </a:r>
            <a:r>
              <a:rPr spc="-70" dirty="0">
                <a:solidFill>
                  <a:srgbClr val="FFFFFF"/>
                </a:solidFill>
                <a:latin typeface="Arial"/>
                <a:cs typeface="Arial"/>
              </a:rPr>
              <a:t>connections may </a:t>
            </a:r>
            <a:r>
              <a:rPr spc="-90" dirty="0">
                <a:solidFill>
                  <a:srgbClr val="FFFFFF"/>
                </a:solidFill>
                <a:latin typeface="Arial"/>
                <a:cs typeface="Arial"/>
              </a:rPr>
              <a:t>be </a:t>
            </a:r>
            <a:r>
              <a:rPr spc="-25" dirty="0">
                <a:solidFill>
                  <a:srgbClr val="FFFFFF"/>
                </a:solidFill>
                <a:latin typeface="Arial"/>
                <a:cs typeface="Arial"/>
              </a:rPr>
              <a:t>either  </a:t>
            </a:r>
            <a:r>
              <a:rPr spc="-35" dirty="0">
                <a:solidFill>
                  <a:srgbClr val="FFFFFF"/>
                </a:solidFill>
                <a:latin typeface="Arial"/>
                <a:cs typeface="Arial"/>
              </a:rPr>
              <a:t>excitatory </a:t>
            </a:r>
            <a:r>
              <a:rPr spc="-50" dirty="0">
                <a:solidFill>
                  <a:srgbClr val="FFFFFF"/>
                </a:solidFill>
                <a:latin typeface="Arial"/>
                <a:cs typeface="Arial"/>
              </a:rPr>
              <a:t>(positive weights), </a:t>
            </a:r>
            <a:r>
              <a:rPr spc="-10" dirty="0">
                <a:solidFill>
                  <a:srgbClr val="FFFFFF"/>
                </a:solidFill>
                <a:latin typeface="Arial"/>
                <a:cs typeface="Arial"/>
              </a:rPr>
              <a:t>inhibitory  </a:t>
            </a:r>
            <a:r>
              <a:rPr spc="-65" dirty="0">
                <a:solidFill>
                  <a:srgbClr val="FFFFFF"/>
                </a:solidFill>
                <a:latin typeface="Arial"/>
                <a:cs typeface="Arial"/>
              </a:rPr>
              <a:t>(negative </a:t>
            </a:r>
            <a:r>
              <a:rPr spc="-55" dirty="0">
                <a:solidFill>
                  <a:srgbClr val="FFFFFF"/>
                </a:solidFill>
                <a:latin typeface="Arial"/>
                <a:cs typeface="Arial"/>
              </a:rPr>
              <a:t>weights), </a:t>
            </a:r>
            <a:r>
              <a:rPr spc="-30" dirty="0">
                <a:solidFill>
                  <a:srgbClr val="FFFFFF"/>
                </a:solidFill>
                <a:latin typeface="Arial"/>
                <a:cs typeface="Arial"/>
              </a:rPr>
              <a:t>or </a:t>
            </a:r>
            <a:r>
              <a:rPr spc="-45" dirty="0">
                <a:solidFill>
                  <a:srgbClr val="FFFFFF"/>
                </a:solidFill>
                <a:latin typeface="Arial"/>
                <a:cs typeface="Arial"/>
              </a:rPr>
              <a:t>irrelevant </a:t>
            </a:r>
            <a:r>
              <a:rPr spc="-50" dirty="0">
                <a:solidFill>
                  <a:srgbClr val="FFFFFF"/>
                </a:solidFill>
                <a:latin typeface="Arial"/>
                <a:cs typeface="Arial"/>
              </a:rPr>
              <a:t>(almost  </a:t>
            </a:r>
            <a:r>
              <a:rPr spc="-85" dirty="0">
                <a:solidFill>
                  <a:srgbClr val="FFFFFF"/>
                </a:solidFill>
                <a:latin typeface="Arial"/>
                <a:cs typeface="Arial"/>
              </a:rPr>
              <a:t>zero</a:t>
            </a:r>
            <a:r>
              <a:rPr spc="-170" dirty="0">
                <a:solidFill>
                  <a:srgbClr val="FFFFFF"/>
                </a:solidFill>
                <a:latin typeface="Arial"/>
                <a:cs typeface="Arial"/>
              </a:rPr>
              <a:t> </a:t>
            </a:r>
            <a:r>
              <a:rPr spc="-50" dirty="0">
                <a:solidFill>
                  <a:srgbClr val="FFFFFF"/>
                </a:solidFill>
                <a:latin typeface="Arial"/>
                <a:cs typeface="Arial"/>
              </a:rPr>
              <a:t>weights).</a:t>
            </a:r>
            <a:endParaRPr dirty="0">
              <a:latin typeface="Arial"/>
              <a:cs typeface="Arial"/>
            </a:endParaRPr>
          </a:p>
        </p:txBody>
      </p:sp>
      <p:sp>
        <p:nvSpPr>
          <p:cNvPr id="42" name="object 28"/>
          <p:cNvSpPr/>
          <p:nvPr/>
        </p:nvSpPr>
        <p:spPr>
          <a:xfrm>
            <a:off x="8086459" y="130670"/>
            <a:ext cx="2182245" cy="1534564"/>
          </a:xfrm>
          <a:prstGeom prst="rect">
            <a:avLst/>
          </a:prstGeom>
          <a:blipFill>
            <a:blip r:embed="rId3" cstate="print"/>
            <a:stretch>
              <a:fillRect/>
            </a:stretch>
          </a:blipFill>
        </p:spPr>
        <p:txBody>
          <a:bodyPr wrap="square" lIns="0" tIns="0" rIns="0" bIns="0" rtlCol="0"/>
          <a:lstStyle/>
          <a:p>
            <a:endParaRPr/>
          </a:p>
        </p:txBody>
      </p:sp>
      <p:sp>
        <p:nvSpPr>
          <p:cNvPr id="43" name="object 32"/>
          <p:cNvSpPr txBox="1"/>
          <p:nvPr/>
        </p:nvSpPr>
        <p:spPr>
          <a:xfrm>
            <a:off x="7342294" y="1056638"/>
            <a:ext cx="803499" cy="500137"/>
          </a:xfrm>
          <a:prstGeom prst="rect">
            <a:avLst/>
          </a:prstGeom>
        </p:spPr>
        <p:txBody>
          <a:bodyPr vert="horz" wrap="square" lIns="0" tIns="12700" rIns="0" bIns="0" rtlCol="0">
            <a:spAutoFit/>
          </a:bodyPr>
          <a:lstStyle/>
          <a:p>
            <a:pPr marL="222885">
              <a:lnSpc>
                <a:spcPts val="1910"/>
              </a:lnSpc>
              <a:spcBef>
                <a:spcPts val="100"/>
              </a:spcBef>
            </a:pPr>
            <a:r>
              <a:rPr sz="1200" spc="-70" dirty="0">
                <a:solidFill>
                  <a:srgbClr val="FFFFFF"/>
                </a:solidFill>
                <a:latin typeface="Arial"/>
                <a:cs typeface="Arial"/>
              </a:rPr>
              <a:t>Layer0</a:t>
            </a:r>
            <a:endParaRPr sz="1200" dirty="0">
              <a:latin typeface="Arial"/>
              <a:cs typeface="Arial"/>
            </a:endParaRPr>
          </a:p>
          <a:p>
            <a:pPr marL="12700">
              <a:lnSpc>
                <a:spcPts val="1910"/>
              </a:lnSpc>
            </a:pPr>
            <a:r>
              <a:rPr sz="1200" dirty="0">
                <a:solidFill>
                  <a:srgbClr val="FFFFFF"/>
                </a:solidFill>
                <a:latin typeface="Times New Roman"/>
                <a:cs typeface="Times New Roman"/>
              </a:rPr>
              <a:t>(Input</a:t>
            </a:r>
            <a:r>
              <a:rPr sz="1200" spc="-75" dirty="0">
                <a:solidFill>
                  <a:srgbClr val="FFFFFF"/>
                </a:solidFill>
                <a:latin typeface="Times New Roman"/>
                <a:cs typeface="Times New Roman"/>
              </a:rPr>
              <a:t> </a:t>
            </a:r>
            <a:r>
              <a:rPr sz="1200" dirty="0">
                <a:solidFill>
                  <a:srgbClr val="FFFFFF"/>
                </a:solidFill>
                <a:latin typeface="Times New Roman"/>
                <a:cs typeface="Times New Roman"/>
              </a:rPr>
              <a:t>layer)</a:t>
            </a:r>
            <a:endParaRPr sz="1200" dirty="0">
              <a:latin typeface="Times New Roman"/>
              <a:cs typeface="Times New Roman"/>
            </a:endParaRPr>
          </a:p>
        </p:txBody>
      </p:sp>
      <p:sp>
        <p:nvSpPr>
          <p:cNvPr id="44" name="object 34"/>
          <p:cNvSpPr txBox="1"/>
          <p:nvPr/>
        </p:nvSpPr>
        <p:spPr>
          <a:xfrm>
            <a:off x="8580409" y="1594951"/>
            <a:ext cx="1391505" cy="592470"/>
          </a:xfrm>
          <a:prstGeom prst="rect">
            <a:avLst/>
          </a:prstGeom>
        </p:spPr>
        <p:txBody>
          <a:bodyPr vert="horz" wrap="square" lIns="0" tIns="12700" rIns="0" bIns="0" rtlCol="0">
            <a:spAutoFit/>
          </a:bodyPr>
          <a:lstStyle/>
          <a:p>
            <a:pPr marL="12700">
              <a:lnSpc>
                <a:spcPct val="100000"/>
              </a:lnSpc>
              <a:spcBef>
                <a:spcPts val="100"/>
              </a:spcBef>
              <a:tabLst>
                <a:tab pos="1243965" algn="l"/>
              </a:tabLst>
            </a:pPr>
            <a:r>
              <a:rPr sz="1200" spc="-95" dirty="0">
                <a:solidFill>
                  <a:srgbClr val="FFFFFF"/>
                </a:solidFill>
                <a:latin typeface="Arial"/>
                <a:cs typeface="Arial"/>
              </a:rPr>
              <a:t>L</a:t>
            </a:r>
            <a:r>
              <a:rPr sz="1200" spc="-105" dirty="0">
                <a:solidFill>
                  <a:srgbClr val="FFFFFF"/>
                </a:solidFill>
                <a:latin typeface="Arial"/>
                <a:cs typeface="Arial"/>
              </a:rPr>
              <a:t>a</a:t>
            </a:r>
            <a:r>
              <a:rPr sz="1200" spc="-50" dirty="0">
                <a:solidFill>
                  <a:srgbClr val="FFFFFF"/>
                </a:solidFill>
                <a:latin typeface="Arial"/>
                <a:cs typeface="Arial"/>
              </a:rPr>
              <a:t>yer</a:t>
            </a:r>
            <a:r>
              <a:rPr sz="1200" spc="-140" dirty="0">
                <a:solidFill>
                  <a:srgbClr val="FFFFFF"/>
                </a:solidFill>
                <a:latin typeface="Arial"/>
                <a:cs typeface="Arial"/>
              </a:rPr>
              <a:t> </a:t>
            </a:r>
            <a:r>
              <a:rPr sz="1200" spc="-195" dirty="0" smtClean="0">
                <a:solidFill>
                  <a:srgbClr val="FFFFFF"/>
                </a:solidFill>
                <a:latin typeface="Arial"/>
                <a:cs typeface="Arial"/>
              </a:rPr>
              <a:t>1</a:t>
            </a:r>
            <a:r>
              <a:rPr lang="en-US" sz="1200" dirty="0">
                <a:solidFill>
                  <a:srgbClr val="FFFFFF"/>
                </a:solidFill>
                <a:latin typeface="Arial"/>
                <a:cs typeface="Arial"/>
              </a:rPr>
              <a:t> </a:t>
            </a:r>
            <a:r>
              <a:rPr lang="en-US" sz="1200" dirty="0" smtClean="0">
                <a:solidFill>
                  <a:srgbClr val="FFFFFF"/>
                </a:solidFill>
                <a:latin typeface="Arial"/>
                <a:cs typeface="Arial"/>
              </a:rPr>
              <a:t>    </a:t>
            </a:r>
            <a:r>
              <a:rPr sz="1200" spc="-95" dirty="0" smtClean="0">
                <a:solidFill>
                  <a:srgbClr val="FFFFFF"/>
                </a:solidFill>
                <a:latin typeface="Arial"/>
                <a:cs typeface="Arial"/>
              </a:rPr>
              <a:t>L</a:t>
            </a:r>
            <a:r>
              <a:rPr sz="1200" spc="-105" dirty="0" smtClean="0">
                <a:solidFill>
                  <a:srgbClr val="FFFFFF"/>
                </a:solidFill>
                <a:latin typeface="Arial"/>
                <a:cs typeface="Arial"/>
              </a:rPr>
              <a:t>a</a:t>
            </a:r>
            <a:r>
              <a:rPr sz="1200" spc="-60" dirty="0" smtClean="0">
                <a:solidFill>
                  <a:srgbClr val="FFFFFF"/>
                </a:solidFill>
                <a:latin typeface="Arial"/>
                <a:cs typeface="Arial"/>
              </a:rPr>
              <a:t>yer2</a:t>
            </a:r>
            <a:endParaRPr lang="en-US" sz="1200" dirty="0">
              <a:latin typeface="Arial"/>
              <a:cs typeface="Arial"/>
            </a:endParaRPr>
          </a:p>
          <a:p>
            <a:pPr marL="12700">
              <a:lnSpc>
                <a:spcPct val="100000"/>
              </a:lnSpc>
              <a:spcBef>
                <a:spcPts val="100"/>
              </a:spcBef>
              <a:tabLst>
                <a:tab pos="1243965" algn="l"/>
              </a:tabLst>
            </a:pPr>
            <a:r>
              <a:rPr lang="en-US" sz="1200" spc="-60" dirty="0">
                <a:solidFill>
                  <a:srgbClr val="FFFFFF"/>
                </a:solidFill>
                <a:latin typeface="Arial"/>
                <a:cs typeface="Arial"/>
              </a:rPr>
              <a:t> </a:t>
            </a:r>
            <a:r>
              <a:rPr lang="en-US" sz="1200" spc="-60" dirty="0" smtClean="0">
                <a:solidFill>
                  <a:srgbClr val="FFFFFF"/>
                </a:solidFill>
                <a:latin typeface="Arial"/>
                <a:cs typeface="Arial"/>
              </a:rPr>
              <a:t>   </a:t>
            </a:r>
          </a:p>
          <a:p>
            <a:pPr marL="12700">
              <a:lnSpc>
                <a:spcPct val="100000"/>
              </a:lnSpc>
              <a:spcBef>
                <a:spcPts val="100"/>
              </a:spcBef>
              <a:tabLst>
                <a:tab pos="1243965" algn="l"/>
              </a:tabLst>
            </a:pPr>
            <a:r>
              <a:rPr lang="en-US" sz="1200" spc="-60" dirty="0">
                <a:solidFill>
                  <a:srgbClr val="FFFFFF"/>
                </a:solidFill>
                <a:latin typeface="Arial"/>
                <a:cs typeface="Arial"/>
              </a:rPr>
              <a:t> </a:t>
            </a:r>
            <a:r>
              <a:rPr lang="en-US" sz="1200" spc="-60" dirty="0" smtClean="0">
                <a:solidFill>
                  <a:srgbClr val="FFFFFF"/>
                </a:solidFill>
                <a:latin typeface="Arial"/>
                <a:cs typeface="Arial"/>
              </a:rPr>
              <a:t>   </a:t>
            </a:r>
            <a:r>
              <a:rPr sz="1200" spc="-60" dirty="0" smtClean="0">
                <a:solidFill>
                  <a:srgbClr val="FFFFFF"/>
                </a:solidFill>
                <a:latin typeface="Arial"/>
                <a:cs typeface="Arial"/>
              </a:rPr>
              <a:t>Hidden</a:t>
            </a:r>
            <a:r>
              <a:rPr sz="1200" spc="-160" dirty="0" smtClean="0">
                <a:solidFill>
                  <a:srgbClr val="FFFFFF"/>
                </a:solidFill>
                <a:latin typeface="Arial"/>
                <a:cs typeface="Arial"/>
              </a:rPr>
              <a:t> </a:t>
            </a:r>
            <a:r>
              <a:rPr sz="1200" spc="-70" dirty="0">
                <a:solidFill>
                  <a:srgbClr val="FFFFFF"/>
                </a:solidFill>
                <a:latin typeface="Arial"/>
                <a:cs typeface="Arial"/>
              </a:rPr>
              <a:t>Layer</a:t>
            </a:r>
            <a:endParaRPr sz="1200" dirty="0">
              <a:latin typeface="Arial"/>
              <a:cs typeface="Arial"/>
            </a:endParaRPr>
          </a:p>
        </p:txBody>
      </p:sp>
      <p:sp>
        <p:nvSpPr>
          <p:cNvPr id="46" name="object 12"/>
          <p:cNvSpPr/>
          <p:nvPr/>
        </p:nvSpPr>
        <p:spPr>
          <a:xfrm>
            <a:off x="8812656" y="1766245"/>
            <a:ext cx="128144" cy="210984"/>
          </a:xfrm>
          <a:prstGeom prst="rect">
            <a:avLst/>
          </a:prstGeom>
          <a:blipFill>
            <a:blip r:embed="rId6" cstate="print"/>
            <a:stretch>
              <a:fillRect/>
            </a:stretch>
          </a:blipFill>
        </p:spPr>
        <p:txBody>
          <a:bodyPr wrap="square" lIns="0" tIns="0" rIns="0" bIns="0" rtlCol="0"/>
          <a:lstStyle/>
          <a:p>
            <a:endParaRPr/>
          </a:p>
        </p:txBody>
      </p:sp>
      <p:sp>
        <p:nvSpPr>
          <p:cNvPr id="47" name="object 13"/>
          <p:cNvSpPr/>
          <p:nvPr/>
        </p:nvSpPr>
        <p:spPr>
          <a:xfrm>
            <a:off x="9173047" y="1835865"/>
            <a:ext cx="180720" cy="146176"/>
          </a:xfrm>
          <a:prstGeom prst="rect">
            <a:avLst/>
          </a:prstGeom>
          <a:blipFill>
            <a:blip r:embed="rId7" cstate="print"/>
            <a:stretch>
              <a:fillRect/>
            </a:stretch>
          </a:blipFill>
        </p:spPr>
        <p:txBody>
          <a:bodyPr wrap="square" lIns="0" tIns="0" rIns="0" bIns="0" rtlCol="0"/>
          <a:lstStyle/>
          <a:p>
            <a:endParaRPr/>
          </a:p>
        </p:txBody>
      </p:sp>
      <p:sp>
        <p:nvSpPr>
          <p:cNvPr id="48" name="object 23"/>
          <p:cNvSpPr txBox="1"/>
          <p:nvPr/>
        </p:nvSpPr>
        <p:spPr>
          <a:xfrm>
            <a:off x="10159780" y="1522282"/>
            <a:ext cx="1125855" cy="228268"/>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FFFFFF"/>
                </a:solidFill>
                <a:latin typeface="Arial"/>
                <a:cs typeface="Arial"/>
              </a:rPr>
              <a:t>(Output</a:t>
            </a:r>
            <a:r>
              <a:rPr sz="1400" spc="-200" dirty="0">
                <a:solidFill>
                  <a:srgbClr val="FFFFFF"/>
                </a:solidFill>
                <a:latin typeface="Arial"/>
                <a:cs typeface="Arial"/>
              </a:rPr>
              <a:t> </a:t>
            </a:r>
            <a:r>
              <a:rPr sz="1400" spc="-55" dirty="0">
                <a:solidFill>
                  <a:srgbClr val="FFFFFF"/>
                </a:solidFill>
                <a:latin typeface="Arial"/>
                <a:cs typeface="Arial"/>
              </a:rPr>
              <a:t>layer)</a:t>
            </a:r>
            <a:endParaRPr sz="1400" dirty="0">
              <a:latin typeface="Arial"/>
              <a:cs typeface="Arial"/>
            </a:endParaRPr>
          </a:p>
        </p:txBody>
      </p:sp>
      <p:sp>
        <p:nvSpPr>
          <p:cNvPr id="49" name="object 23"/>
          <p:cNvSpPr txBox="1"/>
          <p:nvPr/>
        </p:nvSpPr>
        <p:spPr>
          <a:xfrm>
            <a:off x="6642127" y="603073"/>
            <a:ext cx="1347470" cy="228268"/>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FFFFFF"/>
                </a:solidFill>
                <a:latin typeface="Arial"/>
                <a:cs typeface="Arial"/>
              </a:rPr>
              <a:t>(Output</a:t>
            </a:r>
            <a:r>
              <a:rPr sz="1400" spc="-200" dirty="0">
                <a:solidFill>
                  <a:srgbClr val="FFFFFF"/>
                </a:solidFill>
                <a:latin typeface="Arial"/>
                <a:cs typeface="Arial"/>
              </a:rPr>
              <a:t> </a:t>
            </a:r>
            <a:r>
              <a:rPr sz="1400" spc="-55" dirty="0">
                <a:solidFill>
                  <a:srgbClr val="FFFFFF"/>
                </a:solidFill>
                <a:latin typeface="Arial"/>
                <a:cs typeface="Arial"/>
              </a:rPr>
              <a:t>layer)</a:t>
            </a:r>
            <a:endParaRPr sz="1400" dirty="0">
              <a:latin typeface="Arial"/>
              <a:cs typeface="Arial"/>
            </a:endParaRPr>
          </a:p>
        </p:txBody>
      </p:sp>
      <p:sp>
        <p:nvSpPr>
          <p:cNvPr id="50" name="object 21"/>
          <p:cNvSpPr txBox="1"/>
          <p:nvPr/>
        </p:nvSpPr>
        <p:spPr>
          <a:xfrm>
            <a:off x="10180937" y="1270406"/>
            <a:ext cx="659765" cy="228268"/>
          </a:xfrm>
          <a:prstGeom prst="rect">
            <a:avLst/>
          </a:prstGeom>
        </p:spPr>
        <p:txBody>
          <a:bodyPr vert="horz" wrap="square" lIns="0" tIns="12700" rIns="0" bIns="0" rtlCol="0">
            <a:spAutoFit/>
          </a:bodyPr>
          <a:lstStyle/>
          <a:p>
            <a:pPr marL="12700">
              <a:lnSpc>
                <a:spcPct val="100000"/>
              </a:lnSpc>
              <a:spcBef>
                <a:spcPts val="100"/>
              </a:spcBef>
            </a:pPr>
            <a:r>
              <a:rPr sz="1400" spc="-95" dirty="0">
                <a:solidFill>
                  <a:srgbClr val="FFFFFF"/>
                </a:solidFill>
                <a:latin typeface="Arial"/>
                <a:cs typeface="Arial"/>
              </a:rPr>
              <a:t>L</a:t>
            </a:r>
            <a:r>
              <a:rPr sz="1400" spc="-105" dirty="0">
                <a:solidFill>
                  <a:srgbClr val="FFFFFF"/>
                </a:solidFill>
                <a:latin typeface="Arial"/>
                <a:cs typeface="Arial"/>
              </a:rPr>
              <a:t>a</a:t>
            </a:r>
            <a:r>
              <a:rPr sz="1400" spc="-85" dirty="0">
                <a:solidFill>
                  <a:srgbClr val="FFFFFF"/>
                </a:solidFill>
                <a:latin typeface="Arial"/>
                <a:cs typeface="Arial"/>
              </a:rPr>
              <a:t>yer3</a:t>
            </a:r>
            <a:endParaRPr sz="1400" dirty="0">
              <a:latin typeface="Arial"/>
              <a:cs typeface="Arial"/>
            </a:endParaRPr>
          </a:p>
        </p:txBody>
      </p:sp>
      <p:sp>
        <p:nvSpPr>
          <p:cNvPr id="51" name="object 25"/>
          <p:cNvSpPr txBox="1"/>
          <p:nvPr/>
        </p:nvSpPr>
        <p:spPr>
          <a:xfrm>
            <a:off x="7923829" y="2162472"/>
            <a:ext cx="1738331" cy="259045"/>
          </a:xfrm>
          <a:prstGeom prst="rect">
            <a:avLst/>
          </a:prstGeom>
        </p:spPr>
        <p:txBody>
          <a:bodyPr vert="horz" wrap="square" lIns="0" tIns="12700" rIns="0" bIns="0" rtlCol="0">
            <a:spAutoFit/>
          </a:bodyPr>
          <a:lstStyle/>
          <a:p>
            <a:pPr marL="12700">
              <a:lnSpc>
                <a:spcPct val="100000"/>
              </a:lnSpc>
              <a:spcBef>
                <a:spcPts val="100"/>
              </a:spcBef>
            </a:pPr>
            <a:r>
              <a:rPr sz="1600" u="heavy" spc="-105" dirty="0">
                <a:solidFill>
                  <a:srgbClr val="FFFFFF"/>
                </a:solidFill>
                <a:uFill>
                  <a:solidFill>
                    <a:srgbClr val="FFFFFF"/>
                  </a:solidFill>
                </a:uFill>
                <a:latin typeface="Arial"/>
                <a:cs typeface="Arial"/>
              </a:rPr>
              <a:t>Fig </a:t>
            </a:r>
            <a:r>
              <a:rPr sz="1600" u="heavy" spc="-35" dirty="0">
                <a:solidFill>
                  <a:srgbClr val="FFFFFF"/>
                </a:solidFill>
                <a:uFill>
                  <a:solidFill>
                    <a:srgbClr val="FFFFFF"/>
                  </a:solidFill>
                </a:uFill>
                <a:latin typeface="Arial"/>
                <a:cs typeface="Arial"/>
              </a:rPr>
              <a:t>:</a:t>
            </a:r>
            <a:r>
              <a:rPr sz="1600" u="heavy" spc="-555" dirty="0">
                <a:solidFill>
                  <a:srgbClr val="FFFFFF"/>
                </a:solidFill>
                <a:uFill>
                  <a:solidFill>
                    <a:srgbClr val="FFFFFF"/>
                  </a:solidFill>
                </a:uFill>
                <a:latin typeface="Arial"/>
                <a:cs typeface="Arial"/>
              </a:rPr>
              <a:t> </a:t>
            </a:r>
            <a:r>
              <a:rPr sz="1600" u="heavy" spc="-80" dirty="0">
                <a:solidFill>
                  <a:srgbClr val="FFFFFF"/>
                </a:solidFill>
                <a:uFill>
                  <a:solidFill>
                    <a:srgbClr val="FFFFFF"/>
                  </a:solidFill>
                </a:uFill>
                <a:latin typeface="Arial"/>
                <a:cs typeface="Arial"/>
              </a:rPr>
              <a:t>Acyclic </a:t>
            </a:r>
            <a:r>
              <a:rPr sz="1600" u="heavy" spc="-30" dirty="0">
                <a:solidFill>
                  <a:srgbClr val="FFFFFF"/>
                </a:solidFill>
                <a:uFill>
                  <a:solidFill>
                    <a:srgbClr val="FFFFFF"/>
                  </a:solidFill>
                </a:uFill>
                <a:latin typeface="Arial"/>
                <a:cs typeface="Arial"/>
              </a:rPr>
              <a:t>network</a:t>
            </a:r>
            <a:endParaRPr sz="1600" dirty="0">
              <a:latin typeface="Arial"/>
              <a:cs typeface="Arial"/>
            </a:endParaRPr>
          </a:p>
        </p:txBody>
      </p:sp>
      <p:sp>
        <p:nvSpPr>
          <p:cNvPr id="63" name="object 24"/>
          <p:cNvSpPr txBox="1"/>
          <p:nvPr/>
        </p:nvSpPr>
        <p:spPr>
          <a:xfrm>
            <a:off x="2538189" y="6209685"/>
            <a:ext cx="1976032" cy="514885"/>
          </a:xfrm>
          <a:prstGeom prst="rect">
            <a:avLst/>
          </a:prstGeom>
        </p:spPr>
        <p:txBody>
          <a:bodyPr vert="horz" wrap="square" lIns="0" tIns="45085" rIns="0" bIns="0" rtlCol="0">
            <a:spAutoFit/>
          </a:bodyPr>
          <a:lstStyle/>
          <a:p>
            <a:pPr marL="34290" algn="ctr">
              <a:lnSpc>
                <a:spcPct val="100000"/>
              </a:lnSpc>
              <a:spcBef>
                <a:spcPts val="355"/>
              </a:spcBef>
            </a:pPr>
            <a:endParaRPr sz="1400" dirty="0">
              <a:latin typeface="Arial"/>
              <a:cs typeface="Arial"/>
            </a:endParaRPr>
          </a:p>
          <a:p>
            <a:pPr algn="ctr">
              <a:lnSpc>
                <a:spcPct val="100000"/>
              </a:lnSpc>
              <a:spcBef>
                <a:spcPts val="345"/>
              </a:spcBef>
            </a:pPr>
            <a:r>
              <a:rPr sz="1400" u="heavy" dirty="0">
                <a:solidFill>
                  <a:srgbClr val="FFFFFF"/>
                </a:solidFill>
                <a:uFill>
                  <a:solidFill>
                    <a:srgbClr val="FFFFFF"/>
                  </a:solidFill>
                </a:uFill>
                <a:latin typeface="Times New Roman"/>
                <a:cs typeface="Times New Roman"/>
              </a:rPr>
              <a:t>fig : Feedforward</a:t>
            </a:r>
            <a:r>
              <a:rPr sz="1400" u="heavy" spc="-105" dirty="0">
                <a:solidFill>
                  <a:srgbClr val="FFFFFF"/>
                </a:solidFill>
                <a:uFill>
                  <a:solidFill>
                    <a:srgbClr val="FFFFFF"/>
                  </a:solidFill>
                </a:uFill>
                <a:latin typeface="Times New Roman"/>
                <a:cs typeface="Times New Roman"/>
              </a:rPr>
              <a:t> </a:t>
            </a:r>
            <a:r>
              <a:rPr sz="1400" u="heavy" dirty="0">
                <a:solidFill>
                  <a:srgbClr val="FFFFFF"/>
                </a:solidFill>
                <a:uFill>
                  <a:solidFill>
                    <a:srgbClr val="FFFFFF"/>
                  </a:solidFill>
                </a:uFill>
                <a:latin typeface="Times New Roman"/>
                <a:cs typeface="Times New Roman"/>
              </a:rPr>
              <a:t>network</a:t>
            </a:r>
            <a:endParaRPr sz="1400" dirty="0">
              <a:latin typeface="Times New Roman"/>
              <a:cs typeface="Times New Roman"/>
            </a:endParaRPr>
          </a:p>
        </p:txBody>
      </p:sp>
      <p:sp>
        <p:nvSpPr>
          <p:cNvPr id="64" name="object 17"/>
          <p:cNvSpPr/>
          <p:nvPr/>
        </p:nvSpPr>
        <p:spPr>
          <a:xfrm>
            <a:off x="2362859" y="5011994"/>
            <a:ext cx="2973324" cy="1474582"/>
          </a:xfrm>
          <a:prstGeom prst="rect">
            <a:avLst/>
          </a:prstGeom>
          <a:blipFill>
            <a:blip r:embed="rId8" cstate="print"/>
            <a:stretch>
              <a:fillRect/>
            </a:stretch>
          </a:blipFill>
        </p:spPr>
        <p:txBody>
          <a:bodyPr wrap="square" lIns="0" tIns="0" rIns="0" bIns="0" rtlCol="0"/>
          <a:lstStyle/>
          <a:p>
            <a:endParaRPr/>
          </a:p>
        </p:txBody>
      </p:sp>
      <p:sp>
        <p:nvSpPr>
          <p:cNvPr id="65" name="Content Placeholder 58"/>
          <p:cNvSpPr txBox="1">
            <a:spLocks/>
          </p:cNvSpPr>
          <p:nvPr/>
        </p:nvSpPr>
        <p:spPr>
          <a:xfrm>
            <a:off x="5579408" y="5425440"/>
            <a:ext cx="3774359" cy="11196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95"/>
              </a:spcBef>
              <a:buNone/>
            </a:pPr>
            <a:r>
              <a:rPr lang="en-US" sz="1600" spc="-100" dirty="0">
                <a:solidFill>
                  <a:srgbClr val="FFFFFF"/>
                </a:solidFill>
                <a:latin typeface="Arial"/>
                <a:cs typeface="Arial"/>
              </a:rPr>
              <a:t>This</a:t>
            </a:r>
            <a:r>
              <a:rPr lang="en-US" sz="1600" dirty="0">
                <a:solidFill>
                  <a:srgbClr val="FFFFFF"/>
                </a:solidFill>
                <a:latin typeface="Arial"/>
                <a:cs typeface="Arial"/>
              </a:rPr>
              <a:t>	</a:t>
            </a:r>
            <a:r>
              <a:rPr lang="en-US" sz="1600" spc="-70" dirty="0">
                <a:solidFill>
                  <a:srgbClr val="FFFFFF"/>
                </a:solidFill>
                <a:latin typeface="Arial"/>
                <a:cs typeface="Arial"/>
              </a:rPr>
              <a:t>i</a:t>
            </a:r>
            <a:r>
              <a:rPr lang="en-US" sz="1600" spc="-135" dirty="0">
                <a:solidFill>
                  <a:srgbClr val="FFFFFF"/>
                </a:solidFill>
                <a:latin typeface="Arial"/>
                <a:cs typeface="Arial"/>
              </a:rPr>
              <a:t>s</a:t>
            </a:r>
            <a:r>
              <a:rPr lang="en-US" sz="1600" dirty="0">
                <a:solidFill>
                  <a:srgbClr val="FFFFFF"/>
                </a:solidFill>
                <a:latin typeface="Arial"/>
                <a:cs typeface="Arial"/>
              </a:rPr>
              <a:t>	</a:t>
            </a:r>
            <a:r>
              <a:rPr lang="en-US" sz="1600" spc="-150" dirty="0">
                <a:solidFill>
                  <a:srgbClr val="FFFFFF"/>
                </a:solidFill>
                <a:latin typeface="Arial"/>
                <a:cs typeface="Arial"/>
              </a:rPr>
              <a:t>a</a:t>
            </a:r>
            <a:r>
              <a:rPr lang="en-US" sz="1600" dirty="0">
                <a:solidFill>
                  <a:srgbClr val="FFFFFF"/>
                </a:solidFill>
                <a:latin typeface="Arial"/>
                <a:cs typeface="Arial"/>
              </a:rPr>
              <a:t>	</a:t>
            </a:r>
            <a:r>
              <a:rPr lang="en-US" sz="1600" spc="-135" dirty="0">
                <a:solidFill>
                  <a:srgbClr val="FFFFFF"/>
                </a:solidFill>
                <a:latin typeface="Arial"/>
                <a:cs typeface="Arial"/>
              </a:rPr>
              <a:t>subclass</a:t>
            </a:r>
            <a:r>
              <a:rPr lang="en-US" sz="1600" dirty="0">
                <a:solidFill>
                  <a:srgbClr val="FFFFFF"/>
                </a:solidFill>
                <a:latin typeface="Arial"/>
                <a:cs typeface="Arial"/>
              </a:rPr>
              <a:t>	</a:t>
            </a:r>
            <a:r>
              <a:rPr lang="en-US" sz="1600" spc="25" dirty="0">
                <a:solidFill>
                  <a:srgbClr val="FFFFFF"/>
                </a:solidFill>
                <a:latin typeface="Arial"/>
                <a:cs typeface="Arial"/>
              </a:rPr>
              <a:t>o</a:t>
            </a:r>
            <a:r>
              <a:rPr lang="en-US" sz="1600" spc="10" dirty="0">
                <a:solidFill>
                  <a:srgbClr val="FFFFFF"/>
                </a:solidFill>
                <a:latin typeface="Arial"/>
                <a:cs typeface="Arial"/>
              </a:rPr>
              <a:t>f</a:t>
            </a:r>
            <a:r>
              <a:rPr lang="en-US" sz="1600" dirty="0">
                <a:solidFill>
                  <a:srgbClr val="FFFFFF"/>
                </a:solidFill>
                <a:latin typeface="Arial"/>
                <a:cs typeface="Arial"/>
              </a:rPr>
              <a:t>	</a:t>
            </a:r>
            <a:r>
              <a:rPr lang="en-US" sz="1600" spc="-80" dirty="0">
                <a:solidFill>
                  <a:srgbClr val="FFFFFF"/>
                </a:solidFill>
                <a:latin typeface="Arial"/>
                <a:cs typeface="Arial"/>
              </a:rPr>
              <a:t>acycl</a:t>
            </a:r>
            <a:r>
              <a:rPr lang="en-US" sz="1600" spc="-50" dirty="0">
                <a:solidFill>
                  <a:srgbClr val="FFFFFF"/>
                </a:solidFill>
                <a:latin typeface="Arial"/>
                <a:cs typeface="Arial"/>
              </a:rPr>
              <a:t>i</a:t>
            </a:r>
            <a:r>
              <a:rPr lang="en-US" sz="1600" spc="-140" dirty="0">
                <a:solidFill>
                  <a:srgbClr val="FFFFFF"/>
                </a:solidFill>
                <a:latin typeface="Arial"/>
                <a:cs typeface="Arial"/>
              </a:rPr>
              <a:t>c</a:t>
            </a:r>
            <a:endParaRPr lang="en-US" sz="1600" dirty="0">
              <a:latin typeface="Arial"/>
              <a:cs typeface="Arial"/>
            </a:endParaRPr>
          </a:p>
          <a:p>
            <a:pPr marL="0" indent="0">
              <a:spcBef>
                <a:spcPts val="95"/>
              </a:spcBef>
              <a:buNone/>
            </a:pPr>
            <a:r>
              <a:rPr lang="en-US" sz="1600" spc="-50" dirty="0">
                <a:solidFill>
                  <a:srgbClr val="FFFFFF"/>
                </a:solidFill>
                <a:latin typeface="Arial"/>
                <a:cs typeface="Arial"/>
              </a:rPr>
              <a:t>networks </a:t>
            </a:r>
            <a:r>
              <a:rPr lang="en-US" sz="1600" spc="-30" dirty="0">
                <a:solidFill>
                  <a:srgbClr val="FFFFFF"/>
                </a:solidFill>
                <a:latin typeface="Arial"/>
                <a:cs typeface="Arial"/>
              </a:rPr>
              <a:t>in </a:t>
            </a:r>
            <a:r>
              <a:rPr lang="en-US" sz="1600" spc="-50" dirty="0">
                <a:solidFill>
                  <a:srgbClr val="FFFFFF"/>
                </a:solidFill>
                <a:latin typeface="Arial"/>
                <a:cs typeface="Arial"/>
              </a:rPr>
              <a:t>which </a:t>
            </a:r>
            <a:r>
              <a:rPr lang="en-US" sz="1600" spc="-150" dirty="0">
                <a:solidFill>
                  <a:srgbClr val="FFFFFF"/>
                </a:solidFill>
                <a:latin typeface="Arial"/>
                <a:cs typeface="Arial"/>
              </a:rPr>
              <a:t>a </a:t>
            </a:r>
            <a:r>
              <a:rPr lang="en-US" sz="1600" spc="-60" dirty="0">
                <a:solidFill>
                  <a:srgbClr val="FFFFFF"/>
                </a:solidFill>
                <a:latin typeface="Arial"/>
                <a:cs typeface="Arial"/>
              </a:rPr>
              <a:t>connection</a:t>
            </a:r>
            <a:r>
              <a:rPr lang="en-US" sz="1600" spc="250" dirty="0">
                <a:solidFill>
                  <a:srgbClr val="FFFFFF"/>
                </a:solidFill>
                <a:latin typeface="Arial"/>
                <a:cs typeface="Arial"/>
              </a:rPr>
              <a:t> </a:t>
            </a:r>
            <a:r>
              <a:rPr lang="en-US" sz="1600" spc="-110" dirty="0">
                <a:solidFill>
                  <a:srgbClr val="FFFFFF"/>
                </a:solidFill>
                <a:latin typeface="Arial"/>
                <a:cs typeface="Arial"/>
              </a:rPr>
              <a:t>is</a:t>
            </a:r>
            <a:endParaRPr lang="en-US" sz="1600" dirty="0">
              <a:latin typeface="Arial"/>
              <a:cs typeface="Arial"/>
            </a:endParaRPr>
          </a:p>
          <a:p>
            <a:pPr marL="0" indent="0">
              <a:spcBef>
                <a:spcPts val="95"/>
              </a:spcBef>
              <a:buNone/>
            </a:pPr>
            <a:r>
              <a:rPr lang="en-US" sz="1600" spc="-55" dirty="0">
                <a:solidFill>
                  <a:srgbClr val="FFFFFF"/>
                </a:solidFill>
                <a:latin typeface="Arial"/>
                <a:cs typeface="Arial"/>
              </a:rPr>
              <a:t>allowed </a:t>
            </a:r>
            <a:r>
              <a:rPr lang="en-US" sz="1600" spc="5" dirty="0">
                <a:solidFill>
                  <a:srgbClr val="FFFFFF"/>
                </a:solidFill>
                <a:latin typeface="Arial"/>
                <a:cs typeface="Arial"/>
              </a:rPr>
              <a:t>from </a:t>
            </a:r>
            <a:r>
              <a:rPr lang="en-US" sz="1600" spc="-150" dirty="0">
                <a:solidFill>
                  <a:srgbClr val="FFFFFF"/>
                </a:solidFill>
                <a:latin typeface="Arial"/>
                <a:cs typeface="Arial"/>
              </a:rPr>
              <a:t>a </a:t>
            </a:r>
            <a:r>
              <a:rPr lang="en-US" sz="1600" spc="-80" dirty="0">
                <a:solidFill>
                  <a:srgbClr val="FFFFFF"/>
                </a:solidFill>
                <a:latin typeface="Arial"/>
                <a:cs typeface="Arial"/>
              </a:rPr>
              <a:t>node </a:t>
            </a:r>
            <a:r>
              <a:rPr lang="en-US" sz="1600" spc="-30" dirty="0">
                <a:solidFill>
                  <a:srgbClr val="FFFFFF"/>
                </a:solidFill>
                <a:latin typeface="Arial"/>
                <a:cs typeface="Arial"/>
              </a:rPr>
              <a:t>in </a:t>
            </a:r>
            <a:r>
              <a:rPr lang="en-US" sz="1600" spc="-65" dirty="0">
                <a:solidFill>
                  <a:srgbClr val="FFFFFF"/>
                </a:solidFill>
                <a:latin typeface="Arial"/>
                <a:cs typeface="Arial"/>
              </a:rPr>
              <a:t>layer </a:t>
            </a:r>
            <a:r>
              <a:rPr lang="en-US" sz="1600" spc="20" dirty="0" err="1">
                <a:solidFill>
                  <a:srgbClr val="FFFFFF"/>
                </a:solidFill>
                <a:latin typeface="Arial"/>
                <a:cs typeface="Arial"/>
              </a:rPr>
              <a:t>i</a:t>
            </a:r>
            <a:r>
              <a:rPr lang="en-US" sz="1600" spc="-100" dirty="0">
                <a:solidFill>
                  <a:srgbClr val="FFFFFF"/>
                </a:solidFill>
                <a:latin typeface="Arial"/>
                <a:cs typeface="Arial"/>
              </a:rPr>
              <a:t> </a:t>
            </a:r>
            <a:r>
              <a:rPr lang="en-US" sz="1600" spc="-35" dirty="0">
                <a:solidFill>
                  <a:srgbClr val="FFFFFF"/>
                </a:solidFill>
                <a:latin typeface="Arial"/>
                <a:cs typeface="Arial"/>
              </a:rPr>
              <a:t>only  </a:t>
            </a:r>
            <a:r>
              <a:rPr lang="en-US" sz="1600" spc="50" dirty="0">
                <a:solidFill>
                  <a:srgbClr val="FFFFFF"/>
                </a:solidFill>
                <a:latin typeface="Arial"/>
                <a:cs typeface="Arial"/>
              </a:rPr>
              <a:t>to</a:t>
            </a:r>
            <a:r>
              <a:rPr lang="en-US" sz="1600" spc="-190" dirty="0">
                <a:solidFill>
                  <a:srgbClr val="FFFFFF"/>
                </a:solidFill>
                <a:latin typeface="Arial"/>
                <a:cs typeface="Arial"/>
              </a:rPr>
              <a:t> </a:t>
            </a:r>
            <a:r>
              <a:rPr lang="en-US" sz="1600" spc="-105" dirty="0">
                <a:solidFill>
                  <a:srgbClr val="FFFFFF"/>
                </a:solidFill>
                <a:latin typeface="Arial"/>
                <a:cs typeface="Arial"/>
              </a:rPr>
              <a:t>nodes</a:t>
            </a:r>
            <a:r>
              <a:rPr lang="en-US" sz="1600" spc="-160" dirty="0">
                <a:solidFill>
                  <a:srgbClr val="FFFFFF"/>
                </a:solidFill>
                <a:latin typeface="Arial"/>
                <a:cs typeface="Arial"/>
              </a:rPr>
              <a:t> </a:t>
            </a:r>
            <a:r>
              <a:rPr lang="en-US" sz="1600" spc="-30" dirty="0">
                <a:solidFill>
                  <a:srgbClr val="FFFFFF"/>
                </a:solidFill>
                <a:latin typeface="Arial"/>
                <a:cs typeface="Arial"/>
              </a:rPr>
              <a:t>in</a:t>
            </a:r>
            <a:r>
              <a:rPr lang="en-US" sz="1600" spc="-170" dirty="0">
                <a:solidFill>
                  <a:srgbClr val="FFFFFF"/>
                </a:solidFill>
                <a:latin typeface="Arial"/>
                <a:cs typeface="Arial"/>
              </a:rPr>
              <a:t> </a:t>
            </a:r>
            <a:r>
              <a:rPr lang="en-US" sz="1600" spc="-65" dirty="0">
                <a:solidFill>
                  <a:srgbClr val="FFFFFF"/>
                </a:solidFill>
                <a:latin typeface="Arial"/>
                <a:cs typeface="Arial"/>
              </a:rPr>
              <a:t>layer</a:t>
            </a:r>
            <a:r>
              <a:rPr lang="en-US" sz="1600" spc="-170" dirty="0">
                <a:solidFill>
                  <a:srgbClr val="FFFFFF"/>
                </a:solidFill>
                <a:latin typeface="Arial"/>
                <a:cs typeface="Arial"/>
              </a:rPr>
              <a:t> </a:t>
            </a:r>
            <a:r>
              <a:rPr lang="en-US" sz="1600" spc="-130" dirty="0">
                <a:solidFill>
                  <a:srgbClr val="FFFFFF"/>
                </a:solidFill>
                <a:latin typeface="Arial"/>
                <a:cs typeface="Arial"/>
              </a:rPr>
              <a:t>i+1</a:t>
            </a:r>
            <a:endParaRPr lang="en-US" sz="1600" dirty="0">
              <a:latin typeface="Arial"/>
              <a:cs typeface="Arial"/>
            </a:endParaRPr>
          </a:p>
          <a:p>
            <a:pPr marL="0" indent="0">
              <a:spcBef>
                <a:spcPts val="95"/>
              </a:spcBef>
              <a:buFont typeface="Wingdings 3" charset="2"/>
              <a:buNone/>
            </a:pPr>
            <a:endParaRPr lang="en-US" dirty="0">
              <a:latin typeface="Arial"/>
              <a:cs typeface="Arial"/>
            </a:endParaRPr>
          </a:p>
        </p:txBody>
      </p:sp>
    </p:spTree>
    <p:extLst>
      <p:ext uri="{BB962C8B-B14F-4D97-AF65-F5344CB8AC3E}">
        <p14:creationId xmlns:p14="http://schemas.microsoft.com/office/powerpoint/2010/main" val="509472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34507" y="212898"/>
            <a:ext cx="3857413" cy="381000"/>
          </a:xfrm>
        </p:spPr>
        <p:txBody>
          <a:bodyPr/>
          <a:lstStyle/>
          <a:p>
            <a:pPr algn="l"/>
            <a:r>
              <a:rPr lang="en-US" sz="2000" dirty="0" smtClean="0"/>
              <a:t>How Digit recognition Works ?</a:t>
            </a:r>
            <a:endParaRPr lang="en-US" sz="2000" dirty="0"/>
          </a:p>
        </p:txBody>
      </p:sp>
      <p:sp>
        <p:nvSpPr>
          <p:cNvPr id="6" name="Subtitle 5"/>
          <p:cNvSpPr>
            <a:spLocks noGrp="1"/>
          </p:cNvSpPr>
          <p:nvPr>
            <p:ph type="subTitle" idx="1"/>
          </p:nvPr>
        </p:nvSpPr>
        <p:spPr>
          <a:xfrm>
            <a:off x="362373" y="690155"/>
            <a:ext cx="6114627" cy="1056428"/>
          </a:xfrm>
        </p:spPr>
        <p:txBody>
          <a:bodyPr>
            <a:normAutofit/>
          </a:bodyPr>
          <a:lstStyle/>
          <a:p>
            <a:pPr algn="l"/>
            <a:r>
              <a:rPr lang="en-US" b="1" dirty="0"/>
              <a:t>MNIST</a:t>
            </a:r>
          </a:p>
          <a:p>
            <a:pPr algn="l"/>
            <a:r>
              <a:rPr lang="en-US" dirty="0"/>
              <a:t>M</a:t>
            </a:r>
            <a:r>
              <a:rPr lang="en-US" dirty="0" smtClean="0"/>
              <a:t>NIST </a:t>
            </a:r>
            <a:r>
              <a:rPr lang="en-US" dirty="0"/>
              <a:t>is a simple computer vision dataset. It consists of 28x28 pixel images of handwritten digits, such as</a:t>
            </a:r>
            <a:r>
              <a:rPr lang="en-US" dirty="0" smtClean="0"/>
              <a:t>:</a:t>
            </a:r>
          </a:p>
          <a:p>
            <a:pPr algn="l"/>
            <a:endParaRPr lang="en-US" dirty="0" smtClean="0"/>
          </a:p>
          <a:p>
            <a:pPr algn="l"/>
            <a:endParaRPr lang="en-US" dirty="0"/>
          </a:p>
          <a:p>
            <a:pPr algn="l"/>
            <a:endParaRPr lang="en-US" dirty="0" smtClean="0"/>
          </a:p>
          <a:p>
            <a:pPr algn="l"/>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789" y="1746583"/>
            <a:ext cx="392430" cy="39243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1219" y="1765135"/>
            <a:ext cx="392430" cy="39243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9364" y="1796567"/>
            <a:ext cx="329565" cy="329565"/>
          </a:xfrm>
          <a:prstGeom prst="rect">
            <a:avLst/>
          </a:prstGeom>
        </p:spPr>
      </p:pic>
      <p:sp>
        <p:nvSpPr>
          <p:cNvPr id="17" name="Rectangle 13"/>
          <p:cNvSpPr>
            <a:spLocks noChangeArrowheads="1"/>
          </p:cNvSpPr>
          <p:nvPr/>
        </p:nvSpPr>
        <p:spPr bwMode="auto">
          <a:xfrm>
            <a:off x="489373" y="2341964"/>
            <a:ext cx="5908252"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1300" b="0" i="0" u="none" strike="noStrike" cap="none" normalizeH="0" baseline="0" dirty="0" smtClean="0">
                <a:ln>
                  <a:noFill/>
                </a:ln>
                <a:solidFill>
                  <a:srgbClr val="333333"/>
                </a:solidFill>
                <a:effectLst/>
                <a:latin typeface="CMS"/>
              </a:rPr>
              <a:t>Every MNIST data point, every image, can be thought of as an array of numbers describing how dark each pixel is. For example, we might think of   as something like:</a:t>
            </a:r>
            <a:r>
              <a:rPr kumimoji="0" lang="en-US" altLang="en-US" sz="800" b="0" i="0" u="none" strike="noStrike" cap="none" normalizeH="0" baseline="0" dirty="0" smtClean="0">
                <a:ln>
                  <a:noFill/>
                </a:ln>
                <a:solidFill>
                  <a:schemeClr val="tx1"/>
                </a:solidFill>
                <a:effectLst/>
              </a:rPr>
              <a:t> </a:t>
            </a:r>
            <a:endParaRPr kumimoji="0" lang="en-US" altLang="en-US" sz="1300" b="0" i="0" u="none" strike="noStrike" cap="none" normalizeH="0" baseline="0" dirty="0" smtClean="0">
              <a:ln>
                <a:noFill/>
              </a:ln>
              <a:solidFill>
                <a:srgbClr val="333333"/>
              </a:solidFill>
              <a:effectLst/>
              <a:latin typeface="CMS"/>
            </a:endParaRPr>
          </a:p>
        </p:txBody>
      </p:sp>
      <p:pic>
        <p:nvPicPr>
          <p:cNvPr id="1038" name="Picture 14" descr="http://colah.github.io/posts/2014-10-Visualizing-MNIST/img/mnist/1-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373" y="2759412"/>
            <a:ext cx="266700" cy="2667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373" y="3145714"/>
            <a:ext cx="7059507" cy="3422746"/>
          </a:xfrm>
          <a:prstGeom prst="rect">
            <a:avLst/>
          </a:prstGeom>
        </p:spPr>
      </p:pic>
      <p:sp>
        <p:nvSpPr>
          <p:cNvPr id="20" name="Rectangle 17"/>
          <p:cNvSpPr>
            <a:spLocks noChangeArrowheads="1"/>
          </p:cNvSpPr>
          <p:nvPr/>
        </p:nvSpPr>
        <p:spPr bwMode="auto">
          <a:xfrm rot="10800000" flipV="1">
            <a:off x="6568439" y="125581"/>
            <a:ext cx="531727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CMS"/>
              </a:rPr>
              <a:t>Since each image has 28 by 28 pixels, we get a 28x28 array. We can flatten each array into a </a:t>
            </a:r>
            <a:r>
              <a:rPr kumimoji="0" lang="en-US" altLang="en-US" sz="1600" b="0" i="0" u="none" strike="noStrike" cap="none" normalizeH="0" baseline="0" dirty="0" smtClean="0">
                <a:ln>
                  <a:noFill/>
                </a:ln>
                <a:solidFill>
                  <a:srgbClr val="333333"/>
                </a:solidFill>
                <a:effectLst/>
                <a:latin typeface="MathJax_Main"/>
              </a:rPr>
              <a:t>28∗28=784</a:t>
            </a:r>
            <a:r>
              <a:rPr kumimoji="0" lang="en-US" altLang="en-US" sz="1600" b="0" i="0" u="none" strike="noStrike" cap="none" normalizeH="0" baseline="0" dirty="0" smtClean="0">
                <a:ln>
                  <a:noFill/>
                </a:ln>
                <a:solidFill>
                  <a:srgbClr val="333333"/>
                </a:solidFill>
                <a:effectLst/>
                <a:latin typeface="CMS"/>
              </a:rPr>
              <a:t>28∗28=784 dimensional vector. Each component of the vector is a value between zero and one describing the intensity of the pixel. Thus, we generally think of MNIST as being a collection of 784-dimensional vectors.</a:t>
            </a:r>
            <a:r>
              <a:rPr kumimoji="0" lang="en-US" altLang="en-US" sz="1600" b="0" i="0" u="none" strike="noStrike" cap="none" normalizeH="0" baseline="0" dirty="0" smtClean="0">
                <a:ln>
                  <a:noFill/>
                </a:ln>
                <a:solidFill>
                  <a:schemeClr val="tx1"/>
                </a:solidFill>
                <a:effectLst/>
              </a:rPr>
              <a:t> </a:t>
            </a:r>
          </a:p>
        </p:txBody>
      </p:sp>
      <p:sp>
        <p:nvSpPr>
          <p:cNvPr id="22" name="Rectangle 21"/>
          <p:cNvSpPr/>
          <p:nvPr/>
        </p:nvSpPr>
        <p:spPr>
          <a:xfrm>
            <a:off x="7421880" y="3550920"/>
            <a:ext cx="4533900" cy="28879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 this MNIST dataset will be divided into 2 parts , the first half will be used for training the ANN and the second half will be used for testing and finding the accuracy of the model.</a:t>
            </a:r>
          </a:p>
        </p:txBody>
      </p:sp>
    </p:spTree>
    <p:extLst>
      <p:ext uri="{BB962C8B-B14F-4D97-AF65-F5344CB8AC3E}">
        <p14:creationId xmlns:p14="http://schemas.microsoft.com/office/powerpoint/2010/main" val="3946913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6347" y="189654"/>
            <a:ext cx="2536613" cy="419946"/>
          </a:xfrm>
        </p:spPr>
        <p:txBody>
          <a:bodyPr/>
          <a:lstStyle/>
          <a:p>
            <a:pPr algn="l"/>
            <a:r>
              <a:rPr lang="en-US" sz="1800" dirty="0" smtClean="0"/>
              <a:t>What is a Captcha ?</a:t>
            </a:r>
            <a:endParaRPr lang="en-US" sz="1800" dirty="0"/>
          </a:p>
        </p:txBody>
      </p:sp>
      <p:sp>
        <p:nvSpPr>
          <p:cNvPr id="5" name="Subtitle 4"/>
          <p:cNvSpPr>
            <a:spLocks noGrp="1"/>
          </p:cNvSpPr>
          <p:nvPr>
            <p:ph type="subTitle" idx="1"/>
          </p:nvPr>
        </p:nvSpPr>
        <p:spPr>
          <a:xfrm>
            <a:off x="826345" y="3584545"/>
            <a:ext cx="10836265" cy="2816255"/>
          </a:xfrm>
        </p:spPr>
        <p:txBody>
          <a:bodyPr>
            <a:normAutofit lnSpcReduction="10000"/>
          </a:bodyPr>
          <a:lstStyle/>
          <a:p>
            <a:pPr algn="l"/>
            <a:r>
              <a:rPr lang="en-US" b="1" dirty="0">
                <a:solidFill>
                  <a:schemeClr val="tx1"/>
                </a:solidFill>
              </a:rPr>
              <a:t>Applications of </a:t>
            </a:r>
            <a:r>
              <a:rPr lang="en-US" b="1" dirty="0" smtClean="0">
                <a:solidFill>
                  <a:schemeClr val="tx1"/>
                </a:solidFill>
              </a:rPr>
              <a:t>CAPTCHAs:</a:t>
            </a:r>
          </a:p>
          <a:p>
            <a:pPr marL="285750" indent="-285750" algn="l">
              <a:buFont typeface="Wingdings" panose="05000000000000000000" pitchFamily="2" charset="2"/>
              <a:buChar char="q"/>
            </a:pPr>
            <a:r>
              <a:rPr lang="en-US" sz="1200" b="1" dirty="0">
                <a:solidFill>
                  <a:schemeClr val="tx1"/>
                </a:solidFill>
              </a:rPr>
              <a:t>Protecting Website Registration.</a:t>
            </a:r>
            <a:r>
              <a:rPr lang="en-US" sz="1200" dirty="0">
                <a:solidFill>
                  <a:schemeClr val="tx1"/>
                </a:solidFill>
              </a:rPr>
              <a:t> Several companies (Yahoo!, Microsoft, etc.) offer free email services. Up until a few years ago, most of these services suffered from a specific type of attack: "bots" that would sign up for thousands of email accounts every minute. The solution to this problem was to use CAPTCHAs to ensure that only humans obtain free accounts. In general, free services should be protected with a CAPTCHA in order to prevent abuse by automated scripts</a:t>
            </a:r>
            <a:r>
              <a:rPr lang="en-US" sz="1200" dirty="0" smtClean="0">
                <a:solidFill>
                  <a:schemeClr val="tx1"/>
                </a:solidFill>
              </a:rPr>
              <a:t>.</a:t>
            </a:r>
            <a:endParaRPr lang="en-US" sz="1200" dirty="0">
              <a:solidFill>
                <a:schemeClr val="tx1"/>
              </a:solidFill>
            </a:endParaRPr>
          </a:p>
          <a:p>
            <a:pPr marL="285750" indent="-285750" algn="l">
              <a:buFont typeface="Wingdings" panose="05000000000000000000" pitchFamily="2" charset="2"/>
              <a:buChar char="q"/>
            </a:pPr>
            <a:r>
              <a:rPr lang="en-US" sz="1200" b="1" dirty="0">
                <a:solidFill>
                  <a:schemeClr val="tx1"/>
                </a:solidFill>
              </a:rPr>
              <a:t>Protecting Email Addresses From Scrapers.</a:t>
            </a:r>
            <a:r>
              <a:rPr lang="en-US" sz="1200" dirty="0">
                <a:solidFill>
                  <a:schemeClr val="tx1"/>
                </a:solidFill>
              </a:rPr>
              <a:t> Spammers crawl the Web in search of email addresses posted in clear text. CAPTCHAs provide an effective mechanism to hide your email address from Web scrapers. The idea is to require users to solve a CAPTCHA before showing your email address. </a:t>
            </a:r>
            <a:endParaRPr lang="en-US" sz="1200" dirty="0" smtClean="0">
              <a:solidFill>
                <a:schemeClr val="tx1"/>
              </a:solidFill>
            </a:endParaRPr>
          </a:p>
          <a:p>
            <a:pPr marL="285750" indent="-285750" algn="l">
              <a:buFont typeface="Wingdings" panose="05000000000000000000" pitchFamily="2" charset="2"/>
              <a:buChar char="q"/>
            </a:pPr>
            <a:r>
              <a:rPr lang="en-US" sz="1300" b="1" dirty="0">
                <a:solidFill>
                  <a:schemeClr val="tx1"/>
                </a:solidFill>
              </a:rPr>
              <a:t>Preventing Dictionary Attacks.</a:t>
            </a:r>
            <a:r>
              <a:rPr lang="en-US" sz="1300" dirty="0">
                <a:solidFill>
                  <a:schemeClr val="tx1"/>
                </a:solidFill>
              </a:rPr>
              <a:t> CAPTCHAs can also be used to prevent dictionary attacks in password systems. The idea is simple: prevent a computer from being able to iterate through the entire space of passwords by requiring it to solve a CAPTCHA after a certain number of unsuccessful logins. This is better than the classic approach of locking an account after a sequence of unsuccessful logins, since doing so allows an attacker to lock accounts at will</a:t>
            </a:r>
            <a:endParaRPr lang="en-US" sz="1300" b="1"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07574883"/>
              </p:ext>
            </p:extLst>
          </p:nvPr>
        </p:nvGraphicFramePr>
        <p:xfrm>
          <a:off x="826346" y="189654"/>
          <a:ext cx="10723969" cy="2956560"/>
        </p:xfrm>
        <a:graphic>
          <a:graphicData uri="http://schemas.openxmlformats.org/drawingml/2006/table">
            <a:tbl>
              <a:tblPr/>
              <a:tblGrid>
                <a:gridCol w="5171271">
                  <a:extLst>
                    <a:ext uri="{9D8B030D-6E8A-4147-A177-3AD203B41FA5}">
                      <a16:colId xmlns:a16="http://schemas.microsoft.com/office/drawing/2014/main" val="501284682"/>
                    </a:ext>
                  </a:extLst>
                </a:gridCol>
                <a:gridCol w="5552698">
                  <a:extLst>
                    <a:ext uri="{9D8B030D-6E8A-4147-A177-3AD203B41FA5}">
                      <a16:colId xmlns:a16="http://schemas.microsoft.com/office/drawing/2014/main" val="2581061163"/>
                    </a:ext>
                  </a:extLst>
                </a:gridCol>
              </a:tblGrid>
              <a:tr h="409597">
                <a:tc>
                  <a:txBody>
                    <a:bodyPr/>
                    <a:lstStyle/>
                    <a:p>
                      <a:r>
                        <a:rPr lang="en-US">
                          <a:effectLst/>
                        </a:rPr>
                        <a:t/>
                      </a:r>
                      <a:br>
                        <a:rPr lang="en-US">
                          <a:effectLst/>
                        </a:rPr>
                      </a:br>
                      <a:r>
                        <a:rPr lang="en-US">
                          <a:effectLst/>
                        </a:rPr>
                        <a:t> </a:t>
                      </a:r>
                    </a:p>
                  </a:txBody>
                  <a:tcPr marL="0" marR="0" marT="0" marB="0">
                    <a:lnL>
                      <a:noFill/>
                    </a:lnL>
                    <a:lnR>
                      <a:noFill/>
                    </a:lnR>
                    <a:lnT>
                      <a:noFill/>
                    </a:lnT>
                    <a:lnB>
                      <a:noFill/>
                    </a:lnB>
                  </a:tcPr>
                </a:tc>
                <a:tc rowSpan="2">
                  <a:txBody>
                    <a:bodyPr/>
                    <a:lstStyle/>
                    <a:p>
                      <a:r>
                        <a:rPr lang="en-US" dirty="0">
                          <a:effectLst/>
                        </a:rPr>
                        <a:t> </a:t>
                      </a:r>
                    </a:p>
                  </a:txBody>
                  <a:tcPr marL="0" marR="0" marT="0" marB="0" anchor="ctr">
                    <a:lnL>
                      <a:noFill/>
                    </a:lnL>
                    <a:lnR>
                      <a:noFill/>
                    </a:lnR>
                    <a:lnT>
                      <a:noFill/>
                    </a:lnT>
                    <a:lnB>
                      <a:noFill/>
                    </a:lnB>
                  </a:tcPr>
                </a:tc>
                <a:extLst>
                  <a:ext uri="{0D108BD9-81ED-4DB2-BD59-A6C34878D82A}">
                    <a16:rowId xmlns:a16="http://schemas.microsoft.com/office/drawing/2014/main" val="943328181"/>
                  </a:ext>
                </a:extLst>
              </a:tr>
              <a:tr h="2002475">
                <a:tc>
                  <a:txBody>
                    <a:bodyPr/>
                    <a:lstStyle/>
                    <a:p>
                      <a:pPr algn="l"/>
                      <a:r>
                        <a:rPr lang="en-US" b="1" dirty="0">
                          <a:solidFill>
                            <a:srgbClr val="B71800"/>
                          </a:solidFill>
                          <a:effectLst/>
                        </a:rPr>
                        <a:t>CAPTCHA: Telling Humans and Computers Apart Automatically</a:t>
                      </a:r>
                    </a:p>
                    <a:p>
                      <a:pPr algn="l"/>
                      <a:r>
                        <a:rPr lang="en-US" dirty="0">
                          <a:effectLst/>
                        </a:rPr>
                        <a:t>A CAPTCHA is a program that protects websites against bots by generating and grading tests that humans can pass but current computer programs cannot. For example, humans can read distorted text as the one </a:t>
                      </a:r>
                      <a:r>
                        <a:rPr lang="en-US" dirty="0" smtClean="0">
                          <a:effectLst/>
                        </a:rPr>
                        <a:t>shown, </a:t>
                      </a:r>
                      <a:r>
                        <a:rPr lang="en-US" dirty="0">
                          <a:effectLst/>
                        </a:rPr>
                        <a:t>but current computer programs can't:</a:t>
                      </a:r>
                    </a:p>
                  </a:txBody>
                  <a:tcPr marL="0" marR="0" marT="213360" marB="0">
                    <a:lnL>
                      <a:noFill/>
                    </a:lnL>
                    <a:lnR>
                      <a:noFill/>
                    </a:lnR>
                    <a:lnT>
                      <a:noFill/>
                    </a:lnT>
                    <a:lnB>
                      <a:noFill/>
                    </a:lnB>
                  </a:tcPr>
                </a:tc>
                <a:tc vMerge="1">
                  <a:txBody>
                    <a:bodyPr/>
                    <a:lstStyle/>
                    <a:p>
                      <a:endParaRPr lang="en-US"/>
                    </a:p>
                  </a:txBody>
                  <a:tcPr/>
                </a:tc>
                <a:extLst>
                  <a:ext uri="{0D108BD9-81ED-4DB2-BD59-A6C34878D82A}">
                    <a16:rowId xmlns:a16="http://schemas.microsoft.com/office/drawing/2014/main" val="29880433"/>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291" y="908635"/>
            <a:ext cx="5620798" cy="2237579"/>
          </a:xfrm>
          <a:prstGeom prst="rect">
            <a:avLst/>
          </a:prstGeom>
        </p:spPr>
      </p:pic>
    </p:spTree>
    <p:extLst>
      <p:ext uri="{BB962C8B-B14F-4D97-AF65-F5344CB8AC3E}">
        <p14:creationId xmlns:p14="http://schemas.microsoft.com/office/powerpoint/2010/main" val="371122906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Facet</Template>
  <TotalTime>1146</TotalTime>
  <Words>881</Words>
  <Application>Microsoft Office PowerPoint</Application>
  <PresentationFormat>Widescreen</PresentationFormat>
  <Paragraphs>128</Paragraphs>
  <Slides>12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Century Gothic</vt:lpstr>
      <vt:lpstr>CMS</vt:lpstr>
      <vt:lpstr>MathJax_Main</vt:lpstr>
      <vt:lpstr>Times New Roman</vt:lpstr>
      <vt:lpstr>Trebuchet MS</vt:lpstr>
      <vt:lpstr>Wingdings</vt:lpstr>
      <vt:lpstr>Wingdings 3</vt:lpstr>
      <vt:lpstr>Facet</vt:lpstr>
      <vt:lpstr>Ion</vt:lpstr>
      <vt:lpstr>Captcha Recognition</vt:lpstr>
      <vt:lpstr>Contents</vt:lpstr>
      <vt:lpstr>Artificial Neural Network</vt:lpstr>
      <vt:lpstr>BIOLOGICAL NEURON MODEL</vt:lpstr>
      <vt:lpstr>ARTIFICIAL NEURON MODEL</vt:lpstr>
      <vt:lpstr>PowerPoint Presentation</vt:lpstr>
      <vt:lpstr>NEURAL NETWORK ARCHITECTURES</vt:lpstr>
      <vt:lpstr>How Digit recognition Works ?</vt:lpstr>
      <vt:lpstr>What is a Captcha ?</vt:lpstr>
      <vt:lpstr>How Captcha Recognition Works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 makwana</dc:creator>
  <cp:lastModifiedBy>siddharth makwana</cp:lastModifiedBy>
  <cp:revision>68</cp:revision>
  <dcterms:created xsi:type="dcterms:W3CDTF">2020-01-03T16:07:27Z</dcterms:created>
  <dcterms:modified xsi:type="dcterms:W3CDTF">2020-01-12T18:05:46Z</dcterms:modified>
</cp:coreProperties>
</file>