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sldIdLst>
    <p:sldId id="256" r:id="rId2"/>
    <p:sldId id="257" r:id="rId3"/>
    <p:sldId id="265" r:id="rId4"/>
    <p:sldId id="258" r:id="rId5"/>
    <p:sldId id="266" r:id="rId6"/>
    <p:sldId id="262" r:id="rId7"/>
    <p:sldId id="263" r:id="rId8"/>
    <p:sldId id="267" r:id="rId9"/>
    <p:sldId id="268" r:id="rId10"/>
    <p:sldId id="273"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63" d="100"/>
          <a:sy n="63" d="100"/>
        </p:scale>
        <p:origin x="68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856455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8868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22364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70987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836208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57799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6955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03044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1112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45722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07917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4712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3121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0162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780853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776043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57565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9867537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4"/>
            <a:ext cx="9448800" cy="3083555"/>
          </a:xfrm>
        </p:spPr>
        <p:txBody>
          <a:bodyPr>
            <a:normAutofit fontScale="90000"/>
          </a:bodyPr>
          <a:lstStyle/>
          <a:p>
            <a:br>
              <a:rPr lang="en-US" sz="6000"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br>
              <a:rPr lang="en-US" sz="6000"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r>
              <a:rPr lang="en-US" sz="6000" b="1" cap="none" dirty="0">
                <a:ln>
                  <a:solidFill>
                    <a:schemeClr val="tx2">
                      <a:lumMod val="10000"/>
                    </a:schemeClr>
                  </a:solidFill>
                </a:ln>
                <a:solidFill>
                  <a:schemeClr val="tx1">
                    <a:lumMod val="75000"/>
                    <a:lumOff val="25000"/>
                  </a:schemeClr>
                </a:solidFill>
                <a:effectLst>
                  <a:outerShdw blurRad="38100" dist="19050" dir="2700000" algn="tl" rotWithShape="0">
                    <a:schemeClr val="dk1">
                      <a:lumMod val="50000"/>
                      <a:alpha val="40000"/>
                    </a:schemeClr>
                  </a:outerShdw>
                </a:effectLst>
              </a:rPr>
              <a:t>Car Price Prediction Project</a:t>
            </a:r>
            <a:br>
              <a:rPr 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br>
              <a:rPr 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br>
              <a:rPr 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br>
              <a:rPr 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endParaRPr 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Subtitle 2"/>
          <p:cNvSpPr>
            <a:spLocks noGrp="1"/>
          </p:cNvSpPr>
          <p:nvPr>
            <p:ph type="subTitle" idx="1"/>
          </p:nvPr>
        </p:nvSpPr>
        <p:spPr>
          <a:xfrm>
            <a:off x="7868200" y="4639867"/>
            <a:ext cx="3793678" cy="1188720"/>
          </a:xfrm>
        </p:spPr>
        <p:txBody>
          <a:bodyPr/>
          <a:lstStyle/>
          <a:p>
            <a:r>
              <a:rPr lang="en-US" sz="2400" b="1" dirty="0"/>
              <a:t>Submitted by :</a:t>
            </a:r>
          </a:p>
          <a:p>
            <a:r>
              <a:rPr lang="en-US" b="1" dirty="0"/>
              <a:t>SIDDHART GUPTA</a:t>
            </a:r>
          </a:p>
        </p:txBody>
      </p:sp>
    </p:spTree>
    <p:extLst>
      <p:ext uri="{BB962C8B-B14F-4D97-AF65-F5344CB8AC3E}">
        <p14:creationId xmlns:p14="http://schemas.microsoft.com/office/powerpoint/2010/main" val="341804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81DA-AF1A-3C3D-0742-CA4822F64C01}"/>
              </a:ext>
            </a:extLst>
          </p:cNvPr>
          <p:cNvSpPr>
            <a:spLocks noGrp="1"/>
          </p:cNvSpPr>
          <p:nvPr>
            <p:ph type="ctrTitle"/>
          </p:nvPr>
        </p:nvSpPr>
        <p:spPr/>
        <p:txBody>
          <a:bodyPr/>
          <a:lstStyle/>
          <a:p>
            <a:pPr algn="ctr"/>
            <a:r>
              <a:rPr lang="en-IN" dirty="0"/>
              <a:t>THANK YOU</a:t>
            </a:r>
          </a:p>
        </p:txBody>
      </p:sp>
      <p:sp>
        <p:nvSpPr>
          <p:cNvPr id="3" name="Subtitle 2">
            <a:extLst>
              <a:ext uri="{FF2B5EF4-FFF2-40B4-BE49-F238E27FC236}">
                <a16:creationId xmlns:a16="http://schemas.microsoft.com/office/drawing/2014/main" id="{399F81FF-9FF0-F321-F094-C471BA6604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036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720" y="764373"/>
            <a:ext cx="10825480" cy="1293028"/>
          </a:xfrm>
        </p:spPr>
        <p:txBody>
          <a:bodyPr/>
          <a:lstStyle/>
          <a:p>
            <a:pPr algn="ctr"/>
            <a:r>
              <a:rPr lang="en-US" dirty="0"/>
              <a:t>PERFORMANCE OF RANDOM FOREST</a:t>
            </a:r>
          </a:p>
        </p:txBody>
      </p:sp>
      <p:pic>
        <p:nvPicPr>
          <p:cNvPr id="7" name="Content Placeholder 6">
            <a:extLst>
              <a:ext uri="{FF2B5EF4-FFF2-40B4-BE49-F238E27FC236}">
                <a16:creationId xmlns:a16="http://schemas.microsoft.com/office/drawing/2014/main" id="{11CE449D-27C0-278C-A02B-A71D12110D7E}"/>
              </a:ext>
            </a:extLst>
          </p:cNvPr>
          <p:cNvPicPr>
            <a:picLocks noGrp="1" noChangeAspect="1"/>
          </p:cNvPicPr>
          <p:nvPr>
            <p:ph idx="1"/>
          </p:nvPr>
        </p:nvPicPr>
        <p:blipFill>
          <a:blip r:embed="rId2"/>
          <a:stretch>
            <a:fillRect/>
          </a:stretch>
        </p:blipFill>
        <p:spPr>
          <a:xfrm>
            <a:off x="2249178" y="2603500"/>
            <a:ext cx="6637957" cy="34163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764373"/>
            <a:ext cx="11221720" cy="1293028"/>
          </a:xfrm>
        </p:spPr>
        <p:txBody>
          <a:bodyPr/>
          <a:lstStyle/>
          <a:p>
            <a:pPr algn="ctr"/>
            <a:r>
              <a:rPr lang="en-US" dirty="0"/>
              <a:t>Prediction</a:t>
            </a:r>
          </a:p>
        </p:txBody>
      </p:sp>
      <p:pic>
        <p:nvPicPr>
          <p:cNvPr id="7" name="Content Placeholder 6">
            <a:extLst>
              <a:ext uri="{FF2B5EF4-FFF2-40B4-BE49-F238E27FC236}">
                <a16:creationId xmlns:a16="http://schemas.microsoft.com/office/drawing/2014/main" id="{497C6A63-3EE4-D997-E4DF-59FD8A5F271B}"/>
              </a:ext>
            </a:extLst>
          </p:cNvPr>
          <p:cNvPicPr>
            <a:picLocks noGrp="1" noChangeAspect="1"/>
          </p:cNvPicPr>
          <p:nvPr>
            <p:ph idx="1"/>
          </p:nvPr>
        </p:nvPicPr>
        <p:blipFill>
          <a:blip r:embed="rId2"/>
          <a:stretch>
            <a:fillRect/>
          </a:stretch>
        </p:blipFill>
        <p:spPr>
          <a:xfrm>
            <a:off x="2171765" y="2603500"/>
            <a:ext cx="6792782" cy="3416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764373"/>
            <a:ext cx="10957560" cy="1293028"/>
          </a:xfrm>
        </p:spPr>
        <p:txBody>
          <a:bodyPr/>
          <a:lstStyle/>
          <a:p>
            <a:pPr algn="ctr"/>
            <a:r>
              <a:rPr lang="en-US" dirty="0"/>
              <a:t>PROBLEM STATEMENT</a:t>
            </a:r>
          </a:p>
        </p:txBody>
      </p:sp>
      <p:sp>
        <p:nvSpPr>
          <p:cNvPr id="3" name="Content Placeholder 2"/>
          <p:cNvSpPr>
            <a:spLocks noGrp="1"/>
          </p:cNvSpPr>
          <p:nvPr>
            <p:ph idx="1"/>
          </p:nvPr>
        </p:nvSpPr>
        <p:spPr>
          <a:xfrm>
            <a:off x="365760" y="2272937"/>
            <a:ext cx="11338511" cy="4271554"/>
          </a:xfrm>
        </p:spPr>
        <p:txBody>
          <a:bodyPr>
            <a:normAutofit/>
          </a:bodyPr>
          <a:lstStyle/>
          <a:p>
            <a:pPr algn="just">
              <a:buNone/>
            </a:pPr>
            <a:r>
              <a:rPr lang="en-US" dirty="0"/>
              <a:t>With the </a:t>
            </a:r>
            <a:r>
              <a:rPr lang="en-US" dirty="0" err="1"/>
              <a:t>covid</a:t>
            </a:r>
            <a:r>
              <a:rPr lang="en-US"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a:t>covid</a:t>
            </a:r>
            <a:r>
              <a:rPr lang="en-US" dirty="0"/>
              <a:t> 19 impact, our client is facing problems with their previous car price valuation machine learning models. So, they are looking for new machine learning models from new data. We have to make car price valuation model.</a:t>
            </a:r>
          </a:p>
          <a:p>
            <a:pPr algn="just">
              <a:buNone/>
            </a:pPr>
            <a:r>
              <a:rPr lang="en-US" sz="2400" b="1" u="sng" dirty="0">
                <a:solidFill>
                  <a:schemeClr val="tx1"/>
                </a:solidFill>
              </a:rPr>
              <a:t>AIM : </a:t>
            </a:r>
          </a:p>
          <a:p>
            <a:pPr algn="just">
              <a:buNone/>
            </a:pPr>
            <a:r>
              <a:rPr lang="en-US" dirty="0"/>
              <a:t>To build a new machine learning model for the car price evaluation from the scrapped data.</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764373"/>
            <a:ext cx="10927080" cy="1293028"/>
          </a:xfrm>
        </p:spPr>
        <p:txBody>
          <a:bodyPr/>
          <a:lstStyle/>
          <a:p>
            <a:pPr algn="ctr"/>
            <a:r>
              <a:rPr lang="en-US" dirty="0"/>
              <a:t>Web Scrapping</a:t>
            </a:r>
          </a:p>
        </p:txBody>
      </p:sp>
      <p:sp>
        <p:nvSpPr>
          <p:cNvPr id="3" name="Content Placeholder 2"/>
          <p:cNvSpPr>
            <a:spLocks noGrp="1"/>
          </p:cNvSpPr>
          <p:nvPr>
            <p:ph idx="1"/>
          </p:nvPr>
        </p:nvSpPr>
        <p:spPr>
          <a:xfrm>
            <a:off x="355600" y="2272937"/>
            <a:ext cx="11348671" cy="4206240"/>
          </a:xfrm>
        </p:spPr>
        <p:txBody>
          <a:bodyPr>
            <a:normAutofit/>
          </a:bodyPr>
          <a:lstStyle/>
          <a:p>
            <a:pPr algn="just"/>
            <a:r>
              <a:rPr lang="en-US" dirty="0"/>
              <a:t>First I scrapped data for used cars from “</a:t>
            </a:r>
            <a:r>
              <a:rPr lang="en-US" dirty="0" err="1"/>
              <a:t>CarDekho</a:t>
            </a:r>
            <a:r>
              <a:rPr lang="en-US" dirty="0"/>
              <a:t>” website, using selenium.</a:t>
            </a:r>
          </a:p>
          <a:p>
            <a:pPr algn="just"/>
            <a:r>
              <a:rPr lang="en-US" dirty="0"/>
              <a:t>A total of 309 rows and 9 columns of data was scrapped.</a:t>
            </a:r>
          </a:p>
          <a:p>
            <a:pPr algn="just"/>
            <a:r>
              <a:rPr lang="en-US" dirty="0"/>
              <a:t>The features scrapped are : </a:t>
            </a:r>
            <a:r>
              <a:rPr lang="en-US" dirty="0" err="1"/>
              <a:t>Car_Name</a:t>
            </a:r>
            <a:r>
              <a:rPr lang="en-US" dirty="0"/>
              <a:t>', '</a:t>
            </a:r>
            <a:r>
              <a:rPr lang="en-US" dirty="0" err="1"/>
              <a:t>Fuel_type</a:t>
            </a:r>
            <a:r>
              <a:rPr lang="en-US" dirty="0"/>
              <a:t>', '</a:t>
            </a:r>
            <a:r>
              <a:rPr lang="en-US" dirty="0" err="1"/>
              <a:t>Running_in_kms</a:t>
            </a:r>
            <a:r>
              <a:rPr lang="en-US" dirty="0"/>
              <a:t>', '</a:t>
            </a:r>
            <a:r>
              <a:rPr lang="en-US" dirty="0" err="1"/>
              <a:t>Endine_disp</a:t>
            </a:r>
            <a:r>
              <a:rPr lang="en-US" dirty="0"/>
              <a:t>', '</a:t>
            </a:r>
            <a:r>
              <a:rPr lang="en-US" dirty="0" err="1"/>
              <a:t>Gear_transmission</a:t>
            </a:r>
            <a:r>
              <a:rPr lang="en-US" dirty="0"/>
              <a:t>', '</a:t>
            </a:r>
            <a:r>
              <a:rPr lang="en-US" dirty="0" err="1"/>
              <a:t>Milage_in_km</a:t>
            </a:r>
            <a:r>
              <a:rPr lang="en-US" dirty="0"/>
              <a:t>/</a:t>
            </a:r>
            <a:r>
              <a:rPr lang="en-US" dirty="0" err="1"/>
              <a:t>ltr</a:t>
            </a:r>
            <a:r>
              <a:rPr lang="en-US" dirty="0"/>
              <a:t>', '</a:t>
            </a:r>
            <a:r>
              <a:rPr lang="en-US" dirty="0" err="1"/>
              <a:t>Seating_cap</a:t>
            </a:r>
            <a:r>
              <a:rPr lang="en-US" dirty="0"/>
              <a:t>', 'color', '</a:t>
            </a:r>
            <a:r>
              <a:rPr lang="en-US" dirty="0" err="1"/>
              <a:t>Max_power</a:t>
            </a:r>
            <a:r>
              <a:rPr lang="en-US" dirty="0"/>
              <a:t>', '</a:t>
            </a:r>
            <a:r>
              <a:rPr lang="en-US" dirty="0" err="1"/>
              <a:t>front_brake_type</a:t>
            </a:r>
            <a:r>
              <a:rPr lang="en-US" dirty="0"/>
              <a:t>', '</a:t>
            </a:r>
            <a:r>
              <a:rPr lang="en-US" dirty="0" err="1"/>
              <a:t>rear_brake_type</a:t>
            </a:r>
            <a:r>
              <a:rPr lang="en-US" dirty="0"/>
              <a:t>', '</a:t>
            </a:r>
            <a:r>
              <a:rPr lang="en-US" dirty="0" err="1"/>
              <a:t>cargo_volume</a:t>
            </a:r>
            <a:r>
              <a:rPr lang="en-US" dirty="0"/>
              <a:t>', 'height', 'width', 'length', 'Weight', '</a:t>
            </a:r>
            <a:r>
              <a:rPr lang="en-US" dirty="0" err="1"/>
              <a:t>Insp_score</a:t>
            </a:r>
            <a:r>
              <a:rPr lang="en-US" dirty="0"/>
              <a:t>', '</a:t>
            </a:r>
            <a:r>
              <a:rPr lang="en-US" dirty="0" err="1"/>
              <a:t>top_speed</a:t>
            </a:r>
            <a:r>
              <a:rPr lang="en-US" dirty="0"/>
              <a:t>', '</a:t>
            </a:r>
            <a:r>
              <a:rPr lang="en-US" dirty="0" err="1"/>
              <a:t>City_url</a:t>
            </a:r>
            <a:r>
              <a:rPr lang="en-US" dirty="0"/>
              <a:t>', '</a:t>
            </a:r>
            <a:r>
              <a:rPr lang="en-US" dirty="0" err="1"/>
              <a:t>Car_price</a:t>
            </a:r>
            <a:r>
              <a:rPr lang="en-US" dirty="0"/>
              <a:t>‘.</a:t>
            </a:r>
          </a:p>
          <a:p>
            <a:pPr algn="just"/>
            <a:r>
              <a:rPr lang="en-US" dirty="0"/>
              <a:t>All these features were stored in a </a:t>
            </a:r>
            <a:r>
              <a:rPr lang="en-US" dirty="0" err="1"/>
              <a:t>dataframe</a:t>
            </a:r>
            <a:r>
              <a:rPr lang="en-US" dirty="0"/>
              <a:t> and at last saving the </a:t>
            </a:r>
            <a:r>
              <a:rPr lang="en-US" dirty="0" err="1"/>
              <a:t>dataframe</a:t>
            </a:r>
            <a:r>
              <a:rPr lang="en-US" dirty="0"/>
              <a:t> into an excel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764373"/>
            <a:ext cx="11333480" cy="1293028"/>
          </a:xfrm>
        </p:spPr>
        <p:txBody>
          <a:bodyPr/>
          <a:lstStyle/>
          <a:p>
            <a:pPr algn="ctr"/>
            <a:r>
              <a:rPr lang="en-US" dirty="0"/>
              <a:t>EDA STEPS </a:t>
            </a:r>
          </a:p>
        </p:txBody>
      </p:sp>
      <p:sp>
        <p:nvSpPr>
          <p:cNvPr id="3" name="Content Placeholder 2"/>
          <p:cNvSpPr>
            <a:spLocks noGrp="1"/>
          </p:cNvSpPr>
          <p:nvPr>
            <p:ph idx="1"/>
          </p:nvPr>
        </p:nvSpPr>
        <p:spPr/>
        <p:txBody>
          <a:bodyPr/>
          <a:lstStyle/>
          <a:p>
            <a:pPr>
              <a:buNone/>
            </a:pPr>
            <a:r>
              <a:rPr lang="en-US" dirty="0"/>
              <a:t>Exploratory Data Analysis.</a:t>
            </a:r>
          </a:p>
          <a:p>
            <a:pPr>
              <a:buNone/>
            </a:pPr>
            <a:r>
              <a:rPr lang="en-US" dirty="0"/>
              <a:t>Here we clean, analyze and visualize the given data, and then draw conclusions.</a:t>
            </a:r>
          </a:p>
          <a:p>
            <a:pPr>
              <a:buNone/>
            </a:pPr>
            <a:r>
              <a:rPr lang="en-US" b="1" u="sng" dirty="0"/>
              <a:t>Step 1 :  </a:t>
            </a:r>
            <a:r>
              <a:rPr lang="en-US" dirty="0"/>
              <a:t>Importing the required libraries, like </a:t>
            </a:r>
            <a:r>
              <a:rPr lang="en-US" dirty="0" err="1"/>
              <a:t>numpy</a:t>
            </a:r>
            <a:r>
              <a:rPr lang="en-US" dirty="0"/>
              <a:t>, pandas, </a:t>
            </a:r>
            <a:r>
              <a:rPr lang="en-US" dirty="0" err="1"/>
              <a:t>matplotlib</a:t>
            </a:r>
            <a:r>
              <a:rPr lang="en-US" dirty="0"/>
              <a:t> and </a:t>
            </a:r>
            <a:r>
              <a:rPr lang="en-US" dirty="0" err="1"/>
              <a:t>seaborn</a:t>
            </a:r>
            <a:r>
              <a:rPr lang="en-US" dirty="0"/>
              <a:t>.</a:t>
            </a:r>
          </a:p>
          <a:p>
            <a:pPr>
              <a:buNone/>
            </a:pPr>
            <a:r>
              <a:rPr lang="en-US" b="1" u="sng" dirty="0"/>
              <a:t>Step 2 : </a:t>
            </a:r>
            <a:r>
              <a:rPr lang="en-US" dirty="0"/>
              <a:t>Importing the excel dataset into </a:t>
            </a:r>
            <a:r>
              <a:rPr lang="en-US" dirty="0" err="1"/>
              <a:t>jupyter</a:t>
            </a:r>
            <a:r>
              <a:rPr lang="en-US" dirty="0"/>
              <a:t> notebook.</a:t>
            </a:r>
          </a:p>
          <a:p>
            <a:pPr>
              <a:buNone/>
            </a:pPr>
            <a:r>
              <a:rPr lang="en-US" b="1" u="sng" dirty="0"/>
              <a:t>Step 3 : </a:t>
            </a:r>
            <a:r>
              <a:rPr lang="en-US" dirty="0"/>
              <a:t>Gather information about the dataset, like, columns, shape, </a:t>
            </a:r>
            <a:r>
              <a:rPr lang="en-US" dirty="0" err="1"/>
              <a:t>datatype</a:t>
            </a:r>
            <a:r>
              <a:rPr lang="en-US" dirty="0"/>
              <a:t>, null values, </a:t>
            </a:r>
            <a:r>
              <a:rPr lang="en-US" dirty="0" err="1"/>
              <a:t>skewness</a:t>
            </a:r>
            <a:r>
              <a:rPr lang="en-US" dirty="0"/>
              <a:t>, unique value count for each feature, statistical information using describe(), etc.</a:t>
            </a:r>
            <a:endParaRPr lang="en-US"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64373"/>
            <a:ext cx="11140440" cy="1293028"/>
          </a:xfrm>
        </p:spPr>
        <p:txBody>
          <a:bodyPr>
            <a:normAutofit/>
          </a:bodyPr>
          <a:lstStyle/>
          <a:p>
            <a:pPr algn="ctr"/>
            <a:r>
              <a:rPr lang="en-US" dirty="0"/>
              <a:t>FEATURE IMPORTANCE</a:t>
            </a:r>
            <a:br>
              <a:rPr lang="en-US" dirty="0"/>
            </a:br>
            <a:endParaRPr lang="en-US" dirty="0"/>
          </a:p>
        </p:txBody>
      </p:sp>
      <p:pic>
        <p:nvPicPr>
          <p:cNvPr id="7" name="Content Placeholder 6">
            <a:extLst>
              <a:ext uri="{FF2B5EF4-FFF2-40B4-BE49-F238E27FC236}">
                <a16:creationId xmlns:a16="http://schemas.microsoft.com/office/drawing/2014/main" id="{38F191DB-7E41-52EE-4C58-E403F3E9F952}"/>
              </a:ext>
            </a:extLst>
          </p:cNvPr>
          <p:cNvPicPr>
            <a:picLocks noGrp="1" noChangeAspect="1"/>
          </p:cNvPicPr>
          <p:nvPr>
            <p:ph idx="1"/>
          </p:nvPr>
        </p:nvPicPr>
        <p:blipFill>
          <a:blip r:embed="rId2"/>
          <a:stretch>
            <a:fillRect/>
          </a:stretch>
        </p:blipFill>
        <p:spPr>
          <a:xfrm>
            <a:off x="2619181" y="2603500"/>
            <a:ext cx="5897951" cy="34163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741680"/>
            <a:ext cx="11582351" cy="1584960"/>
          </a:xfrm>
        </p:spPr>
        <p:txBody>
          <a:bodyPr>
            <a:normAutofit/>
          </a:bodyPr>
          <a:lstStyle/>
          <a:p>
            <a:pPr algn="ctr"/>
            <a:r>
              <a:rPr lang="en-IN" dirty="0"/>
              <a:t>VISUALIZATIONS :</a:t>
            </a:r>
            <a:br>
              <a:rPr lang="en-IN" dirty="0"/>
            </a:br>
            <a:br>
              <a:rPr lang="en-IN" dirty="0"/>
            </a:br>
            <a:endParaRPr lang="en-US" sz="2200" dirty="0"/>
          </a:p>
        </p:txBody>
      </p:sp>
      <p:sp>
        <p:nvSpPr>
          <p:cNvPr id="3" name="Content Placeholder 2"/>
          <p:cNvSpPr>
            <a:spLocks noGrp="1"/>
          </p:cNvSpPr>
          <p:nvPr>
            <p:ph idx="1"/>
          </p:nvPr>
        </p:nvSpPr>
        <p:spPr>
          <a:xfrm>
            <a:off x="934720" y="2542892"/>
            <a:ext cx="10756489" cy="3413771"/>
          </a:xfrm>
        </p:spPr>
        <p:txBody>
          <a:bodyPr>
            <a:noAutofit/>
          </a:bodyPr>
          <a:lstStyle/>
          <a:p>
            <a:pPr marL="457200" indent="-457200" algn="just">
              <a:buAutoNum type="arabicPeriod"/>
            </a:pPr>
            <a:r>
              <a:rPr lang="en-IN" dirty="0" err="1"/>
              <a:t>Countplot</a:t>
            </a:r>
            <a:r>
              <a:rPr lang="en-IN" dirty="0"/>
              <a:t> for all object </a:t>
            </a:r>
            <a:r>
              <a:rPr lang="en-IN" dirty="0" err="1"/>
              <a:t>datatype</a:t>
            </a:r>
            <a:r>
              <a:rPr lang="en-IN" dirty="0"/>
              <a:t> features, to visualize the count for each category present in these features.</a:t>
            </a:r>
          </a:p>
          <a:p>
            <a:pPr marL="457200" indent="-457200" algn="just">
              <a:buAutoNum type="arabicPeriod"/>
            </a:pPr>
            <a:r>
              <a:rPr lang="en-IN" dirty="0"/>
              <a:t>Distribution plot for all the continuous numeric features, to know their </a:t>
            </a:r>
            <a:r>
              <a:rPr lang="en-IN" dirty="0" err="1"/>
              <a:t>skewness</a:t>
            </a:r>
            <a:r>
              <a:rPr lang="en-IN" dirty="0"/>
              <a:t> also</a:t>
            </a:r>
          </a:p>
          <a:p>
            <a:pPr marL="0" indent="0" algn="just">
              <a:buNone/>
            </a:pPr>
            <a:r>
              <a:rPr lang="en-IN" dirty="0"/>
              <a:t>3.  </a:t>
            </a:r>
            <a:r>
              <a:rPr lang="en-IN" dirty="0" err="1"/>
              <a:t>Pairplot</a:t>
            </a:r>
            <a:r>
              <a:rPr lang="en-IN" dirty="0"/>
              <a:t> , for multivariate analysis</a:t>
            </a:r>
          </a:p>
          <a:p>
            <a:pPr marL="457200" indent="-457200" algn="jus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of Univariate</a:t>
            </a:r>
            <a:br>
              <a:rPr lang="en-IN" dirty="0"/>
            </a:br>
            <a:br>
              <a:rPr lang="en-IN" sz="2000" dirty="0"/>
            </a:br>
            <a:r>
              <a:rPr lang="en-IN" sz="2000" dirty="0" err="1"/>
              <a:t>Countplot</a:t>
            </a:r>
            <a:r>
              <a:rPr lang="en-IN" sz="2000" dirty="0"/>
              <a:t> for categorical feature :</a:t>
            </a:r>
            <a:endParaRPr lang="en-US" dirty="0"/>
          </a:p>
        </p:txBody>
      </p:sp>
      <p:pic>
        <p:nvPicPr>
          <p:cNvPr id="7" name="Content Placeholder 6">
            <a:extLst>
              <a:ext uri="{FF2B5EF4-FFF2-40B4-BE49-F238E27FC236}">
                <a16:creationId xmlns:a16="http://schemas.microsoft.com/office/drawing/2014/main" id="{17F8CC6B-68D9-F0F7-9CA3-C85BC8C07B97}"/>
              </a:ext>
            </a:extLst>
          </p:cNvPr>
          <p:cNvPicPr>
            <a:picLocks noGrp="1" noChangeAspect="1"/>
          </p:cNvPicPr>
          <p:nvPr>
            <p:ph idx="1"/>
          </p:nvPr>
        </p:nvPicPr>
        <p:blipFill>
          <a:blip r:embed="rId2"/>
          <a:stretch>
            <a:fillRect/>
          </a:stretch>
        </p:blipFill>
        <p:spPr>
          <a:xfrm>
            <a:off x="3848226" y="2603500"/>
            <a:ext cx="3439860" cy="34163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71040" y="469733"/>
            <a:ext cx="8610600" cy="1293028"/>
          </a:xfrm>
        </p:spPr>
        <p:txBody>
          <a:bodyPr>
            <a:normAutofit/>
          </a:bodyPr>
          <a:lstStyle/>
          <a:p>
            <a:endParaRPr lang="en-US" dirty="0"/>
          </a:p>
        </p:txBody>
      </p:sp>
      <p:pic>
        <p:nvPicPr>
          <p:cNvPr id="7" name="Content Placeholder 6">
            <a:extLst>
              <a:ext uri="{FF2B5EF4-FFF2-40B4-BE49-F238E27FC236}">
                <a16:creationId xmlns:a16="http://schemas.microsoft.com/office/drawing/2014/main" id="{542C3116-F267-4D98-6383-C462569CBF71}"/>
              </a:ext>
            </a:extLst>
          </p:cNvPr>
          <p:cNvPicPr>
            <a:picLocks noGrp="1" noChangeAspect="1"/>
          </p:cNvPicPr>
          <p:nvPr>
            <p:ph idx="1"/>
          </p:nvPr>
        </p:nvPicPr>
        <p:blipFill>
          <a:blip r:embed="rId2"/>
          <a:stretch>
            <a:fillRect/>
          </a:stretch>
        </p:blipFill>
        <p:spPr>
          <a:xfrm>
            <a:off x="3886743" y="2603500"/>
            <a:ext cx="3362827" cy="34163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56640" y="764373"/>
            <a:ext cx="10449560" cy="1293028"/>
          </a:xfrm>
        </p:spPr>
        <p:txBody>
          <a:bodyPr>
            <a:normAutofit/>
          </a:bodyPr>
          <a:lstStyle/>
          <a:p>
            <a:pPr algn="ctr"/>
            <a:r>
              <a:rPr lang="en-US" dirty="0"/>
              <a:t>OUTLIERS</a:t>
            </a:r>
          </a:p>
        </p:txBody>
      </p:sp>
      <p:pic>
        <p:nvPicPr>
          <p:cNvPr id="7" name="Content Placeholder 6">
            <a:extLst>
              <a:ext uri="{FF2B5EF4-FFF2-40B4-BE49-F238E27FC236}">
                <a16:creationId xmlns:a16="http://schemas.microsoft.com/office/drawing/2014/main" id="{ACBC342B-7FBF-B98B-98C1-1BDB21F86E15}"/>
              </a:ext>
            </a:extLst>
          </p:cNvPr>
          <p:cNvPicPr>
            <a:picLocks noGrp="1" noChangeAspect="1"/>
          </p:cNvPicPr>
          <p:nvPr>
            <p:ph idx="1"/>
          </p:nvPr>
        </p:nvPicPr>
        <p:blipFill>
          <a:blip r:embed="rId2"/>
          <a:stretch>
            <a:fillRect/>
          </a:stretch>
        </p:blipFill>
        <p:spPr>
          <a:xfrm>
            <a:off x="2939651" y="2603500"/>
            <a:ext cx="5257011" cy="34163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713</TotalTime>
  <Words>424</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  Car Price Prediction Project    </vt:lpstr>
      <vt:lpstr>PROBLEM STATEMENT</vt:lpstr>
      <vt:lpstr>Web Scrapping</vt:lpstr>
      <vt:lpstr>EDA STEPS </vt:lpstr>
      <vt:lpstr>FEATURE IMPORTANCE </vt:lpstr>
      <vt:lpstr>VISUALIZATIONS :  </vt:lpstr>
      <vt:lpstr>Example of Univariate  Countplot for categorical feature :</vt:lpstr>
      <vt:lpstr>PowerPoint Presentation</vt:lpstr>
      <vt:lpstr>OUTLIERS</vt:lpstr>
      <vt:lpstr>THANK YOU</vt:lpstr>
      <vt:lpstr>PERFORMANCE OF RANDOM FOREST</vt:lpstr>
      <vt:lpstr>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Tarun Accounts Longview</cp:lastModifiedBy>
  <cp:revision>53</cp:revision>
  <dcterms:created xsi:type="dcterms:W3CDTF">2015-02-11T21:49:57Z</dcterms:created>
  <dcterms:modified xsi:type="dcterms:W3CDTF">2022-06-11T17:17:26Z</dcterms:modified>
</cp:coreProperties>
</file>