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AF6D48-9AE5-4D7C-AE17-A4C995515386}" type="datetimeFigureOut">
              <a:rPr lang="en-IN" smtClean="0"/>
              <a:t>20-05-2022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247235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AF6D48-9AE5-4D7C-AE17-A4C995515386}"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405050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F6D48-9AE5-4D7C-AE17-A4C995515386}"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3574641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F6D48-9AE5-4D7C-AE17-A4C995515386}"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1544844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F6D48-9AE5-4D7C-AE17-A4C995515386}"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166438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F6D48-9AE5-4D7C-AE17-A4C995515386}"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625920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F6D48-9AE5-4D7C-AE17-A4C995515386}"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2391600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F6D48-9AE5-4D7C-AE17-A4C995515386}"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1580026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F6D48-9AE5-4D7C-AE17-A4C995515386}"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122947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F6D48-9AE5-4D7C-AE17-A4C995515386}"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3588852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F6D48-9AE5-4D7C-AE17-A4C995515386}"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162613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AF6D48-9AE5-4D7C-AE17-A4C995515386}"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167355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AF6D48-9AE5-4D7C-AE17-A4C995515386}" type="datetimeFigureOut">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64039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AF6D48-9AE5-4D7C-AE17-A4C995515386}" type="datetimeFigureOut">
              <a:rPr lang="en-IN" smtClean="0"/>
              <a:t>20-05-2022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329883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F6D48-9AE5-4D7C-AE17-A4C995515386}" type="datetimeFigureOut">
              <a:rPr lang="en-IN" smtClean="0"/>
              <a:t>20-05-2022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192103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AF6D48-9AE5-4D7C-AE17-A4C995515386}"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2765662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AF6D48-9AE5-4D7C-AE17-A4C995515386}"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380933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AF6D48-9AE5-4D7C-AE17-A4C995515386}" type="datetimeFigureOut">
              <a:rPr lang="en-IN" smtClean="0"/>
              <a:t>20-05-2022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8BBFC4-0B78-4751-BBB7-AB32FF6760CF}" type="slidenum">
              <a:rPr lang="en-IN" smtClean="0"/>
              <a:t>‹#›</a:t>
            </a:fld>
            <a:endParaRPr lang="en-IN"/>
          </a:p>
        </p:txBody>
      </p:sp>
    </p:spTree>
    <p:extLst>
      <p:ext uri="{BB962C8B-B14F-4D97-AF65-F5344CB8AC3E}">
        <p14:creationId xmlns:p14="http://schemas.microsoft.com/office/powerpoint/2010/main" val="3360556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E57C-5723-4BC2-3A39-063891103255}"/>
              </a:ext>
            </a:extLst>
          </p:cNvPr>
          <p:cNvSpPr>
            <a:spLocks noGrp="1"/>
          </p:cNvSpPr>
          <p:nvPr>
            <p:ph type="ctrTitle"/>
          </p:nvPr>
        </p:nvSpPr>
        <p:spPr>
          <a:xfrm>
            <a:off x="1660711" y="2294966"/>
            <a:ext cx="9177618" cy="2232210"/>
          </a:xfrm>
        </p:spPr>
        <p:txBody>
          <a:bodyPr/>
          <a:lstStyle/>
          <a:p>
            <a:r>
              <a:rPr lang="en-IN" dirty="0"/>
              <a:t>HOUSING PROJECT</a:t>
            </a:r>
          </a:p>
        </p:txBody>
      </p:sp>
      <p:sp>
        <p:nvSpPr>
          <p:cNvPr id="3" name="Subtitle 2">
            <a:extLst>
              <a:ext uri="{FF2B5EF4-FFF2-40B4-BE49-F238E27FC236}">
                <a16:creationId xmlns:a16="http://schemas.microsoft.com/office/drawing/2014/main" id="{43739CA9-B643-5D57-A346-3C78839010A1}"/>
              </a:ext>
            </a:extLst>
          </p:cNvPr>
          <p:cNvSpPr>
            <a:spLocks noGrp="1"/>
          </p:cNvSpPr>
          <p:nvPr>
            <p:ph type="subTitle" idx="1"/>
          </p:nvPr>
        </p:nvSpPr>
        <p:spPr>
          <a:xfrm>
            <a:off x="1562100" y="4682063"/>
            <a:ext cx="9177618" cy="571255"/>
          </a:xfrm>
        </p:spPr>
        <p:txBody>
          <a:bodyPr>
            <a:normAutofit fontScale="62500" lnSpcReduction="20000"/>
          </a:bodyPr>
          <a:lstStyle/>
          <a:p>
            <a:r>
              <a:rPr lang="en-IN" b="1" dirty="0"/>
              <a:t>BY: Siddharth Gupta</a:t>
            </a:r>
          </a:p>
          <a:p>
            <a:r>
              <a:rPr lang="en-IN" b="1" dirty="0"/>
              <a:t>Batch no.-1838</a:t>
            </a:r>
          </a:p>
        </p:txBody>
      </p:sp>
    </p:spTree>
    <p:extLst>
      <p:ext uri="{BB962C8B-B14F-4D97-AF65-F5344CB8AC3E}">
        <p14:creationId xmlns:p14="http://schemas.microsoft.com/office/powerpoint/2010/main" val="397319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50B65-7569-B229-5D74-682DA232CBC4}"/>
              </a:ext>
            </a:extLst>
          </p:cNvPr>
          <p:cNvSpPr>
            <a:spLocks noGrp="1"/>
          </p:cNvSpPr>
          <p:nvPr>
            <p:ph type="title"/>
          </p:nvPr>
        </p:nvSpPr>
        <p:spPr/>
        <p:txBody>
          <a:bodyPr/>
          <a:lstStyle/>
          <a:p>
            <a:r>
              <a:rPr lang="en-IN" dirty="0"/>
              <a:t>PROBLEM STATEMENT</a:t>
            </a:r>
          </a:p>
        </p:txBody>
      </p:sp>
      <p:sp>
        <p:nvSpPr>
          <p:cNvPr id="4" name="Content Placeholder 3">
            <a:extLst>
              <a:ext uri="{FF2B5EF4-FFF2-40B4-BE49-F238E27FC236}">
                <a16:creationId xmlns:a16="http://schemas.microsoft.com/office/drawing/2014/main" id="{682B2B37-BE79-6046-D3F2-C787A399DD89}"/>
              </a:ext>
            </a:extLst>
          </p:cNvPr>
          <p:cNvSpPr>
            <a:spLocks noGrp="1"/>
          </p:cNvSpPr>
          <p:nvPr>
            <p:ph idx="1"/>
          </p:nvPr>
        </p:nvSpPr>
        <p:spPr/>
        <p:txBody>
          <a:bodyPr/>
          <a:lstStyle/>
          <a:p>
            <a:r>
              <a:rPr lang="en-US" sz="2800" dirty="0">
                <a:cs typeface="Calibri"/>
              </a:rPr>
              <a:t>The problem statement of the project is that we have to find  out exact value of houses in which the house is to be purchased so that the sale prices of houses can be ascertained and also understand the chances of prices in the market.</a:t>
            </a:r>
            <a:endParaRPr lang="en-US" sz="2800" dirty="0">
              <a:ea typeface="Calibri"/>
              <a:cs typeface="Calibri"/>
            </a:endParaRPr>
          </a:p>
          <a:p>
            <a:endParaRPr lang="en-IN" dirty="0"/>
          </a:p>
        </p:txBody>
      </p:sp>
    </p:spTree>
    <p:extLst>
      <p:ext uri="{BB962C8B-B14F-4D97-AF65-F5344CB8AC3E}">
        <p14:creationId xmlns:p14="http://schemas.microsoft.com/office/powerpoint/2010/main" val="251261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E7E5-B066-AA40-8A7C-B36B9BB3C222}"/>
              </a:ext>
            </a:extLst>
          </p:cNvPr>
          <p:cNvSpPr>
            <a:spLocks noGrp="1"/>
          </p:cNvSpPr>
          <p:nvPr>
            <p:ph type="title"/>
          </p:nvPr>
        </p:nvSpPr>
        <p:spPr/>
        <p:txBody>
          <a:bodyPr/>
          <a:lstStyle/>
          <a:p>
            <a:r>
              <a:rPr lang="en-IN" dirty="0"/>
              <a:t>UNDERSTANDINGS</a:t>
            </a:r>
          </a:p>
        </p:txBody>
      </p:sp>
      <p:sp>
        <p:nvSpPr>
          <p:cNvPr id="3" name="Content Placeholder 2">
            <a:extLst>
              <a:ext uri="{FF2B5EF4-FFF2-40B4-BE49-F238E27FC236}">
                <a16:creationId xmlns:a16="http://schemas.microsoft.com/office/drawing/2014/main" id="{DFF5F43F-D2E6-6D62-2F0B-9C8E5537D029}"/>
              </a:ext>
            </a:extLst>
          </p:cNvPr>
          <p:cNvSpPr>
            <a:spLocks noGrp="1"/>
          </p:cNvSpPr>
          <p:nvPr>
            <p:ph idx="1"/>
          </p:nvPr>
        </p:nvSpPr>
        <p:spPr/>
        <p:txBody>
          <a:bodyPr/>
          <a:lstStyle/>
          <a:p>
            <a:r>
              <a:rPr lang="en-US" sz="2400" dirty="0">
                <a:cs typeface="Calibri"/>
              </a:rPr>
              <a:t>The project depicts that the houses plays an important role in the people life as their living. The houses are to be properly built and every necessary things should be available. The markets of real estate is dynamic, this can be due to the built quality and location where is it. Therefore to understand the prices range of a particular property according to features and its location is very difficult. To ascertain the prices, according to its features and location, can be done by predicting it with the help of data scientist who will analysis the data and ascertain the prices</a:t>
            </a:r>
            <a:endParaRPr lang="en-US" sz="2400" dirty="0">
              <a:ea typeface="Calibri"/>
              <a:cs typeface="Calibri"/>
            </a:endParaRPr>
          </a:p>
          <a:p>
            <a:endParaRPr lang="en-IN" dirty="0"/>
          </a:p>
        </p:txBody>
      </p:sp>
    </p:spTree>
    <p:extLst>
      <p:ext uri="{BB962C8B-B14F-4D97-AF65-F5344CB8AC3E}">
        <p14:creationId xmlns:p14="http://schemas.microsoft.com/office/powerpoint/2010/main" val="118003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6D5A-3EA4-16BA-DE32-168AC035A78A}"/>
              </a:ext>
            </a:extLst>
          </p:cNvPr>
          <p:cNvSpPr>
            <a:spLocks noGrp="1"/>
          </p:cNvSpPr>
          <p:nvPr>
            <p:ph type="title"/>
          </p:nvPr>
        </p:nvSpPr>
        <p:spPr>
          <a:xfrm>
            <a:off x="1066800" y="642594"/>
            <a:ext cx="10058400" cy="1348766"/>
          </a:xfrm>
        </p:spPr>
        <p:txBody>
          <a:bodyPr>
            <a:normAutofit fontScale="90000"/>
          </a:bodyPr>
          <a:lstStyle/>
          <a:p>
            <a:r>
              <a:rPr lang="en-GB" dirty="0"/>
              <a:t>EDA steps and assumptions used to complete the project:-</a:t>
            </a:r>
            <a:br>
              <a:rPr lang="en-GB" dirty="0"/>
            </a:br>
            <a:endParaRPr lang="en-IN" dirty="0"/>
          </a:p>
        </p:txBody>
      </p:sp>
      <p:sp>
        <p:nvSpPr>
          <p:cNvPr id="3" name="Content Placeholder 2">
            <a:extLst>
              <a:ext uri="{FF2B5EF4-FFF2-40B4-BE49-F238E27FC236}">
                <a16:creationId xmlns:a16="http://schemas.microsoft.com/office/drawing/2014/main" id="{5D52F713-7D92-DE74-7659-76EC270D8A96}"/>
              </a:ext>
            </a:extLst>
          </p:cNvPr>
          <p:cNvSpPr>
            <a:spLocks noGrp="1"/>
          </p:cNvSpPr>
          <p:nvPr>
            <p:ph idx="1"/>
          </p:nvPr>
        </p:nvSpPr>
        <p:spPr/>
        <p:txBody>
          <a:bodyPr>
            <a:normAutofit fontScale="85000" lnSpcReduction="20000"/>
          </a:bodyPr>
          <a:lstStyle/>
          <a:p>
            <a:pPr marL="0" indent="0">
              <a:buNone/>
            </a:pPr>
            <a:r>
              <a:rPr lang="en-US" sz="1800" dirty="0">
                <a:cs typeface="Calibri"/>
              </a:rPr>
              <a:t>First the data is studied, analyzed, first five rows, last five rows, knowing about info of the data, its datatypes, columns of data, shape of data, null values present, etc. The data have null values present and the data is both categorical and object type. The null values present in the numerical data is imputed with the mean of their respective columns and the categorical data is encoded with label encoder. Now the correlation between the columns and with the target column is studied in which the column Utilities is showing no correlation with the target column so it is dropped out. The checking and removing of outliers present is done but after removing the outliers, the data is becoming biased as the data loss % is 62%, so the outliers present is not removed. The skewness present in the data is checked and removed too with the help of power transform. Now the dataset is ready for training and testing by the model before it do the scaling of the data by standard scaler.</a:t>
            </a:r>
            <a:endParaRPr lang="en-US" sz="1800" dirty="0">
              <a:ea typeface="Calibri"/>
              <a:cs typeface="Calibri"/>
            </a:endParaRPr>
          </a:p>
          <a:p>
            <a:pPr marL="0" indent="0">
              <a:buNone/>
            </a:pPr>
            <a:r>
              <a:rPr lang="en-US" sz="1800" dirty="0">
                <a:ea typeface="Calibri"/>
                <a:cs typeface="Calibri"/>
              </a:rPr>
              <a:t>The dataset which is used for training and testing by the model is first </a:t>
            </a:r>
            <a:r>
              <a:rPr lang="en-US" sz="1800" dirty="0">
                <a:ea typeface="+mn-lt"/>
                <a:cs typeface="+mn-lt"/>
              </a:rPr>
              <a:t>the data is studied, analyzed, first five rows, last five rows, knowing about info of the data, its datatypes, columns of data, shape of data, null values present, etc. The data have null values present and the data is both categorical and object type. The null values present in the numerical data is imputed with the mean of their respective columns and the categorical data is encoded with label encoder.</a:t>
            </a:r>
            <a:r>
              <a:rPr lang="en-US" sz="1800" dirty="0">
                <a:ea typeface="Calibri"/>
                <a:cs typeface="Calibri"/>
              </a:rPr>
              <a:t> In this data the </a:t>
            </a:r>
            <a:r>
              <a:rPr lang="en-US" sz="1800" dirty="0" err="1">
                <a:ea typeface="Calibri"/>
                <a:cs typeface="Calibri"/>
              </a:rPr>
              <a:t>PoolQC</a:t>
            </a:r>
            <a:r>
              <a:rPr lang="en-US" sz="1800" dirty="0">
                <a:ea typeface="Calibri"/>
                <a:cs typeface="Calibri"/>
              </a:rPr>
              <a:t> has no values in it therefore it is dropped out. </a:t>
            </a:r>
            <a:r>
              <a:rPr lang="en-US" sz="1800" dirty="0">
                <a:ea typeface="+mn-lt"/>
                <a:cs typeface="+mn-lt"/>
              </a:rPr>
              <a:t>Now the dataset is ready for training and testing by the model before it do the scaling of the data by standard scaler.</a:t>
            </a:r>
          </a:p>
          <a:p>
            <a:endParaRPr lang="en-IN" dirty="0"/>
          </a:p>
        </p:txBody>
      </p:sp>
    </p:spTree>
    <p:extLst>
      <p:ext uri="{BB962C8B-B14F-4D97-AF65-F5344CB8AC3E}">
        <p14:creationId xmlns:p14="http://schemas.microsoft.com/office/powerpoint/2010/main" val="240337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9D9E-D556-0554-03DC-33E2A594CB9C}"/>
              </a:ext>
            </a:extLst>
          </p:cNvPr>
          <p:cNvSpPr>
            <a:spLocks noGrp="1"/>
          </p:cNvSpPr>
          <p:nvPr>
            <p:ph type="title"/>
          </p:nvPr>
        </p:nvSpPr>
        <p:spPr/>
        <p:txBody>
          <a:bodyPr/>
          <a:lstStyle/>
          <a:p>
            <a:r>
              <a:rPr lang="en-IN" dirty="0"/>
              <a:t>VISUALIZATION</a:t>
            </a:r>
          </a:p>
        </p:txBody>
      </p:sp>
      <p:sp>
        <p:nvSpPr>
          <p:cNvPr id="3" name="Content Placeholder 2">
            <a:extLst>
              <a:ext uri="{FF2B5EF4-FFF2-40B4-BE49-F238E27FC236}">
                <a16:creationId xmlns:a16="http://schemas.microsoft.com/office/drawing/2014/main" id="{4BB53DC6-D761-4280-9882-761F9CBC1C0D}"/>
              </a:ext>
            </a:extLst>
          </p:cNvPr>
          <p:cNvSpPr>
            <a:spLocks noGrp="1"/>
          </p:cNvSpPr>
          <p:nvPr>
            <p:ph idx="1"/>
          </p:nvPr>
        </p:nvSpPr>
        <p:spPr/>
        <p:txBody>
          <a:bodyPr/>
          <a:lstStyle/>
          <a:p>
            <a:pPr marL="0" indent="0">
              <a:buNone/>
            </a:pPr>
            <a:r>
              <a:rPr lang="en-US" sz="1800" dirty="0">
                <a:ea typeface="Calibri" panose="020F0502020204030204"/>
                <a:cs typeface="Calibri"/>
              </a:rPr>
              <a:t>In the dataset, I have used the heatmap for null values and for showing correlation between the columns.</a:t>
            </a:r>
          </a:p>
          <a:p>
            <a:pPr marL="0" indent="0">
              <a:buNone/>
            </a:pPr>
            <a:r>
              <a:rPr lang="en-US" sz="1800" dirty="0">
                <a:ea typeface="Calibri" panose="020F0502020204030204"/>
                <a:cs typeface="Calibri"/>
              </a:rPr>
              <a:t>For outliers, I have used the boxplot for checking it.</a:t>
            </a:r>
          </a:p>
          <a:p>
            <a:pPr marL="0" indent="0">
              <a:buNone/>
            </a:pPr>
            <a:r>
              <a:rPr lang="en-US" sz="1800" dirty="0">
                <a:ea typeface="Calibri" panose="020F0502020204030204"/>
                <a:cs typeface="Calibri"/>
              </a:rPr>
              <a:t>For skewness, I have used the </a:t>
            </a:r>
            <a:r>
              <a:rPr lang="en-US" sz="1800" dirty="0" err="1">
                <a:ea typeface="Calibri" panose="020F0502020204030204"/>
                <a:cs typeface="Calibri"/>
              </a:rPr>
              <a:t>histplot</a:t>
            </a:r>
            <a:r>
              <a:rPr lang="en-US" sz="1800" dirty="0">
                <a:ea typeface="Calibri" panose="020F0502020204030204"/>
                <a:cs typeface="Calibri"/>
              </a:rPr>
              <a:t> and </a:t>
            </a:r>
            <a:r>
              <a:rPr lang="en-US" sz="1800" dirty="0" err="1">
                <a:ea typeface="Calibri" panose="020F0502020204030204"/>
                <a:cs typeface="Calibri"/>
              </a:rPr>
              <a:t>kdeplot</a:t>
            </a:r>
            <a:r>
              <a:rPr lang="en-US" sz="1800" dirty="0">
                <a:ea typeface="Calibri" panose="020F0502020204030204"/>
                <a:cs typeface="Calibri"/>
              </a:rPr>
              <a:t> for checking it.</a:t>
            </a:r>
          </a:p>
          <a:p>
            <a:pPr marL="0" indent="0">
              <a:buNone/>
            </a:pPr>
            <a:r>
              <a:rPr lang="en-US" sz="1800" dirty="0">
                <a:ea typeface="Calibri" panose="020F0502020204030204"/>
                <a:cs typeface="Calibri"/>
              </a:rPr>
              <a:t>I have used the </a:t>
            </a:r>
            <a:r>
              <a:rPr lang="en-US" sz="1800" dirty="0" err="1">
                <a:ea typeface="Calibri" panose="020F0502020204030204"/>
                <a:cs typeface="Calibri"/>
              </a:rPr>
              <a:t>bargraph</a:t>
            </a:r>
            <a:r>
              <a:rPr lang="en-US" sz="1800" dirty="0">
                <a:ea typeface="Calibri" panose="020F0502020204030204"/>
                <a:cs typeface="Calibri"/>
              </a:rPr>
              <a:t> for the lasso and ridge model.</a:t>
            </a:r>
          </a:p>
          <a:p>
            <a:pPr marL="0" indent="0">
              <a:buNone/>
            </a:pPr>
            <a:r>
              <a:rPr lang="en-US" sz="1800" dirty="0">
                <a:ea typeface="Calibri" panose="020F0502020204030204"/>
                <a:cs typeface="Calibri"/>
              </a:rPr>
              <a:t>I have used the scatter plot to see the best fit line in the random forest regressor model graph as this model is the best predictive model for dataset.</a:t>
            </a:r>
          </a:p>
          <a:p>
            <a:endParaRPr lang="en-IN" dirty="0"/>
          </a:p>
        </p:txBody>
      </p:sp>
    </p:spTree>
    <p:extLst>
      <p:ext uri="{BB962C8B-B14F-4D97-AF65-F5344CB8AC3E}">
        <p14:creationId xmlns:p14="http://schemas.microsoft.com/office/powerpoint/2010/main" val="103217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786B-A43C-1755-A3DA-C5F8B39950AA}"/>
              </a:ext>
            </a:extLst>
          </p:cNvPr>
          <p:cNvSpPr>
            <a:spLocks noGrp="1"/>
          </p:cNvSpPr>
          <p:nvPr>
            <p:ph type="title"/>
          </p:nvPr>
        </p:nvSpPr>
        <p:spPr/>
        <p:txBody>
          <a:bodyPr/>
          <a:lstStyle/>
          <a:p>
            <a:r>
              <a:rPr lang="en-IN" dirty="0"/>
              <a:t>DASHBOARD OF MODEL</a:t>
            </a:r>
          </a:p>
        </p:txBody>
      </p:sp>
      <p:sp>
        <p:nvSpPr>
          <p:cNvPr id="3" name="Content Placeholder 2">
            <a:extLst>
              <a:ext uri="{FF2B5EF4-FFF2-40B4-BE49-F238E27FC236}">
                <a16:creationId xmlns:a16="http://schemas.microsoft.com/office/drawing/2014/main" id="{8ECEE1B4-4307-167A-6C3F-2D6DF1B9A7D8}"/>
              </a:ext>
            </a:extLst>
          </p:cNvPr>
          <p:cNvSpPr>
            <a:spLocks noGrp="1"/>
          </p:cNvSpPr>
          <p:nvPr>
            <p:ph idx="1"/>
          </p:nvPr>
        </p:nvSpPr>
        <p:spPr/>
        <p:txBody>
          <a:bodyPr>
            <a:normAutofit fontScale="85000" lnSpcReduction="20000"/>
          </a:bodyPr>
          <a:lstStyle/>
          <a:p>
            <a:pPr marL="0" indent="0">
              <a:buNone/>
            </a:pPr>
            <a:r>
              <a:rPr lang="en-US" sz="1800" dirty="0">
                <a:cs typeface="Calibri"/>
              </a:rPr>
              <a:t>The model which are used to predict the house prices are: </a:t>
            </a:r>
            <a:endParaRPr lang="en-US" sz="1800" dirty="0">
              <a:ea typeface="Calibri"/>
              <a:cs typeface="Calibri"/>
            </a:endParaRPr>
          </a:p>
          <a:p>
            <a:pPr marL="0" indent="0">
              <a:buNone/>
            </a:pPr>
            <a:r>
              <a:rPr lang="en-US" sz="1800" dirty="0">
                <a:cs typeface="Calibri"/>
              </a:rPr>
              <a:t>Models used                           accuracy score</a:t>
            </a:r>
            <a:endParaRPr lang="en-US" sz="1800" dirty="0">
              <a:ea typeface="Calibri"/>
              <a:cs typeface="Calibri"/>
            </a:endParaRPr>
          </a:p>
          <a:p>
            <a:r>
              <a:rPr lang="en-US" sz="1800" dirty="0">
                <a:cs typeface="Calibri"/>
              </a:rPr>
              <a:t>Linear regression:                   53% at random state of 455                 </a:t>
            </a:r>
            <a:endParaRPr lang="en-US" sz="1800" dirty="0">
              <a:ea typeface="Calibri"/>
              <a:cs typeface="Calibri"/>
            </a:endParaRPr>
          </a:p>
          <a:p>
            <a:r>
              <a:rPr lang="en-US" sz="1800" dirty="0">
                <a:cs typeface="Calibri"/>
              </a:rPr>
              <a:t>Lasso:                                       35%</a:t>
            </a:r>
            <a:endParaRPr lang="en-US" sz="1800" dirty="0">
              <a:ea typeface="Calibri"/>
              <a:cs typeface="Calibri"/>
            </a:endParaRPr>
          </a:p>
          <a:p>
            <a:r>
              <a:rPr lang="en-US" sz="1800" dirty="0">
                <a:cs typeface="Calibri"/>
              </a:rPr>
              <a:t>Ridge:                                      35%</a:t>
            </a:r>
            <a:endParaRPr lang="en-US" sz="1800" dirty="0">
              <a:ea typeface="Calibri"/>
              <a:cs typeface="Calibri"/>
            </a:endParaRPr>
          </a:p>
          <a:p>
            <a:r>
              <a:rPr lang="en-US" sz="1800" dirty="0">
                <a:cs typeface="Calibri"/>
              </a:rPr>
              <a:t>Support vector regressor:</a:t>
            </a:r>
            <a:endParaRPr lang="en-US" sz="1800" dirty="0">
              <a:ea typeface="Calibri"/>
              <a:cs typeface="Calibri"/>
            </a:endParaRPr>
          </a:p>
          <a:p>
            <a:r>
              <a:rPr lang="en-US" sz="1800" dirty="0">
                <a:cs typeface="Calibri"/>
              </a:rPr>
              <a:t>Linear-                                      63%</a:t>
            </a:r>
            <a:endParaRPr lang="en-US" sz="1800" dirty="0">
              <a:ea typeface="Calibri"/>
              <a:cs typeface="Calibri"/>
            </a:endParaRPr>
          </a:p>
          <a:p>
            <a:r>
              <a:rPr lang="en-US" sz="1800" dirty="0">
                <a:cs typeface="Calibri"/>
              </a:rPr>
              <a:t>Poly-                                          61%</a:t>
            </a:r>
            <a:endParaRPr lang="en-US" sz="1800" dirty="0">
              <a:ea typeface="Calibri"/>
              <a:cs typeface="Calibri"/>
            </a:endParaRPr>
          </a:p>
          <a:p>
            <a:r>
              <a:rPr lang="en-US" sz="1800" dirty="0" err="1">
                <a:cs typeface="Calibri"/>
              </a:rPr>
              <a:t>Rbf</a:t>
            </a:r>
            <a:r>
              <a:rPr lang="en-US" sz="1800" dirty="0">
                <a:cs typeface="Calibri"/>
              </a:rPr>
              <a:t>-                                           61%</a:t>
            </a:r>
            <a:endParaRPr lang="en-US" sz="1800" dirty="0">
              <a:ea typeface="Calibri"/>
              <a:cs typeface="Calibri"/>
            </a:endParaRPr>
          </a:p>
          <a:p>
            <a:r>
              <a:rPr lang="en-US" sz="1800" dirty="0">
                <a:cs typeface="Calibri"/>
              </a:rPr>
              <a:t>Random forest regressor:       83%</a:t>
            </a:r>
            <a:endParaRPr lang="en-US" sz="1800" dirty="0">
              <a:ea typeface="Calibri"/>
              <a:cs typeface="Calibri"/>
            </a:endParaRPr>
          </a:p>
          <a:p>
            <a:endParaRPr lang="en-IN" dirty="0"/>
          </a:p>
        </p:txBody>
      </p:sp>
    </p:spTree>
    <p:extLst>
      <p:ext uri="{BB962C8B-B14F-4D97-AF65-F5344CB8AC3E}">
        <p14:creationId xmlns:p14="http://schemas.microsoft.com/office/powerpoint/2010/main" val="232840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2E31-7E79-5E77-A752-C2ED040936E0}"/>
              </a:ext>
            </a:extLst>
          </p:cNvPr>
          <p:cNvSpPr>
            <a:spLocks noGrp="1"/>
          </p:cNvSpPr>
          <p:nvPr>
            <p:ph type="title"/>
          </p:nvPr>
        </p:nvSpPr>
        <p:spPr/>
        <p:txBody>
          <a:bodyPr/>
          <a:lstStyle/>
          <a:p>
            <a:r>
              <a:rPr lang="en-IN" dirty="0"/>
              <a:t>FINAL MODEL</a:t>
            </a:r>
          </a:p>
        </p:txBody>
      </p:sp>
      <p:sp>
        <p:nvSpPr>
          <p:cNvPr id="3" name="Content Placeholder 2">
            <a:extLst>
              <a:ext uri="{FF2B5EF4-FFF2-40B4-BE49-F238E27FC236}">
                <a16:creationId xmlns:a16="http://schemas.microsoft.com/office/drawing/2014/main" id="{99BE08A5-71ED-9EF7-B957-F68EB6BE1A0C}"/>
              </a:ext>
            </a:extLst>
          </p:cNvPr>
          <p:cNvSpPr>
            <a:spLocks noGrp="1"/>
          </p:cNvSpPr>
          <p:nvPr>
            <p:ph idx="1"/>
          </p:nvPr>
        </p:nvSpPr>
        <p:spPr/>
        <p:txBody>
          <a:bodyPr/>
          <a:lstStyle/>
          <a:p>
            <a:pPr lvl="1"/>
            <a:r>
              <a:rPr lang="en-US" sz="3200" dirty="0">
                <a:cs typeface="Calibri"/>
              </a:rPr>
              <a:t>The best model for predicting the house prices is the random forest regressor as the score of this model is </a:t>
            </a:r>
            <a:r>
              <a:rPr lang="en-US" sz="3200" b="1" dirty="0">
                <a:cs typeface="Calibri"/>
              </a:rPr>
              <a:t>83% </a:t>
            </a:r>
            <a:r>
              <a:rPr lang="en-US" sz="3200" dirty="0">
                <a:cs typeface="Calibri"/>
              </a:rPr>
              <a:t>which is highest of all model described under dashboard of model.</a:t>
            </a:r>
            <a:endParaRPr lang="en-US" sz="3200" dirty="0">
              <a:ea typeface="Calibri"/>
              <a:cs typeface="Calibri"/>
            </a:endParaRPr>
          </a:p>
          <a:p>
            <a:pPr lvl="1"/>
            <a:endParaRPr lang="en-IN" dirty="0"/>
          </a:p>
        </p:txBody>
      </p:sp>
    </p:spTree>
    <p:extLst>
      <p:ext uri="{BB962C8B-B14F-4D97-AF65-F5344CB8AC3E}">
        <p14:creationId xmlns:p14="http://schemas.microsoft.com/office/powerpoint/2010/main" val="374765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C5C8-8CB1-B219-B97C-477589A0BED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30E85E6-C4F2-66A4-42B3-989D1C1C0F6B}"/>
              </a:ext>
            </a:extLst>
          </p:cNvPr>
          <p:cNvSpPr>
            <a:spLocks noGrp="1"/>
          </p:cNvSpPr>
          <p:nvPr>
            <p:ph idx="1"/>
          </p:nvPr>
        </p:nvSpPr>
        <p:spPr/>
        <p:txBody>
          <a:bodyPr>
            <a:normAutofit fontScale="70000" lnSpcReduction="20000"/>
          </a:bodyPr>
          <a:lstStyle/>
          <a:p>
            <a:pPr marL="0" indent="0">
              <a:buNone/>
            </a:pPr>
            <a:r>
              <a:rPr lang="en-GB" dirty="0"/>
              <a:t>After the deep study and analysing, I come up with the conclusion that the data shared by the company for predicting the actual price of houses and also for the purpose of knowing the features which affect the price of houses is that:</a:t>
            </a:r>
          </a:p>
          <a:p>
            <a:pPr marL="0" indent="0">
              <a:buNone/>
            </a:pPr>
            <a:r>
              <a:rPr lang="en-GB" dirty="0"/>
              <a:t>The prices of houses that came to know after the prediction depicts that most of the house actual prices are less than the predicted prices means the company should invest on the purchase of houses in which actual prices are less than the predicted one's so that the company can make profits by selling them at higher prices.</a:t>
            </a:r>
          </a:p>
          <a:p>
            <a:pPr marL="0" indent="0">
              <a:buNone/>
            </a:pPr>
            <a:r>
              <a:rPr lang="en-GB" dirty="0"/>
              <a:t>The features that affect the house prices are the locations, built quality, how much nearest to the different essential services of the market such as schools, colleges, hospitals, food and cloth markets,  the area of the property, the architecture of the house from outside and inside, etc. Somewhere these features or variables plays an important role in the predicting the price of houses.</a:t>
            </a:r>
          </a:p>
          <a:p>
            <a:pPr marL="0" indent="0">
              <a:buNone/>
            </a:pPr>
            <a:endParaRPr lang="en-IN" dirty="0"/>
          </a:p>
        </p:txBody>
      </p:sp>
    </p:spTree>
    <p:extLst>
      <p:ext uri="{BB962C8B-B14F-4D97-AF65-F5344CB8AC3E}">
        <p14:creationId xmlns:p14="http://schemas.microsoft.com/office/powerpoint/2010/main" val="92776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9C080-04A4-9519-3239-DC77F15971B8}"/>
              </a:ext>
            </a:extLst>
          </p:cNvPr>
          <p:cNvSpPr>
            <a:spLocks noGrp="1"/>
          </p:cNvSpPr>
          <p:nvPr>
            <p:ph type="ctrTitle"/>
          </p:nvPr>
        </p:nvSpPr>
        <p:spPr/>
        <p:txBody>
          <a:bodyPr/>
          <a:lstStyle/>
          <a:p>
            <a:r>
              <a:rPr lang="en-IN"/>
              <a:t>THANK YOU</a:t>
            </a:r>
          </a:p>
        </p:txBody>
      </p:sp>
      <p:sp>
        <p:nvSpPr>
          <p:cNvPr id="5" name="Subtitle 4">
            <a:extLst>
              <a:ext uri="{FF2B5EF4-FFF2-40B4-BE49-F238E27FC236}">
                <a16:creationId xmlns:a16="http://schemas.microsoft.com/office/drawing/2014/main" id="{821F722F-EF30-7EFC-0D0D-E6E305295FF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2669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TotalTime>
  <Words>868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HOUSING PROJECT</vt:lpstr>
      <vt:lpstr>PROBLEM STATEMENT</vt:lpstr>
      <vt:lpstr>UNDERSTANDINGS</vt:lpstr>
      <vt:lpstr>EDA steps and assumptions used to complete the project:- </vt:lpstr>
      <vt:lpstr>VISUALIZATION</vt:lpstr>
      <vt:lpstr>DASHBOARD OF MODEL</vt:lpstr>
      <vt:lpstr>FINAL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Tarun Accounts Longview</dc:creator>
  <cp:lastModifiedBy>Tarun Accounts Longview</cp:lastModifiedBy>
  <cp:revision>3</cp:revision>
  <dcterms:created xsi:type="dcterms:W3CDTF">2022-05-19T16:31:12Z</dcterms:created>
  <dcterms:modified xsi:type="dcterms:W3CDTF">2022-05-19T18:40:21Z</dcterms:modified>
</cp:coreProperties>
</file>